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80" r:id="rId1"/>
  </p:sldMasterIdLst>
  <p:notesMasterIdLst>
    <p:notesMasterId r:id="rId42"/>
  </p:notesMasterIdLst>
  <p:sldIdLst>
    <p:sldId id="313" r:id="rId2"/>
    <p:sldId id="314" r:id="rId3"/>
    <p:sldId id="315" r:id="rId4"/>
    <p:sldId id="316" r:id="rId5"/>
    <p:sldId id="317" r:id="rId6"/>
    <p:sldId id="334" r:id="rId7"/>
    <p:sldId id="319" r:id="rId8"/>
    <p:sldId id="330" r:id="rId9"/>
    <p:sldId id="320" r:id="rId10"/>
    <p:sldId id="321" r:id="rId11"/>
    <p:sldId id="322" r:id="rId12"/>
    <p:sldId id="323" r:id="rId13"/>
    <p:sldId id="324" r:id="rId14"/>
    <p:sldId id="325" r:id="rId15"/>
    <p:sldId id="326" r:id="rId16"/>
    <p:sldId id="333" r:id="rId17"/>
    <p:sldId id="332" r:id="rId18"/>
    <p:sldId id="329" r:id="rId19"/>
    <p:sldId id="285" r:id="rId20"/>
    <p:sldId id="289" r:id="rId21"/>
    <p:sldId id="292" r:id="rId22"/>
    <p:sldId id="293" r:id="rId23"/>
    <p:sldId id="294" r:id="rId24"/>
    <p:sldId id="295" r:id="rId25"/>
    <p:sldId id="296" r:id="rId26"/>
    <p:sldId id="297" r:id="rId27"/>
    <p:sldId id="298" r:id="rId28"/>
    <p:sldId id="299" r:id="rId29"/>
    <p:sldId id="303" r:id="rId30"/>
    <p:sldId id="304" r:id="rId31"/>
    <p:sldId id="305" r:id="rId32"/>
    <p:sldId id="300" r:id="rId33"/>
    <p:sldId id="301" r:id="rId34"/>
    <p:sldId id="302" r:id="rId35"/>
    <p:sldId id="307" r:id="rId36"/>
    <p:sldId id="308" r:id="rId37"/>
    <p:sldId id="310" r:id="rId38"/>
    <p:sldId id="311"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3896" autoAdjust="0"/>
  </p:normalViewPr>
  <p:slideViewPr>
    <p:cSldViewPr>
      <p:cViewPr>
        <p:scale>
          <a:sx n="71" d="100"/>
          <a:sy n="71" d="100"/>
        </p:scale>
        <p:origin x="137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40CE67-C4ED-4CAC-BB15-460E559B5170}" type="datetimeFigureOut">
              <a:rPr lang="en-US" smtClean="0"/>
              <a:pPr/>
              <a:t>7/30/2018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DE4A11-D2F4-44BE-B453-AF79907E20BF}" type="slidenum">
              <a:rPr lang="en-US" smtClean="0"/>
              <a:pPr/>
              <a:t>‹#›</a:t>
            </a:fld>
            <a:endParaRPr lang="en-US"/>
          </a:p>
        </p:txBody>
      </p:sp>
    </p:spTree>
    <p:extLst>
      <p:ext uri="{BB962C8B-B14F-4D97-AF65-F5344CB8AC3E}">
        <p14:creationId xmlns:p14="http://schemas.microsoft.com/office/powerpoint/2010/main" val="419726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DE4A11-D2F4-44BE-B453-AF79907E20BF}" type="slidenum">
              <a:rPr lang="en-US" smtClean="0"/>
              <a:pPr/>
              <a:t>7</a:t>
            </a:fld>
            <a:endParaRPr lang="en-US"/>
          </a:p>
        </p:txBody>
      </p:sp>
    </p:spTree>
    <p:extLst>
      <p:ext uri="{BB962C8B-B14F-4D97-AF65-F5344CB8AC3E}">
        <p14:creationId xmlns:p14="http://schemas.microsoft.com/office/powerpoint/2010/main" val="4673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DE4A11-D2F4-44BE-B453-AF79907E20BF}" type="slidenum">
              <a:rPr lang="en-US" smtClean="0"/>
              <a:pPr/>
              <a:t>16</a:t>
            </a:fld>
            <a:endParaRPr lang="en-US"/>
          </a:p>
        </p:txBody>
      </p:sp>
    </p:spTree>
    <p:extLst>
      <p:ext uri="{BB962C8B-B14F-4D97-AF65-F5344CB8AC3E}">
        <p14:creationId xmlns:p14="http://schemas.microsoft.com/office/powerpoint/2010/main" val="214530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DE4A11-D2F4-44BE-B453-AF79907E20BF}" type="slidenum">
              <a:rPr lang="en-US" smtClean="0"/>
              <a:pPr/>
              <a:t>17</a:t>
            </a:fld>
            <a:endParaRPr lang="en-US"/>
          </a:p>
        </p:txBody>
      </p:sp>
    </p:spTree>
    <p:extLst>
      <p:ext uri="{BB962C8B-B14F-4D97-AF65-F5344CB8AC3E}">
        <p14:creationId xmlns:p14="http://schemas.microsoft.com/office/powerpoint/2010/main" val="123822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DE4A11-D2F4-44BE-B453-AF79907E20BF}" type="slidenum">
              <a:rPr lang="en-US" smtClean="0"/>
              <a:pPr/>
              <a:t>18</a:t>
            </a:fld>
            <a:endParaRPr lang="en-US"/>
          </a:p>
        </p:txBody>
      </p:sp>
    </p:spTree>
    <p:extLst>
      <p:ext uri="{BB962C8B-B14F-4D97-AF65-F5344CB8AC3E}">
        <p14:creationId xmlns:p14="http://schemas.microsoft.com/office/powerpoint/2010/main" val="289542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624FCD5-38A6-4979-9BA9-DD1E68D75BF8}" type="datetimeFigureOut">
              <a:rPr lang="en-US" smtClean="0"/>
              <a:pPr/>
              <a:t>7/30/2018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3CD6353-140A-4045-948D-AC179860D1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24FCD5-38A6-4979-9BA9-DD1E68D75BF8}"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D6353-140A-4045-948D-AC179860D1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24FCD5-38A6-4979-9BA9-DD1E68D75BF8}"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D6353-140A-4045-948D-AC179860D1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624FCD5-38A6-4979-9BA9-DD1E68D75BF8}" type="datetimeFigureOut">
              <a:rPr lang="en-US" smtClean="0"/>
              <a:pPr/>
              <a:t>7/30/2018</a:t>
            </a:fld>
            <a:endParaRPr lang="en-US"/>
          </a:p>
        </p:txBody>
      </p:sp>
      <p:sp>
        <p:nvSpPr>
          <p:cNvPr id="9" name="Slide Number Placeholder 8"/>
          <p:cNvSpPr>
            <a:spLocks noGrp="1"/>
          </p:cNvSpPr>
          <p:nvPr>
            <p:ph type="sldNum" sz="quarter" idx="15"/>
          </p:nvPr>
        </p:nvSpPr>
        <p:spPr/>
        <p:txBody>
          <a:bodyPr rtlCol="0"/>
          <a:lstStyle/>
          <a:p>
            <a:fld id="{D3CD6353-140A-4045-948D-AC179860D1A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624FCD5-38A6-4979-9BA9-DD1E68D75BF8}" type="datetimeFigureOut">
              <a:rPr lang="en-US" smtClean="0"/>
              <a:pPr/>
              <a:t>7/30/2018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3CD6353-140A-4045-948D-AC179860D1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24FCD5-38A6-4979-9BA9-DD1E68D75BF8}"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D6353-140A-4045-948D-AC179860D1A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624FCD5-38A6-4979-9BA9-DD1E68D75BF8}" type="datetimeFigureOut">
              <a:rPr lang="en-US" smtClean="0"/>
              <a:pPr/>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D6353-140A-4045-948D-AC179860D1A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624FCD5-38A6-4979-9BA9-DD1E68D75BF8}" type="datetimeFigureOut">
              <a:rPr lang="en-US" smtClean="0"/>
              <a:pPr/>
              <a:t>7/30/2018</a:t>
            </a:fld>
            <a:endParaRPr lang="en-US"/>
          </a:p>
        </p:txBody>
      </p:sp>
      <p:sp>
        <p:nvSpPr>
          <p:cNvPr id="7" name="Slide Number Placeholder 6"/>
          <p:cNvSpPr>
            <a:spLocks noGrp="1"/>
          </p:cNvSpPr>
          <p:nvPr>
            <p:ph type="sldNum" sz="quarter" idx="11"/>
          </p:nvPr>
        </p:nvSpPr>
        <p:spPr/>
        <p:txBody>
          <a:bodyPr rtlCol="0"/>
          <a:lstStyle/>
          <a:p>
            <a:fld id="{D3CD6353-140A-4045-948D-AC179860D1A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4FCD5-38A6-4979-9BA9-DD1E68D75BF8}" type="datetimeFigureOut">
              <a:rPr lang="en-US" smtClean="0"/>
              <a:pPr/>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D6353-140A-4045-948D-AC179860D1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624FCD5-38A6-4979-9BA9-DD1E68D75BF8}" type="datetimeFigureOut">
              <a:rPr lang="en-US" smtClean="0"/>
              <a:pPr/>
              <a:t>7/30/2018</a:t>
            </a:fld>
            <a:endParaRPr lang="en-US"/>
          </a:p>
        </p:txBody>
      </p:sp>
      <p:sp>
        <p:nvSpPr>
          <p:cNvPr id="22" name="Slide Number Placeholder 21"/>
          <p:cNvSpPr>
            <a:spLocks noGrp="1"/>
          </p:cNvSpPr>
          <p:nvPr>
            <p:ph type="sldNum" sz="quarter" idx="15"/>
          </p:nvPr>
        </p:nvSpPr>
        <p:spPr/>
        <p:txBody>
          <a:bodyPr rtlCol="0"/>
          <a:lstStyle/>
          <a:p>
            <a:fld id="{D3CD6353-140A-4045-948D-AC179860D1A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24FCD5-38A6-4979-9BA9-DD1E68D75BF8}" type="datetimeFigureOut">
              <a:rPr lang="en-US" smtClean="0"/>
              <a:pPr/>
              <a:t>7/30/2018</a:t>
            </a:fld>
            <a:endParaRPr lang="en-US"/>
          </a:p>
        </p:txBody>
      </p:sp>
      <p:sp>
        <p:nvSpPr>
          <p:cNvPr id="18" name="Slide Number Placeholder 17"/>
          <p:cNvSpPr>
            <a:spLocks noGrp="1"/>
          </p:cNvSpPr>
          <p:nvPr>
            <p:ph type="sldNum" sz="quarter" idx="11"/>
          </p:nvPr>
        </p:nvSpPr>
        <p:spPr/>
        <p:txBody>
          <a:bodyPr rtlCol="0"/>
          <a:lstStyle/>
          <a:p>
            <a:fld id="{D3CD6353-140A-4045-948D-AC179860D1A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624FCD5-38A6-4979-9BA9-DD1E68D75BF8}" type="datetimeFigureOut">
              <a:rPr lang="en-US" smtClean="0"/>
              <a:pPr/>
              <a:t>7/30/2018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3CD6353-140A-4045-948D-AC179860D1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jpeg"/><Relationship Id="rId16"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oraclecampus.amaes.edu.ph/"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ossys.amaes.edu.ph/"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oraclecampus-uat.amaes.com:8020/"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oraclecampus.amaes.co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usn.amaes.edu.ph/"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lassrecord.amaes.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pscsfunctionsplus.amaes.edu.ph/"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usn.amaes.edu.ph/stepreports/alpha.as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143000"/>
          </a:xfrm>
        </p:spPr>
        <p:txBody>
          <a:bodyPr>
            <a:normAutofit fontScale="90000"/>
          </a:bodyPr>
          <a:lstStyle/>
          <a:p>
            <a:pPr algn="ctr"/>
            <a:r>
              <a:rPr lang="en-US" sz="4000" b="1" dirty="0" smtClean="0">
                <a:solidFill>
                  <a:schemeClr val="tx1"/>
                </a:solidFill>
                <a:latin typeface="Calibri" pitchFamily="34" charset="0"/>
                <a:cs typeface="Calibri" pitchFamily="34" charset="0"/>
              </a:rPr>
              <a:t>PEOPLESOFT CAMPUS SOLUTION</a:t>
            </a:r>
            <a:br>
              <a:rPr lang="en-US" sz="4000" b="1" dirty="0" smtClean="0">
                <a:solidFill>
                  <a:schemeClr val="tx1"/>
                </a:solidFill>
                <a:latin typeface="Calibri" pitchFamily="34" charset="0"/>
                <a:cs typeface="Calibri" pitchFamily="34" charset="0"/>
              </a:rPr>
            </a:br>
            <a:r>
              <a:rPr lang="en-US" sz="4000" b="1" dirty="0" smtClean="0">
                <a:solidFill>
                  <a:schemeClr val="tx1"/>
                </a:solidFill>
                <a:latin typeface="Calibri" pitchFamily="34" charset="0"/>
                <a:cs typeface="Calibri" pitchFamily="34" charset="0"/>
              </a:rPr>
              <a:t>(PSCS)</a:t>
            </a:r>
            <a:endParaRPr lang="en-US" sz="4000" b="1" dirty="0">
              <a:solidFill>
                <a:schemeClr val="tx1"/>
              </a:solidFill>
              <a:latin typeface="Calibri" pitchFamily="34" charset="0"/>
              <a:cs typeface="Calibri" pitchFamily="34" charset="0"/>
            </a:endParaRPr>
          </a:p>
        </p:txBody>
      </p:sp>
      <p:pic>
        <p:nvPicPr>
          <p:cNvPr id="25" name="Picture 24" descr="oracle-logo.jpg"/>
          <p:cNvPicPr>
            <a:picLocks noChangeAspect="1"/>
          </p:cNvPicPr>
          <p:nvPr/>
        </p:nvPicPr>
        <p:blipFill>
          <a:blip r:embed="rId2" cstate="print"/>
          <a:stretch>
            <a:fillRect/>
          </a:stretch>
        </p:blipFill>
        <p:spPr>
          <a:xfrm>
            <a:off x="2819400" y="5562600"/>
            <a:ext cx="1246642" cy="807824"/>
          </a:xfrm>
          <a:prstGeom prst="rect">
            <a:avLst/>
          </a:prstGeom>
        </p:spPr>
      </p:pic>
      <p:pic>
        <p:nvPicPr>
          <p:cNvPr id="26" name="Picture 25" descr="hp_owler_20160927_151846_original.png"/>
          <p:cNvPicPr>
            <a:picLocks noChangeAspect="1"/>
          </p:cNvPicPr>
          <p:nvPr/>
        </p:nvPicPr>
        <p:blipFill>
          <a:blip r:embed="rId3" cstate="print"/>
          <a:stretch>
            <a:fillRect/>
          </a:stretch>
        </p:blipFill>
        <p:spPr>
          <a:xfrm>
            <a:off x="4191000" y="5791200"/>
            <a:ext cx="543165" cy="543165"/>
          </a:xfrm>
          <a:prstGeom prst="rect">
            <a:avLst/>
          </a:prstGeom>
        </p:spPr>
      </p:pic>
      <p:pic>
        <p:nvPicPr>
          <p:cNvPr id="1028" name="Picture 4" descr="C:\Users\lara\Desktop\ORACLE PEOPLESOFT CAMPUS SOLUTION\IMAGES\Institutions\AMAU.jpg"/>
          <p:cNvPicPr>
            <a:picLocks noChangeAspect="1" noChangeArrowheads="1"/>
          </p:cNvPicPr>
          <p:nvPr/>
        </p:nvPicPr>
        <p:blipFill>
          <a:blip r:embed="rId4" cstate="print"/>
          <a:srcRect/>
          <a:stretch>
            <a:fillRect/>
          </a:stretch>
        </p:blipFill>
        <p:spPr bwMode="auto">
          <a:xfrm>
            <a:off x="1752600" y="381000"/>
            <a:ext cx="1371600" cy="642937"/>
          </a:xfrm>
          <a:prstGeom prst="rect">
            <a:avLst/>
          </a:prstGeom>
          <a:noFill/>
        </p:spPr>
      </p:pic>
      <p:pic>
        <p:nvPicPr>
          <p:cNvPr id="1029" name="Picture 5" descr="C:\Users\lara\Desktop\ORACLE PEOPLESOFT CAMPUS SOLUTION\IMAGES\Institutions\ABE.png"/>
          <p:cNvPicPr>
            <a:picLocks noChangeAspect="1" noChangeArrowheads="1"/>
          </p:cNvPicPr>
          <p:nvPr/>
        </p:nvPicPr>
        <p:blipFill>
          <a:blip r:embed="rId5" cstate="print"/>
          <a:srcRect/>
          <a:stretch>
            <a:fillRect/>
          </a:stretch>
        </p:blipFill>
        <p:spPr bwMode="auto">
          <a:xfrm>
            <a:off x="3276600" y="435361"/>
            <a:ext cx="914400" cy="457200"/>
          </a:xfrm>
          <a:prstGeom prst="rect">
            <a:avLst/>
          </a:prstGeom>
          <a:noFill/>
        </p:spPr>
      </p:pic>
      <p:pic>
        <p:nvPicPr>
          <p:cNvPr id="1030" name="Picture 6" descr="C:\Users\lara\Desktop\ORACLE PEOPLESOFT CAMPUS SOLUTION\IMAGES\Institutions\ACLC College.jpg"/>
          <p:cNvPicPr>
            <a:picLocks noChangeAspect="1" noChangeArrowheads="1"/>
          </p:cNvPicPr>
          <p:nvPr/>
        </p:nvPicPr>
        <p:blipFill>
          <a:blip r:embed="rId6" cstate="print"/>
          <a:srcRect/>
          <a:stretch>
            <a:fillRect/>
          </a:stretch>
        </p:blipFill>
        <p:spPr bwMode="auto">
          <a:xfrm>
            <a:off x="4495800" y="457200"/>
            <a:ext cx="1221317" cy="439674"/>
          </a:xfrm>
          <a:prstGeom prst="rect">
            <a:avLst/>
          </a:prstGeom>
          <a:noFill/>
        </p:spPr>
      </p:pic>
      <p:pic>
        <p:nvPicPr>
          <p:cNvPr id="1031" name="Picture 7" descr="C:\Users\lara\Desktop\ORACLE PEOPLESOFT CAMPUS SOLUTION\IMAGES\Institutions\ACLC.jpg"/>
          <p:cNvPicPr>
            <a:picLocks noChangeAspect="1" noChangeArrowheads="1"/>
          </p:cNvPicPr>
          <p:nvPr/>
        </p:nvPicPr>
        <p:blipFill>
          <a:blip r:embed="rId7" cstate="print"/>
          <a:srcRect/>
          <a:stretch>
            <a:fillRect/>
          </a:stretch>
        </p:blipFill>
        <p:spPr bwMode="auto">
          <a:xfrm>
            <a:off x="5867400" y="381000"/>
            <a:ext cx="1305809" cy="612098"/>
          </a:xfrm>
          <a:prstGeom prst="rect">
            <a:avLst/>
          </a:prstGeom>
          <a:noFill/>
        </p:spPr>
      </p:pic>
      <p:pic>
        <p:nvPicPr>
          <p:cNvPr id="1032" name="Picture 8" descr="C:\Users\lara\Desktop\ORACLE PEOPLESOFT CAMPUS SOLUTION\IMAGES\Institutions\ASM.jpg"/>
          <p:cNvPicPr>
            <a:picLocks noChangeAspect="1" noChangeArrowheads="1"/>
          </p:cNvPicPr>
          <p:nvPr/>
        </p:nvPicPr>
        <p:blipFill>
          <a:blip r:embed="rId8" cstate="print"/>
          <a:srcRect/>
          <a:stretch>
            <a:fillRect/>
          </a:stretch>
        </p:blipFill>
        <p:spPr bwMode="auto">
          <a:xfrm>
            <a:off x="7239000" y="381000"/>
            <a:ext cx="1371600" cy="642938"/>
          </a:xfrm>
          <a:prstGeom prst="rect">
            <a:avLst/>
          </a:prstGeom>
          <a:noFill/>
        </p:spPr>
      </p:pic>
      <p:pic>
        <p:nvPicPr>
          <p:cNvPr id="1033" name="Picture 9" descr="C:\Users\lara\Desktop\ORACLE PEOPLESOFT CAMPUS SOLUTION\IMAGES\Institutions\delta.png"/>
          <p:cNvPicPr>
            <a:picLocks noChangeAspect="1" noChangeArrowheads="1"/>
          </p:cNvPicPr>
          <p:nvPr/>
        </p:nvPicPr>
        <p:blipFill>
          <a:blip r:embed="rId9" cstate="print"/>
          <a:srcRect/>
          <a:stretch>
            <a:fillRect/>
          </a:stretch>
        </p:blipFill>
        <p:spPr bwMode="auto">
          <a:xfrm>
            <a:off x="990600" y="1143000"/>
            <a:ext cx="2160352" cy="381000"/>
          </a:xfrm>
          <a:prstGeom prst="rect">
            <a:avLst/>
          </a:prstGeom>
          <a:noFill/>
        </p:spPr>
      </p:pic>
      <p:pic>
        <p:nvPicPr>
          <p:cNvPr id="1034" name="Picture 10" descr="C:\Users\lara\Desktop\ORACLE PEOPLESOFT CAMPUS SOLUTION\IMAGES\Institutions\SASN.jpg"/>
          <p:cNvPicPr>
            <a:picLocks noChangeAspect="1" noChangeArrowheads="1"/>
          </p:cNvPicPr>
          <p:nvPr/>
        </p:nvPicPr>
        <p:blipFill>
          <a:blip r:embed="rId10" cstate="print"/>
          <a:srcRect/>
          <a:stretch>
            <a:fillRect/>
          </a:stretch>
        </p:blipFill>
        <p:spPr bwMode="auto">
          <a:xfrm>
            <a:off x="3352800" y="914400"/>
            <a:ext cx="1371600" cy="642937"/>
          </a:xfrm>
          <a:prstGeom prst="rect">
            <a:avLst/>
          </a:prstGeom>
          <a:noFill/>
        </p:spPr>
      </p:pic>
      <p:pic>
        <p:nvPicPr>
          <p:cNvPr id="1035" name="Picture 11" descr="C:\Users\lara\Desktop\ORACLE PEOPLESOFT CAMPUS SOLUTION\IMAGES\Institutions\SLC.jpg"/>
          <p:cNvPicPr>
            <a:picLocks noChangeAspect="1" noChangeArrowheads="1"/>
          </p:cNvPicPr>
          <p:nvPr/>
        </p:nvPicPr>
        <p:blipFill>
          <a:blip r:embed="rId11" cstate="print"/>
          <a:srcRect/>
          <a:stretch>
            <a:fillRect/>
          </a:stretch>
        </p:blipFill>
        <p:spPr bwMode="auto">
          <a:xfrm>
            <a:off x="4876800" y="1143000"/>
            <a:ext cx="1633524" cy="460789"/>
          </a:xfrm>
          <a:prstGeom prst="rect">
            <a:avLst/>
          </a:prstGeom>
          <a:noFill/>
        </p:spPr>
      </p:pic>
      <p:pic>
        <p:nvPicPr>
          <p:cNvPr id="1036" name="Picture 12" descr="C:\Users\lara\Desktop\ORACLE PEOPLESOFT CAMPUS SOLUTION\IMAGES\Institutions\SVC.jpg"/>
          <p:cNvPicPr>
            <a:picLocks noChangeAspect="1" noChangeArrowheads="1"/>
          </p:cNvPicPr>
          <p:nvPr/>
        </p:nvPicPr>
        <p:blipFill>
          <a:blip r:embed="rId12" cstate="print"/>
          <a:srcRect/>
          <a:stretch>
            <a:fillRect/>
          </a:stretch>
        </p:blipFill>
        <p:spPr bwMode="auto">
          <a:xfrm>
            <a:off x="6705600" y="990600"/>
            <a:ext cx="1320560" cy="619013"/>
          </a:xfrm>
          <a:prstGeom prst="rect">
            <a:avLst/>
          </a:prstGeom>
          <a:noFill/>
        </p:spPr>
      </p:pic>
      <p:pic>
        <p:nvPicPr>
          <p:cNvPr id="1037" name="Picture 13" descr="C:\Users\lara\Desktop\ORACLE PEOPLESOFT CAMPUS SOLUTION\IMAGES\Institutions\SAIS.jpg"/>
          <p:cNvPicPr>
            <a:picLocks noChangeAspect="1" noChangeArrowheads="1"/>
          </p:cNvPicPr>
          <p:nvPr/>
        </p:nvPicPr>
        <p:blipFill>
          <a:blip r:embed="rId13" cstate="print"/>
          <a:srcRect/>
          <a:stretch>
            <a:fillRect/>
          </a:stretch>
        </p:blipFill>
        <p:spPr bwMode="auto">
          <a:xfrm>
            <a:off x="4572000" y="1676400"/>
            <a:ext cx="1447800" cy="422872"/>
          </a:xfrm>
          <a:prstGeom prst="rect">
            <a:avLst/>
          </a:prstGeom>
          <a:noFill/>
        </p:spPr>
      </p:pic>
      <p:pic>
        <p:nvPicPr>
          <p:cNvPr id="1038" name="Picture 14" descr="C:\Users\lara\Desktop\ORACLE PEOPLESOFT CAMPUS SOLUTION\IMAGES\Institutions\AMABE.jpg"/>
          <p:cNvPicPr>
            <a:picLocks noChangeAspect="1" noChangeArrowheads="1"/>
          </p:cNvPicPr>
          <p:nvPr/>
        </p:nvPicPr>
        <p:blipFill>
          <a:blip r:embed="rId14" cstate="print"/>
          <a:srcRect/>
          <a:stretch>
            <a:fillRect/>
          </a:stretch>
        </p:blipFill>
        <p:spPr bwMode="auto">
          <a:xfrm>
            <a:off x="2514600" y="1524000"/>
            <a:ext cx="1747520" cy="819150"/>
          </a:xfrm>
          <a:prstGeom prst="rect">
            <a:avLst/>
          </a:prstGeom>
          <a:noFill/>
        </p:spPr>
      </p:pic>
      <p:pic>
        <p:nvPicPr>
          <p:cNvPr id="31748" name="Picture 4"/>
          <p:cNvPicPr>
            <a:picLocks noChangeAspect="1" noChangeArrowheads="1"/>
          </p:cNvPicPr>
          <p:nvPr/>
        </p:nvPicPr>
        <p:blipFill>
          <a:blip r:embed="rId15" cstate="print"/>
          <a:srcRect/>
          <a:stretch>
            <a:fillRect/>
          </a:stretch>
        </p:blipFill>
        <p:spPr bwMode="auto">
          <a:xfrm>
            <a:off x="685800" y="457200"/>
            <a:ext cx="1095375" cy="466725"/>
          </a:xfrm>
          <a:prstGeom prst="rect">
            <a:avLst/>
          </a:prstGeom>
          <a:noFill/>
          <a:ln w="9525">
            <a:noFill/>
            <a:miter lim="800000"/>
            <a:headEnd/>
            <a:tailEnd/>
          </a:ln>
        </p:spPr>
      </p:pic>
      <p:pic>
        <p:nvPicPr>
          <p:cNvPr id="20" name="Picture 19" descr="Sierra Cedar.jpg"/>
          <p:cNvPicPr>
            <a:picLocks noChangeAspect="1"/>
          </p:cNvPicPr>
          <p:nvPr/>
        </p:nvPicPr>
        <p:blipFill>
          <a:blip r:embed="rId16" cstate="print"/>
          <a:stretch>
            <a:fillRect/>
          </a:stretch>
        </p:blipFill>
        <p:spPr>
          <a:xfrm>
            <a:off x="4876800" y="5715000"/>
            <a:ext cx="2229292" cy="720749"/>
          </a:xfrm>
          <a:prstGeom prst="rect">
            <a:avLst/>
          </a:prstGeom>
        </p:spPr>
      </p:pic>
      <p:sp>
        <p:nvSpPr>
          <p:cNvPr id="3" name="Subtitle 2"/>
          <p:cNvSpPr>
            <a:spLocks noGrp="1"/>
          </p:cNvSpPr>
          <p:nvPr>
            <p:ph type="subTitle" idx="1"/>
          </p:nvPr>
        </p:nvSpPr>
        <p:spPr>
          <a:xfrm>
            <a:off x="1371600" y="5334000"/>
            <a:ext cx="6400800" cy="990600"/>
          </a:xfrm>
        </p:spPr>
        <p:txBody>
          <a:bodyPr/>
          <a:lstStyle/>
          <a:p>
            <a:pPr algn="ctr"/>
            <a:r>
              <a:rPr lang="en-US" sz="2000" dirty="0" smtClean="0">
                <a:latin typeface="Calibri" pitchFamily="34" charset="0"/>
                <a:cs typeface="Calibri" pitchFamily="34" charset="0"/>
              </a:rPr>
              <a:t>In Partnership with</a:t>
            </a:r>
          </a:p>
          <a:p>
            <a:endParaRPr lang="en-US" dirty="0"/>
          </a:p>
        </p:txBody>
      </p:sp>
      <p:sp>
        <p:nvSpPr>
          <p:cNvPr id="22" name="TextBox 21"/>
          <p:cNvSpPr txBox="1"/>
          <p:nvPr/>
        </p:nvSpPr>
        <p:spPr>
          <a:xfrm>
            <a:off x="685800" y="3886200"/>
            <a:ext cx="8077200" cy="1200329"/>
          </a:xfrm>
          <a:prstGeom prst="rect">
            <a:avLst/>
          </a:prstGeom>
          <a:noFill/>
        </p:spPr>
        <p:txBody>
          <a:bodyPr wrap="square" rtlCol="0">
            <a:spAutoFit/>
          </a:bodyPr>
          <a:lstStyle/>
          <a:p>
            <a:pPr algn="ctr"/>
            <a:r>
              <a:rPr lang="en-US" sz="2400" dirty="0" smtClean="0">
                <a:latin typeface="Arial" pitchFamily="34" charset="0"/>
                <a:cs typeface="Arial" pitchFamily="34" charset="0"/>
              </a:rPr>
              <a:t>Joy C. </a:t>
            </a:r>
            <a:r>
              <a:rPr lang="en-US" sz="2400" dirty="0" err="1" smtClean="0">
                <a:latin typeface="Arial" pitchFamily="34" charset="0"/>
                <a:cs typeface="Arial" pitchFamily="34" charset="0"/>
              </a:rPr>
              <a:t>Bañas</a:t>
            </a:r>
            <a:endParaRPr lang="en-US" sz="2400" dirty="0" smtClean="0">
              <a:latin typeface="Arial" pitchFamily="34" charset="0"/>
              <a:cs typeface="Arial" pitchFamily="34" charset="0"/>
            </a:endParaRPr>
          </a:p>
          <a:p>
            <a:pPr algn="ctr"/>
            <a:r>
              <a:rPr lang="en-US" sz="2400" dirty="0" smtClean="0">
                <a:latin typeface="Arial" pitchFamily="34" charset="0"/>
                <a:cs typeface="Arial" pitchFamily="34" charset="0"/>
              </a:rPr>
              <a:t>AMAES Academic Information System</a:t>
            </a:r>
          </a:p>
          <a:p>
            <a:pPr algn="ctr"/>
            <a:r>
              <a:rPr lang="en-US" sz="2400" dirty="0" smtClean="0">
                <a:latin typeface="Arial" pitchFamily="34" charset="0"/>
                <a:cs typeface="Arial" pitchFamily="34" charset="0"/>
              </a:rPr>
              <a:t>IT Department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4093428"/>
          </a:xfrm>
          <a:prstGeom prst="rect">
            <a:avLst/>
          </a:prstGeom>
          <a:noFill/>
        </p:spPr>
        <p:txBody>
          <a:bodyPr wrap="square" rtlCol="0">
            <a:spAutoFit/>
          </a:bodyPr>
          <a:lstStyle/>
          <a:p>
            <a:pPr lvl="0"/>
            <a:r>
              <a:rPr lang="en-US" sz="2400" dirty="0" smtClean="0">
                <a:latin typeface="Calibri" pitchFamily="34" charset="0"/>
                <a:cs typeface="Calibri" pitchFamily="34" charset="0"/>
              </a:rPr>
              <a:t>This is a support site that contains detailed user guides that you can view and download depending on the specific concern. All are sorted per role and functions.</a:t>
            </a:r>
          </a:p>
          <a:p>
            <a:pPr lvl="0"/>
            <a:endParaRPr lang="en-US" sz="2400" dirty="0">
              <a:latin typeface="Calibri" pitchFamily="34" charset="0"/>
              <a:cs typeface="Calibri" pitchFamily="34" charset="0"/>
            </a:endParaRPr>
          </a:p>
          <a:p>
            <a:r>
              <a:rPr lang="fr-FR" sz="2200" dirty="0" smtClean="0">
                <a:latin typeface="Calibri" pitchFamily="34" charset="0"/>
                <a:cs typeface="Calibri" pitchFamily="34" charset="0"/>
              </a:rPr>
              <a:t>An </a:t>
            </a:r>
            <a:r>
              <a:rPr lang="fr-FR" sz="2200" dirty="0" err="1" smtClean="0">
                <a:latin typeface="Calibri" pitchFamily="34" charset="0"/>
                <a:cs typeface="Calibri" pitchFamily="34" charset="0"/>
              </a:rPr>
              <a:t>authentication</a:t>
            </a:r>
            <a:r>
              <a:rPr lang="fr-FR" sz="2200" dirty="0" smtClean="0">
                <a:latin typeface="Calibri" pitchFamily="34" charset="0"/>
                <a:cs typeface="Calibri" pitchFamily="34" charset="0"/>
              </a:rPr>
              <a:t> </a:t>
            </a:r>
            <a:r>
              <a:rPr lang="fr-FR" sz="2200" dirty="0" err="1" smtClean="0">
                <a:latin typeface="Calibri" pitchFamily="34" charset="0"/>
                <a:cs typeface="Calibri" pitchFamily="34" charset="0"/>
              </a:rPr>
              <a:t>is</a:t>
            </a:r>
            <a:r>
              <a:rPr lang="fr-FR" sz="2200" dirty="0" smtClean="0">
                <a:latin typeface="Calibri" pitchFamily="34" charset="0"/>
                <a:cs typeface="Calibri" pitchFamily="34" charset="0"/>
              </a:rPr>
              <a:t> </a:t>
            </a:r>
            <a:r>
              <a:rPr lang="fr-FR" sz="2200" dirty="0" err="1" smtClean="0">
                <a:latin typeface="Calibri" pitchFamily="34" charset="0"/>
                <a:cs typeface="Calibri" pitchFamily="34" charset="0"/>
              </a:rPr>
              <a:t>required</a:t>
            </a:r>
            <a:r>
              <a:rPr lang="fr-FR" sz="2200" dirty="0" smtClean="0">
                <a:latin typeface="Calibri" pitchFamily="34" charset="0"/>
                <a:cs typeface="Calibri" pitchFamily="34" charset="0"/>
              </a:rPr>
              <a:t> </a:t>
            </a:r>
            <a:r>
              <a:rPr lang="fr-FR" sz="2200" dirty="0" err="1" smtClean="0">
                <a:latin typeface="Calibri" pitchFamily="34" charset="0"/>
                <a:cs typeface="Calibri" pitchFamily="34" charset="0"/>
              </a:rPr>
              <a:t>upon</a:t>
            </a:r>
            <a:r>
              <a:rPr lang="fr-FR" sz="2200" dirty="0" smtClean="0">
                <a:latin typeface="Calibri" pitchFamily="34" charset="0"/>
                <a:cs typeface="Calibri" pitchFamily="34" charset="0"/>
              </a:rPr>
              <a:t> </a:t>
            </a:r>
            <a:r>
              <a:rPr lang="fr-FR" sz="2200" dirty="0" err="1" smtClean="0">
                <a:latin typeface="Calibri" pitchFamily="34" charset="0"/>
                <a:cs typeface="Calibri" pitchFamily="34" charset="0"/>
              </a:rPr>
              <a:t>downloading</a:t>
            </a:r>
            <a:r>
              <a:rPr lang="fr-FR" sz="2200" dirty="0" smtClean="0">
                <a:latin typeface="Calibri" pitchFamily="34" charset="0"/>
                <a:cs typeface="Calibri" pitchFamily="34" charset="0"/>
              </a:rPr>
              <a:t> the documents. </a:t>
            </a:r>
          </a:p>
          <a:p>
            <a:endParaRPr lang="fr-FR" sz="2200" dirty="0" smtClean="0">
              <a:latin typeface="Calibri" pitchFamily="34" charset="0"/>
              <a:cs typeface="Calibri" pitchFamily="34" charset="0"/>
            </a:endParaRPr>
          </a:p>
          <a:p>
            <a:r>
              <a:rPr lang="fr-FR" sz="2200" dirty="0" smtClean="0">
                <a:latin typeface="Calibri" pitchFamily="34" charset="0"/>
                <a:cs typeface="Calibri" pitchFamily="34" charset="0"/>
              </a:rPr>
              <a:t>        User Name: </a:t>
            </a:r>
            <a:r>
              <a:rPr lang="fr-FR" sz="2200" dirty="0" err="1" smtClean="0">
                <a:latin typeface="Calibri" pitchFamily="34" charset="0"/>
                <a:cs typeface="Calibri" pitchFamily="34" charset="0"/>
              </a:rPr>
              <a:t>docshare</a:t>
            </a:r>
            <a:endParaRPr lang="fr-FR" sz="2200" dirty="0" smtClean="0">
              <a:latin typeface="Calibri" pitchFamily="34" charset="0"/>
              <a:cs typeface="Calibri" pitchFamily="34" charset="0"/>
            </a:endParaRPr>
          </a:p>
          <a:p>
            <a:r>
              <a:rPr lang="fr-FR" sz="2200" dirty="0" smtClean="0">
                <a:latin typeface="Calibri" pitchFamily="34" charset="0"/>
                <a:cs typeface="Calibri" pitchFamily="34" charset="0"/>
              </a:rPr>
              <a:t>        </a:t>
            </a:r>
            <a:r>
              <a:rPr lang="fr-FR" sz="2200" dirty="0" err="1" smtClean="0">
                <a:latin typeface="Calibri" pitchFamily="34" charset="0"/>
                <a:cs typeface="Calibri" pitchFamily="34" charset="0"/>
              </a:rPr>
              <a:t>Password</a:t>
            </a:r>
            <a:r>
              <a:rPr lang="fr-FR" sz="2200" dirty="0" smtClean="0">
                <a:latin typeface="Calibri" pitchFamily="34" charset="0"/>
                <a:cs typeface="Calibri" pitchFamily="34" charset="0"/>
              </a:rPr>
              <a:t>: ,</a:t>
            </a:r>
            <a:r>
              <a:rPr lang="fr-FR" sz="2200" dirty="0" err="1" smtClean="0">
                <a:latin typeface="Calibri" pitchFamily="34" charset="0"/>
                <a:cs typeface="Calibri" pitchFamily="34" charset="0"/>
              </a:rPr>
              <a:t>T"y</a:t>
            </a:r>
            <a:r>
              <a:rPr lang="fr-FR" sz="2200" dirty="0" smtClean="0">
                <a:latin typeface="Calibri" pitchFamily="34" charset="0"/>
                <a:cs typeface="Calibri" pitchFamily="34" charset="0"/>
              </a:rPr>
              <a:t>-6hh{(</a:t>
            </a:r>
            <a:r>
              <a:rPr lang="fr-FR" sz="2200" dirty="0" err="1" smtClean="0">
                <a:latin typeface="Calibri" pitchFamily="34" charset="0"/>
                <a:cs typeface="Calibri" pitchFamily="34" charset="0"/>
              </a:rPr>
              <a:t>FcgJF</a:t>
            </a:r>
            <a:endParaRPr lang="en-US" sz="2200" dirty="0" smtClean="0">
              <a:latin typeface="Calibri" pitchFamily="34" charset="0"/>
              <a:cs typeface="Calibri" pitchFamily="34" charset="0"/>
            </a:endParaRPr>
          </a:p>
          <a:p>
            <a:pPr lvl="0"/>
            <a:r>
              <a:rPr lang="en-US" sz="2200" dirty="0" smtClean="0">
                <a:latin typeface="Calibri" pitchFamily="34" charset="0"/>
                <a:cs typeface="Calibri" pitchFamily="34" charset="0"/>
              </a:rPr>
              <a:t> </a:t>
            </a:r>
          </a:p>
          <a:p>
            <a:pPr lvl="0"/>
            <a:endParaRPr lang="en-US" sz="2400" dirty="0">
              <a:latin typeface="Calibri" pitchFamily="34" charset="0"/>
              <a:cs typeface="Calibri" pitchFamily="34" charset="0"/>
            </a:endParaRPr>
          </a:p>
          <a:p>
            <a:pPr lvl="0"/>
            <a:r>
              <a:rPr lang="en-US" sz="2000" dirty="0" smtClean="0">
                <a:latin typeface="Calibri" pitchFamily="34" charset="0"/>
                <a:cs typeface="Calibri" pitchFamily="34" charset="0"/>
              </a:rPr>
              <a:t>URL: </a:t>
            </a:r>
            <a:r>
              <a:rPr lang="en-US" sz="2000" dirty="0" smtClean="0">
                <a:latin typeface="Calibri" pitchFamily="34" charset="0"/>
                <a:cs typeface="Calibri" pitchFamily="34" charset="0"/>
                <a:hlinkClick r:id="rId2"/>
              </a:rPr>
              <a:t>http://oraclecampus.amaes.edu.ph/</a:t>
            </a:r>
            <a:endParaRPr lang="en-US" sz="2000" dirty="0">
              <a:latin typeface="Calibri" pitchFamily="34" charset="0"/>
              <a:cs typeface="Calibri" pitchFamily="34" charset="0"/>
            </a:endParaRPr>
          </a:p>
        </p:txBody>
      </p:sp>
      <p:sp>
        <p:nvSpPr>
          <p:cNvPr id="6" name="TextBox 5"/>
          <p:cNvSpPr txBox="1"/>
          <p:nvPr/>
        </p:nvSpPr>
        <p:spPr>
          <a:xfrm>
            <a:off x="457200" y="1143000"/>
            <a:ext cx="8077200" cy="646331"/>
          </a:xfrm>
          <a:prstGeom prst="rect">
            <a:avLst/>
          </a:prstGeom>
          <a:noFill/>
        </p:spPr>
        <p:txBody>
          <a:bodyPr wrap="square" rtlCol="0">
            <a:spAutoFit/>
          </a:bodyPr>
          <a:lstStyle/>
          <a:p>
            <a:pPr lvl="0" algn="ctr"/>
            <a:r>
              <a:rPr lang="en-US" sz="3600" b="1" dirty="0" smtClean="0">
                <a:latin typeface="Calibri" pitchFamily="34" charset="0"/>
                <a:cs typeface="Calibri" pitchFamily="34" charset="0"/>
              </a:rPr>
              <a:t>PSCS Support Site</a:t>
            </a:r>
            <a:endParaRPr lang="en-US" sz="3600" b="1" dirty="0">
              <a:latin typeface="Calibri" pitchFamily="34" charset="0"/>
              <a:cs typeface="Calibri" pitchFamily="34" charset="0"/>
            </a:endParaRPr>
          </a:p>
        </p:txBody>
      </p:sp>
      <p:pic>
        <p:nvPicPr>
          <p:cNvPr id="7" name="Picture 6"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1877437"/>
          </a:xfrm>
          <a:prstGeom prst="rect">
            <a:avLst/>
          </a:prstGeom>
          <a:noFill/>
        </p:spPr>
        <p:txBody>
          <a:bodyPr wrap="square" rtlCol="0">
            <a:spAutoFit/>
          </a:bodyPr>
          <a:lstStyle/>
          <a:p>
            <a:pPr lvl="0"/>
            <a:r>
              <a:rPr lang="en-US" sz="2400" dirty="0" smtClean="0">
                <a:latin typeface="Calibri" pitchFamily="34" charset="0"/>
                <a:cs typeface="Calibri" pitchFamily="34" charset="0"/>
              </a:rPr>
              <a:t>This is an online support system sorted per module. Every concern will be provided with ticket which will automatically notify the assigned person to assist your specific concern. </a:t>
            </a:r>
            <a:endParaRPr lang="en-US" sz="2400" dirty="0">
              <a:latin typeface="Calibri" pitchFamily="34" charset="0"/>
              <a:cs typeface="Calibri" pitchFamily="34" charset="0"/>
            </a:endParaRPr>
          </a:p>
          <a:p>
            <a:pPr lvl="0"/>
            <a:endParaRPr lang="en-US" sz="2400" dirty="0">
              <a:latin typeface="Calibri" pitchFamily="34" charset="0"/>
              <a:cs typeface="Calibri" pitchFamily="34" charset="0"/>
            </a:endParaRPr>
          </a:p>
          <a:p>
            <a:pPr lvl="0"/>
            <a:r>
              <a:rPr lang="en-US" sz="2000" dirty="0" smtClean="0">
                <a:latin typeface="Calibri" pitchFamily="34" charset="0"/>
                <a:cs typeface="Calibri" pitchFamily="34" charset="0"/>
              </a:rPr>
              <a:t>URL: </a:t>
            </a:r>
            <a:r>
              <a:rPr lang="en-US" sz="2000" dirty="0" smtClean="0">
                <a:latin typeface="Calibri" pitchFamily="34" charset="0"/>
                <a:cs typeface="Calibri" pitchFamily="34" charset="0"/>
                <a:hlinkClick r:id="rId2"/>
              </a:rPr>
              <a:t>http://ossys.amaes.edu.ph</a:t>
            </a:r>
            <a:endParaRPr lang="en-US" sz="2000" dirty="0">
              <a:latin typeface="Calibri" pitchFamily="34" charset="0"/>
              <a:cs typeface="Calibri" pitchFamily="34" charset="0"/>
            </a:endParaRPr>
          </a:p>
        </p:txBody>
      </p:sp>
      <p:sp>
        <p:nvSpPr>
          <p:cNvPr id="6" name="TextBox 5"/>
          <p:cNvSpPr txBox="1"/>
          <p:nvPr/>
        </p:nvSpPr>
        <p:spPr>
          <a:xfrm>
            <a:off x="457200" y="1219200"/>
            <a:ext cx="8077200" cy="646331"/>
          </a:xfrm>
          <a:prstGeom prst="rect">
            <a:avLst/>
          </a:prstGeom>
          <a:noFill/>
        </p:spPr>
        <p:txBody>
          <a:bodyPr wrap="square" rtlCol="0">
            <a:spAutoFit/>
          </a:bodyPr>
          <a:lstStyle/>
          <a:p>
            <a:pPr lvl="0" algn="ctr"/>
            <a:r>
              <a:rPr lang="en-US" sz="3600" b="1" dirty="0" err="1" smtClean="0">
                <a:latin typeface="Calibri" pitchFamily="34" charset="0"/>
                <a:cs typeface="Calibri" pitchFamily="34" charset="0"/>
              </a:rPr>
              <a:t>OSSys</a:t>
            </a:r>
            <a:r>
              <a:rPr lang="en-US" sz="3600" b="1" dirty="0" smtClean="0">
                <a:latin typeface="Calibri" pitchFamily="34" charset="0"/>
                <a:cs typeface="Calibri" pitchFamily="34" charset="0"/>
              </a:rPr>
              <a:t> (Online Support System)</a:t>
            </a:r>
            <a:endParaRPr lang="en-US" sz="3600" b="1" dirty="0">
              <a:latin typeface="Calibri" pitchFamily="34" charset="0"/>
              <a:cs typeface="Calibri" pitchFamily="34" charset="0"/>
            </a:endParaRPr>
          </a:p>
        </p:txBody>
      </p:sp>
      <p:pic>
        <p:nvPicPr>
          <p:cNvPr id="7" name="Picture 6"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1877437"/>
          </a:xfrm>
          <a:prstGeom prst="rect">
            <a:avLst/>
          </a:prstGeom>
          <a:noFill/>
        </p:spPr>
        <p:txBody>
          <a:bodyPr wrap="square" rtlCol="0">
            <a:spAutoFit/>
          </a:bodyPr>
          <a:lstStyle/>
          <a:p>
            <a:pPr lvl="0"/>
            <a:r>
              <a:rPr lang="en-US" sz="2400" dirty="0" smtClean="0">
                <a:latin typeface="Calibri" pitchFamily="34" charset="0"/>
                <a:cs typeface="Calibri" pitchFamily="34" charset="0"/>
              </a:rPr>
              <a:t>This is direct email address of IT Helpdesk. It has the same concept with the </a:t>
            </a:r>
            <a:r>
              <a:rPr lang="en-US" sz="2400" dirty="0" err="1" smtClean="0">
                <a:latin typeface="Calibri" pitchFamily="34" charset="0"/>
                <a:cs typeface="Calibri" pitchFamily="34" charset="0"/>
              </a:rPr>
              <a:t>OSSys</a:t>
            </a:r>
            <a:r>
              <a:rPr lang="en-US" sz="2400" dirty="0" smtClean="0">
                <a:latin typeface="Calibri" pitchFamily="34" charset="0"/>
                <a:cs typeface="Calibri" pitchFamily="34" charset="0"/>
              </a:rPr>
              <a:t> which usually provides an assistance on any system issues. </a:t>
            </a:r>
            <a:endParaRPr lang="en-US" sz="2400" dirty="0">
              <a:latin typeface="Calibri" pitchFamily="34" charset="0"/>
              <a:cs typeface="Calibri" pitchFamily="34" charset="0"/>
            </a:endParaRPr>
          </a:p>
          <a:p>
            <a:pPr lvl="0"/>
            <a:endParaRPr lang="en-US" sz="2400" dirty="0">
              <a:latin typeface="Calibri" pitchFamily="34" charset="0"/>
              <a:cs typeface="Calibri" pitchFamily="34" charset="0"/>
            </a:endParaRPr>
          </a:p>
          <a:p>
            <a:pPr lvl="0"/>
            <a:r>
              <a:rPr lang="en-US" sz="2000" dirty="0" smtClean="0">
                <a:latin typeface="Calibri" pitchFamily="34" charset="0"/>
                <a:cs typeface="Calibri" pitchFamily="34" charset="0"/>
              </a:rPr>
              <a:t>Email Address: helpdesk@amaes.edu.ph</a:t>
            </a:r>
            <a:endParaRPr lang="en-US" sz="2000" dirty="0">
              <a:latin typeface="Calibri" pitchFamily="34" charset="0"/>
              <a:cs typeface="Calibri" pitchFamily="34" charset="0"/>
            </a:endParaRPr>
          </a:p>
        </p:txBody>
      </p:sp>
      <p:sp>
        <p:nvSpPr>
          <p:cNvPr id="6" name="TextBox 5"/>
          <p:cNvSpPr txBox="1"/>
          <p:nvPr/>
        </p:nvSpPr>
        <p:spPr>
          <a:xfrm>
            <a:off x="457200" y="1295400"/>
            <a:ext cx="8077200" cy="646331"/>
          </a:xfrm>
          <a:prstGeom prst="rect">
            <a:avLst/>
          </a:prstGeom>
          <a:noFill/>
        </p:spPr>
        <p:txBody>
          <a:bodyPr wrap="square" rtlCol="0">
            <a:spAutoFit/>
          </a:bodyPr>
          <a:lstStyle/>
          <a:p>
            <a:pPr lvl="0" algn="ctr"/>
            <a:r>
              <a:rPr lang="en-US" sz="3600" b="1" dirty="0" smtClean="0">
                <a:latin typeface="Calibri" pitchFamily="34" charset="0"/>
                <a:cs typeface="Calibri" pitchFamily="34" charset="0"/>
              </a:rPr>
              <a:t>IT Helpdesk</a:t>
            </a:r>
            <a:endParaRPr lang="en-US" sz="3600" b="1" dirty="0">
              <a:latin typeface="Calibri" pitchFamily="34" charset="0"/>
              <a:cs typeface="Calibri" pitchFamily="34" charset="0"/>
            </a:endParaRPr>
          </a:p>
        </p:txBody>
      </p:sp>
      <p:pic>
        <p:nvPicPr>
          <p:cNvPr id="7" name="Picture 6"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143000"/>
            <a:ext cx="8382000" cy="6370975"/>
          </a:xfrm>
          <a:prstGeom prst="rect">
            <a:avLst/>
          </a:prstGeom>
          <a:noFill/>
        </p:spPr>
        <p:txBody>
          <a:bodyPr wrap="square" rtlCol="0">
            <a:spAutoFit/>
          </a:bodyPr>
          <a:lstStyle/>
          <a:p>
            <a:pPr lvl="0">
              <a:buFont typeface="Arial" pitchFamily="34" charset="0"/>
              <a:buChar char="•"/>
            </a:pPr>
            <a:r>
              <a:rPr lang="en-US" sz="2400" dirty="0" smtClean="0">
                <a:latin typeface="Calibri" pitchFamily="34" charset="0"/>
                <a:cs typeface="Calibri" pitchFamily="34" charset="0"/>
              </a:rPr>
              <a:t>All portals require same User Name (Employee Number) and Password </a:t>
            </a:r>
          </a:p>
          <a:p>
            <a:pPr lvl="0">
              <a:buFont typeface="Arial" pitchFamily="34" charset="0"/>
              <a:buChar char="•"/>
            </a:pPr>
            <a:endParaRPr lang="en-US" sz="2400" dirty="0" smtClean="0">
              <a:latin typeface="Calibri" pitchFamily="34" charset="0"/>
              <a:cs typeface="Calibri" pitchFamily="34" charset="0"/>
            </a:endParaRPr>
          </a:p>
          <a:p>
            <a:pPr lvl="0">
              <a:buFont typeface="Arial" pitchFamily="34" charset="0"/>
              <a:buChar char="•"/>
            </a:pPr>
            <a:r>
              <a:rPr lang="en-US" sz="2400" dirty="0" smtClean="0">
                <a:latin typeface="Calibri" pitchFamily="34" charset="0"/>
                <a:cs typeface="Calibri" pitchFamily="34" charset="0"/>
              </a:rPr>
              <a:t>All access provision, requires an approval and endorsement from your approving head. This will not be automatically provided once hired.</a:t>
            </a:r>
          </a:p>
          <a:p>
            <a:pPr lvl="0">
              <a:buFont typeface="Arial" pitchFamily="34" charset="0"/>
              <a:buChar char="•"/>
            </a:pPr>
            <a:endParaRPr lang="en-US" sz="2400" dirty="0" smtClean="0">
              <a:latin typeface="Calibri" pitchFamily="34" charset="0"/>
              <a:cs typeface="Calibri" pitchFamily="34" charset="0"/>
            </a:endParaRPr>
          </a:p>
          <a:p>
            <a:pPr lvl="0">
              <a:buFont typeface="Arial" pitchFamily="34" charset="0"/>
              <a:buChar char="•"/>
            </a:pPr>
            <a:r>
              <a:rPr lang="en-US" sz="2400" dirty="0" smtClean="0">
                <a:latin typeface="Calibri" pitchFamily="34" charset="0"/>
                <a:cs typeface="Calibri" pitchFamily="34" charset="0"/>
              </a:rPr>
              <a:t>All system access is role based and secured based on your current role, institution and branch. Which means, you cannot view a certain role and campus facility if not tagged or added on your access.</a:t>
            </a:r>
          </a:p>
          <a:p>
            <a:pPr lvl="0">
              <a:buFont typeface="Arial" pitchFamily="34" charset="0"/>
              <a:buChar char="•"/>
            </a:pPr>
            <a:endParaRPr lang="en-US" sz="2400" dirty="0" smtClean="0">
              <a:latin typeface="Calibri" pitchFamily="34" charset="0"/>
              <a:cs typeface="Calibri" pitchFamily="34" charset="0"/>
            </a:endParaRPr>
          </a:p>
          <a:p>
            <a:pPr lvl="0">
              <a:buFont typeface="Arial" pitchFamily="34" charset="0"/>
              <a:buChar char="•"/>
            </a:pPr>
            <a:r>
              <a:rPr lang="en-US" sz="2400" dirty="0" smtClean="0">
                <a:latin typeface="Calibri" pitchFamily="34" charset="0"/>
                <a:cs typeface="Calibri" pitchFamily="34" charset="0"/>
              </a:rPr>
              <a:t>Multiple role and campus access can be tagged or added simultaneously, aside from Registrar Role due to conflict on data security.</a:t>
            </a:r>
          </a:p>
          <a:p>
            <a:pPr lvl="0">
              <a:buFont typeface="Arial" pitchFamily="34" charset="0"/>
              <a:buChar char="•"/>
            </a:pPr>
            <a:endParaRPr lang="en-US" sz="2400" dirty="0" smtClean="0">
              <a:latin typeface="Calibri" pitchFamily="34" charset="0"/>
              <a:cs typeface="Calibri" pitchFamily="34" charset="0"/>
            </a:endParaRPr>
          </a:p>
          <a:p>
            <a:pPr lvl="0">
              <a:buFont typeface="Arial" pitchFamily="34" charset="0"/>
              <a:buChar char="•"/>
            </a:pPr>
            <a:endParaRPr lang="en-US" sz="2400" dirty="0">
              <a:latin typeface="Calibri" pitchFamily="34" charset="0"/>
              <a:cs typeface="Calibri" pitchFamily="34" charset="0"/>
            </a:endParaRPr>
          </a:p>
        </p:txBody>
      </p:sp>
      <p:sp>
        <p:nvSpPr>
          <p:cNvPr id="6" name="TextBox 5"/>
          <p:cNvSpPr txBox="1"/>
          <p:nvPr/>
        </p:nvSpPr>
        <p:spPr>
          <a:xfrm>
            <a:off x="457200" y="533400"/>
            <a:ext cx="8077200" cy="923330"/>
          </a:xfrm>
          <a:prstGeom prst="rect">
            <a:avLst/>
          </a:prstGeom>
          <a:noFill/>
        </p:spPr>
        <p:txBody>
          <a:bodyPr wrap="square" rtlCol="0">
            <a:spAutoFit/>
          </a:bodyPr>
          <a:lstStyle/>
          <a:p>
            <a:pPr lvl="0" algn="ctr"/>
            <a:r>
              <a:rPr lang="en-US" sz="3600" b="1" dirty="0" smtClean="0">
                <a:latin typeface="Calibri" pitchFamily="34" charset="0"/>
                <a:cs typeface="Calibri" pitchFamily="34" charset="0"/>
              </a:rPr>
              <a:t>System Access</a:t>
            </a:r>
            <a:endParaRPr lang="en-US" sz="3600" dirty="0" smtClean="0">
              <a:latin typeface="Calibri" pitchFamily="34" charset="0"/>
              <a:cs typeface="Calibri" pitchFamily="34" charset="0"/>
            </a:endParaRPr>
          </a:p>
          <a:p>
            <a:endParaRPr lang="en-US" dirty="0"/>
          </a:p>
        </p:txBody>
      </p:sp>
      <p:pic>
        <p:nvPicPr>
          <p:cNvPr id="7" name="Picture 6"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62000" y="2743200"/>
            <a:ext cx="7543800" cy="2831544"/>
          </a:xfrm>
          <a:prstGeom prst="rect">
            <a:avLst/>
          </a:prstGeom>
          <a:noFill/>
        </p:spPr>
        <p:txBody>
          <a:bodyPr wrap="square" rtlCol="0">
            <a:spAutoFit/>
          </a:bodyPr>
          <a:lstStyle/>
          <a:p>
            <a:pPr marL="228600" indent="-228600" algn="ctr"/>
            <a:r>
              <a:rPr lang="en-US" sz="4000" b="1" dirty="0" smtClean="0">
                <a:latin typeface="Calibri" pitchFamily="34" charset="0"/>
                <a:cs typeface="Calibri" pitchFamily="34" charset="0"/>
              </a:rPr>
              <a:t>SYSTEM TESTING</a:t>
            </a:r>
            <a:endParaRPr lang="en-US" sz="4000" dirty="0">
              <a:latin typeface="Calibri" pitchFamily="34" charset="0"/>
              <a:cs typeface="Calibri" pitchFamily="34" charset="0"/>
            </a:endParaRPr>
          </a:p>
          <a:p>
            <a:pPr marL="228600" indent="-228600"/>
            <a:endParaRPr lang="en-US" sz="1200" dirty="0"/>
          </a:p>
          <a:p>
            <a:pPr marL="228600" lvl="0" indent="-228600">
              <a:buFont typeface="+mj-lt"/>
              <a:buAutoNum type="arabicPeriod"/>
            </a:pPr>
            <a:endParaRPr lang="en-US" sz="1200" dirty="0" smtClean="0"/>
          </a:p>
          <a:p>
            <a:pPr marL="228600" lvl="0" indent="-228600">
              <a:buFont typeface="+mj-lt"/>
              <a:buAutoNum type="arabicPeriod"/>
            </a:pPr>
            <a:endParaRPr lang="en-US" sz="1200" dirty="0"/>
          </a:p>
          <a:p>
            <a:pPr marL="228600" lvl="0" indent="-228600">
              <a:buFont typeface="+mj-lt"/>
              <a:buAutoNum type="arabicPeriod"/>
            </a:pPr>
            <a:endParaRPr lang="en-US" sz="1200" dirty="0"/>
          </a:p>
          <a:p>
            <a:pPr marL="228600" indent="-228600">
              <a:buFont typeface="+mj-lt"/>
              <a:buAutoNum type="arabicPeriod"/>
            </a:pPr>
            <a:endParaRPr lang="en-US" sz="1200" dirty="0" smtClean="0"/>
          </a:p>
          <a:p>
            <a:pPr marL="228600" indent="-228600">
              <a:buFont typeface="+mj-lt"/>
              <a:buAutoNum type="arabicPeriod"/>
            </a:pPr>
            <a:endParaRPr lang="en-US" sz="1200" dirty="0"/>
          </a:p>
          <a:p>
            <a:pPr marL="228600" indent="-228600">
              <a:buFont typeface="+mj-lt"/>
              <a:buAutoNum type="arabicPeriod"/>
            </a:pPr>
            <a:endParaRPr lang="en-US" sz="1200" dirty="0" smtClean="0"/>
          </a:p>
          <a:p>
            <a:endParaRPr lang="en-US" b="1" dirty="0" smtClean="0"/>
          </a:p>
          <a:p>
            <a:endParaRPr lang="en-US" b="1" dirty="0"/>
          </a:p>
          <a:p>
            <a:endParaRPr lang="en-US" dirty="0"/>
          </a:p>
        </p:txBody>
      </p:sp>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2523768"/>
          </a:xfrm>
          <a:prstGeom prst="rect">
            <a:avLst/>
          </a:prstGeom>
          <a:noFill/>
        </p:spPr>
        <p:txBody>
          <a:bodyPr wrap="square" rtlCol="0">
            <a:spAutoFit/>
          </a:bodyPr>
          <a:lstStyle/>
          <a:p>
            <a:pPr lvl="0"/>
            <a:r>
              <a:rPr lang="en-US" sz="2400" dirty="0" smtClean="0">
                <a:latin typeface="Calibri" pitchFamily="34" charset="0"/>
                <a:cs typeface="Calibri" pitchFamily="34" charset="0"/>
              </a:rPr>
              <a:t>The test instance is intended for system trial and testing. You can do anything here since it won’t affect any data on the live instance. Environment, facilities  and process are the same with the Live PSCS. </a:t>
            </a:r>
          </a:p>
          <a:p>
            <a:pPr lvl="0"/>
            <a:endParaRPr lang="en-US" sz="2400" dirty="0">
              <a:latin typeface="Calibri" pitchFamily="34" charset="0"/>
              <a:cs typeface="Calibri" pitchFamily="34" charset="0"/>
            </a:endParaRPr>
          </a:p>
          <a:p>
            <a:pPr lvl="0"/>
            <a:r>
              <a:rPr lang="en-US" sz="2000" dirty="0" smtClean="0">
                <a:latin typeface="Calibri" pitchFamily="34" charset="0"/>
                <a:cs typeface="Calibri" pitchFamily="34" charset="0"/>
              </a:rPr>
              <a:t>URL: </a:t>
            </a:r>
            <a:r>
              <a:rPr lang="en-US" sz="2000" dirty="0" smtClean="0">
                <a:latin typeface="Calibri" pitchFamily="34" charset="0"/>
                <a:cs typeface="Calibri" pitchFamily="34" charset="0"/>
                <a:hlinkClick r:id="rId2"/>
              </a:rPr>
              <a:t>http://oraclecampus-uat.amaes.com:8020/</a:t>
            </a:r>
            <a:endParaRPr lang="en-US" sz="2000" dirty="0">
              <a:latin typeface="Calibri" pitchFamily="34" charset="0"/>
              <a:cs typeface="Calibri" pitchFamily="34" charset="0"/>
            </a:endParaRPr>
          </a:p>
          <a:p>
            <a:endParaRPr lang="en-US" dirty="0"/>
          </a:p>
        </p:txBody>
      </p:sp>
      <p:sp>
        <p:nvSpPr>
          <p:cNvPr id="6" name="TextBox 5"/>
          <p:cNvSpPr txBox="1"/>
          <p:nvPr/>
        </p:nvSpPr>
        <p:spPr>
          <a:xfrm>
            <a:off x="457200" y="1143000"/>
            <a:ext cx="8077200" cy="923330"/>
          </a:xfrm>
          <a:prstGeom prst="rect">
            <a:avLst/>
          </a:prstGeom>
          <a:noFill/>
        </p:spPr>
        <p:txBody>
          <a:bodyPr wrap="square" rtlCol="0">
            <a:spAutoFit/>
          </a:bodyPr>
          <a:lstStyle/>
          <a:p>
            <a:pPr lvl="0" algn="ctr"/>
            <a:r>
              <a:rPr lang="en-US" sz="3600" b="1" dirty="0" smtClean="0">
                <a:latin typeface="Calibri" pitchFamily="34" charset="0"/>
                <a:cs typeface="Calibri" pitchFamily="34" charset="0"/>
              </a:rPr>
              <a:t>PSCS UAT Testing</a:t>
            </a:r>
            <a:endParaRPr lang="en-US" sz="3600" dirty="0" smtClean="0">
              <a:latin typeface="Calibri" pitchFamily="34" charset="0"/>
              <a:cs typeface="Calibri" pitchFamily="34" charset="0"/>
            </a:endParaRPr>
          </a:p>
          <a:p>
            <a:endParaRPr lang="en-US" dirty="0"/>
          </a:p>
        </p:txBody>
      </p:sp>
      <p:pic>
        <p:nvPicPr>
          <p:cNvPr id="7" name="Picture 6"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
        <p:nvSpPr>
          <p:cNvPr id="6" name="Rectangle 5"/>
          <p:cNvSpPr/>
          <p:nvPr/>
        </p:nvSpPr>
        <p:spPr>
          <a:xfrm>
            <a:off x="2133600" y="457200"/>
            <a:ext cx="42672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libri" pitchFamily="34" charset="0"/>
              </a:rPr>
              <a:t>APPLICATION</a:t>
            </a:r>
            <a:r>
              <a:rPr lang="en-US" sz="2000" dirty="0" smtClean="0">
                <a:solidFill>
                  <a:schemeClr val="tx1"/>
                </a:solidFill>
                <a:latin typeface="Calibri" pitchFamily="34" charset="0"/>
              </a:rPr>
              <a:t>– Admission Officer</a:t>
            </a:r>
          </a:p>
          <a:p>
            <a:pPr algn="ctr"/>
            <a:r>
              <a:rPr lang="en-US" sz="2000" dirty="0" smtClean="0">
                <a:solidFill>
                  <a:schemeClr val="tx1"/>
                </a:solidFill>
                <a:latin typeface="Calibri" pitchFamily="34" charset="0"/>
              </a:rPr>
              <a:t>(Encoding of Basic Information)</a:t>
            </a:r>
            <a:endParaRPr lang="en-US" sz="2000" dirty="0">
              <a:solidFill>
                <a:schemeClr val="tx1"/>
              </a:solidFill>
              <a:latin typeface="Calibri" pitchFamily="34" charset="0"/>
            </a:endParaRPr>
          </a:p>
        </p:txBody>
      </p:sp>
      <p:sp>
        <p:nvSpPr>
          <p:cNvPr id="16" name="Rectangle 15"/>
          <p:cNvSpPr/>
          <p:nvPr/>
        </p:nvSpPr>
        <p:spPr>
          <a:xfrm>
            <a:off x="2133600" y="1371600"/>
            <a:ext cx="42672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libri" pitchFamily="34" charset="0"/>
              </a:rPr>
              <a:t>MATRICULATION</a:t>
            </a:r>
            <a:r>
              <a:rPr lang="en-US" sz="2000" dirty="0" smtClean="0">
                <a:solidFill>
                  <a:schemeClr val="tx1"/>
                </a:solidFill>
                <a:latin typeface="Calibri" pitchFamily="34" charset="0"/>
              </a:rPr>
              <a:t> – Admission Officer</a:t>
            </a:r>
          </a:p>
          <a:p>
            <a:pPr algn="ctr"/>
            <a:r>
              <a:rPr lang="en-US" sz="2000" dirty="0" smtClean="0">
                <a:solidFill>
                  <a:schemeClr val="tx1"/>
                </a:solidFill>
                <a:latin typeface="Calibri" pitchFamily="34" charset="0"/>
              </a:rPr>
              <a:t>(Creation of Student Program)</a:t>
            </a:r>
            <a:endParaRPr lang="en-US" sz="2000" dirty="0">
              <a:solidFill>
                <a:schemeClr val="tx1"/>
              </a:solidFill>
              <a:latin typeface="Calibri" pitchFamily="34" charset="0"/>
            </a:endParaRPr>
          </a:p>
        </p:txBody>
      </p:sp>
      <p:sp>
        <p:nvSpPr>
          <p:cNvPr id="17" name="Rectangle 16"/>
          <p:cNvSpPr/>
          <p:nvPr/>
        </p:nvSpPr>
        <p:spPr>
          <a:xfrm>
            <a:off x="2133600" y="2286000"/>
            <a:ext cx="42672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libri" pitchFamily="34" charset="0"/>
              </a:rPr>
              <a:t>TERM ACTIVATION</a:t>
            </a:r>
            <a:r>
              <a:rPr lang="en-US" sz="2000" dirty="0" smtClean="0">
                <a:solidFill>
                  <a:schemeClr val="tx1"/>
                </a:solidFill>
                <a:latin typeface="Calibri" pitchFamily="34" charset="0"/>
              </a:rPr>
              <a:t> – Admission Officer</a:t>
            </a:r>
          </a:p>
          <a:p>
            <a:pPr algn="ctr"/>
            <a:r>
              <a:rPr lang="en-US" sz="2000" dirty="0" smtClean="0">
                <a:solidFill>
                  <a:schemeClr val="tx1"/>
                </a:solidFill>
                <a:latin typeface="Calibri" pitchFamily="34" charset="0"/>
              </a:rPr>
              <a:t>(Activating Current Term)</a:t>
            </a:r>
            <a:endParaRPr lang="en-US" sz="2000" dirty="0">
              <a:solidFill>
                <a:schemeClr val="tx1"/>
              </a:solidFill>
              <a:latin typeface="Calibri" pitchFamily="34" charset="0"/>
            </a:endParaRPr>
          </a:p>
        </p:txBody>
      </p:sp>
      <p:sp>
        <p:nvSpPr>
          <p:cNvPr id="18" name="Rectangle 17"/>
          <p:cNvSpPr/>
          <p:nvPr/>
        </p:nvSpPr>
        <p:spPr>
          <a:xfrm>
            <a:off x="2133600" y="3200400"/>
            <a:ext cx="42672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libri" pitchFamily="34" charset="0"/>
              </a:rPr>
              <a:t>ENLISTMENT</a:t>
            </a:r>
            <a:r>
              <a:rPr lang="en-US" sz="2000" dirty="0" smtClean="0">
                <a:solidFill>
                  <a:schemeClr val="tx1"/>
                </a:solidFill>
                <a:latin typeface="Calibri" pitchFamily="34" charset="0"/>
              </a:rPr>
              <a:t> – Admission Officer/Dean</a:t>
            </a:r>
          </a:p>
          <a:p>
            <a:pPr algn="ctr"/>
            <a:r>
              <a:rPr lang="en-US" sz="2000" dirty="0" smtClean="0">
                <a:solidFill>
                  <a:schemeClr val="tx1"/>
                </a:solidFill>
                <a:latin typeface="Calibri" pitchFamily="34" charset="0"/>
              </a:rPr>
              <a:t>(Tagging of Student Classes)</a:t>
            </a:r>
            <a:endParaRPr lang="en-US" sz="2000" dirty="0">
              <a:solidFill>
                <a:schemeClr val="tx1"/>
              </a:solidFill>
              <a:latin typeface="Calibri" pitchFamily="34" charset="0"/>
            </a:endParaRPr>
          </a:p>
        </p:txBody>
      </p:sp>
      <p:sp>
        <p:nvSpPr>
          <p:cNvPr id="19" name="Rectangle 18"/>
          <p:cNvSpPr/>
          <p:nvPr/>
        </p:nvSpPr>
        <p:spPr>
          <a:xfrm>
            <a:off x="2133600" y="4114800"/>
            <a:ext cx="42672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libri" pitchFamily="34" charset="0"/>
              </a:rPr>
              <a:t>ASSESSMENT</a:t>
            </a:r>
            <a:r>
              <a:rPr lang="en-US" sz="2000" dirty="0" smtClean="0">
                <a:solidFill>
                  <a:schemeClr val="tx1"/>
                </a:solidFill>
                <a:latin typeface="Calibri" pitchFamily="34" charset="0"/>
              </a:rPr>
              <a:t> – Accounting Officer</a:t>
            </a:r>
          </a:p>
          <a:p>
            <a:pPr algn="ctr"/>
            <a:r>
              <a:rPr lang="en-US" sz="2000" dirty="0" smtClean="0">
                <a:solidFill>
                  <a:schemeClr val="tx1"/>
                </a:solidFill>
                <a:latin typeface="Calibri" pitchFamily="34" charset="0"/>
              </a:rPr>
              <a:t>(Tuition Calculation)</a:t>
            </a:r>
            <a:endParaRPr lang="en-US" sz="2000" dirty="0">
              <a:solidFill>
                <a:schemeClr val="tx1"/>
              </a:solidFill>
              <a:latin typeface="Calibri" pitchFamily="34" charset="0"/>
            </a:endParaRPr>
          </a:p>
        </p:txBody>
      </p:sp>
      <p:sp>
        <p:nvSpPr>
          <p:cNvPr id="20" name="Rectangle 19"/>
          <p:cNvSpPr/>
          <p:nvPr/>
        </p:nvSpPr>
        <p:spPr>
          <a:xfrm>
            <a:off x="2133600" y="5029200"/>
            <a:ext cx="42672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libri" pitchFamily="34" charset="0"/>
              </a:rPr>
              <a:t>POSTING OF PAYMENT</a:t>
            </a:r>
            <a:r>
              <a:rPr lang="en-US" sz="2000" dirty="0" smtClean="0">
                <a:solidFill>
                  <a:schemeClr val="tx1"/>
                </a:solidFill>
                <a:latin typeface="Calibri" pitchFamily="34" charset="0"/>
              </a:rPr>
              <a:t> – Cashier</a:t>
            </a:r>
          </a:p>
          <a:p>
            <a:pPr algn="ctr"/>
            <a:r>
              <a:rPr lang="en-US" sz="2000" dirty="0" smtClean="0">
                <a:solidFill>
                  <a:schemeClr val="tx1"/>
                </a:solidFill>
                <a:latin typeface="Calibri" pitchFamily="34" charset="0"/>
              </a:rPr>
              <a:t>(Releasing of OR)</a:t>
            </a:r>
            <a:endParaRPr lang="en-US" sz="2000" dirty="0">
              <a:solidFill>
                <a:schemeClr val="tx1"/>
              </a:solidFill>
              <a:latin typeface="Calibri" pitchFamily="34" charset="0"/>
            </a:endParaRPr>
          </a:p>
        </p:txBody>
      </p:sp>
      <p:sp>
        <p:nvSpPr>
          <p:cNvPr id="21" name="Rectangle 20"/>
          <p:cNvSpPr/>
          <p:nvPr/>
        </p:nvSpPr>
        <p:spPr>
          <a:xfrm>
            <a:off x="2133600" y="5943600"/>
            <a:ext cx="42672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alibri" pitchFamily="34" charset="0"/>
              </a:rPr>
              <a:t>PRINTING OF COR</a:t>
            </a:r>
            <a:r>
              <a:rPr lang="en-US" sz="2000" dirty="0" smtClean="0">
                <a:solidFill>
                  <a:schemeClr val="tx1"/>
                </a:solidFill>
                <a:latin typeface="Calibri" pitchFamily="34" charset="0"/>
              </a:rPr>
              <a:t> – Accounting Officer</a:t>
            </a:r>
          </a:p>
          <a:p>
            <a:pPr algn="ctr"/>
            <a:r>
              <a:rPr lang="en-US" sz="2000" dirty="0" smtClean="0">
                <a:solidFill>
                  <a:schemeClr val="tx1"/>
                </a:solidFill>
                <a:latin typeface="Calibri" pitchFamily="34" charset="0"/>
              </a:rPr>
              <a:t>(Certificate of Registration)</a:t>
            </a:r>
            <a:endParaRPr lang="en-US" sz="2000" dirty="0">
              <a:solidFill>
                <a:schemeClr val="tx1"/>
              </a:solidFill>
              <a:latin typeface="Calibri" pitchFamily="34" charset="0"/>
            </a:endParaRPr>
          </a:p>
        </p:txBody>
      </p:sp>
      <p:cxnSp>
        <p:nvCxnSpPr>
          <p:cNvPr id="23" name="Straight Arrow Connector 22"/>
          <p:cNvCxnSpPr>
            <a:stCxn id="6" idx="2"/>
            <a:endCxn id="16" idx="0"/>
          </p:cNvCxnSpPr>
          <p:nvPr/>
        </p:nvCxnSpPr>
        <p:spPr>
          <a:xfrm rot="5400000">
            <a:off x="4152900" y="1257300"/>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2"/>
            <a:endCxn id="17" idx="0"/>
          </p:cNvCxnSpPr>
          <p:nvPr/>
        </p:nvCxnSpPr>
        <p:spPr>
          <a:xfrm rot="5400000">
            <a:off x="4152900" y="2171700"/>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4153694" y="3999706"/>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153694" y="4914106"/>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153694" y="5828506"/>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4153694" y="3085306"/>
            <a:ext cx="228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553200" y="2743200"/>
            <a:ext cx="2286000" cy="1384995"/>
          </a:xfrm>
          <a:prstGeom prst="rect">
            <a:avLst/>
          </a:prstGeom>
          <a:noFill/>
        </p:spPr>
        <p:txBody>
          <a:bodyPr wrap="square" rtlCol="0">
            <a:spAutoFit/>
          </a:bodyPr>
          <a:lstStyle/>
          <a:p>
            <a:pPr algn="ctr"/>
            <a:r>
              <a:rPr lang="en-US" sz="2800" b="1" dirty="0" smtClean="0">
                <a:latin typeface="Calibri" pitchFamily="34" charset="0"/>
              </a:rPr>
              <a:t>Basic Student Enrollment Process</a:t>
            </a:r>
            <a:endParaRPr lang="en-US" sz="2800" b="1" dirty="0">
              <a:latin typeface="Calibri" pitchFamily="34" charset="0"/>
            </a:endParaRPr>
          </a:p>
        </p:txBody>
      </p:sp>
      <p:cxnSp>
        <p:nvCxnSpPr>
          <p:cNvPr id="44" name="Elbow Connector 43"/>
          <p:cNvCxnSpPr>
            <a:stCxn id="6" idx="1"/>
            <a:endCxn id="21" idx="1"/>
          </p:cNvCxnSpPr>
          <p:nvPr/>
        </p:nvCxnSpPr>
        <p:spPr>
          <a:xfrm rot="10800000" flipV="1">
            <a:off x="2133600" y="800100"/>
            <a:ext cx="1588" cy="5486400"/>
          </a:xfrm>
          <a:prstGeom prst="bentConnector3">
            <a:avLst>
              <a:gd name="adj1" fmla="val 8587641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7" idx="1"/>
            <a:endCxn id="21" idx="1"/>
          </p:cNvCxnSpPr>
          <p:nvPr/>
        </p:nvCxnSpPr>
        <p:spPr>
          <a:xfrm rot="10800000" flipV="1">
            <a:off x="2133600" y="2628900"/>
            <a:ext cx="1588" cy="3657600"/>
          </a:xfrm>
          <a:prstGeom prst="bentConnector3">
            <a:avLst>
              <a:gd name="adj1" fmla="val 31272869"/>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8600" y="762000"/>
            <a:ext cx="461665" cy="3416320"/>
          </a:xfrm>
          <a:prstGeom prst="rect">
            <a:avLst/>
          </a:prstGeom>
          <a:noFill/>
        </p:spPr>
        <p:txBody>
          <a:bodyPr vert="vert270" wrap="square" rtlCol="0">
            <a:spAutoFit/>
          </a:bodyPr>
          <a:lstStyle/>
          <a:p>
            <a:r>
              <a:rPr lang="en-US" b="1" dirty="0" smtClean="0">
                <a:latin typeface="Calibri" pitchFamily="34" charset="0"/>
              </a:rPr>
              <a:t>New &amp; External Transferee</a:t>
            </a:r>
            <a:endParaRPr lang="en-US" b="1" dirty="0">
              <a:latin typeface="Calibri" pitchFamily="34" charset="0"/>
            </a:endParaRPr>
          </a:p>
        </p:txBody>
      </p:sp>
      <p:sp>
        <p:nvSpPr>
          <p:cNvPr id="50" name="TextBox 49"/>
          <p:cNvSpPr txBox="1"/>
          <p:nvPr/>
        </p:nvSpPr>
        <p:spPr>
          <a:xfrm>
            <a:off x="1143000" y="1676400"/>
            <a:ext cx="461665" cy="4254520"/>
          </a:xfrm>
          <a:prstGeom prst="rect">
            <a:avLst/>
          </a:prstGeom>
          <a:noFill/>
        </p:spPr>
        <p:txBody>
          <a:bodyPr vert="vert270" wrap="square" rtlCol="0">
            <a:spAutoFit/>
          </a:bodyPr>
          <a:lstStyle/>
          <a:p>
            <a:r>
              <a:rPr lang="en-US" b="1" dirty="0" smtClean="0">
                <a:latin typeface="Calibri" pitchFamily="34" charset="0"/>
              </a:rPr>
              <a:t>Old, Returnee, Internal Transferee</a:t>
            </a:r>
            <a:endParaRPr lang="en-US" b="1"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par>
                                <p:cTn id="24" presetID="22" presetClass="entr" presetSubtype="4"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par>
                                <p:cTn id="32" presetID="22" presetClass="entr" presetSubtype="4"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par>
                                <p:cTn id="48" presetID="22" presetClass="entr" presetSubtype="4"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1">
                                            <p:bg/>
                                          </p:spTgt>
                                        </p:tgtEl>
                                        <p:attrNameLst>
                                          <p:attrName>style.visibility</p:attrName>
                                        </p:attrNameLst>
                                      </p:cBhvr>
                                      <p:to>
                                        <p:strVal val="visible"/>
                                      </p:to>
                                    </p:set>
                                    <p:animEffect transition="in" filter="wipe(down)">
                                      <p:cBhvr>
                                        <p:cTn id="55" dur="500"/>
                                        <p:tgtEl>
                                          <p:spTgt spid="21">
                                            <p:bg/>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1">
                                            <p:txEl>
                                              <p:pRg st="0" end="0"/>
                                            </p:txEl>
                                          </p:spTgt>
                                        </p:tgtEl>
                                        <p:attrNameLst>
                                          <p:attrName>style.visibility</p:attrName>
                                        </p:attrNameLst>
                                      </p:cBhvr>
                                      <p:to>
                                        <p:strVal val="visible"/>
                                      </p:to>
                                    </p:set>
                                    <p:animEffect transition="in" filter="wipe(down)">
                                      <p:cBhvr>
                                        <p:cTn id="58" dur="500"/>
                                        <p:tgtEl>
                                          <p:spTgt spid="21">
                                            <p:txEl>
                                              <p:pRg st="0" end="0"/>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1">
                                            <p:txEl>
                                              <p:pRg st="1" end="1"/>
                                            </p:txEl>
                                          </p:spTgt>
                                        </p:tgtEl>
                                        <p:attrNameLst>
                                          <p:attrName>style.visibility</p:attrName>
                                        </p:attrNameLst>
                                      </p:cBhvr>
                                      <p:to>
                                        <p:strVal val="visible"/>
                                      </p:to>
                                    </p:set>
                                    <p:animEffect transition="in" filter="wipe(down)">
                                      <p:cBhvr>
                                        <p:cTn id="61" dur="500"/>
                                        <p:tgtEl>
                                          <p:spTgt spid="21">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down)">
                                      <p:cBhvr>
                                        <p:cTn id="66" dur="500"/>
                                        <p:tgtEl>
                                          <p:spTgt spid="4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wipe(down)">
                                      <p:cBhvr>
                                        <p:cTn id="69" dur="500"/>
                                        <p:tgtEl>
                                          <p:spTgt spid="4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down)">
                                      <p:cBhvr>
                                        <p:cTn id="74" dur="500"/>
                                        <p:tgtEl>
                                          <p:spTgt spid="47"/>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down)">
                                      <p:cBhvr>
                                        <p:cTn id="7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P spid="18" grpId="0" animBg="1"/>
      <p:bldP spid="19" grpId="0" animBg="1"/>
      <p:bldP spid="20" grpId="0" animBg="1"/>
      <p:bldP spid="21" grpId="0" build="allAtOnce" animBg="1"/>
      <p:bldP spid="49"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457" name="Object 1"/>
          <p:cNvGraphicFramePr>
            <a:graphicFrameLocks noChangeAspect="1"/>
          </p:cNvGraphicFramePr>
          <p:nvPr/>
        </p:nvGraphicFramePr>
        <p:xfrm>
          <a:off x="2286000" y="208686"/>
          <a:ext cx="6096000" cy="6649314"/>
        </p:xfrm>
        <a:graphic>
          <a:graphicData uri="http://schemas.openxmlformats.org/presentationml/2006/ole">
            <mc:AlternateContent xmlns:mc="http://schemas.openxmlformats.org/markup-compatibility/2006">
              <mc:Choice xmlns:v="urn:schemas-microsoft-com:vml" Requires="v">
                <p:oleObj spid="_x0000_s78851" name="Bitmap Image" r:id="rId4" imgW="6647619" imgH="7257143" progId="PBrush">
                  <p:embed/>
                </p:oleObj>
              </mc:Choice>
              <mc:Fallback>
                <p:oleObj name="Bitmap Image" r:id="rId4" imgW="6647619" imgH="7257143"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08686"/>
                        <a:ext cx="6096000" cy="6649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Oracle-Peoplesoft-900x675.png"/>
          <p:cNvPicPr>
            <a:picLocks noChangeAspect="1"/>
          </p:cNvPicPr>
          <p:nvPr/>
        </p:nvPicPr>
        <p:blipFill>
          <a:blip r:embed="rId6" cstate="print"/>
          <a:stretch>
            <a:fillRect/>
          </a:stretch>
        </p:blipFill>
        <p:spPr>
          <a:xfrm>
            <a:off x="6934200" y="152400"/>
            <a:ext cx="1713965" cy="914115"/>
          </a:xfrm>
          <a:prstGeom prst="rect">
            <a:avLst/>
          </a:prstGeom>
        </p:spPr>
      </p:pic>
      <p:sp>
        <p:nvSpPr>
          <p:cNvPr id="6" name="TextBox 5"/>
          <p:cNvSpPr txBox="1"/>
          <p:nvPr/>
        </p:nvSpPr>
        <p:spPr>
          <a:xfrm>
            <a:off x="5257800" y="5943600"/>
            <a:ext cx="3429000" cy="461665"/>
          </a:xfrm>
          <a:prstGeom prst="rect">
            <a:avLst/>
          </a:prstGeom>
          <a:noFill/>
        </p:spPr>
        <p:txBody>
          <a:bodyPr wrap="square" rtlCol="0">
            <a:spAutoFit/>
          </a:bodyPr>
          <a:lstStyle/>
          <a:p>
            <a:pPr algn="ctr"/>
            <a:r>
              <a:rPr lang="en-US" sz="2400" b="1" dirty="0" smtClean="0">
                <a:latin typeface="Calibri" pitchFamily="34" charset="0"/>
              </a:rPr>
              <a:t>Detailed One Full Cycle</a:t>
            </a:r>
            <a:endParaRPr lang="en-US" sz="2400" b="1"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
        <p:nvSpPr>
          <p:cNvPr id="7" name="Rectangle 6"/>
          <p:cNvSpPr/>
          <p:nvPr/>
        </p:nvSpPr>
        <p:spPr>
          <a:xfrm>
            <a:off x="228600" y="1143000"/>
            <a:ext cx="8686800" cy="7848302"/>
          </a:xfrm>
          <a:prstGeom prst="rect">
            <a:avLst/>
          </a:prstGeom>
        </p:spPr>
        <p:txBody>
          <a:bodyPr wrap="square">
            <a:spAutoFit/>
          </a:bodyPr>
          <a:lstStyle/>
          <a:p>
            <a:r>
              <a:rPr lang="en-US" sz="2400" b="1" dirty="0" smtClean="0">
                <a:latin typeface="Calibri" pitchFamily="34" charset="0"/>
                <a:cs typeface="Calibri" pitchFamily="34" charset="0"/>
              </a:rPr>
              <a:t>Institution</a:t>
            </a:r>
            <a:r>
              <a:rPr lang="en-US" sz="2400" dirty="0" smtClean="0">
                <a:latin typeface="Calibri" pitchFamily="34" charset="0"/>
                <a:cs typeface="Calibri" pitchFamily="34" charset="0"/>
              </a:rPr>
              <a:t> –Brand</a:t>
            </a:r>
          </a:p>
          <a:p>
            <a:r>
              <a:rPr lang="en-US" sz="2400" dirty="0" smtClean="0">
                <a:latin typeface="Calibri" pitchFamily="34" charset="0"/>
                <a:cs typeface="Calibri" pitchFamily="34" charset="0"/>
              </a:rPr>
              <a:t> 	Example: PH001 AMA</a:t>
            </a:r>
          </a:p>
          <a:p>
            <a:r>
              <a:rPr lang="en-US" sz="2400" b="1" dirty="0" smtClean="0">
                <a:latin typeface="Calibri" pitchFamily="34" charset="0"/>
                <a:cs typeface="Calibri" pitchFamily="34" charset="0"/>
              </a:rPr>
              <a:t>Campus</a:t>
            </a:r>
            <a:r>
              <a:rPr lang="en-US" sz="2400" dirty="0" smtClean="0">
                <a:latin typeface="Calibri" pitchFamily="34" charset="0"/>
                <a:cs typeface="Calibri" pitchFamily="34" charset="0"/>
              </a:rPr>
              <a:t> – Branch</a:t>
            </a:r>
          </a:p>
          <a:p>
            <a:r>
              <a:rPr lang="en-US" sz="2400" dirty="0" smtClean="0">
                <a:latin typeface="Calibri" pitchFamily="34" charset="0"/>
                <a:cs typeface="Calibri" pitchFamily="34" charset="0"/>
              </a:rPr>
              <a:t>	Example: CPH34 Quezon City</a:t>
            </a:r>
          </a:p>
          <a:p>
            <a:r>
              <a:rPr lang="en-US" sz="2400" b="1" dirty="0" smtClean="0">
                <a:latin typeface="Calibri" pitchFamily="34" charset="0"/>
                <a:cs typeface="Calibri" pitchFamily="34" charset="0"/>
              </a:rPr>
              <a:t>Career</a:t>
            </a:r>
            <a:r>
              <a:rPr lang="en-US" sz="2400" dirty="0" smtClean="0">
                <a:latin typeface="Calibri" pitchFamily="34" charset="0"/>
                <a:cs typeface="Calibri" pitchFamily="34" charset="0"/>
              </a:rPr>
              <a:t> – Program Group</a:t>
            </a:r>
          </a:p>
          <a:p>
            <a:r>
              <a:rPr lang="en-US" sz="2400" dirty="0" smtClean="0">
                <a:latin typeface="Calibri" pitchFamily="34" charset="0"/>
                <a:cs typeface="Calibri" pitchFamily="34" charset="0"/>
              </a:rPr>
              <a:t>	Example: UGRD Undergrad</a:t>
            </a:r>
          </a:p>
          <a:p>
            <a:r>
              <a:rPr lang="en-US" sz="2400" b="1" dirty="0" smtClean="0">
                <a:latin typeface="Calibri" pitchFamily="34" charset="0"/>
                <a:cs typeface="Calibri" pitchFamily="34" charset="0"/>
              </a:rPr>
              <a:t>Academic Program </a:t>
            </a:r>
            <a:r>
              <a:rPr lang="en-US" sz="2400" dirty="0" smtClean="0">
                <a:latin typeface="Calibri" pitchFamily="34" charset="0"/>
                <a:cs typeface="Calibri" pitchFamily="34" charset="0"/>
              </a:rPr>
              <a:t>– Student Program</a:t>
            </a:r>
          </a:p>
          <a:p>
            <a:r>
              <a:rPr lang="en-US" sz="2400" dirty="0" smtClean="0">
                <a:latin typeface="Calibri" pitchFamily="34" charset="0"/>
                <a:cs typeface="Calibri" pitchFamily="34" charset="0"/>
              </a:rPr>
              <a:t>	Example: 4005T Bachelor of Science in Computer Science 		                (BSCS)</a:t>
            </a:r>
          </a:p>
          <a:p>
            <a:r>
              <a:rPr lang="en-US" sz="2400" b="1" dirty="0" err="1" smtClean="0">
                <a:latin typeface="Calibri" pitchFamily="34" charset="0"/>
                <a:cs typeface="Calibri" pitchFamily="34" charset="0"/>
              </a:rPr>
              <a:t>Acad</a:t>
            </a:r>
            <a:r>
              <a:rPr lang="en-US" sz="2400" b="1" dirty="0" smtClean="0">
                <a:latin typeface="Calibri" pitchFamily="34" charset="0"/>
                <a:cs typeface="Calibri" pitchFamily="34" charset="0"/>
              </a:rPr>
              <a:t> Plan</a:t>
            </a:r>
            <a:r>
              <a:rPr lang="en-US" sz="2400" dirty="0" smtClean="0">
                <a:latin typeface="Calibri" pitchFamily="34" charset="0"/>
                <a:cs typeface="Calibri" pitchFamily="34" charset="0"/>
              </a:rPr>
              <a:t> – Plan of specific program (Specialization)</a:t>
            </a:r>
          </a:p>
          <a:p>
            <a:r>
              <a:rPr lang="en-US" sz="2400" dirty="0" smtClean="0">
                <a:latin typeface="Calibri" pitchFamily="34" charset="0"/>
                <a:cs typeface="Calibri" pitchFamily="34" charset="0"/>
              </a:rPr>
              <a:t>	Example: 400502T Software Development</a:t>
            </a:r>
          </a:p>
          <a:p>
            <a:r>
              <a:rPr lang="en-US" sz="2400" b="1" dirty="0" smtClean="0">
                <a:latin typeface="Calibri" pitchFamily="34" charset="0"/>
                <a:cs typeface="Calibri" pitchFamily="34" charset="0"/>
              </a:rPr>
              <a:t>Term</a:t>
            </a:r>
            <a:r>
              <a:rPr lang="en-US" sz="2400" dirty="0" smtClean="0">
                <a:latin typeface="Calibri" pitchFamily="34" charset="0"/>
                <a:cs typeface="Calibri" pitchFamily="34" charset="0"/>
              </a:rPr>
              <a:t> – Student SY Term</a:t>
            </a:r>
          </a:p>
          <a:p>
            <a:r>
              <a:rPr lang="en-US" sz="2400" dirty="0" smtClean="0">
                <a:latin typeface="Calibri" pitchFamily="34" charset="0"/>
                <a:cs typeface="Calibri" pitchFamily="34" charset="0"/>
              </a:rPr>
              <a:t>	Example: 1813 2018 1</a:t>
            </a:r>
            <a:r>
              <a:rPr lang="en-US" sz="2400" baseline="30000" dirty="0" smtClean="0">
                <a:latin typeface="Calibri" pitchFamily="34" charset="0"/>
                <a:cs typeface="Calibri" pitchFamily="34" charset="0"/>
              </a:rPr>
              <a:t>st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Trimestral</a:t>
            </a:r>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	     	    1812 2018 1</a:t>
            </a:r>
            <a:r>
              <a:rPr lang="en-US" sz="2400" baseline="30000" dirty="0" smtClean="0">
                <a:latin typeface="Calibri" pitchFamily="34" charset="0"/>
                <a:cs typeface="Calibri" pitchFamily="34" charset="0"/>
              </a:rPr>
              <a:t>st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Semestral</a:t>
            </a:r>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		    1811 2018 Annual</a:t>
            </a: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p:txBody>
      </p:sp>
      <p:sp>
        <p:nvSpPr>
          <p:cNvPr id="8" name="TextBox 7"/>
          <p:cNvSpPr txBox="1"/>
          <p:nvPr/>
        </p:nvSpPr>
        <p:spPr>
          <a:xfrm>
            <a:off x="304800" y="228600"/>
            <a:ext cx="6248400" cy="954107"/>
          </a:xfrm>
          <a:prstGeom prst="rect">
            <a:avLst/>
          </a:prstGeom>
          <a:noFill/>
        </p:spPr>
        <p:txBody>
          <a:bodyPr wrap="square" rtlCol="0">
            <a:spAutoFit/>
          </a:bodyPr>
          <a:lstStyle/>
          <a:p>
            <a:pPr algn="ctr"/>
            <a:r>
              <a:rPr lang="en-US" sz="2800" b="1" dirty="0" smtClean="0">
                <a:latin typeface="Calibri" pitchFamily="34" charset="0"/>
                <a:cs typeface="Calibri" pitchFamily="34" charset="0"/>
              </a:rPr>
              <a:t>Differentiation and Relation of Common Terminologies (Code and Description)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TextBox 4"/>
          <p:cNvSpPr txBox="1"/>
          <p:nvPr/>
        </p:nvSpPr>
        <p:spPr>
          <a:xfrm>
            <a:off x="228600" y="457200"/>
            <a:ext cx="5715000" cy="584775"/>
          </a:xfrm>
          <a:prstGeom prst="rect">
            <a:avLst/>
          </a:prstGeom>
          <a:noFill/>
        </p:spPr>
        <p:txBody>
          <a:bodyPr wrap="square" rtlCol="0">
            <a:spAutoFit/>
          </a:bodyPr>
          <a:lstStyle/>
          <a:p>
            <a:r>
              <a:rPr lang="en-US" sz="3200" b="1" dirty="0" smtClean="0">
                <a:latin typeface="Calibri" pitchFamily="34" charset="0"/>
                <a:cs typeface="Calibri" pitchFamily="34" charset="0"/>
              </a:rPr>
              <a:t>Synching of Grades per System</a:t>
            </a:r>
            <a:endParaRPr lang="en-US" sz="3200" b="1" dirty="0">
              <a:latin typeface="Calibri" pitchFamily="34" charset="0"/>
              <a:cs typeface="Calibri" pitchFamily="34" charset="0"/>
            </a:endParaRPr>
          </a:p>
        </p:txBody>
      </p:sp>
      <p:sp>
        <p:nvSpPr>
          <p:cNvPr id="7" name="TextBox 6"/>
          <p:cNvSpPr txBox="1"/>
          <p:nvPr/>
        </p:nvSpPr>
        <p:spPr>
          <a:xfrm>
            <a:off x="304800" y="1828800"/>
            <a:ext cx="8458200" cy="3908762"/>
          </a:xfrm>
          <a:prstGeom prst="rect">
            <a:avLst/>
          </a:prstGeom>
          <a:noFill/>
        </p:spPr>
        <p:txBody>
          <a:bodyPr wrap="square" rtlCol="0">
            <a:spAutoFit/>
          </a:bodyPr>
          <a:lstStyle/>
          <a:p>
            <a:pPr marL="342900" indent="-342900"/>
            <a:r>
              <a:rPr lang="en-US" sz="3200" b="1" dirty="0" smtClean="0">
                <a:latin typeface="Calibri" pitchFamily="34" charset="0"/>
                <a:cs typeface="Calibri" pitchFamily="34" charset="0"/>
              </a:rPr>
              <a:t>F2F (Face to Face)</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Faculty </a:t>
            </a:r>
            <a:r>
              <a:rPr lang="en-US" dirty="0" smtClean="0">
                <a:latin typeface="Calibri" pitchFamily="34" charset="0"/>
                <a:cs typeface="Calibri" pitchFamily="34" charset="0"/>
                <a:sym typeface="Wingdings" pitchFamily="2" charset="2"/>
              </a:rPr>
              <a:t> Encode the grades on F+ Unified Class Record</a:t>
            </a:r>
          </a:p>
          <a:p>
            <a:pPr marL="342900" indent="-342900">
              <a:buFont typeface="Arial" pitchFamily="34" charset="0"/>
              <a:buChar char="•"/>
            </a:pPr>
            <a:r>
              <a:rPr lang="en-US" dirty="0" smtClean="0">
                <a:latin typeface="Calibri" pitchFamily="34" charset="0"/>
                <a:cs typeface="Calibri" pitchFamily="34" charset="0"/>
                <a:sym typeface="Wingdings" pitchFamily="2" charset="2"/>
              </a:rPr>
              <a:t>Faculty  Submit the grades on F+ Unified Class Record</a:t>
            </a:r>
          </a:p>
          <a:p>
            <a:pPr marL="342900" indent="-342900">
              <a:buFont typeface="Arial" pitchFamily="34" charset="0"/>
              <a:buChar char="•"/>
            </a:pPr>
            <a:r>
              <a:rPr lang="en-US" dirty="0" smtClean="0">
                <a:latin typeface="Calibri" pitchFamily="34" charset="0"/>
                <a:cs typeface="Calibri" pitchFamily="34" charset="0"/>
                <a:sym typeface="Wingdings" pitchFamily="2" charset="2"/>
              </a:rPr>
              <a:t>Dean     Recheck the faculty’s submitted grade</a:t>
            </a:r>
          </a:p>
          <a:p>
            <a:pPr marL="342900" indent="-342900">
              <a:buFont typeface="Arial" pitchFamily="34" charset="0"/>
              <a:buChar char="•"/>
            </a:pPr>
            <a:r>
              <a:rPr lang="en-US" dirty="0" smtClean="0">
                <a:latin typeface="Calibri" pitchFamily="34" charset="0"/>
                <a:cs typeface="Calibri" pitchFamily="34" charset="0"/>
                <a:sym typeface="Wingdings" pitchFamily="2" charset="2"/>
              </a:rPr>
              <a:t>Dean     Decide whether to Post (Confirm/ Final Lock) or Unlock the faculty’s submitted grade</a:t>
            </a:r>
          </a:p>
          <a:p>
            <a:pPr marL="342900" indent="-342900">
              <a:buFont typeface="Arial" pitchFamily="34" charset="0"/>
              <a:buChar char="•"/>
            </a:pPr>
            <a:r>
              <a:rPr lang="en-US" dirty="0" smtClean="0">
                <a:latin typeface="Calibri" pitchFamily="34" charset="0"/>
                <a:cs typeface="Calibri" pitchFamily="34" charset="0"/>
                <a:sym typeface="Wingdings" pitchFamily="2" charset="2"/>
              </a:rPr>
              <a:t>Dean     Process will end on Posted Grade (Final Lock)</a:t>
            </a:r>
          </a:p>
          <a:p>
            <a:pPr marL="342900" indent="-342900">
              <a:buFont typeface="Arial" pitchFamily="34" charset="0"/>
              <a:buChar char="•"/>
            </a:pPr>
            <a:r>
              <a:rPr lang="en-US" dirty="0" smtClean="0">
                <a:latin typeface="Calibri" pitchFamily="34" charset="0"/>
                <a:cs typeface="Calibri" pitchFamily="34" charset="0"/>
                <a:sym typeface="Wingdings" pitchFamily="2" charset="2"/>
              </a:rPr>
              <a:t>IT HO    Extract the posted grades from F+ Unified Class Record (Every end of Term)</a:t>
            </a:r>
          </a:p>
          <a:p>
            <a:pPr marL="342900" indent="-342900">
              <a:buFont typeface="Arial" pitchFamily="34" charset="0"/>
              <a:buChar char="•"/>
            </a:pPr>
            <a:r>
              <a:rPr lang="en-US" dirty="0" smtClean="0">
                <a:latin typeface="Calibri" pitchFamily="34" charset="0"/>
                <a:cs typeface="Calibri" pitchFamily="34" charset="0"/>
                <a:sym typeface="Wingdings" pitchFamily="2" charset="2"/>
              </a:rPr>
              <a:t>IT HO    Migrate the grades from F+ UCR going to PSCS (Every end of Term)</a:t>
            </a:r>
          </a:p>
          <a:p>
            <a:pPr marL="342900" indent="-342900"/>
            <a:r>
              <a:rPr lang="en-US" dirty="0" smtClean="0">
                <a:latin typeface="Calibri" pitchFamily="34" charset="0"/>
                <a:cs typeface="Calibri" pitchFamily="34" charset="0"/>
                <a:sym typeface="Wingdings" pitchFamily="2" charset="2"/>
              </a:rPr>
              <a:t> </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mj-lt"/>
              <a:buAutoNum type="arabicPeriod"/>
            </a:pPr>
            <a:endParaRPr lang="en-US"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62000" y="2514600"/>
            <a:ext cx="7543800" cy="3447098"/>
          </a:xfrm>
          <a:prstGeom prst="rect">
            <a:avLst/>
          </a:prstGeom>
          <a:noFill/>
        </p:spPr>
        <p:txBody>
          <a:bodyPr wrap="square" rtlCol="0">
            <a:spAutoFit/>
          </a:bodyPr>
          <a:lstStyle/>
          <a:p>
            <a:pPr marL="228600" indent="-228600" algn="ctr"/>
            <a:r>
              <a:rPr lang="en-US" sz="4000" b="1" dirty="0">
                <a:latin typeface="Calibri" pitchFamily="34" charset="0"/>
                <a:cs typeface="Calibri" pitchFamily="34" charset="0"/>
              </a:rPr>
              <a:t>DIFFERENTIATION AND RELATIONS OF VARIOUS PORTALS</a:t>
            </a:r>
            <a:endParaRPr lang="en-US" sz="4000" dirty="0">
              <a:latin typeface="Calibri" pitchFamily="34" charset="0"/>
              <a:cs typeface="Calibri" pitchFamily="34" charset="0"/>
            </a:endParaRPr>
          </a:p>
          <a:p>
            <a:pPr marL="228600" indent="-228600"/>
            <a:endParaRPr lang="en-US" sz="1200" dirty="0"/>
          </a:p>
          <a:p>
            <a:pPr marL="228600" lvl="0" indent="-228600">
              <a:buFont typeface="+mj-lt"/>
              <a:buAutoNum type="arabicPeriod"/>
            </a:pPr>
            <a:endParaRPr lang="en-US" sz="1200" dirty="0" smtClean="0"/>
          </a:p>
          <a:p>
            <a:pPr marL="228600" lvl="0" indent="-228600">
              <a:buFont typeface="+mj-lt"/>
              <a:buAutoNum type="arabicPeriod"/>
            </a:pPr>
            <a:endParaRPr lang="en-US" sz="1200" dirty="0"/>
          </a:p>
          <a:p>
            <a:pPr marL="228600" lvl="0" indent="-228600">
              <a:buFont typeface="+mj-lt"/>
              <a:buAutoNum type="arabicPeriod"/>
            </a:pPr>
            <a:endParaRPr lang="en-US" sz="1200" dirty="0"/>
          </a:p>
          <a:p>
            <a:pPr marL="228600" indent="-228600">
              <a:buFont typeface="+mj-lt"/>
              <a:buAutoNum type="arabicPeriod"/>
            </a:pPr>
            <a:endParaRPr lang="en-US" sz="1200" dirty="0" smtClean="0"/>
          </a:p>
          <a:p>
            <a:pPr marL="228600" indent="-228600">
              <a:buFont typeface="+mj-lt"/>
              <a:buAutoNum type="arabicPeriod"/>
            </a:pPr>
            <a:endParaRPr lang="en-US" sz="1200" dirty="0"/>
          </a:p>
          <a:p>
            <a:pPr marL="228600" indent="-228600">
              <a:buFont typeface="+mj-lt"/>
              <a:buAutoNum type="arabicPeriod"/>
            </a:pPr>
            <a:endParaRPr lang="en-US" sz="1200" dirty="0" smtClean="0"/>
          </a:p>
          <a:p>
            <a:endParaRPr lang="en-US" b="1" dirty="0" smtClean="0"/>
          </a:p>
          <a:p>
            <a:endParaRPr lang="en-US" b="1" dirty="0"/>
          </a:p>
          <a:p>
            <a:endParaRPr lang="en-US" dirty="0"/>
          </a:p>
        </p:txBody>
      </p:sp>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TextBox 4"/>
          <p:cNvSpPr txBox="1"/>
          <p:nvPr/>
        </p:nvSpPr>
        <p:spPr>
          <a:xfrm>
            <a:off x="228600" y="457200"/>
            <a:ext cx="5715000" cy="584775"/>
          </a:xfrm>
          <a:prstGeom prst="rect">
            <a:avLst/>
          </a:prstGeom>
          <a:noFill/>
        </p:spPr>
        <p:txBody>
          <a:bodyPr wrap="square" rtlCol="0">
            <a:spAutoFit/>
          </a:bodyPr>
          <a:lstStyle/>
          <a:p>
            <a:r>
              <a:rPr lang="en-US" sz="3200" b="1" dirty="0" smtClean="0">
                <a:latin typeface="Calibri" pitchFamily="34" charset="0"/>
                <a:cs typeface="Calibri" pitchFamily="34" charset="0"/>
              </a:rPr>
              <a:t>Synching of Grades per System</a:t>
            </a:r>
            <a:endParaRPr lang="en-US" sz="3200" b="1" dirty="0">
              <a:latin typeface="Calibri" pitchFamily="34" charset="0"/>
              <a:cs typeface="Calibri" pitchFamily="34" charset="0"/>
            </a:endParaRPr>
          </a:p>
        </p:txBody>
      </p:sp>
      <p:sp>
        <p:nvSpPr>
          <p:cNvPr id="7" name="TextBox 6"/>
          <p:cNvSpPr txBox="1"/>
          <p:nvPr/>
        </p:nvSpPr>
        <p:spPr>
          <a:xfrm>
            <a:off x="304800" y="1828800"/>
            <a:ext cx="8458200" cy="3631763"/>
          </a:xfrm>
          <a:prstGeom prst="rect">
            <a:avLst/>
          </a:prstGeom>
          <a:noFill/>
        </p:spPr>
        <p:txBody>
          <a:bodyPr wrap="square" rtlCol="0">
            <a:spAutoFit/>
          </a:bodyPr>
          <a:lstStyle/>
          <a:p>
            <a:pPr marL="342900" indent="-342900"/>
            <a:r>
              <a:rPr lang="en-US" sz="3200" b="1" dirty="0" smtClean="0">
                <a:latin typeface="Calibri" pitchFamily="34" charset="0"/>
                <a:cs typeface="Calibri" pitchFamily="34" charset="0"/>
              </a:rPr>
              <a:t>Blended (Online)</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AMAOED </a:t>
            </a:r>
            <a:r>
              <a:rPr lang="en-US" dirty="0" smtClean="0">
                <a:latin typeface="Calibri" pitchFamily="34" charset="0"/>
                <a:cs typeface="Calibri" pitchFamily="34" charset="0"/>
                <a:sym typeface="Wingdings" pitchFamily="2" charset="2"/>
              </a:rPr>
              <a:t> Online grades will automatically added on LMS for every student transaction through online</a:t>
            </a:r>
          </a:p>
          <a:p>
            <a:pPr marL="342900" indent="-342900">
              <a:buFont typeface="Arial" pitchFamily="34" charset="0"/>
              <a:buChar char="•"/>
            </a:pPr>
            <a:r>
              <a:rPr lang="en-US" dirty="0" smtClean="0">
                <a:latin typeface="Calibri" pitchFamily="34" charset="0"/>
                <a:cs typeface="Calibri" pitchFamily="34" charset="0"/>
              </a:rPr>
              <a:t>AMAOED</a:t>
            </a:r>
            <a:r>
              <a:rPr lang="en-US" dirty="0" smtClean="0">
                <a:latin typeface="Calibri" pitchFamily="34" charset="0"/>
                <a:cs typeface="Calibri" pitchFamily="34" charset="0"/>
                <a:sym typeface="Wingdings" pitchFamily="2" charset="2"/>
              </a:rPr>
              <a:t>  Extract the grades from LMS within a regular interval</a:t>
            </a:r>
          </a:p>
          <a:p>
            <a:pPr marL="342900" indent="-342900">
              <a:buFont typeface="Arial" pitchFamily="34" charset="0"/>
              <a:buChar char="•"/>
            </a:pPr>
            <a:r>
              <a:rPr lang="en-US" dirty="0" smtClean="0">
                <a:latin typeface="Calibri" pitchFamily="34" charset="0"/>
                <a:cs typeface="Calibri" pitchFamily="34" charset="0"/>
                <a:sym typeface="Wingdings" pitchFamily="2" charset="2"/>
              </a:rPr>
              <a:t>IT HO         Migrate the grades from LMS going to F+ UCR</a:t>
            </a:r>
          </a:p>
          <a:p>
            <a:pPr marL="342900" indent="-342900">
              <a:buFont typeface="Arial" pitchFamily="34" charset="0"/>
              <a:buChar char="•"/>
            </a:pPr>
            <a:r>
              <a:rPr lang="en-US" dirty="0" smtClean="0">
                <a:latin typeface="Calibri" pitchFamily="34" charset="0"/>
                <a:cs typeface="Calibri" pitchFamily="34" charset="0"/>
                <a:sym typeface="Wingdings" pitchFamily="2" charset="2"/>
              </a:rPr>
              <a:t>IT HO         Extract the posted grades from F+ Unified Class Record (Every end of Term)</a:t>
            </a:r>
          </a:p>
          <a:p>
            <a:pPr marL="342900" indent="-342900">
              <a:buFont typeface="Arial" pitchFamily="34" charset="0"/>
              <a:buChar char="•"/>
            </a:pPr>
            <a:r>
              <a:rPr lang="en-US" dirty="0" smtClean="0">
                <a:latin typeface="Calibri" pitchFamily="34" charset="0"/>
                <a:cs typeface="Calibri" pitchFamily="34" charset="0"/>
                <a:sym typeface="Wingdings" pitchFamily="2" charset="2"/>
              </a:rPr>
              <a:t>IT HO         Migrate the grades from F+ UCR going to PSCS (Every end of Term)</a:t>
            </a:r>
          </a:p>
          <a:p>
            <a:pPr marL="342900" indent="-342900"/>
            <a:r>
              <a:rPr lang="en-US" dirty="0" smtClean="0">
                <a:latin typeface="Calibri" pitchFamily="34" charset="0"/>
                <a:cs typeface="Calibri" pitchFamily="34" charset="0"/>
                <a:sym typeface="Wingdings" pitchFamily="2" charset="2"/>
              </a:rPr>
              <a:t> </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mj-lt"/>
              <a:buAutoNum type="arabicPeriod"/>
            </a:pPr>
            <a:endParaRPr lang="en-US"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6" name="TextBox 5"/>
          <p:cNvSpPr txBox="1"/>
          <p:nvPr/>
        </p:nvSpPr>
        <p:spPr>
          <a:xfrm>
            <a:off x="228600" y="533400"/>
            <a:ext cx="7010400" cy="584775"/>
          </a:xfrm>
          <a:prstGeom prst="rect">
            <a:avLst/>
          </a:prstGeom>
          <a:noFill/>
        </p:spPr>
        <p:txBody>
          <a:bodyPr wrap="square" rtlCol="0">
            <a:spAutoFit/>
          </a:bodyPr>
          <a:lstStyle/>
          <a:p>
            <a:r>
              <a:rPr lang="en-US" sz="3200" b="1" dirty="0" smtClean="0">
                <a:latin typeface="Calibri" pitchFamily="34" charset="0"/>
                <a:cs typeface="Calibri" pitchFamily="34" charset="0"/>
              </a:rPr>
              <a:t>How to Perform Transfer Crediting</a:t>
            </a:r>
            <a:endParaRPr lang="en-US" sz="3200" b="1" dirty="0">
              <a:latin typeface="Calibri" pitchFamily="34" charset="0"/>
              <a:cs typeface="Calibri" pitchFamily="34" charset="0"/>
            </a:endParaRPr>
          </a:p>
        </p:txBody>
      </p:sp>
      <p:sp>
        <p:nvSpPr>
          <p:cNvPr id="5" name="TextBox 4"/>
          <p:cNvSpPr txBox="1"/>
          <p:nvPr/>
        </p:nvSpPr>
        <p:spPr>
          <a:xfrm>
            <a:off x="304800" y="990600"/>
            <a:ext cx="8839200" cy="4862870"/>
          </a:xfrm>
          <a:prstGeom prst="rect">
            <a:avLst/>
          </a:prstGeom>
          <a:noFill/>
        </p:spPr>
        <p:txBody>
          <a:bodyPr wrap="square" rtlCol="0">
            <a:spAutoFit/>
          </a:bodyPr>
          <a:lstStyle/>
          <a:p>
            <a:pPr marL="342900" indent="-342900"/>
            <a:r>
              <a:rPr lang="en-US" sz="2000" b="1" dirty="0" smtClean="0">
                <a:latin typeface="Calibri" pitchFamily="34" charset="0"/>
                <a:cs typeface="Calibri" pitchFamily="34" charset="0"/>
              </a:rPr>
              <a:t>Objective:</a:t>
            </a:r>
          </a:p>
          <a:p>
            <a:pPr marL="342900" indent="-342900"/>
            <a:r>
              <a:rPr lang="en-US" dirty="0" smtClean="0">
                <a:latin typeface="Calibri" pitchFamily="34" charset="0"/>
                <a:cs typeface="Calibri" pitchFamily="34" charset="0"/>
              </a:rPr>
              <a:t>This is intended to enable end users to perform the following: </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Credit a course </a:t>
            </a:r>
          </a:p>
          <a:p>
            <a:pPr marL="342900" indent="-342900">
              <a:buFont typeface="Arial" pitchFamily="34" charset="0"/>
              <a:buChar char="•"/>
            </a:pPr>
            <a:r>
              <a:rPr lang="en-US" dirty="0" smtClean="0">
                <a:latin typeface="Calibri" pitchFamily="34" charset="0"/>
                <a:cs typeface="Calibri" pitchFamily="34" charset="0"/>
              </a:rPr>
              <a:t>Credit a course with Lecture and Laboratory Component </a:t>
            </a:r>
          </a:p>
          <a:p>
            <a:pPr marL="342900" indent="-342900">
              <a:buFont typeface="Arial" pitchFamily="34" charset="0"/>
              <a:buChar char="•"/>
            </a:pPr>
            <a:r>
              <a:rPr lang="en-US" dirty="0" smtClean="0">
                <a:latin typeface="Calibri" pitchFamily="34" charset="0"/>
                <a:cs typeface="Calibri" pitchFamily="34" charset="0"/>
              </a:rPr>
              <a:t>Credit two or more courses equivalent to a course </a:t>
            </a:r>
          </a:p>
          <a:p>
            <a:pPr marL="342900" indent="-342900">
              <a:buFont typeface="Arial" pitchFamily="34" charset="0"/>
              <a:buChar char="•"/>
            </a:pPr>
            <a:r>
              <a:rPr lang="en-US" dirty="0" smtClean="0">
                <a:latin typeface="Calibri" pitchFamily="34" charset="0"/>
                <a:cs typeface="Calibri" pitchFamily="34" charset="0"/>
              </a:rPr>
              <a:t>Credit a cross enrolled course </a:t>
            </a:r>
          </a:p>
          <a:p>
            <a:pPr marL="342900" indent="-342900">
              <a:buFont typeface="Arial" pitchFamily="34" charset="0"/>
              <a:buChar char="•"/>
            </a:pPr>
            <a:r>
              <a:rPr lang="en-US" dirty="0" smtClean="0">
                <a:latin typeface="Calibri" pitchFamily="34" charset="0"/>
                <a:cs typeface="Calibri" pitchFamily="34" charset="0"/>
              </a:rPr>
              <a:t>Encode a non-credit course</a:t>
            </a:r>
          </a:p>
          <a:p>
            <a:pPr marL="342900" indent="-342900">
              <a:buFont typeface="Arial" pitchFamily="34" charset="0"/>
              <a:buChar char="•"/>
            </a:pPr>
            <a:endParaRPr lang="en-US" dirty="0" smtClean="0">
              <a:latin typeface="Calibri" pitchFamily="34" charset="0"/>
              <a:cs typeface="Calibri" pitchFamily="34" charset="0"/>
            </a:endParaRPr>
          </a:p>
          <a:p>
            <a:pPr marL="342900" indent="-342900"/>
            <a:r>
              <a:rPr lang="en-US" sz="2000" b="1" dirty="0" smtClean="0">
                <a:latin typeface="Calibri" pitchFamily="34" charset="0"/>
                <a:cs typeface="Calibri" pitchFamily="34" charset="0"/>
              </a:rPr>
              <a:t>Pre requisites and Assumptions:</a:t>
            </a:r>
          </a:p>
          <a:p>
            <a:pPr marL="342900" indent="-342900"/>
            <a:r>
              <a:rPr lang="en-US" dirty="0" smtClean="0">
                <a:latin typeface="Calibri" pitchFamily="34" charset="0"/>
                <a:cs typeface="Calibri" pitchFamily="34" charset="0"/>
              </a:rPr>
              <a:t>Before you can successfully perform the Transfer Credit processing,  it is either required or </a:t>
            </a:r>
          </a:p>
          <a:p>
            <a:pPr marL="342900" indent="-342900"/>
            <a:r>
              <a:rPr lang="en-US" dirty="0" smtClean="0">
                <a:latin typeface="Calibri" pitchFamily="34" charset="0"/>
                <a:cs typeface="Calibri" pitchFamily="34" charset="0"/>
              </a:rPr>
              <a:t>assumed that all of the following conditions has been met:</a:t>
            </a:r>
          </a:p>
          <a:p>
            <a:pPr marL="342900" indent="-342900"/>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The student has submitted all their official transcripts from the external institutions </a:t>
            </a:r>
          </a:p>
          <a:p>
            <a:pPr marL="342900" indent="-342900">
              <a:buFont typeface="Arial" pitchFamily="34" charset="0"/>
              <a:buChar char="•"/>
            </a:pPr>
            <a:r>
              <a:rPr lang="en-US" dirty="0" smtClean="0">
                <a:latin typeface="Calibri" pitchFamily="34" charset="0"/>
                <a:cs typeface="Calibri" pitchFamily="34" charset="0"/>
              </a:rPr>
              <a:t>The Dean manually evaluates transfer courses, identifies the course equivalencies and units earned and approves them for crediting</a:t>
            </a:r>
          </a:p>
          <a:p>
            <a:pPr marL="342900" indent="-342900">
              <a:buFont typeface="Arial" pitchFamily="34" charset="0"/>
              <a:buChar char="•"/>
            </a:pPr>
            <a:r>
              <a:rPr lang="en-US" dirty="0" smtClean="0">
                <a:latin typeface="Calibri" pitchFamily="34" charset="0"/>
                <a:cs typeface="Calibri" pitchFamily="34" charset="0"/>
              </a:rPr>
              <a:t>The Transfer student has been matriculated and term activated</a:t>
            </a:r>
          </a:p>
        </p:txBody>
      </p:sp>
      <p:sp>
        <p:nvSpPr>
          <p:cNvPr id="8" name="TextBox 7"/>
          <p:cNvSpPr txBox="1"/>
          <p:nvPr/>
        </p:nvSpPr>
        <p:spPr>
          <a:xfrm>
            <a:off x="304800" y="5867400"/>
            <a:ext cx="8839200" cy="830997"/>
          </a:xfrm>
          <a:prstGeom prst="rect">
            <a:avLst/>
          </a:prstGeom>
          <a:noFill/>
        </p:spPr>
        <p:txBody>
          <a:bodyPr wrap="square" rtlCol="0">
            <a:spAutoFit/>
          </a:bodyPr>
          <a:lstStyle/>
          <a:p>
            <a:pPr marL="342900" indent="-342900"/>
            <a:r>
              <a:rPr lang="en-US" sz="1600" i="1" dirty="0" smtClean="0">
                <a:latin typeface="Calibri" pitchFamily="34" charset="0"/>
                <a:cs typeface="Calibri" pitchFamily="34" charset="0"/>
              </a:rPr>
              <a:t>Note:</a:t>
            </a:r>
          </a:p>
          <a:p>
            <a:pPr marL="342900" indent="-342900"/>
            <a:r>
              <a:rPr lang="en-US" sz="1600" b="1" i="1" dirty="0" smtClean="0">
                <a:latin typeface="Calibri" pitchFamily="34" charset="0"/>
                <a:cs typeface="Calibri" pitchFamily="34" charset="0"/>
              </a:rPr>
              <a:t> 	</a:t>
            </a:r>
            <a:r>
              <a:rPr lang="en-US" sz="1600" i="1" dirty="0" smtClean="0">
                <a:latin typeface="Calibri" pitchFamily="34" charset="0"/>
                <a:cs typeface="Calibri" pitchFamily="34" charset="0"/>
              </a:rPr>
              <a:t>All subjects taken from Source Institution should be added on Transfer Credit Evaluation regardless if </a:t>
            </a:r>
            <a:r>
              <a:rPr lang="en-US" sz="1600" b="1" i="1" dirty="0" smtClean="0">
                <a:latin typeface="Calibri" pitchFamily="34" charset="0"/>
                <a:cs typeface="Calibri" pitchFamily="34" charset="0"/>
              </a:rPr>
              <a:t>Passed</a:t>
            </a:r>
            <a:r>
              <a:rPr lang="en-US" sz="1600" i="1" dirty="0" smtClean="0">
                <a:latin typeface="Calibri" pitchFamily="34" charset="0"/>
                <a:cs typeface="Calibri" pitchFamily="34" charset="0"/>
              </a:rPr>
              <a:t>, </a:t>
            </a:r>
            <a:r>
              <a:rPr lang="en-US" sz="1600" b="1" i="1" dirty="0" smtClean="0">
                <a:latin typeface="Calibri" pitchFamily="34" charset="0"/>
                <a:cs typeface="Calibri" pitchFamily="34" charset="0"/>
              </a:rPr>
              <a:t>Failed</a:t>
            </a:r>
            <a:r>
              <a:rPr lang="en-US" sz="1600" i="1" dirty="0" smtClean="0">
                <a:latin typeface="Calibri" pitchFamily="34" charset="0"/>
                <a:cs typeface="Calibri" pitchFamily="34" charset="0"/>
              </a:rPr>
              <a:t>, </a:t>
            </a:r>
            <a:r>
              <a:rPr lang="en-US" sz="1600" b="1" i="1" dirty="0" smtClean="0">
                <a:latin typeface="Calibri" pitchFamily="34" charset="0"/>
                <a:cs typeface="Calibri" pitchFamily="34" charset="0"/>
              </a:rPr>
              <a:t>Credited </a:t>
            </a:r>
            <a:r>
              <a:rPr lang="en-US" sz="1600" i="1" dirty="0" smtClean="0">
                <a:latin typeface="Calibri" pitchFamily="34" charset="0"/>
                <a:cs typeface="Calibri" pitchFamily="34" charset="0"/>
              </a:rPr>
              <a:t>or </a:t>
            </a:r>
            <a:r>
              <a:rPr lang="en-US" sz="1600" b="1" i="1" dirty="0" smtClean="0">
                <a:latin typeface="Calibri" pitchFamily="34" charset="0"/>
                <a:cs typeface="Calibri" pitchFamily="34" charset="0"/>
              </a:rPr>
              <a:t>Non Credited </a:t>
            </a:r>
            <a:r>
              <a:rPr lang="en-US" sz="1600" i="1" dirty="0" smtClean="0">
                <a:latin typeface="Calibri" pitchFamily="34" charset="0"/>
                <a:cs typeface="Calibri" pitchFamily="34" charset="0"/>
              </a:rPr>
              <a:t>since all grades should be reflected on AMAES TOR</a:t>
            </a:r>
            <a:endParaRPr lang="en-US" i="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TextBox 4"/>
          <p:cNvSpPr txBox="1"/>
          <p:nvPr/>
        </p:nvSpPr>
        <p:spPr>
          <a:xfrm>
            <a:off x="304800" y="685800"/>
            <a:ext cx="8839200" cy="1815882"/>
          </a:xfrm>
          <a:prstGeom prst="rect">
            <a:avLst/>
          </a:prstGeom>
          <a:noFill/>
        </p:spPr>
        <p:txBody>
          <a:bodyPr wrap="square" rtlCol="0">
            <a:spAutoFit/>
          </a:bodyPr>
          <a:lstStyle/>
          <a:p>
            <a:pPr marL="342900" indent="-342900"/>
            <a:r>
              <a:rPr lang="en-US" sz="2000" b="1" dirty="0" smtClean="0">
                <a:latin typeface="Calibri" pitchFamily="34" charset="0"/>
                <a:cs typeface="Calibri" pitchFamily="34" charset="0"/>
              </a:rPr>
              <a:t>Transfer Credit Procedure:</a:t>
            </a:r>
          </a:p>
          <a:p>
            <a:pPr marL="342900" indent="-342900"/>
            <a:endParaRPr lang="en-US" sz="2000" b="1" dirty="0" smtClean="0">
              <a:latin typeface="Calibri" pitchFamily="34" charset="0"/>
              <a:cs typeface="Calibri" pitchFamily="34" charset="0"/>
            </a:endParaRPr>
          </a:p>
          <a:p>
            <a:pPr marL="342900" indent="-342900"/>
            <a:r>
              <a:rPr lang="en-US" dirty="0" smtClean="0">
                <a:latin typeface="Calibri" pitchFamily="34" charset="0"/>
                <a:cs typeface="Calibri" pitchFamily="34" charset="0"/>
              </a:rPr>
              <a:t>Go to: </a:t>
            </a:r>
          </a:p>
          <a:p>
            <a:pPr marL="342900" indent="-342900"/>
            <a:r>
              <a:rPr lang="en-US" dirty="0" smtClean="0">
                <a:latin typeface="Calibri" pitchFamily="34" charset="0"/>
                <a:cs typeface="Calibri" pitchFamily="34" charset="0"/>
              </a:rPr>
              <a:t>PSCS </a:t>
            </a:r>
            <a:r>
              <a:rPr lang="en-US" dirty="0" smtClean="0">
                <a:latin typeface="Calibri" pitchFamily="34" charset="0"/>
                <a:cs typeface="Calibri" pitchFamily="34" charset="0"/>
                <a:sym typeface="Wingdings" pitchFamily="2" charset="2"/>
              </a:rPr>
              <a:t> Records and Enrollment  Transfer Credit Evaluation  Course Credit Manual</a:t>
            </a:r>
            <a:endParaRPr lang="en-US" dirty="0" smtClean="0">
              <a:latin typeface="Calibri" pitchFamily="34" charset="0"/>
              <a:cs typeface="Calibri" pitchFamily="34" charset="0"/>
            </a:endParaRPr>
          </a:p>
          <a:p>
            <a:pPr marL="342900" indent="-342900"/>
            <a:endParaRPr lang="en-US" dirty="0" smtClean="0">
              <a:latin typeface="Calibri" pitchFamily="34" charset="0"/>
              <a:cs typeface="Calibri" pitchFamily="34" charset="0"/>
            </a:endParaRPr>
          </a:p>
          <a:p>
            <a:pPr marL="342900" indent="-342900"/>
            <a:endParaRPr lang="en-US" dirty="0" smtClean="0">
              <a:latin typeface="Calibri" pitchFamily="34" charset="0"/>
              <a:cs typeface="Calibri" pitchFamily="34" charset="0"/>
            </a:endParaRPr>
          </a:p>
        </p:txBody>
      </p:sp>
      <p:pic>
        <p:nvPicPr>
          <p:cNvPr id="49154" name="Picture 2"/>
          <p:cNvPicPr>
            <a:picLocks noChangeAspect="1" noChangeArrowheads="1"/>
          </p:cNvPicPr>
          <p:nvPr/>
        </p:nvPicPr>
        <p:blipFill>
          <a:blip r:embed="rId3" cstate="print"/>
          <a:srcRect/>
          <a:stretch>
            <a:fillRect/>
          </a:stretch>
        </p:blipFill>
        <p:spPr bwMode="auto">
          <a:xfrm>
            <a:off x="228600" y="2209800"/>
            <a:ext cx="5867400" cy="3314700"/>
          </a:xfrm>
          <a:prstGeom prst="rect">
            <a:avLst/>
          </a:prstGeom>
          <a:noFill/>
          <a:ln w="9525">
            <a:solidFill>
              <a:schemeClr val="tx1"/>
            </a:solidFill>
            <a:miter lim="800000"/>
            <a:headEnd/>
            <a:tailEnd/>
          </a:ln>
        </p:spPr>
      </p:pic>
      <p:sp>
        <p:nvSpPr>
          <p:cNvPr id="6" name="TextBox 5"/>
          <p:cNvSpPr txBox="1"/>
          <p:nvPr/>
        </p:nvSpPr>
        <p:spPr>
          <a:xfrm>
            <a:off x="6172200" y="2209800"/>
            <a:ext cx="2819400" cy="4001095"/>
          </a:xfrm>
          <a:prstGeom prst="rect">
            <a:avLst/>
          </a:prstGeom>
          <a:noFill/>
        </p:spPr>
        <p:txBody>
          <a:bodyPr wrap="square" rtlCol="0">
            <a:spAutoFit/>
          </a:bodyPr>
          <a:lstStyle/>
          <a:p>
            <a:pPr marL="342900" indent="-342900"/>
            <a:endParaRPr lang="en-US" sz="2000" b="1" dirty="0" smtClean="0">
              <a:latin typeface="Calibri" pitchFamily="34" charset="0"/>
              <a:cs typeface="Calibri" pitchFamily="34" charset="0"/>
            </a:endParaRPr>
          </a:p>
          <a:p>
            <a:pPr marL="342900" indent="-342900">
              <a:buFont typeface="+mj-lt"/>
              <a:buAutoNum type="arabicPeriod"/>
            </a:pPr>
            <a:r>
              <a:rPr lang="en-US" dirty="0" smtClean="0">
                <a:latin typeface="Calibri" pitchFamily="34" charset="0"/>
                <a:cs typeface="Calibri" pitchFamily="34" charset="0"/>
              </a:rPr>
              <a:t> </a:t>
            </a:r>
            <a:r>
              <a:rPr lang="en-US" b="1" dirty="0" smtClean="0">
                <a:latin typeface="Calibri" pitchFamily="34" charset="0"/>
                <a:cs typeface="Calibri" pitchFamily="34" charset="0"/>
              </a:rPr>
              <a:t>Add New Value </a:t>
            </a:r>
            <a:r>
              <a:rPr lang="en-US" dirty="0" smtClean="0">
                <a:latin typeface="Calibri" pitchFamily="34" charset="0"/>
                <a:cs typeface="Calibri" pitchFamily="34" charset="0"/>
                <a:sym typeface="Wingdings" pitchFamily="2" charset="2"/>
              </a:rPr>
              <a:t> Click to add new entry</a:t>
            </a:r>
            <a:endParaRPr lang="en-US" dirty="0" smtClean="0">
              <a:latin typeface="Calibri" pitchFamily="34" charset="0"/>
              <a:cs typeface="Calibri" pitchFamily="34" charset="0"/>
            </a:endParaRPr>
          </a:p>
          <a:p>
            <a:pPr marL="342900" indent="-342900">
              <a:buFont typeface="+mj-lt"/>
              <a:buAutoNum type="arabicPeriod"/>
            </a:pPr>
            <a:endParaRPr lang="en-US" b="1" dirty="0" smtClean="0">
              <a:latin typeface="Calibri" pitchFamily="34" charset="0"/>
              <a:cs typeface="Calibri" pitchFamily="34" charset="0"/>
            </a:endParaRPr>
          </a:p>
          <a:p>
            <a:pPr marL="342900" indent="-342900">
              <a:buFont typeface="+mj-lt"/>
              <a:buAutoNum type="arabicPeriod"/>
            </a:pPr>
            <a:r>
              <a:rPr lang="en-US" dirty="0" smtClean="0">
                <a:latin typeface="Calibri" pitchFamily="34" charset="0"/>
                <a:cs typeface="Calibri" pitchFamily="34" charset="0"/>
              </a:rPr>
              <a:t> </a:t>
            </a:r>
            <a:r>
              <a:rPr lang="en-US" b="1" dirty="0" smtClean="0">
                <a:latin typeface="Calibri" pitchFamily="34" charset="0"/>
                <a:cs typeface="Calibri" pitchFamily="34" charset="0"/>
              </a:rPr>
              <a:t>USN </a:t>
            </a:r>
            <a:r>
              <a:rPr lang="en-US" dirty="0" smtClean="0">
                <a:latin typeface="Calibri" pitchFamily="34" charset="0"/>
                <a:cs typeface="Calibri" pitchFamily="34" charset="0"/>
                <a:sym typeface="Wingdings" pitchFamily="2" charset="2"/>
              </a:rPr>
              <a:t> Input value</a:t>
            </a:r>
            <a:endParaRPr lang="en-US" dirty="0" smtClean="0">
              <a:latin typeface="Calibri" pitchFamily="34" charset="0"/>
              <a:cs typeface="Calibri" pitchFamily="34" charset="0"/>
            </a:endParaRPr>
          </a:p>
          <a:p>
            <a:pPr marL="342900" indent="-342900">
              <a:buFont typeface="+mj-lt"/>
              <a:buAutoNum type="arabicPeriod"/>
            </a:pPr>
            <a:endParaRPr lang="en-US" b="1" dirty="0" smtClean="0">
              <a:latin typeface="Calibri" pitchFamily="34" charset="0"/>
              <a:cs typeface="Calibri" pitchFamily="34" charset="0"/>
            </a:endParaRPr>
          </a:p>
          <a:p>
            <a:pPr marL="342900" indent="-342900">
              <a:buFont typeface="+mj-lt"/>
              <a:buAutoNum type="arabicPeriod"/>
            </a:pPr>
            <a:r>
              <a:rPr lang="en-US" dirty="0" smtClean="0">
                <a:latin typeface="Calibri" pitchFamily="34" charset="0"/>
                <a:cs typeface="Calibri" pitchFamily="34" charset="0"/>
              </a:rPr>
              <a:t> </a:t>
            </a:r>
            <a:r>
              <a:rPr lang="en-US" b="1" dirty="0" smtClean="0">
                <a:latin typeface="Calibri" pitchFamily="34" charset="0"/>
                <a:cs typeface="Calibri" pitchFamily="34" charset="0"/>
              </a:rPr>
              <a:t>Academic Career </a:t>
            </a:r>
            <a:r>
              <a:rPr lang="en-US" dirty="0" smtClean="0">
                <a:latin typeface="Calibri" pitchFamily="34" charset="0"/>
                <a:cs typeface="Calibri" pitchFamily="34" charset="0"/>
                <a:sym typeface="Wingdings" pitchFamily="2" charset="2"/>
              </a:rPr>
              <a:t> Select specific career</a:t>
            </a:r>
            <a:endParaRPr lang="en-US" dirty="0" smtClean="0">
              <a:latin typeface="Calibri" pitchFamily="34" charset="0"/>
              <a:cs typeface="Calibri" pitchFamily="34" charset="0"/>
            </a:endParaRPr>
          </a:p>
          <a:p>
            <a:pPr marL="342900" indent="-342900">
              <a:buFont typeface="+mj-lt"/>
              <a:buAutoNum type="arabicPeriod"/>
            </a:pPr>
            <a:endParaRPr lang="en-US" b="1" dirty="0" smtClean="0">
              <a:latin typeface="Calibri" pitchFamily="34" charset="0"/>
              <a:cs typeface="Calibri" pitchFamily="34" charset="0"/>
            </a:endParaRPr>
          </a:p>
          <a:p>
            <a:pPr marL="342900" indent="-342900">
              <a:buFont typeface="+mj-lt"/>
              <a:buAutoNum type="arabicPeriod"/>
            </a:pPr>
            <a:r>
              <a:rPr lang="en-US" dirty="0" smtClean="0">
                <a:latin typeface="Calibri" pitchFamily="34" charset="0"/>
                <a:cs typeface="Calibri" pitchFamily="34" charset="0"/>
              </a:rPr>
              <a:t> </a:t>
            </a:r>
            <a:r>
              <a:rPr lang="en-US" b="1" dirty="0" smtClean="0">
                <a:latin typeface="Calibri" pitchFamily="34" charset="0"/>
                <a:cs typeface="Calibri" pitchFamily="34" charset="0"/>
              </a:rPr>
              <a:t>Academic Institution </a:t>
            </a:r>
            <a:r>
              <a:rPr lang="en-US" dirty="0" smtClean="0">
                <a:latin typeface="Calibri" pitchFamily="34" charset="0"/>
                <a:cs typeface="Calibri" pitchFamily="34" charset="0"/>
                <a:sym typeface="Wingdings" pitchFamily="2" charset="2"/>
              </a:rPr>
              <a:t> Select specific institution</a:t>
            </a:r>
            <a:endParaRPr lang="en-US" dirty="0" smtClean="0">
              <a:latin typeface="Calibri" pitchFamily="34" charset="0"/>
              <a:cs typeface="Calibri" pitchFamily="34" charset="0"/>
            </a:endParaRPr>
          </a:p>
          <a:p>
            <a:pPr marL="342900" indent="-342900">
              <a:buFont typeface="+mj-lt"/>
              <a:buAutoNum type="arabicPeriod"/>
            </a:pPr>
            <a:endParaRPr lang="en-US" b="1" dirty="0" smtClean="0">
              <a:latin typeface="Calibri" pitchFamily="34" charset="0"/>
              <a:cs typeface="Calibri" pitchFamily="34" charset="0"/>
            </a:endParaRPr>
          </a:p>
          <a:p>
            <a:pPr marL="342900" indent="-342900">
              <a:buFont typeface="+mj-lt"/>
              <a:buAutoNum type="arabicPeriod"/>
            </a:pPr>
            <a:r>
              <a:rPr lang="en-US" dirty="0" smtClean="0">
                <a:latin typeface="Calibri" pitchFamily="34" charset="0"/>
                <a:cs typeface="Calibri" pitchFamily="34" charset="0"/>
              </a:rPr>
              <a:t> </a:t>
            </a:r>
            <a:r>
              <a:rPr lang="en-US" b="1" dirty="0" smtClean="0">
                <a:latin typeface="Calibri" pitchFamily="34" charset="0"/>
                <a:cs typeface="Calibri" pitchFamily="34" charset="0"/>
              </a:rPr>
              <a:t>Add </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Click to Add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TextBox 4"/>
          <p:cNvSpPr txBox="1"/>
          <p:nvPr/>
        </p:nvSpPr>
        <p:spPr>
          <a:xfrm>
            <a:off x="6019800" y="1066800"/>
            <a:ext cx="3124200" cy="4801314"/>
          </a:xfrm>
          <a:prstGeom prst="rect">
            <a:avLst/>
          </a:prstGeom>
          <a:noFill/>
        </p:spPr>
        <p:txBody>
          <a:bodyPr wrap="square" rtlCol="0">
            <a:spAutoFit/>
          </a:bodyPr>
          <a:lstStyle/>
          <a:p>
            <a:pPr marL="342900" indent="-342900">
              <a:buFont typeface="+mj-lt"/>
              <a:buAutoNum type="arabicPeriod" startAt="6"/>
            </a:pPr>
            <a:r>
              <a:rPr lang="en-US" dirty="0" smtClean="0">
                <a:latin typeface="Calibri" pitchFamily="34" charset="0"/>
                <a:cs typeface="Calibri" pitchFamily="34" charset="0"/>
              </a:rPr>
              <a:t> </a:t>
            </a:r>
            <a:r>
              <a:rPr lang="en-US" b="1" dirty="0" smtClean="0">
                <a:latin typeface="Calibri" pitchFamily="34" charset="0"/>
                <a:cs typeface="Calibri" pitchFamily="34" charset="0"/>
              </a:rPr>
              <a:t>Transfer</a:t>
            </a:r>
            <a:r>
              <a:rPr lang="en-US" dirty="0" smtClean="0">
                <a:latin typeface="Calibri" pitchFamily="34" charset="0"/>
                <a:cs typeface="Calibri" pitchFamily="34" charset="0"/>
              </a:rPr>
              <a:t> </a:t>
            </a:r>
            <a:r>
              <a:rPr lang="en-US" b="1" dirty="0" smtClean="0">
                <a:latin typeface="Calibri" pitchFamily="34" charset="0"/>
                <a:cs typeface="Calibri" pitchFamily="34" charset="0"/>
              </a:rPr>
              <a:t>Course Entry </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Click to tab add new entry</a:t>
            </a:r>
            <a:endParaRPr lang="en-US" b="1" dirty="0" smtClean="0">
              <a:latin typeface="Calibri" pitchFamily="34" charset="0"/>
              <a:cs typeface="Calibri" pitchFamily="34" charset="0"/>
            </a:endParaRPr>
          </a:p>
          <a:p>
            <a:pPr marL="342900" indent="-342900">
              <a:buFont typeface="+mj-lt"/>
              <a:buAutoNum type="arabicPeriod" startAt="6"/>
            </a:pPr>
            <a:endParaRPr lang="en-US" b="1" dirty="0" smtClean="0">
              <a:latin typeface="Calibri" pitchFamily="34" charset="0"/>
              <a:cs typeface="Calibri" pitchFamily="34" charset="0"/>
            </a:endParaRPr>
          </a:p>
          <a:p>
            <a:pPr marL="342900" indent="-342900">
              <a:buFont typeface="+mj-lt"/>
              <a:buAutoNum type="arabicPeriod" startAt="6"/>
            </a:pPr>
            <a:r>
              <a:rPr lang="en-US" dirty="0" smtClean="0">
                <a:latin typeface="Calibri" pitchFamily="34" charset="0"/>
                <a:cs typeface="Calibri" pitchFamily="34" charset="0"/>
              </a:rPr>
              <a:t> </a:t>
            </a:r>
            <a:r>
              <a:rPr lang="en-US" b="1" dirty="0" smtClean="0">
                <a:latin typeface="Calibri" pitchFamily="34" charset="0"/>
                <a:cs typeface="Calibri" pitchFamily="34" charset="0"/>
              </a:rPr>
              <a:t>Model </a:t>
            </a:r>
            <a:r>
              <a:rPr lang="en-US" b="1" dirty="0" err="1" smtClean="0">
                <a:latin typeface="Calibri" pitchFamily="34" charset="0"/>
                <a:cs typeface="Calibri" pitchFamily="34" charset="0"/>
              </a:rPr>
              <a:t>Nbr</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a:t>
            </a:r>
            <a:r>
              <a:rPr lang="en-US" dirty="0" smtClean="0">
                <a:latin typeface="Calibri" pitchFamily="34" charset="0"/>
                <a:cs typeface="Calibri" pitchFamily="34" charset="0"/>
              </a:rPr>
              <a:t>The</a:t>
            </a:r>
            <a:r>
              <a:rPr lang="en-US" b="1" dirty="0" smtClean="0">
                <a:latin typeface="Calibri" pitchFamily="34" charset="0"/>
                <a:cs typeface="Calibri" pitchFamily="34" charset="0"/>
              </a:rPr>
              <a:t> </a:t>
            </a:r>
            <a:r>
              <a:rPr lang="en-US" dirty="0" smtClean="0">
                <a:latin typeface="Calibri" pitchFamily="34" charset="0"/>
                <a:cs typeface="Calibri" pitchFamily="34" charset="0"/>
              </a:rPr>
              <a:t>default</a:t>
            </a:r>
            <a:r>
              <a:rPr lang="en-US" b="1" dirty="0" smtClean="0">
                <a:latin typeface="Calibri" pitchFamily="34" charset="0"/>
                <a:cs typeface="Calibri" pitchFamily="34" charset="0"/>
              </a:rPr>
              <a:t> </a:t>
            </a:r>
            <a:r>
              <a:rPr lang="en-US" dirty="0" smtClean="0">
                <a:latin typeface="Calibri" pitchFamily="34" charset="0"/>
                <a:cs typeface="Calibri" pitchFamily="34" charset="0"/>
              </a:rPr>
              <a:t>model number is 1</a:t>
            </a:r>
          </a:p>
          <a:p>
            <a:pPr marL="342900" indent="-342900">
              <a:buFont typeface="+mj-lt"/>
              <a:buAutoNum type="arabicPeriod" startAt="6"/>
            </a:pPr>
            <a:endParaRPr lang="en-US" dirty="0" smtClean="0">
              <a:latin typeface="Calibri" pitchFamily="34" charset="0"/>
              <a:cs typeface="Calibri" pitchFamily="34" charset="0"/>
            </a:endParaRPr>
          </a:p>
          <a:p>
            <a:pPr marL="342900" indent="-342900">
              <a:buFont typeface="+mj-lt"/>
              <a:buAutoNum type="arabicPeriod" startAt="6"/>
            </a:pPr>
            <a:r>
              <a:rPr lang="en-US" dirty="0" smtClean="0">
                <a:latin typeface="Calibri" pitchFamily="34" charset="0"/>
                <a:cs typeface="Calibri" pitchFamily="34" charset="0"/>
              </a:rPr>
              <a:t> </a:t>
            </a:r>
            <a:r>
              <a:rPr lang="en-US" b="1" dirty="0" smtClean="0">
                <a:latin typeface="Calibri" pitchFamily="34" charset="0"/>
                <a:cs typeface="Calibri" pitchFamily="34" charset="0"/>
              </a:rPr>
              <a:t>Transcript Level  </a:t>
            </a:r>
            <a:r>
              <a:rPr lang="en-US" dirty="0" smtClean="0">
                <a:latin typeface="Calibri" pitchFamily="34" charset="0"/>
                <a:cs typeface="Calibri" pitchFamily="34" charset="0"/>
                <a:sym typeface="Wingdings" pitchFamily="2" charset="2"/>
              </a:rPr>
              <a:t></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Select </a:t>
            </a:r>
            <a:r>
              <a:rPr lang="en-US" b="1" dirty="0" smtClean="0">
                <a:latin typeface="Calibri" pitchFamily="34" charset="0"/>
                <a:cs typeface="Calibri" pitchFamily="34" charset="0"/>
              </a:rPr>
              <a:t>“Official” </a:t>
            </a:r>
            <a:r>
              <a:rPr lang="en-US" dirty="0" smtClean="0">
                <a:latin typeface="Calibri" pitchFamily="34" charset="0"/>
                <a:cs typeface="Calibri" pitchFamily="34" charset="0"/>
              </a:rPr>
              <a:t>which means that the Transfer Credit is eligible to appear on all Transcript Type</a:t>
            </a:r>
          </a:p>
          <a:p>
            <a:pPr marL="342900" indent="-342900">
              <a:buFont typeface="+mj-lt"/>
              <a:buAutoNum type="arabicPeriod" startAt="6"/>
            </a:pPr>
            <a:endParaRPr lang="en-US" dirty="0" smtClean="0">
              <a:latin typeface="Calibri" pitchFamily="34" charset="0"/>
              <a:cs typeface="Calibri" pitchFamily="34" charset="0"/>
            </a:endParaRPr>
          </a:p>
          <a:p>
            <a:pPr marL="342900" indent="-342900">
              <a:buFont typeface="+mj-lt"/>
              <a:buAutoNum type="arabicPeriod" startAt="6"/>
            </a:pPr>
            <a:r>
              <a:rPr lang="en-US" dirty="0" smtClean="0">
                <a:latin typeface="Calibri" pitchFamily="34" charset="0"/>
                <a:cs typeface="Calibri" pitchFamily="34" charset="0"/>
              </a:rPr>
              <a:t> </a:t>
            </a:r>
            <a:r>
              <a:rPr lang="en-US" b="1" dirty="0" smtClean="0">
                <a:latin typeface="Calibri" pitchFamily="34" charset="0"/>
                <a:cs typeface="Calibri" pitchFamily="34" charset="0"/>
              </a:rPr>
              <a:t>Academic Program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Select specific program</a:t>
            </a:r>
            <a:endParaRPr lang="en-US" b="1" dirty="0" smtClean="0">
              <a:latin typeface="Calibri" pitchFamily="34" charset="0"/>
              <a:cs typeface="Calibri" pitchFamily="34" charset="0"/>
            </a:endParaRPr>
          </a:p>
          <a:p>
            <a:pPr marL="342900" indent="-342900">
              <a:buFont typeface="+mj-lt"/>
              <a:buAutoNum type="arabicPeriod" startAt="6"/>
            </a:pPr>
            <a:endParaRPr lang="en-US" b="1" dirty="0" smtClean="0">
              <a:latin typeface="Calibri" pitchFamily="34" charset="0"/>
              <a:cs typeface="Calibri" pitchFamily="34" charset="0"/>
            </a:endParaRPr>
          </a:p>
          <a:p>
            <a:pPr marL="342900" indent="-342900">
              <a:buFont typeface="+mj-lt"/>
              <a:buAutoNum type="arabicPeriod" startAt="6"/>
            </a:pPr>
            <a:r>
              <a:rPr lang="en-US" dirty="0" smtClean="0">
                <a:latin typeface="Calibri" pitchFamily="34" charset="0"/>
                <a:cs typeface="Calibri" pitchFamily="34" charset="0"/>
              </a:rPr>
              <a:t> </a:t>
            </a:r>
            <a:r>
              <a:rPr lang="en-US" b="1" dirty="0" smtClean="0">
                <a:latin typeface="Calibri" pitchFamily="34" charset="0"/>
                <a:cs typeface="Calibri" pitchFamily="34" charset="0"/>
              </a:rPr>
              <a:t>Academic Plan </a:t>
            </a:r>
            <a:r>
              <a:rPr lang="en-US" dirty="0" smtClean="0">
                <a:latin typeface="Calibri" pitchFamily="34" charset="0"/>
                <a:cs typeface="Calibri" pitchFamily="34" charset="0"/>
                <a:sym typeface="Wingdings" pitchFamily="2" charset="2"/>
              </a:rPr>
              <a:t> Select specific academic plan</a:t>
            </a:r>
            <a:endParaRPr lang="en-US" b="1" dirty="0" smtClean="0">
              <a:latin typeface="Calibri" pitchFamily="34" charset="0"/>
              <a:cs typeface="Calibri" pitchFamily="34" charset="0"/>
            </a:endParaRPr>
          </a:p>
        </p:txBody>
      </p:sp>
      <p:sp>
        <p:nvSpPr>
          <p:cNvPr id="7" name="TextBox 6"/>
          <p:cNvSpPr txBox="1"/>
          <p:nvPr/>
        </p:nvSpPr>
        <p:spPr>
          <a:xfrm>
            <a:off x="152400" y="4648200"/>
            <a:ext cx="6096000" cy="2062103"/>
          </a:xfrm>
          <a:prstGeom prst="rect">
            <a:avLst/>
          </a:prstGeom>
          <a:noFill/>
        </p:spPr>
        <p:txBody>
          <a:bodyPr wrap="square" rtlCol="0">
            <a:spAutoFit/>
          </a:bodyPr>
          <a:lstStyle/>
          <a:p>
            <a:pPr marL="342900" indent="-342900"/>
            <a:r>
              <a:rPr lang="en-US" sz="1600" i="1" dirty="0" smtClean="0">
                <a:latin typeface="Calibri" pitchFamily="34" charset="0"/>
                <a:cs typeface="Calibri" pitchFamily="34" charset="0"/>
              </a:rPr>
              <a:t>Note:</a:t>
            </a:r>
          </a:p>
          <a:p>
            <a:pPr marL="342900" indent="-342900">
              <a:buFont typeface="Arial" pitchFamily="34" charset="0"/>
              <a:buChar char="•"/>
            </a:pPr>
            <a:r>
              <a:rPr lang="en-US" sz="1600" b="1" i="1" dirty="0" smtClean="0">
                <a:latin typeface="Calibri" pitchFamily="34" charset="0"/>
                <a:cs typeface="Calibri" pitchFamily="34" charset="0"/>
              </a:rPr>
              <a:t> </a:t>
            </a:r>
            <a:r>
              <a:rPr lang="en-US" sz="1600" i="1" dirty="0" smtClean="0">
                <a:latin typeface="Calibri" pitchFamily="34" charset="0"/>
                <a:cs typeface="Calibri" pitchFamily="34" charset="0"/>
              </a:rPr>
              <a:t>The system by default, sets the first row of the transfer credit model to model number 1. One model corresponds to one source institution. So, if the students came from more than 1 institution, therefore, you need to create one model for each source institution.</a:t>
            </a:r>
          </a:p>
          <a:p>
            <a:pPr marL="342900" indent="-342900">
              <a:buFont typeface="Arial" pitchFamily="34" charset="0"/>
              <a:buChar char="•"/>
            </a:pPr>
            <a:endParaRPr lang="en-US" sz="1600" i="1" dirty="0" smtClean="0">
              <a:latin typeface="Calibri" pitchFamily="34" charset="0"/>
              <a:cs typeface="Calibri" pitchFamily="34" charset="0"/>
            </a:endParaRPr>
          </a:p>
          <a:p>
            <a:pPr marL="342900" indent="-342900">
              <a:buFont typeface="Arial" pitchFamily="34" charset="0"/>
              <a:buChar char="•"/>
            </a:pPr>
            <a:r>
              <a:rPr lang="en-US" sz="1600" i="1" dirty="0" smtClean="0">
                <a:latin typeface="Calibri" pitchFamily="34" charset="0"/>
                <a:cs typeface="Calibri" pitchFamily="34" charset="0"/>
              </a:rPr>
              <a:t>Leave the Include in GPA option unchecked. Transfer courses are not eligible for GPA</a:t>
            </a:r>
            <a:endParaRPr lang="en-US" dirty="0" smtClean="0">
              <a:latin typeface="Calibri" pitchFamily="34" charset="0"/>
              <a:cs typeface="Calibri" pitchFamily="34" charset="0"/>
            </a:endParaRPr>
          </a:p>
        </p:txBody>
      </p:sp>
      <p:pic>
        <p:nvPicPr>
          <p:cNvPr id="50181" name="Picture 5"/>
          <p:cNvPicPr>
            <a:picLocks noChangeAspect="1" noChangeArrowheads="1"/>
          </p:cNvPicPr>
          <p:nvPr/>
        </p:nvPicPr>
        <p:blipFill>
          <a:blip r:embed="rId3" cstate="print"/>
          <a:srcRect/>
          <a:stretch>
            <a:fillRect/>
          </a:stretch>
        </p:blipFill>
        <p:spPr bwMode="auto">
          <a:xfrm>
            <a:off x="152400" y="609600"/>
            <a:ext cx="5943600" cy="3962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TextBox 4"/>
          <p:cNvSpPr txBox="1"/>
          <p:nvPr/>
        </p:nvSpPr>
        <p:spPr>
          <a:xfrm>
            <a:off x="381000" y="2514600"/>
            <a:ext cx="8610600" cy="4247317"/>
          </a:xfrm>
          <a:prstGeom prst="rect">
            <a:avLst/>
          </a:prstGeom>
          <a:noFill/>
        </p:spPr>
        <p:txBody>
          <a:bodyPr wrap="square" rtlCol="0">
            <a:spAutoFit/>
          </a:bodyPr>
          <a:lstStyle/>
          <a:p>
            <a:pPr marL="342900" indent="-342900"/>
            <a:endParaRPr lang="en-US" b="1" dirty="0" smtClean="0">
              <a:latin typeface="Calibri" pitchFamily="34" charset="0"/>
              <a:cs typeface="Calibri" pitchFamily="34" charset="0"/>
            </a:endParaRPr>
          </a:p>
          <a:p>
            <a:pPr marL="342900" indent="-342900">
              <a:buFont typeface="+mj-lt"/>
              <a:buAutoNum type="arabicPeriod" startAt="11"/>
            </a:pPr>
            <a:r>
              <a:rPr lang="en-US" dirty="0" smtClean="0">
                <a:latin typeface="Calibri" pitchFamily="34" charset="0"/>
                <a:cs typeface="Calibri" pitchFamily="34" charset="0"/>
              </a:rPr>
              <a:t> </a:t>
            </a:r>
            <a:r>
              <a:rPr lang="en-US" b="1" dirty="0" smtClean="0">
                <a:latin typeface="Calibri" pitchFamily="34" charset="0"/>
                <a:cs typeface="Calibri" pitchFamily="34" charset="0"/>
              </a:rPr>
              <a:t>Source Institution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Input the student’s External Institution prior to AMAES </a:t>
            </a:r>
          </a:p>
          <a:p>
            <a:pPr marL="342900" indent="-342900">
              <a:buFont typeface="+mj-lt"/>
              <a:buAutoNum type="arabicPeriod" startAt="11"/>
            </a:pPr>
            <a:endParaRPr lang="en-US" dirty="0" smtClean="0">
              <a:latin typeface="Calibri" pitchFamily="34" charset="0"/>
              <a:cs typeface="Calibri" pitchFamily="34" charset="0"/>
            </a:endParaRPr>
          </a:p>
          <a:p>
            <a:pPr marL="342900" indent="-342900">
              <a:buFont typeface="+mj-lt"/>
              <a:buAutoNum type="arabicPeriod" startAt="11"/>
            </a:pPr>
            <a:r>
              <a:rPr lang="en-US" dirty="0" smtClean="0">
                <a:latin typeface="Calibri" pitchFamily="34" charset="0"/>
                <a:cs typeface="Calibri" pitchFamily="34" charset="0"/>
              </a:rPr>
              <a:t> </a:t>
            </a:r>
            <a:r>
              <a:rPr lang="en-US" b="1" dirty="0" smtClean="0">
                <a:latin typeface="Calibri" pitchFamily="34" charset="0"/>
                <a:cs typeface="Calibri" pitchFamily="34" charset="0"/>
              </a:rPr>
              <a:t>School Type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Select specific school type</a:t>
            </a:r>
            <a:endParaRPr lang="en-US" b="1" dirty="0" smtClean="0">
              <a:latin typeface="Calibri" pitchFamily="34" charset="0"/>
              <a:cs typeface="Calibri" pitchFamily="34" charset="0"/>
            </a:endParaRPr>
          </a:p>
          <a:p>
            <a:pPr marL="342900" indent="-342900">
              <a:buFont typeface="+mj-lt"/>
              <a:buAutoNum type="arabicPeriod" startAt="11"/>
            </a:pPr>
            <a:endParaRPr lang="en-US" b="1" dirty="0" smtClean="0">
              <a:latin typeface="Calibri" pitchFamily="34" charset="0"/>
              <a:cs typeface="Calibri" pitchFamily="34" charset="0"/>
            </a:endParaRPr>
          </a:p>
          <a:p>
            <a:pPr marL="342900" indent="-342900">
              <a:buFont typeface="+mj-lt"/>
              <a:buAutoNum type="arabicPeriod" startAt="11"/>
            </a:pPr>
            <a:r>
              <a:rPr lang="en-US" dirty="0" smtClean="0">
                <a:latin typeface="Calibri" pitchFamily="34" charset="0"/>
                <a:cs typeface="Calibri" pitchFamily="34" charset="0"/>
              </a:rPr>
              <a:t> </a:t>
            </a:r>
            <a:r>
              <a:rPr lang="en-US" b="1" dirty="0" smtClean="0">
                <a:latin typeface="Calibri" pitchFamily="34" charset="0"/>
                <a:cs typeface="Calibri" pitchFamily="34" charset="0"/>
              </a:rPr>
              <a:t>Articulation Term </a:t>
            </a:r>
            <a:r>
              <a:rPr lang="en-US" dirty="0" smtClean="0">
                <a:latin typeface="Calibri" pitchFamily="34" charset="0"/>
                <a:cs typeface="Calibri" pitchFamily="34" charset="0"/>
                <a:sym typeface="Wingdings" pitchFamily="2" charset="2"/>
              </a:rPr>
              <a:t> The value depends on the following conditions</a:t>
            </a:r>
            <a:endParaRPr lang="en-US" dirty="0" smtClean="0">
              <a:latin typeface="Calibri" pitchFamily="34" charset="0"/>
              <a:cs typeface="Calibri" pitchFamily="34" charset="0"/>
            </a:endParaRPr>
          </a:p>
          <a:p>
            <a:pPr marL="342900" indent="-342900"/>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Use </a:t>
            </a:r>
            <a:r>
              <a:rPr lang="en-US" b="1" dirty="0" smtClean="0">
                <a:latin typeface="Calibri" pitchFamily="34" charset="0"/>
                <a:cs typeface="Calibri" pitchFamily="34" charset="0"/>
                <a:sym typeface="Wingdings" pitchFamily="2" charset="2"/>
              </a:rPr>
              <a:t>Admit Term </a:t>
            </a:r>
            <a:r>
              <a:rPr lang="en-US" dirty="0" smtClean="0">
                <a:latin typeface="Calibri" pitchFamily="34" charset="0"/>
                <a:cs typeface="Calibri" pitchFamily="34" charset="0"/>
                <a:sym typeface="Wingdings" pitchFamily="2" charset="2"/>
              </a:rPr>
              <a:t> for </a:t>
            </a:r>
            <a:r>
              <a:rPr lang="en-US" b="1" dirty="0" smtClean="0">
                <a:latin typeface="Calibri" pitchFamily="34" charset="0"/>
                <a:cs typeface="Calibri" pitchFamily="34" charset="0"/>
                <a:sym typeface="Wingdings" pitchFamily="2" charset="2"/>
              </a:rPr>
              <a:t>External Transferees </a:t>
            </a:r>
          </a:p>
          <a:p>
            <a:pPr marL="342900" indent="-342900"/>
            <a:r>
              <a:rPr lang="en-US" b="1" dirty="0" smtClean="0">
                <a:latin typeface="Calibri" pitchFamily="34" charset="0"/>
                <a:cs typeface="Calibri" pitchFamily="34" charset="0"/>
                <a:sym typeface="Wingdings" pitchFamily="2" charset="2"/>
              </a:rPr>
              <a:t>	 </a:t>
            </a:r>
            <a:r>
              <a:rPr lang="en-US" dirty="0" smtClean="0">
                <a:latin typeface="Calibri" pitchFamily="34" charset="0"/>
                <a:cs typeface="Calibri" pitchFamily="34" charset="0"/>
              </a:rPr>
              <a:t>If the course to credit is from </a:t>
            </a:r>
            <a:r>
              <a:rPr lang="en-US" b="1" dirty="0" smtClean="0">
                <a:latin typeface="Calibri" pitchFamily="34" charset="0"/>
                <a:cs typeface="Calibri" pitchFamily="34" charset="0"/>
              </a:rPr>
              <a:t>Internal </a:t>
            </a:r>
            <a:r>
              <a:rPr lang="en-US" dirty="0" smtClean="0">
                <a:latin typeface="Calibri" pitchFamily="34" charset="0"/>
                <a:cs typeface="Calibri" pitchFamily="34" charset="0"/>
              </a:rPr>
              <a:t>or</a:t>
            </a:r>
            <a:r>
              <a:rPr lang="en-US" b="1" dirty="0" smtClean="0">
                <a:latin typeface="Calibri" pitchFamily="34" charset="0"/>
                <a:cs typeface="Calibri" pitchFamily="34" charset="0"/>
              </a:rPr>
              <a:t> External Cross Enrollment</a:t>
            </a:r>
            <a:r>
              <a:rPr lang="en-US" dirty="0" smtClean="0">
                <a:latin typeface="Calibri" pitchFamily="34" charset="0"/>
                <a:cs typeface="Calibri" pitchFamily="34" charset="0"/>
              </a:rPr>
              <a:t>, use </a:t>
            </a:r>
            <a:r>
              <a:rPr lang="en-US" b="1" dirty="0" smtClean="0">
                <a:latin typeface="Calibri" pitchFamily="34" charset="0"/>
                <a:cs typeface="Calibri" pitchFamily="34" charset="0"/>
              </a:rPr>
              <a:t>Actual Term </a:t>
            </a:r>
            <a:r>
              <a:rPr lang="en-US" dirty="0" smtClean="0">
                <a:latin typeface="Calibri" pitchFamily="34" charset="0"/>
                <a:cs typeface="Calibri" pitchFamily="34" charset="0"/>
              </a:rPr>
              <a:t>indicated on Certificate of Grades from Host Campus converted to AMAES Term</a:t>
            </a:r>
          </a:p>
          <a:p>
            <a:pPr marL="342900" indent="-342900"/>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Transfer Credit Facility is also used for </a:t>
            </a:r>
            <a:r>
              <a:rPr lang="en-US" b="1" dirty="0" smtClean="0">
                <a:latin typeface="Calibri" pitchFamily="34" charset="0"/>
                <a:cs typeface="Calibri" pitchFamily="34" charset="0"/>
                <a:sym typeface="Wingdings" pitchFamily="2" charset="2"/>
              </a:rPr>
              <a:t>Inactive or Returnee Students </a:t>
            </a:r>
            <a:r>
              <a:rPr lang="en-US" dirty="0" smtClean="0">
                <a:latin typeface="Calibri" pitchFamily="34" charset="0"/>
                <a:cs typeface="Calibri" pitchFamily="34" charset="0"/>
                <a:sym typeface="Wingdings" pitchFamily="2" charset="2"/>
              </a:rPr>
              <a:t>that requires manual migration of grades from old system going to PSCS. With this case, use student’s actual </a:t>
            </a:r>
            <a:r>
              <a:rPr lang="en-US" b="1" dirty="0" smtClean="0">
                <a:latin typeface="Calibri" pitchFamily="34" charset="0"/>
                <a:cs typeface="Calibri" pitchFamily="34" charset="0"/>
                <a:sym typeface="Wingdings" pitchFamily="2" charset="2"/>
              </a:rPr>
              <a:t>Admit Term</a:t>
            </a:r>
          </a:p>
          <a:p>
            <a:pPr marL="342900" indent="-342900"/>
            <a:endParaRPr lang="en-US" dirty="0" smtClean="0">
              <a:latin typeface="Calibri" pitchFamily="34" charset="0"/>
              <a:cs typeface="Calibri" pitchFamily="34" charset="0"/>
              <a:sym typeface="Wingdings" pitchFamily="2" charset="2"/>
            </a:endParaRPr>
          </a:p>
          <a:p>
            <a:pPr marL="342900" indent="-342900">
              <a:buFont typeface="+mj-lt"/>
              <a:buAutoNum type="arabicPeriod" startAt="14"/>
            </a:pPr>
            <a:r>
              <a:rPr lang="en-US" dirty="0" smtClean="0">
                <a:latin typeface="Calibri" pitchFamily="34" charset="0"/>
                <a:cs typeface="Calibri" pitchFamily="34" charset="0"/>
              </a:rPr>
              <a:t> </a:t>
            </a:r>
            <a:r>
              <a:rPr lang="en-US" b="1" dirty="0" smtClean="0">
                <a:latin typeface="Calibri" pitchFamily="34" charset="0"/>
                <a:cs typeface="Calibri" pitchFamily="34" charset="0"/>
              </a:rPr>
              <a:t>+ or -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Click </a:t>
            </a:r>
            <a:r>
              <a:rPr lang="en-US" b="1" dirty="0" smtClean="0">
                <a:latin typeface="Calibri" pitchFamily="34" charset="0"/>
                <a:cs typeface="Calibri" pitchFamily="34" charset="0"/>
              </a:rPr>
              <a:t>+</a:t>
            </a:r>
            <a:r>
              <a:rPr lang="en-US" dirty="0" smtClean="0">
                <a:latin typeface="Calibri" pitchFamily="34" charset="0"/>
                <a:cs typeface="Calibri" pitchFamily="34" charset="0"/>
              </a:rPr>
              <a:t> (plus sign) to add another row or </a:t>
            </a:r>
            <a:r>
              <a:rPr lang="en-US" b="1" dirty="0" smtClean="0">
                <a:latin typeface="Calibri" pitchFamily="34" charset="0"/>
                <a:cs typeface="Calibri" pitchFamily="34" charset="0"/>
              </a:rPr>
              <a:t>– </a:t>
            </a:r>
            <a:r>
              <a:rPr lang="en-US" dirty="0" smtClean="0">
                <a:latin typeface="Calibri" pitchFamily="34" charset="0"/>
                <a:cs typeface="Calibri" pitchFamily="34" charset="0"/>
              </a:rPr>
              <a:t>(minus sign) to remove existing Articulation Term row.</a:t>
            </a:r>
          </a:p>
        </p:txBody>
      </p:sp>
      <p:pic>
        <p:nvPicPr>
          <p:cNvPr id="51202" name="Picture 2"/>
          <p:cNvPicPr>
            <a:picLocks noChangeAspect="1" noChangeArrowheads="1"/>
          </p:cNvPicPr>
          <p:nvPr/>
        </p:nvPicPr>
        <p:blipFill>
          <a:blip r:embed="rId3" cstate="print"/>
          <a:srcRect/>
          <a:stretch>
            <a:fillRect/>
          </a:stretch>
        </p:blipFill>
        <p:spPr bwMode="auto">
          <a:xfrm>
            <a:off x="381000" y="609600"/>
            <a:ext cx="6324600" cy="2057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52227" name="Picture 3"/>
          <p:cNvPicPr>
            <a:picLocks noChangeAspect="1" noChangeArrowheads="1"/>
          </p:cNvPicPr>
          <p:nvPr/>
        </p:nvPicPr>
        <p:blipFill>
          <a:blip r:embed="rId3" cstate="print"/>
          <a:srcRect/>
          <a:stretch>
            <a:fillRect/>
          </a:stretch>
        </p:blipFill>
        <p:spPr bwMode="auto">
          <a:xfrm>
            <a:off x="0" y="1295400"/>
            <a:ext cx="5943600" cy="4724400"/>
          </a:xfrm>
          <a:prstGeom prst="rect">
            <a:avLst/>
          </a:prstGeom>
          <a:noFill/>
          <a:ln w="9525">
            <a:noFill/>
            <a:miter lim="800000"/>
            <a:headEnd/>
            <a:tailEnd/>
          </a:ln>
        </p:spPr>
      </p:pic>
      <p:sp>
        <p:nvSpPr>
          <p:cNvPr id="6" name="TextBox 5"/>
          <p:cNvSpPr txBox="1"/>
          <p:nvPr/>
        </p:nvSpPr>
        <p:spPr>
          <a:xfrm>
            <a:off x="6019800" y="1143000"/>
            <a:ext cx="3124200" cy="7017306"/>
          </a:xfrm>
          <a:prstGeom prst="rect">
            <a:avLst/>
          </a:prstGeom>
          <a:noFill/>
        </p:spPr>
        <p:txBody>
          <a:bodyPr wrap="square" rtlCol="0">
            <a:spAutoFit/>
          </a:bodyPr>
          <a:lstStyle/>
          <a:p>
            <a:pPr marL="342900" indent="-342900">
              <a:buFont typeface="+mj-lt"/>
              <a:buAutoNum type="arabicPeriod" startAt="15"/>
            </a:pPr>
            <a:r>
              <a:rPr lang="en-US" dirty="0" smtClean="0">
                <a:latin typeface="Calibri" pitchFamily="34" charset="0"/>
                <a:cs typeface="Calibri" pitchFamily="34" charset="0"/>
              </a:rPr>
              <a:t> Year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Input the exact </a:t>
            </a:r>
            <a:r>
              <a:rPr lang="en-US" b="1" dirty="0" smtClean="0">
                <a:latin typeface="Calibri" pitchFamily="34" charset="0"/>
                <a:cs typeface="Calibri" pitchFamily="34" charset="0"/>
              </a:rPr>
              <a:t>year</a:t>
            </a:r>
            <a:r>
              <a:rPr lang="en-US" dirty="0" smtClean="0">
                <a:latin typeface="Calibri" pitchFamily="34" charset="0"/>
                <a:cs typeface="Calibri" pitchFamily="34" charset="0"/>
              </a:rPr>
              <a:t> when the class was taken</a:t>
            </a: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r>
              <a:rPr lang="en-US" dirty="0" smtClean="0">
                <a:latin typeface="Calibri" pitchFamily="34" charset="0"/>
                <a:cs typeface="Calibri" pitchFamily="34" charset="0"/>
              </a:rPr>
              <a:t> </a:t>
            </a:r>
            <a:r>
              <a:rPr lang="en-US" b="1" dirty="0" smtClean="0">
                <a:latin typeface="Calibri" pitchFamily="34" charset="0"/>
                <a:cs typeface="Calibri" pitchFamily="34" charset="0"/>
              </a:rPr>
              <a:t>Ext Term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Select the external term for each external course that you enter. This is the term when the class was taken. </a:t>
            </a: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r>
              <a:rPr lang="en-US" dirty="0" smtClean="0">
                <a:latin typeface="Calibri" pitchFamily="34" charset="0"/>
                <a:cs typeface="Calibri" pitchFamily="34" charset="0"/>
              </a:rPr>
              <a:t> </a:t>
            </a:r>
            <a:r>
              <a:rPr lang="en-US" b="1" dirty="0" smtClean="0">
                <a:latin typeface="Calibri" pitchFamily="34" charset="0"/>
                <a:cs typeface="Calibri" pitchFamily="34" charset="0"/>
              </a:rPr>
              <a:t>Subject</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Input subject code if available</a:t>
            </a: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r>
              <a:rPr lang="en-US" dirty="0" smtClean="0">
                <a:latin typeface="Calibri" pitchFamily="34" charset="0"/>
                <a:cs typeface="Calibri" pitchFamily="34" charset="0"/>
              </a:rPr>
              <a:t> </a:t>
            </a:r>
            <a:r>
              <a:rPr lang="en-US" b="1" dirty="0" smtClean="0">
                <a:latin typeface="Calibri" pitchFamily="34" charset="0"/>
                <a:cs typeface="Calibri" pitchFamily="34" charset="0"/>
              </a:rPr>
              <a:t>Course </a:t>
            </a:r>
            <a:r>
              <a:rPr lang="en-US" dirty="0" smtClean="0">
                <a:latin typeface="Calibri" pitchFamily="34" charset="0"/>
                <a:cs typeface="Calibri" pitchFamily="34" charset="0"/>
                <a:sym typeface="Wingdings" pitchFamily="2" charset="2"/>
              </a:rPr>
              <a:t></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Input course number if available</a:t>
            </a: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r>
              <a:rPr lang="en-US" dirty="0" smtClean="0">
                <a:latin typeface="Calibri" pitchFamily="34" charset="0"/>
                <a:cs typeface="Calibri" pitchFamily="34" charset="0"/>
              </a:rPr>
              <a:t> </a:t>
            </a:r>
            <a:r>
              <a:rPr lang="en-US" b="1" dirty="0" smtClean="0">
                <a:latin typeface="Calibri" pitchFamily="34" charset="0"/>
                <a:cs typeface="Calibri" pitchFamily="34" charset="0"/>
              </a:rPr>
              <a:t>Description </a:t>
            </a:r>
            <a:r>
              <a:rPr lang="en-US" dirty="0" smtClean="0">
                <a:latin typeface="Calibri" pitchFamily="34" charset="0"/>
                <a:cs typeface="Calibri" pitchFamily="34" charset="0"/>
                <a:sym typeface="Wingdings" pitchFamily="2" charset="2"/>
              </a:rPr>
              <a:t></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Input specific class description </a:t>
            </a: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r>
              <a:rPr lang="en-US" dirty="0" smtClean="0">
                <a:latin typeface="Calibri" pitchFamily="34" charset="0"/>
                <a:cs typeface="Calibri" pitchFamily="34" charset="0"/>
              </a:rPr>
              <a:t> </a:t>
            </a:r>
            <a:r>
              <a:rPr lang="en-US" b="1" dirty="0" smtClean="0">
                <a:latin typeface="Calibri" pitchFamily="34" charset="0"/>
                <a:cs typeface="Calibri" pitchFamily="34" charset="0"/>
              </a:rPr>
              <a:t>Units Taken </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Input value</a:t>
            </a:r>
            <a:endParaRPr lang="en-US" b="1" dirty="0" smtClean="0">
              <a:latin typeface="Calibri" pitchFamily="34" charset="0"/>
              <a:cs typeface="Calibri" pitchFamily="34" charset="0"/>
            </a:endParaRP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endParaRPr lang="en-US" dirty="0" smtClean="0">
              <a:latin typeface="Calibri" pitchFamily="34" charset="0"/>
              <a:cs typeface="Calibri" pitchFamily="34" charset="0"/>
            </a:endParaRPr>
          </a:p>
          <a:p>
            <a:pPr marL="342900" indent="-342900">
              <a:buFont typeface="+mj-lt"/>
              <a:buAutoNum type="arabicPeriod" startAt="15"/>
            </a:pPr>
            <a:endParaRPr lang="en-US" dirty="0" smtClean="0">
              <a:latin typeface="Calibri" pitchFamily="34" charset="0"/>
              <a:cs typeface="Calibri" pitchFamily="34" charset="0"/>
            </a:endParaRPr>
          </a:p>
        </p:txBody>
      </p:sp>
      <p:sp>
        <p:nvSpPr>
          <p:cNvPr id="7" name="TextBox 6"/>
          <p:cNvSpPr txBox="1"/>
          <p:nvPr/>
        </p:nvSpPr>
        <p:spPr>
          <a:xfrm>
            <a:off x="0" y="6096000"/>
            <a:ext cx="6096000" cy="584775"/>
          </a:xfrm>
          <a:prstGeom prst="rect">
            <a:avLst/>
          </a:prstGeom>
          <a:noFill/>
        </p:spPr>
        <p:txBody>
          <a:bodyPr wrap="square" rtlCol="0">
            <a:spAutoFit/>
          </a:bodyPr>
          <a:lstStyle/>
          <a:p>
            <a:pPr marL="342900" indent="-342900"/>
            <a:r>
              <a:rPr lang="en-US" sz="1600" i="1" dirty="0" smtClean="0">
                <a:latin typeface="Calibri" pitchFamily="34" charset="0"/>
                <a:cs typeface="Calibri" pitchFamily="34" charset="0"/>
              </a:rPr>
              <a:t>Note: All Terms which are not available on Ext Term look up should be requested to HO IT to be added on the system</a:t>
            </a:r>
          </a:p>
        </p:txBody>
      </p:sp>
      <p:sp>
        <p:nvSpPr>
          <p:cNvPr id="8" name="TextBox 7"/>
          <p:cNvSpPr txBox="1"/>
          <p:nvPr/>
        </p:nvSpPr>
        <p:spPr>
          <a:xfrm>
            <a:off x="304800" y="228600"/>
            <a:ext cx="6705600" cy="1477328"/>
          </a:xfrm>
          <a:prstGeom prst="rect">
            <a:avLst/>
          </a:prstGeom>
          <a:noFill/>
        </p:spPr>
        <p:txBody>
          <a:bodyPr wrap="square" rtlCol="0">
            <a:spAutoFit/>
          </a:bodyPr>
          <a:lstStyle/>
          <a:p>
            <a:pPr marL="342900" indent="-342900">
              <a:buFont typeface="+mj-lt"/>
              <a:buAutoNum type="arabicPeriod" startAt="15"/>
            </a:pPr>
            <a:endParaRPr lang="en-US" sz="2400" dirty="0" smtClean="0">
              <a:latin typeface="Calibri" pitchFamily="34" charset="0"/>
              <a:cs typeface="Calibri" pitchFamily="34" charset="0"/>
            </a:endParaRPr>
          </a:p>
          <a:p>
            <a:pPr marL="342900" indent="-342900"/>
            <a:r>
              <a:rPr lang="en-US" sz="2400" b="1" dirty="0" smtClean="0">
                <a:latin typeface="Calibri" pitchFamily="34" charset="0"/>
                <a:cs typeface="Calibri" pitchFamily="34" charset="0"/>
              </a:rPr>
              <a:t>Incoming Course</a:t>
            </a:r>
          </a:p>
          <a:p>
            <a:r>
              <a:rPr lang="en-US" dirty="0" smtClean="0">
                <a:latin typeface="Calibri" pitchFamily="34" charset="0"/>
                <a:cs typeface="Calibri" pitchFamily="34" charset="0"/>
              </a:rPr>
              <a:t>Group box to define your External Course Information</a:t>
            </a:r>
          </a:p>
          <a:p>
            <a:pPr marL="342900" indent="-342900"/>
            <a:endParaRPr lang="en-US" sz="24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6" name="TextBox 5"/>
          <p:cNvSpPr txBox="1"/>
          <p:nvPr/>
        </p:nvSpPr>
        <p:spPr>
          <a:xfrm>
            <a:off x="228600" y="1143000"/>
            <a:ext cx="8763000" cy="2308324"/>
          </a:xfrm>
          <a:prstGeom prst="rect">
            <a:avLst/>
          </a:prstGeom>
          <a:noFill/>
        </p:spPr>
        <p:txBody>
          <a:bodyPr wrap="square" rtlCol="0">
            <a:spAutoFit/>
          </a:bodyPr>
          <a:lstStyle/>
          <a:p>
            <a:pPr marL="342900" indent="-342900">
              <a:buFont typeface="+mj-lt"/>
              <a:buAutoNum type="arabicPeriod" startAt="21"/>
            </a:pPr>
            <a:r>
              <a:rPr lang="en-US" dirty="0" smtClean="0">
                <a:latin typeface="Calibri" pitchFamily="34" charset="0"/>
                <a:cs typeface="Calibri" pitchFamily="34" charset="0"/>
              </a:rPr>
              <a:t> </a:t>
            </a:r>
            <a:r>
              <a:rPr lang="en-US" b="1" dirty="0" smtClean="0">
                <a:latin typeface="Calibri" pitchFamily="34" charset="0"/>
                <a:cs typeface="Calibri" pitchFamily="34" charset="0"/>
              </a:rPr>
              <a:t>Grade Input  </a:t>
            </a:r>
            <a:r>
              <a:rPr lang="en-US" dirty="0" smtClean="0">
                <a:latin typeface="Calibri" pitchFamily="34" charset="0"/>
                <a:cs typeface="Calibri" pitchFamily="34" charset="0"/>
                <a:sym typeface="Wingdings" pitchFamily="2" charset="2"/>
              </a:rPr>
              <a:t></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sym typeface="Wingdings" pitchFamily="2" charset="2"/>
              </a:rPr>
              <a:t>En</a:t>
            </a:r>
            <a:r>
              <a:rPr lang="en-US" dirty="0" smtClean="0">
                <a:latin typeface="Calibri" pitchFamily="34" charset="0"/>
                <a:cs typeface="Calibri" pitchFamily="34" charset="0"/>
              </a:rPr>
              <a:t>ter the grade received for the incoming course as reflected on the student’s Transcript from prior school</a:t>
            </a:r>
          </a:p>
          <a:p>
            <a:pPr marL="342900" indent="-342900">
              <a:buFont typeface="+mj-lt"/>
              <a:buAutoNum type="arabicPeriod" startAt="21"/>
            </a:pPr>
            <a:endParaRPr lang="en-US" dirty="0" smtClean="0">
              <a:latin typeface="Calibri" pitchFamily="34" charset="0"/>
              <a:cs typeface="Calibri" pitchFamily="34" charset="0"/>
            </a:endParaRPr>
          </a:p>
          <a:p>
            <a:r>
              <a:rPr lang="en-US" dirty="0" smtClean="0">
                <a:latin typeface="Calibri" pitchFamily="34" charset="0"/>
                <a:cs typeface="Calibri" pitchFamily="34" charset="0"/>
              </a:rPr>
              <a:t>The Grade Input field is only 3 characters long. If grading system of the source institution is  the same as our Institution, such as 1.00, 1.25, 1.50, etc, then encode the following grades :</a:t>
            </a:r>
          </a:p>
          <a:p>
            <a:pPr marL="342900" indent="-342900">
              <a:buFont typeface="+mj-lt"/>
              <a:buAutoNum type="arabicPeriod" startAt="21"/>
            </a:pPr>
            <a:endParaRPr lang="en-US" dirty="0" smtClean="0">
              <a:latin typeface="Calibri" pitchFamily="34" charset="0"/>
              <a:cs typeface="Calibri" pitchFamily="34" charset="0"/>
            </a:endParaRPr>
          </a:p>
          <a:p>
            <a:pPr marL="342900" indent="-342900">
              <a:buFont typeface="+mj-lt"/>
              <a:buAutoNum type="arabicPeriod" startAt="21"/>
            </a:pPr>
            <a:endParaRPr lang="en-US" dirty="0" smtClean="0">
              <a:latin typeface="Calibri" pitchFamily="34" charset="0"/>
              <a:cs typeface="Calibri" pitchFamily="34" charset="0"/>
            </a:endParaRPr>
          </a:p>
          <a:p>
            <a:pPr marL="342900" indent="-342900"/>
            <a:endParaRPr lang="en-US" b="1" dirty="0" smtClean="0">
              <a:latin typeface="Calibri" pitchFamily="34" charset="0"/>
              <a:cs typeface="Calibri" pitchFamily="34" charset="0"/>
            </a:endParaRPr>
          </a:p>
        </p:txBody>
      </p:sp>
      <p:pic>
        <p:nvPicPr>
          <p:cNvPr id="53251" name="Picture 3"/>
          <p:cNvPicPr>
            <a:picLocks noChangeAspect="1" noChangeArrowheads="1"/>
          </p:cNvPicPr>
          <p:nvPr/>
        </p:nvPicPr>
        <p:blipFill>
          <a:blip r:embed="rId3" cstate="print"/>
          <a:srcRect/>
          <a:stretch>
            <a:fillRect/>
          </a:stretch>
        </p:blipFill>
        <p:spPr bwMode="auto">
          <a:xfrm>
            <a:off x="1524000" y="2895600"/>
            <a:ext cx="6024931" cy="259556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6" name="TextBox 5"/>
          <p:cNvSpPr txBox="1"/>
          <p:nvPr/>
        </p:nvSpPr>
        <p:spPr>
          <a:xfrm>
            <a:off x="304800" y="152400"/>
            <a:ext cx="8458200" cy="2031325"/>
          </a:xfrm>
          <a:prstGeom prst="rect">
            <a:avLst/>
          </a:prstGeom>
          <a:noFill/>
        </p:spPr>
        <p:txBody>
          <a:bodyPr wrap="square" rtlCol="0">
            <a:spAutoFit/>
          </a:bodyPr>
          <a:lstStyle/>
          <a:p>
            <a:pPr marL="342900" indent="-342900">
              <a:buFont typeface="+mj-lt"/>
              <a:buAutoNum type="arabicPeriod" startAt="15"/>
            </a:pPr>
            <a:endParaRPr lang="en-US" sz="2400" dirty="0" smtClean="0">
              <a:latin typeface="Calibri" pitchFamily="34" charset="0"/>
              <a:cs typeface="Calibri" pitchFamily="34" charset="0"/>
            </a:endParaRPr>
          </a:p>
          <a:p>
            <a:pPr marL="342900" indent="-342900"/>
            <a:r>
              <a:rPr lang="en-US" sz="2400" b="1" dirty="0" smtClean="0">
                <a:latin typeface="Calibri" pitchFamily="34" charset="0"/>
                <a:cs typeface="Calibri" pitchFamily="34" charset="0"/>
              </a:rPr>
              <a:t>Equivalent Course</a:t>
            </a:r>
          </a:p>
          <a:p>
            <a:r>
              <a:rPr lang="en-US" dirty="0" smtClean="0">
                <a:latin typeface="Calibri" pitchFamily="34" charset="0"/>
                <a:cs typeface="Calibri" pitchFamily="34" charset="0"/>
              </a:rPr>
              <a:t>Group box to define the Internal Course that is Equivalent to the Incoming </a:t>
            </a:r>
          </a:p>
          <a:p>
            <a:r>
              <a:rPr lang="en-US" dirty="0" smtClean="0">
                <a:latin typeface="Calibri" pitchFamily="34" charset="0"/>
                <a:cs typeface="Calibri" pitchFamily="34" charset="0"/>
              </a:rPr>
              <a:t>Course. The system matches classes based on year, external term, subject, course number, units taken, and grade input</a:t>
            </a:r>
            <a:r>
              <a:rPr lang="en-US" dirty="0" smtClean="0"/>
              <a:t>. </a:t>
            </a:r>
          </a:p>
          <a:p>
            <a:pPr marL="342900" indent="-342900"/>
            <a:endParaRPr lang="en-US" sz="2400" b="1" dirty="0" smtClean="0">
              <a:latin typeface="Calibri" pitchFamily="34" charset="0"/>
              <a:cs typeface="Calibri" pitchFamily="34" charset="0"/>
            </a:endParaRPr>
          </a:p>
        </p:txBody>
      </p:sp>
      <p:sp>
        <p:nvSpPr>
          <p:cNvPr id="7" name="TextBox 6"/>
          <p:cNvSpPr txBox="1"/>
          <p:nvPr/>
        </p:nvSpPr>
        <p:spPr>
          <a:xfrm>
            <a:off x="381000" y="5105400"/>
            <a:ext cx="8610600" cy="2585323"/>
          </a:xfrm>
          <a:prstGeom prst="rect">
            <a:avLst/>
          </a:prstGeom>
          <a:noFill/>
        </p:spPr>
        <p:txBody>
          <a:bodyPr wrap="square" rtlCol="0">
            <a:spAutoFit/>
          </a:bodyPr>
          <a:lstStyle/>
          <a:p>
            <a:pPr marL="342900" indent="-342900">
              <a:buFont typeface="+mj-lt"/>
              <a:buAutoNum type="arabicPeriod" startAt="22"/>
            </a:pPr>
            <a:r>
              <a:rPr lang="en-US" dirty="0" smtClean="0">
                <a:latin typeface="Calibri" pitchFamily="34" charset="0"/>
                <a:cs typeface="Calibri" pitchFamily="34" charset="0"/>
              </a:rPr>
              <a:t> </a:t>
            </a:r>
            <a:r>
              <a:rPr lang="en-US" b="1" dirty="0" smtClean="0">
                <a:latin typeface="Calibri" pitchFamily="34" charset="0"/>
                <a:cs typeface="Calibri" pitchFamily="34" charset="0"/>
              </a:rPr>
              <a:t>Course ID </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Select specific course that is equivalent to the incoming course for this row. Use       search icon to select course from course catalog</a:t>
            </a:r>
          </a:p>
          <a:p>
            <a:pPr marL="342900" indent="-342900">
              <a:buFont typeface="+mj-lt"/>
              <a:buAutoNum type="arabicPeriod" startAt="22"/>
            </a:pPr>
            <a:endParaRPr lang="en-US" dirty="0" smtClean="0">
              <a:latin typeface="Calibri" pitchFamily="34" charset="0"/>
              <a:cs typeface="Calibri" pitchFamily="34" charset="0"/>
            </a:endParaRPr>
          </a:p>
          <a:p>
            <a:pPr marL="342900" indent="-342900">
              <a:buFont typeface="+mj-lt"/>
              <a:buAutoNum type="arabicPeriod" startAt="22"/>
            </a:pPr>
            <a:r>
              <a:rPr lang="en-US" dirty="0" smtClean="0">
                <a:latin typeface="Calibri" pitchFamily="34" charset="0"/>
                <a:cs typeface="Calibri" pitchFamily="34" charset="0"/>
              </a:rPr>
              <a:t> </a:t>
            </a:r>
            <a:r>
              <a:rPr lang="en-US" b="1" dirty="0" smtClean="0">
                <a:latin typeface="Calibri" pitchFamily="34" charset="0"/>
                <a:cs typeface="Calibri" pitchFamily="34" charset="0"/>
              </a:rPr>
              <a:t>Offer </a:t>
            </a:r>
            <a:r>
              <a:rPr lang="en-US" b="1" dirty="0" err="1" smtClean="0">
                <a:latin typeface="Calibri" pitchFamily="34" charset="0"/>
                <a:cs typeface="Calibri" pitchFamily="34" charset="0"/>
              </a:rPr>
              <a:t>Nbr</a:t>
            </a:r>
            <a:r>
              <a:rPr lang="en-US" b="1"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B</a:t>
            </a:r>
            <a:r>
              <a:rPr lang="en-US" dirty="0" smtClean="0">
                <a:latin typeface="Calibri" pitchFamily="34" charset="0"/>
                <a:cs typeface="Calibri" pitchFamily="34" charset="0"/>
              </a:rPr>
              <a:t>y default, the system displays the offering number of the course that you selected according to the definition of the course in your academic institution's course catalog. But you can still override the default value. </a:t>
            </a:r>
          </a:p>
          <a:p>
            <a:pPr marL="342900" indent="-342900">
              <a:buFont typeface="+mj-lt"/>
              <a:buAutoNum type="arabicPeriod" startAt="22"/>
            </a:pPr>
            <a:endParaRPr lang="en-US" dirty="0" smtClean="0">
              <a:latin typeface="Calibri" pitchFamily="34" charset="0"/>
              <a:cs typeface="Calibri" pitchFamily="34" charset="0"/>
            </a:endParaRPr>
          </a:p>
          <a:p>
            <a:pPr marL="342900" indent="-342900">
              <a:buFont typeface="+mj-lt"/>
              <a:buAutoNum type="arabicPeriod" startAt="22"/>
            </a:pPr>
            <a:endParaRPr lang="en-US" dirty="0" smtClean="0">
              <a:latin typeface="Calibri" pitchFamily="34" charset="0"/>
              <a:cs typeface="Calibri" pitchFamily="34" charset="0"/>
            </a:endParaRPr>
          </a:p>
          <a:p>
            <a:pPr marL="342900" indent="-342900">
              <a:buFont typeface="+mj-lt"/>
              <a:buAutoNum type="arabicPeriod" startAt="22"/>
            </a:pPr>
            <a:endParaRPr lang="en-US" dirty="0" smtClean="0">
              <a:latin typeface="Calibri" pitchFamily="34" charset="0"/>
              <a:cs typeface="Calibri" pitchFamily="34" charset="0"/>
            </a:endParaRPr>
          </a:p>
        </p:txBody>
      </p:sp>
      <p:pic>
        <p:nvPicPr>
          <p:cNvPr id="54275" name="Picture 3"/>
          <p:cNvPicPr>
            <a:picLocks noChangeAspect="1" noChangeArrowheads="1"/>
          </p:cNvPicPr>
          <p:nvPr/>
        </p:nvPicPr>
        <p:blipFill>
          <a:blip r:embed="rId3" cstate="print"/>
          <a:srcRect/>
          <a:stretch>
            <a:fillRect/>
          </a:stretch>
        </p:blipFill>
        <p:spPr bwMode="auto">
          <a:xfrm>
            <a:off x="1676400" y="5410200"/>
            <a:ext cx="304800" cy="278675"/>
          </a:xfrm>
          <a:prstGeom prst="rect">
            <a:avLst/>
          </a:prstGeom>
          <a:noFill/>
          <a:ln w="9525">
            <a:noFill/>
            <a:miter lim="800000"/>
            <a:headEnd/>
            <a:tailEnd/>
          </a:ln>
        </p:spPr>
      </p:pic>
      <p:pic>
        <p:nvPicPr>
          <p:cNvPr id="54276" name="Picture 4"/>
          <p:cNvPicPr>
            <a:picLocks noChangeAspect="1" noChangeArrowheads="1"/>
          </p:cNvPicPr>
          <p:nvPr/>
        </p:nvPicPr>
        <p:blipFill>
          <a:blip r:embed="rId4" cstate="print"/>
          <a:srcRect/>
          <a:stretch>
            <a:fillRect/>
          </a:stretch>
        </p:blipFill>
        <p:spPr bwMode="auto">
          <a:xfrm>
            <a:off x="1447800" y="1752600"/>
            <a:ext cx="6019800" cy="3377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TextBox 4"/>
          <p:cNvSpPr txBox="1"/>
          <p:nvPr/>
        </p:nvSpPr>
        <p:spPr>
          <a:xfrm>
            <a:off x="152400" y="533400"/>
            <a:ext cx="8763000" cy="6740307"/>
          </a:xfrm>
          <a:prstGeom prst="rect">
            <a:avLst/>
          </a:prstGeom>
          <a:noFill/>
        </p:spPr>
        <p:txBody>
          <a:bodyPr wrap="square" rtlCol="0">
            <a:spAutoFit/>
          </a:bodyPr>
          <a:lstStyle/>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r>
              <a:rPr lang="en-US" dirty="0" smtClean="0">
                <a:latin typeface="Calibri" pitchFamily="34" charset="0"/>
                <a:cs typeface="Calibri" pitchFamily="34" charset="0"/>
              </a:rPr>
              <a:t> </a:t>
            </a:r>
            <a:r>
              <a:rPr lang="en-US" b="1" dirty="0" smtClean="0">
                <a:latin typeface="Calibri" pitchFamily="34" charset="0"/>
                <a:cs typeface="Calibri" pitchFamily="34" charset="0"/>
              </a:rPr>
              <a:t>Units Transferred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The value in this field appears by default from the Units Taken field in the Incoming Course group box for the course. You can override the default value in case that you need to credit 2 or more incoming course to 1 equivalent course.</a:t>
            </a: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r>
              <a:rPr lang="en-US" dirty="0" smtClean="0">
                <a:latin typeface="Calibri" pitchFamily="34" charset="0"/>
                <a:cs typeface="Calibri" pitchFamily="34" charset="0"/>
              </a:rPr>
              <a:t> </a:t>
            </a:r>
            <a:r>
              <a:rPr lang="en-US" b="1" dirty="0" smtClean="0">
                <a:latin typeface="Calibri" pitchFamily="34" charset="0"/>
                <a:cs typeface="Calibri" pitchFamily="34" charset="0"/>
              </a:rPr>
              <a:t>Grading Scheme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The default grading scheme that we use </a:t>
            </a:r>
            <a:r>
              <a:rPr lang="en-US" smtClean="0">
                <a:latin typeface="Calibri" pitchFamily="34" charset="0"/>
                <a:cs typeface="Calibri" pitchFamily="34" charset="0"/>
              </a:rPr>
              <a:t>is </a:t>
            </a:r>
            <a:r>
              <a:rPr lang="en-US" smtClean="0">
                <a:latin typeface="Calibri" pitchFamily="34" charset="0"/>
                <a:cs typeface="Calibri" pitchFamily="34" charset="0"/>
              </a:rPr>
              <a:t>UGRD</a:t>
            </a:r>
            <a:r>
              <a:rPr lang="en-US" dirty="0" smtClean="0">
                <a:latin typeface="Calibri" pitchFamily="34" charset="0"/>
                <a:cs typeface="Calibri" pitchFamily="34" charset="0"/>
              </a:rPr>
              <a:t>. </a:t>
            </a: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r>
              <a:rPr lang="en-US" dirty="0" smtClean="0">
                <a:latin typeface="Calibri" pitchFamily="34" charset="0"/>
                <a:cs typeface="Calibri" pitchFamily="34" charset="0"/>
              </a:rPr>
              <a:t> </a:t>
            </a:r>
            <a:r>
              <a:rPr lang="en-US" b="1" dirty="0" smtClean="0">
                <a:latin typeface="Calibri" pitchFamily="34" charset="0"/>
                <a:cs typeface="Calibri" pitchFamily="34" charset="0"/>
              </a:rPr>
              <a:t>Grading Basis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 The default grading basis is TRN. No other grading basis should be use in credit transfer. </a:t>
            </a: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r>
              <a:rPr lang="en-US" dirty="0" smtClean="0">
                <a:latin typeface="Calibri" pitchFamily="34" charset="0"/>
                <a:cs typeface="Calibri" pitchFamily="34" charset="0"/>
              </a:rPr>
              <a:t> </a:t>
            </a:r>
            <a:r>
              <a:rPr lang="en-US" b="1" dirty="0" smtClean="0">
                <a:latin typeface="Calibri" pitchFamily="34" charset="0"/>
                <a:cs typeface="Calibri" pitchFamily="34" charset="0"/>
              </a:rPr>
              <a:t>Official Grade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 Select </a:t>
            </a:r>
            <a:r>
              <a:rPr lang="en-US" b="1" dirty="0" smtClean="0">
                <a:latin typeface="Calibri" pitchFamily="34" charset="0"/>
                <a:cs typeface="Calibri" pitchFamily="34" charset="0"/>
              </a:rPr>
              <a:t>P</a:t>
            </a:r>
            <a:r>
              <a:rPr lang="en-US" dirty="0" smtClean="0">
                <a:latin typeface="Calibri" pitchFamily="34" charset="0"/>
                <a:cs typeface="Calibri" pitchFamily="34" charset="0"/>
              </a:rPr>
              <a:t> for </a:t>
            </a:r>
            <a:r>
              <a:rPr lang="en-US" b="1" dirty="0" smtClean="0">
                <a:latin typeface="Calibri" pitchFamily="34" charset="0"/>
                <a:cs typeface="Calibri" pitchFamily="34" charset="0"/>
              </a:rPr>
              <a:t>Passed</a:t>
            </a:r>
            <a:r>
              <a:rPr lang="en-US" dirty="0" smtClean="0">
                <a:latin typeface="Calibri" pitchFamily="34" charset="0"/>
                <a:cs typeface="Calibri" pitchFamily="34" charset="0"/>
              </a:rPr>
              <a:t> and </a:t>
            </a:r>
            <a:r>
              <a:rPr lang="en-US" b="1" dirty="0" smtClean="0">
                <a:latin typeface="Calibri" pitchFamily="34" charset="0"/>
                <a:cs typeface="Calibri" pitchFamily="34" charset="0"/>
              </a:rPr>
              <a:t>F</a:t>
            </a:r>
            <a:r>
              <a:rPr lang="en-US" dirty="0" smtClean="0">
                <a:latin typeface="Calibri" pitchFamily="34" charset="0"/>
                <a:cs typeface="Calibri" pitchFamily="34" charset="0"/>
              </a:rPr>
              <a:t> for </a:t>
            </a:r>
            <a:r>
              <a:rPr lang="en-US" b="1" dirty="0" smtClean="0">
                <a:latin typeface="Calibri" pitchFamily="34" charset="0"/>
                <a:cs typeface="Calibri" pitchFamily="34" charset="0"/>
              </a:rPr>
              <a:t>Failed</a:t>
            </a:r>
            <a:r>
              <a:rPr lang="en-US" dirty="0" smtClean="0">
                <a:latin typeface="Calibri" pitchFamily="34" charset="0"/>
                <a:cs typeface="Calibri" pitchFamily="34" charset="0"/>
              </a:rPr>
              <a:t> grade of the course to transfer credit or </a:t>
            </a:r>
            <a:r>
              <a:rPr lang="en-US" b="1" dirty="0" smtClean="0">
                <a:latin typeface="Calibri" pitchFamily="34" charset="0"/>
                <a:cs typeface="Calibri" pitchFamily="34" charset="0"/>
              </a:rPr>
              <a:t>T</a:t>
            </a:r>
            <a:r>
              <a:rPr lang="en-US" dirty="0" smtClean="0">
                <a:latin typeface="Calibri" pitchFamily="34" charset="0"/>
                <a:cs typeface="Calibri" pitchFamily="34" charset="0"/>
              </a:rPr>
              <a:t> for </a:t>
            </a:r>
            <a:r>
              <a:rPr lang="en-US" b="1" dirty="0" smtClean="0">
                <a:latin typeface="Calibri" pitchFamily="34" charset="0"/>
                <a:cs typeface="Calibri" pitchFamily="34" charset="0"/>
              </a:rPr>
              <a:t>Transfer</a:t>
            </a:r>
            <a:r>
              <a:rPr lang="en-US" dirty="0" smtClean="0">
                <a:latin typeface="Calibri" pitchFamily="34" charset="0"/>
                <a:cs typeface="Calibri" pitchFamily="34" charset="0"/>
              </a:rPr>
              <a:t>. Since credit courses are not included in GPA computation, there is no need to covert and track the actual grades of student for Advisement purposes. </a:t>
            </a: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r>
              <a:rPr lang="en-US" dirty="0" smtClean="0">
                <a:latin typeface="Calibri" pitchFamily="34" charset="0"/>
                <a:cs typeface="Calibri" pitchFamily="34" charset="0"/>
              </a:rPr>
              <a:t> </a:t>
            </a:r>
            <a:r>
              <a:rPr lang="en-US" b="1" dirty="0" smtClean="0">
                <a:latin typeface="Calibri" pitchFamily="34" charset="0"/>
                <a:cs typeface="Calibri" pitchFamily="34" charset="0"/>
              </a:rPr>
              <a:t>+ or -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Click </a:t>
            </a:r>
            <a:r>
              <a:rPr lang="en-US" b="1" dirty="0" smtClean="0">
                <a:latin typeface="Calibri" pitchFamily="34" charset="0"/>
                <a:cs typeface="Calibri" pitchFamily="34" charset="0"/>
              </a:rPr>
              <a:t>+</a:t>
            </a:r>
            <a:r>
              <a:rPr lang="en-US" dirty="0" smtClean="0">
                <a:latin typeface="Calibri" pitchFamily="34" charset="0"/>
                <a:cs typeface="Calibri" pitchFamily="34" charset="0"/>
              </a:rPr>
              <a:t> (plus sign) to add another row of course to credit or </a:t>
            </a:r>
            <a:r>
              <a:rPr lang="en-US" b="1" dirty="0" smtClean="0">
                <a:latin typeface="Calibri" pitchFamily="34" charset="0"/>
                <a:cs typeface="Calibri" pitchFamily="34" charset="0"/>
              </a:rPr>
              <a:t>– </a:t>
            </a:r>
            <a:r>
              <a:rPr lang="en-US" dirty="0" smtClean="0">
                <a:latin typeface="Calibri" pitchFamily="34" charset="0"/>
                <a:cs typeface="Calibri" pitchFamily="34" charset="0"/>
              </a:rPr>
              <a:t>(minus sign) to remove existing course</a:t>
            </a: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r>
              <a:rPr lang="en-US" dirty="0" smtClean="0">
                <a:latin typeface="Calibri" pitchFamily="34" charset="0"/>
                <a:cs typeface="Calibri" pitchFamily="34" charset="0"/>
              </a:rPr>
              <a:t> </a:t>
            </a:r>
            <a:r>
              <a:rPr lang="en-US" b="1" dirty="0" smtClean="0">
                <a:latin typeface="Calibri" pitchFamily="34" charset="0"/>
                <a:cs typeface="Calibri" pitchFamily="34" charset="0"/>
              </a:rPr>
              <a:t>Save</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Click to save changes.</a:t>
            </a:r>
            <a:r>
              <a:rPr lang="en-US" dirty="0" smtClean="0">
                <a:latin typeface="Calibri" pitchFamily="34" charset="0"/>
                <a:cs typeface="Calibri" pitchFamily="34" charset="0"/>
              </a:rPr>
              <a:t> Once saved, the entry status will be reflected as </a:t>
            </a:r>
            <a:r>
              <a:rPr lang="en-US" b="1" dirty="0" smtClean="0">
                <a:latin typeface="Calibri" pitchFamily="34" charset="0"/>
                <a:cs typeface="Calibri" pitchFamily="34" charset="0"/>
              </a:rPr>
              <a:t>Submitted </a:t>
            </a:r>
            <a:r>
              <a:rPr lang="en-US" dirty="0" smtClean="0">
                <a:latin typeface="Calibri" pitchFamily="34" charset="0"/>
                <a:cs typeface="Calibri" pitchFamily="34" charset="0"/>
              </a:rPr>
              <a:t>indicated beside Articulation Term</a:t>
            </a: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endParaRPr lang="en-US" dirty="0" smtClean="0">
              <a:latin typeface="Calibri" pitchFamily="34" charset="0"/>
              <a:cs typeface="Calibri" pitchFamily="34" charset="0"/>
            </a:endParaRPr>
          </a:p>
          <a:p>
            <a:pPr marL="342900" indent="-342900">
              <a:buFont typeface="+mj-lt"/>
              <a:buAutoNum type="arabicPeriod" startAt="23"/>
            </a:pPr>
            <a:endParaRPr lang="en-US" dirty="0" smtClean="0">
              <a:latin typeface="Calibri" pitchFamily="34" charset="0"/>
              <a:cs typeface="Calibri" pitchFamily="34" charset="0"/>
            </a:endParaRPr>
          </a:p>
        </p:txBody>
      </p:sp>
      <p:pic>
        <p:nvPicPr>
          <p:cNvPr id="9" name="Picture 2"/>
          <p:cNvPicPr>
            <a:picLocks noChangeAspect="1" noChangeArrowheads="1"/>
          </p:cNvPicPr>
          <p:nvPr/>
        </p:nvPicPr>
        <p:blipFill>
          <a:blip r:embed="rId3" cstate="print"/>
          <a:srcRect/>
          <a:stretch>
            <a:fillRect/>
          </a:stretch>
        </p:blipFill>
        <p:spPr bwMode="auto">
          <a:xfrm>
            <a:off x="1066800" y="5943600"/>
            <a:ext cx="7239000" cy="68108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56324" name="Picture 4"/>
          <p:cNvPicPr>
            <a:picLocks noChangeAspect="1" noChangeArrowheads="1"/>
          </p:cNvPicPr>
          <p:nvPr/>
        </p:nvPicPr>
        <p:blipFill>
          <a:blip r:embed="rId3" cstate="print"/>
          <a:srcRect/>
          <a:stretch>
            <a:fillRect/>
          </a:stretch>
        </p:blipFill>
        <p:spPr bwMode="auto">
          <a:xfrm>
            <a:off x="838200" y="990600"/>
            <a:ext cx="7162800" cy="3810000"/>
          </a:xfrm>
          <a:prstGeom prst="rect">
            <a:avLst/>
          </a:prstGeom>
          <a:noFill/>
          <a:ln w="9525">
            <a:solidFill>
              <a:schemeClr val="tx1"/>
            </a:solidFill>
            <a:miter lim="800000"/>
            <a:headEnd/>
            <a:tailEnd/>
          </a:ln>
        </p:spPr>
      </p:pic>
      <p:sp>
        <p:nvSpPr>
          <p:cNvPr id="10" name="TextBox 9"/>
          <p:cNvSpPr txBox="1"/>
          <p:nvPr/>
        </p:nvSpPr>
        <p:spPr>
          <a:xfrm>
            <a:off x="228600" y="5029200"/>
            <a:ext cx="8610600" cy="1200329"/>
          </a:xfrm>
          <a:prstGeom prst="rect">
            <a:avLst/>
          </a:prstGeom>
          <a:noFill/>
        </p:spPr>
        <p:txBody>
          <a:bodyPr wrap="square" rtlCol="0">
            <a:spAutoFit/>
          </a:bodyPr>
          <a:lstStyle/>
          <a:p>
            <a:pPr marL="342900" indent="-342900">
              <a:buFont typeface="+mj-lt"/>
              <a:buAutoNum type="arabicPeriod" startAt="30"/>
            </a:pPr>
            <a:r>
              <a:rPr lang="en-US" dirty="0" smtClean="0">
                <a:latin typeface="Calibri" pitchFamily="34" charset="0"/>
                <a:cs typeface="Calibri" pitchFamily="34" charset="0"/>
              </a:rPr>
              <a:t> </a:t>
            </a:r>
            <a:r>
              <a:rPr lang="en-US" b="1" dirty="0" smtClean="0">
                <a:latin typeface="Calibri" pitchFamily="34" charset="0"/>
                <a:cs typeface="Calibri" pitchFamily="34" charset="0"/>
              </a:rPr>
              <a:t>Course Credits by Term </a:t>
            </a:r>
            <a:r>
              <a:rPr lang="en-US" dirty="0" smtClean="0">
                <a:latin typeface="Calibri" pitchFamily="34" charset="0"/>
                <a:cs typeface="Calibri" pitchFamily="34" charset="0"/>
                <a:sym typeface="Wingdings" pitchFamily="2" charset="2"/>
              </a:rPr>
              <a:t> Click tab to add course credits</a:t>
            </a:r>
          </a:p>
          <a:p>
            <a:pPr marL="342900" indent="-342900">
              <a:buFont typeface="+mj-lt"/>
              <a:buAutoNum type="arabicPeriod" startAt="30"/>
            </a:pPr>
            <a:endParaRPr lang="en-US" dirty="0" smtClean="0">
              <a:latin typeface="Calibri" pitchFamily="34" charset="0"/>
              <a:cs typeface="Calibri" pitchFamily="34" charset="0"/>
              <a:sym typeface="Wingdings" pitchFamily="2" charset="2"/>
            </a:endParaRPr>
          </a:p>
          <a:p>
            <a:pPr marL="342900" indent="-342900">
              <a:buFont typeface="+mj-lt"/>
              <a:buAutoNum type="arabicPeriod" startAt="30"/>
            </a:pPr>
            <a:r>
              <a:rPr lang="en-US" dirty="0" smtClean="0">
                <a:latin typeface="Calibri" pitchFamily="34" charset="0"/>
                <a:cs typeface="Calibri" pitchFamily="34" charset="0"/>
                <a:sym typeface="Wingdings" pitchFamily="2" charset="2"/>
              </a:rPr>
              <a:t> </a:t>
            </a:r>
            <a:r>
              <a:rPr lang="en-US" b="1" dirty="0" smtClean="0">
                <a:latin typeface="Calibri" pitchFamily="34" charset="0"/>
                <a:cs typeface="Calibri" pitchFamily="34" charset="0"/>
                <a:sym typeface="Wingdings" pitchFamily="2" charset="2"/>
              </a:rPr>
              <a:t>Calculate</a:t>
            </a:r>
            <a:r>
              <a:rPr lang="en-US" dirty="0" smtClean="0">
                <a:latin typeface="Calibri" pitchFamily="34" charset="0"/>
                <a:cs typeface="Calibri" pitchFamily="34" charset="0"/>
                <a:sym typeface="Wingdings" pitchFamily="2" charset="2"/>
              </a:rPr>
              <a:t> Click </a:t>
            </a:r>
            <a:r>
              <a:rPr lang="en-US" dirty="0" smtClean="0">
                <a:latin typeface="Calibri" pitchFamily="34" charset="0"/>
                <a:cs typeface="Calibri" pitchFamily="34" charset="0"/>
              </a:rPr>
              <a:t>button to calculate the individual's transfer credit statistics according to the accepted transfer credit on the corresponding row of the model.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3323987"/>
          </a:xfrm>
          <a:prstGeom prst="rect">
            <a:avLst/>
          </a:prstGeom>
          <a:noFill/>
        </p:spPr>
        <p:txBody>
          <a:bodyPr wrap="square" rtlCol="0">
            <a:spAutoFit/>
          </a:bodyPr>
          <a:lstStyle/>
          <a:p>
            <a:pPr lvl="0"/>
            <a:r>
              <a:rPr lang="en-US" sz="2400" dirty="0" smtClean="0">
                <a:latin typeface="Calibri" pitchFamily="34" charset="0"/>
                <a:cs typeface="Calibri" pitchFamily="34" charset="0"/>
              </a:rPr>
              <a:t>This </a:t>
            </a:r>
            <a:r>
              <a:rPr lang="en-US" sz="2400" dirty="0">
                <a:latin typeface="Calibri" pitchFamily="34" charset="0"/>
                <a:cs typeface="Calibri" pitchFamily="34" charset="0"/>
              </a:rPr>
              <a:t>is the main system and the active transactional ERP (Enterprise Resource Planning).  All transactions aside from Class Records are facilitated in PSCS. This is the source of all information on all other PSCS F+ portals.  Other systems are just passive so any changes / transaction that you modify here will be automatically  reflected on other portals</a:t>
            </a:r>
            <a:r>
              <a:rPr lang="en-US" sz="2400" dirty="0" smtClean="0">
                <a:latin typeface="Calibri" pitchFamily="34" charset="0"/>
                <a:cs typeface="Calibri" pitchFamily="34" charset="0"/>
              </a:rPr>
              <a:t>.</a:t>
            </a:r>
          </a:p>
          <a:p>
            <a:pPr lvl="0"/>
            <a:endParaRPr lang="en-US" sz="2400" dirty="0">
              <a:latin typeface="Calibri" pitchFamily="34" charset="0"/>
              <a:cs typeface="Calibri" pitchFamily="34" charset="0"/>
            </a:endParaRPr>
          </a:p>
          <a:p>
            <a:pPr lvl="0"/>
            <a:r>
              <a:rPr lang="en-US" sz="2000" dirty="0" smtClean="0">
                <a:latin typeface="Calibri" pitchFamily="34" charset="0"/>
                <a:cs typeface="Calibri" pitchFamily="34" charset="0"/>
              </a:rPr>
              <a:t>URL: </a:t>
            </a:r>
            <a:r>
              <a:rPr lang="en-US" sz="2000" dirty="0" smtClean="0">
                <a:latin typeface="Calibri" pitchFamily="34" charset="0"/>
                <a:cs typeface="Calibri" pitchFamily="34" charset="0"/>
                <a:hlinkClick r:id="rId2"/>
              </a:rPr>
              <a:t>http://oraclecampus.amaes.com/</a:t>
            </a:r>
            <a:endParaRPr lang="en-US" sz="2000" dirty="0">
              <a:latin typeface="Calibri" pitchFamily="34" charset="0"/>
              <a:cs typeface="Calibri" pitchFamily="34" charset="0"/>
            </a:endParaRPr>
          </a:p>
          <a:p>
            <a:endParaRPr lang="en-US" dirty="0"/>
          </a:p>
        </p:txBody>
      </p:sp>
      <p:sp>
        <p:nvSpPr>
          <p:cNvPr id="6" name="TextBox 5"/>
          <p:cNvSpPr txBox="1"/>
          <p:nvPr/>
        </p:nvSpPr>
        <p:spPr>
          <a:xfrm>
            <a:off x="457200" y="1143000"/>
            <a:ext cx="8077200" cy="923330"/>
          </a:xfrm>
          <a:prstGeom prst="rect">
            <a:avLst/>
          </a:prstGeom>
          <a:noFill/>
        </p:spPr>
        <p:txBody>
          <a:bodyPr wrap="square" rtlCol="0">
            <a:spAutoFit/>
          </a:bodyPr>
          <a:lstStyle/>
          <a:p>
            <a:pPr lvl="0" algn="ctr"/>
            <a:r>
              <a:rPr lang="en-US" sz="3600" b="1" dirty="0" smtClean="0">
                <a:latin typeface="Calibri" pitchFamily="34" charset="0"/>
                <a:cs typeface="Calibri" pitchFamily="34" charset="0"/>
              </a:rPr>
              <a:t>PSCS (</a:t>
            </a:r>
            <a:r>
              <a:rPr lang="en-US" sz="3600" b="1" dirty="0" err="1" smtClean="0">
                <a:latin typeface="Calibri" pitchFamily="34" charset="0"/>
                <a:cs typeface="Calibri" pitchFamily="34" charset="0"/>
              </a:rPr>
              <a:t>Peoplesoft</a:t>
            </a:r>
            <a:r>
              <a:rPr lang="en-US" sz="3600" b="1" dirty="0" smtClean="0">
                <a:latin typeface="Calibri" pitchFamily="34" charset="0"/>
                <a:cs typeface="Calibri" pitchFamily="34" charset="0"/>
              </a:rPr>
              <a:t> Campus Solution)</a:t>
            </a:r>
            <a:endParaRPr lang="en-US" sz="3600" dirty="0" smtClean="0">
              <a:latin typeface="Calibri" pitchFamily="34" charset="0"/>
              <a:cs typeface="Calibri" pitchFamily="34" charset="0"/>
            </a:endParaRPr>
          </a:p>
          <a:p>
            <a:endParaRPr lang="en-US" dirty="0"/>
          </a:p>
        </p:txBody>
      </p:sp>
      <p:pic>
        <p:nvPicPr>
          <p:cNvPr id="7" name="Picture 6"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TextBox 4"/>
          <p:cNvSpPr txBox="1"/>
          <p:nvPr/>
        </p:nvSpPr>
        <p:spPr>
          <a:xfrm>
            <a:off x="228600" y="2743200"/>
            <a:ext cx="8610600" cy="3416320"/>
          </a:xfrm>
          <a:prstGeom prst="rect">
            <a:avLst/>
          </a:prstGeom>
          <a:noFill/>
        </p:spPr>
        <p:txBody>
          <a:bodyPr wrap="square" rtlCol="0">
            <a:spAutoFit/>
          </a:bodyPr>
          <a:lstStyle/>
          <a:p>
            <a:r>
              <a:rPr lang="en-US" dirty="0" smtClean="0">
                <a:latin typeface="Calibri" pitchFamily="34" charset="0"/>
                <a:cs typeface="Calibri" pitchFamily="34" charset="0"/>
              </a:rPr>
              <a:t>Posting a transfer credit model also updates the status of the model from Submitted to Posted or Completed. </a:t>
            </a:r>
          </a:p>
          <a:p>
            <a:endParaRPr lang="en-US" dirty="0" smtClean="0">
              <a:latin typeface="Calibri" pitchFamily="34" charset="0"/>
              <a:cs typeface="Calibri" pitchFamily="34" charset="0"/>
            </a:endParaRPr>
          </a:p>
          <a:p>
            <a:pPr marL="342900" indent="-342900">
              <a:buFont typeface="Arial" pitchFamily="34" charset="0"/>
              <a:buChar char="•"/>
            </a:pPr>
            <a:r>
              <a:rPr lang="en-US" b="1" dirty="0" smtClean="0">
                <a:latin typeface="Calibri" pitchFamily="34" charset="0"/>
                <a:cs typeface="Calibri" pitchFamily="34" charset="0"/>
              </a:rPr>
              <a:t>Submitted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Indicates that you have not Posted this model but Save it instead. </a:t>
            </a:r>
          </a:p>
          <a:p>
            <a:endParaRPr lang="en-US" dirty="0" smtClean="0">
              <a:latin typeface="Calibri" pitchFamily="34" charset="0"/>
              <a:cs typeface="Calibri" pitchFamily="34" charset="0"/>
            </a:endParaRPr>
          </a:p>
          <a:p>
            <a:pPr marL="342900" indent="-342900">
              <a:buFont typeface="Arial" pitchFamily="34" charset="0"/>
              <a:buChar char="•"/>
            </a:pPr>
            <a:r>
              <a:rPr lang="en-US" b="1" dirty="0" smtClean="0">
                <a:latin typeface="Calibri" pitchFamily="34" charset="0"/>
                <a:cs typeface="Calibri" pitchFamily="34" charset="0"/>
              </a:rPr>
              <a:t>Posted</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Indicates that you clicked the Post button and the system has successfully transferred the articulated transfer credit to the student's career term record for this model.</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b="1" dirty="0" smtClean="0">
                <a:latin typeface="Calibri" pitchFamily="34" charset="0"/>
                <a:cs typeface="Calibri" pitchFamily="34" charset="0"/>
              </a:rPr>
              <a:t>Completed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Indicates that you have clicked Post button but that the model could not be posted because the student is not Term Activated on the term you used in the Articulation Term. </a:t>
            </a:r>
          </a:p>
        </p:txBody>
      </p:sp>
      <p:sp>
        <p:nvSpPr>
          <p:cNvPr id="7" name="Rectangle 6"/>
          <p:cNvSpPr/>
          <p:nvPr/>
        </p:nvSpPr>
        <p:spPr>
          <a:xfrm>
            <a:off x="457200" y="1066800"/>
            <a:ext cx="8305800" cy="1477328"/>
          </a:xfrm>
          <a:prstGeom prst="rect">
            <a:avLst/>
          </a:prstGeom>
        </p:spPr>
        <p:txBody>
          <a:bodyPr wrap="square">
            <a:spAutoFit/>
          </a:bodyPr>
          <a:lstStyle/>
          <a:p>
            <a:pPr marL="342900" indent="-342900">
              <a:buFont typeface="+mj-lt"/>
              <a:buAutoNum type="arabicPeriod" startAt="30"/>
            </a:pPr>
            <a:endParaRPr lang="en-US" dirty="0" smtClean="0">
              <a:latin typeface="Calibri" pitchFamily="34" charset="0"/>
              <a:cs typeface="Calibri" pitchFamily="34" charset="0"/>
            </a:endParaRPr>
          </a:p>
          <a:p>
            <a:pPr marL="342900" indent="-342900">
              <a:buFont typeface="+mj-lt"/>
              <a:buAutoNum type="arabicPeriod" startAt="32"/>
            </a:pPr>
            <a:r>
              <a:rPr lang="en-US" dirty="0" smtClean="0">
                <a:latin typeface="Calibri" pitchFamily="34" charset="0"/>
                <a:cs typeface="Calibri" pitchFamily="34" charset="0"/>
              </a:rPr>
              <a:t> </a:t>
            </a:r>
            <a:r>
              <a:rPr lang="en-US" b="1" dirty="0" smtClean="0">
                <a:latin typeface="Calibri" pitchFamily="34" charset="0"/>
                <a:cs typeface="Calibri" pitchFamily="34" charset="0"/>
              </a:rPr>
              <a:t>Post </a:t>
            </a:r>
            <a:r>
              <a:rPr lang="en-US"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Click to post an individual's transfer credit for the corresponding model. Posting automatically saves the page. When you post transfer credit, the system displays the posted transfer credit statistics according to the individual's calculated transfer credit statistics on the page.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6" name="Rectangle 5"/>
          <p:cNvSpPr/>
          <p:nvPr/>
        </p:nvSpPr>
        <p:spPr>
          <a:xfrm>
            <a:off x="2286000" y="2274838"/>
            <a:ext cx="4572000" cy="369332"/>
          </a:xfrm>
          <a:prstGeom prst="rect">
            <a:avLst/>
          </a:prstGeom>
        </p:spPr>
        <p:txBody>
          <a:bodyPr>
            <a:spAutoFit/>
          </a:bodyPr>
          <a:lstStyle/>
          <a:p>
            <a:pPr marL="342900" indent="-342900"/>
            <a:r>
              <a:rPr lang="en-US" dirty="0" smtClean="0">
                <a:latin typeface="Calibri" pitchFamily="34" charset="0"/>
                <a:cs typeface="Calibri" pitchFamily="34" charset="0"/>
              </a:rPr>
              <a:t>       </a:t>
            </a:r>
          </a:p>
        </p:txBody>
      </p:sp>
      <p:pic>
        <p:nvPicPr>
          <p:cNvPr id="57350" name="Picture 6"/>
          <p:cNvPicPr>
            <a:picLocks noChangeAspect="1" noChangeArrowheads="1"/>
          </p:cNvPicPr>
          <p:nvPr/>
        </p:nvPicPr>
        <p:blipFill>
          <a:blip r:embed="rId3" cstate="print"/>
          <a:srcRect/>
          <a:stretch>
            <a:fillRect/>
          </a:stretch>
        </p:blipFill>
        <p:spPr bwMode="auto">
          <a:xfrm>
            <a:off x="152400" y="304800"/>
            <a:ext cx="4267200" cy="4572000"/>
          </a:xfrm>
          <a:prstGeom prst="rect">
            <a:avLst/>
          </a:prstGeom>
          <a:noFill/>
          <a:ln w="9525">
            <a:solidFill>
              <a:schemeClr val="tx1"/>
            </a:solidFill>
            <a:miter lim="800000"/>
            <a:headEnd/>
            <a:tailEnd/>
          </a:ln>
        </p:spPr>
      </p:pic>
      <p:sp>
        <p:nvSpPr>
          <p:cNvPr id="12" name="Rectangle 11"/>
          <p:cNvSpPr/>
          <p:nvPr/>
        </p:nvSpPr>
        <p:spPr>
          <a:xfrm>
            <a:off x="152400" y="4953000"/>
            <a:ext cx="8686800" cy="1754326"/>
          </a:xfrm>
          <a:prstGeom prst="rect">
            <a:avLst/>
          </a:prstGeom>
        </p:spPr>
        <p:txBody>
          <a:bodyPr wrap="square">
            <a:spAutoFit/>
          </a:bodyPr>
          <a:lstStyle/>
          <a:p>
            <a:pPr marL="342900" indent="-342900">
              <a:buFont typeface="Wingdings" pitchFamily="2" charset="2"/>
              <a:buChar char="Ø"/>
            </a:pPr>
            <a:r>
              <a:rPr lang="en-US" dirty="0" smtClean="0">
                <a:latin typeface="Calibri" pitchFamily="34" charset="0"/>
                <a:cs typeface="Calibri" pitchFamily="34" charset="0"/>
              </a:rPr>
              <a:t>When you post your transfer credit model, the fields in the Target Information group box on the first page of the component becomes disabled. To update the target information, just click </a:t>
            </a:r>
            <a:r>
              <a:rPr lang="en-US" b="1" dirty="0" err="1" smtClean="0">
                <a:latin typeface="Calibri" pitchFamily="34" charset="0"/>
                <a:cs typeface="Calibri" pitchFamily="34" charset="0"/>
              </a:rPr>
              <a:t>Unpost</a:t>
            </a:r>
            <a:r>
              <a:rPr lang="en-US" b="1" dirty="0" smtClean="0">
                <a:latin typeface="Calibri" pitchFamily="34" charset="0"/>
                <a:cs typeface="Calibri" pitchFamily="34" charset="0"/>
              </a:rPr>
              <a:t> </a:t>
            </a:r>
            <a:r>
              <a:rPr lang="en-US" dirty="0" smtClean="0">
                <a:latin typeface="Calibri" pitchFamily="34" charset="0"/>
                <a:cs typeface="Calibri" pitchFamily="34" charset="0"/>
              </a:rPr>
              <a:t>to reopen your model. </a:t>
            </a:r>
          </a:p>
          <a:p>
            <a:pPr marL="342900" indent="-342900"/>
            <a:endParaRPr lang="en-US" dirty="0" smtClean="0">
              <a:latin typeface="Calibri" pitchFamily="34" charset="0"/>
              <a:cs typeface="Calibri" pitchFamily="34" charset="0"/>
            </a:endParaRPr>
          </a:p>
          <a:p>
            <a:pPr marL="342900" indent="-342900">
              <a:buFont typeface="Wingdings" pitchFamily="2" charset="2"/>
              <a:buChar char="Ø"/>
            </a:pPr>
            <a:r>
              <a:rPr lang="en-US" dirty="0" smtClean="0">
                <a:latin typeface="Calibri" pitchFamily="34" charset="0"/>
                <a:cs typeface="Calibri" pitchFamily="34" charset="0"/>
              </a:rPr>
              <a:t>All models must be calculated and posted so everything will be reflected on the transcripts and advisement reports. </a:t>
            </a:r>
          </a:p>
        </p:txBody>
      </p:sp>
      <p:pic>
        <p:nvPicPr>
          <p:cNvPr id="57351" name="Picture 7"/>
          <p:cNvPicPr>
            <a:picLocks noChangeAspect="1" noChangeArrowheads="1"/>
          </p:cNvPicPr>
          <p:nvPr/>
        </p:nvPicPr>
        <p:blipFill>
          <a:blip r:embed="rId4" cstate="print"/>
          <a:srcRect/>
          <a:stretch>
            <a:fillRect/>
          </a:stretch>
        </p:blipFill>
        <p:spPr bwMode="auto">
          <a:xfrm>
            <a:off x="4495800" y="1066800"/>
            <a:ext cx="4533900" cy="364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Rectangle 4"/>
          <p:cNvSpPr/>
          <p:nvPr/>
        </p:nvSpPr>
        <p:spPr>
          <a:xfrm>
            <a:off x="304800" y="1828800"/>
            <a:ext cx="7580345" cy="738664"/>
          </a:xfrm>
          <a:prstGeom prst="rect">
            <a:avLst/>
          </a:prstGeom>
        </p:spPr>
        <p:txBody>
          <a:bodyPr wrap="none">
            <a:spAutoFit/>
          </a:bodyPr>
          <a:lstStyle/>
          <a:p>
            <a:pPr marL="342900" indent="-342900">
              <a:buFont typeface="Arial" pitchFamily="34" charset="0"/>
              <a:buChar char="•"/>
            </a:pPr>
            <a:r>
              <a:rPr lang="en-US" sz="2400" b="1" dirty="0" smtClean="0">
                <a:latin typeface="Calibri" pitchFamily="34" charset="0"/>
                <a:cs typeface="Calibri" pitchFamily="34" charset="0"/>
              </a:rPr>
              <a:t>Credit a Course with Same Number of Units</a:t>
            </a:r>
          </a:p>
          <a:p>
            <a:pPr marL="342900" indent="-342900"/>
            <a:r>
              <a:rPr lang="en-US" dirty="0" smtClean="0">
                <a:latin typeface="Calibri" pitchFamily="34" charset="0"/>
                <a:cs typeface="Calibri" pitchFamily="34" charset="0"/>
              </a:rPr>
              <a:t>	Normal crediting will be followed, no additional instruction shall be applied</a:t>
            </a:r>
            <a:endParaRPr lang="en-US" b="1" dirty="0" smtClean="0">
              <a:latin typeface="Calibri" pitchFamily="34" charset="0"/>
              <a:cs typeface="Calibri" pitchFamily="34" charset="0"/>
            </a:endParaRPr>
          </a:p>
        </p:txBody>
      </p:sp>
      <p:pic>
        <p:nvPicPr>
          <p:cNvPr id="49154" name="Picture 2"/>
          <p:cNvPicPr>
            <a:picLocks noChangeAspect="1" noChangeArrowheads="1"/>
          </p:cNvPicPr>
          <p:nvPr/>
        </p:nvPicPr>
        <p:blipFill>
          <a:blip r:embed="rId3" cstate="print"/>
          <a:srcRect/>
          <a:stretch>
            <a:fillRect/>
          </a:stretch>
        </p:blipFill>
        <p:spPr bwMode="auto">
          <a:xfrm>
            <a:off x="914400" y="2819400"/>
            <a:ext cx="7391400" cy="3076559"/>
          </a:xfrm>
          <a:prstGeom prst="rect">
            <a:avLst/>
          </a:prstGeom>
          <a:noFill/>
          <a:ln w="9525">
            <a:solidFill>
              <a:schemeClr val="tx1"/>
            </a:solidFill>
            <a:miter lim="800000"/>
            <a:headEnd/>
            <a:tailEnd/>
          </a:ln>
        </p:spPr>
      </p:pic>
      <p:sp>
        <p:nvSpPr>
          <p:cNvPr id="8" name="TextBox 7"/>
          <p:cNvSpPr txBox="1"/>
          <p:nvPr/>
        </p:nvSpPr>
        <p:spPr>
          <a:xfrm>
            <a:off x="152400" y="609600"/>
            <a:ext cx="8686800" cy="954107"/>
          </a:xfrm>
          <a:prstGeom prst="rect">
            <a:avLst/>
          </a:prstGeom>
          <a:noFill/>
        </p:spPr>
        <p:txBody>
          <a:bodyPr wrap="square" rtlCol="0">
            <a:spAutoFit/>
          </a:bodyPr>
          <a:lstStyle/>
          <a:p>
            <a:pPr marL="342900" indent="-342900">
              <a:buFont typeface="+mj-lt"/>
              <a:buAutoNum type="arabicPeriod" startAt="15"/>
            </a:pPr>
            <a:endParaRPr lang="en-US" sz="2800" dirty="0" smtClean="0">
              <a:latin typeface="Calibri" pitchFamily="34" charset="0"/>
              <a:cs typeface="Calibri" pitchFamily="34" charset="0"/>
            </a:endParaRPr>
          </a:p>
          <a:p>
            <a:pPr marL="342900" indent="-342900"/>
            <a:r>
              <a:rPr lang="en-US" sz="2800" b="1" dirty="0" smtClean="0">
                <a:latin typeface="Calibri" pitchFamily="34" charset="0"/>
                <a:cs typeface="Calibri" pitchFamily="34" charset="0"/>
              </a:rPr>
              <a:t>Types of Course Crediting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Rectangle 4"/>
          <p:cNvSpPr/>
          <p:nvPr/>
        </p:nvSpPr>
        <p:spPr>
          <a:xfrm>
            <a:off x="304801" y="914400"/>
            <a:ext cx="8458200" cy="2492990"/>
          </a:xfrm>
          <a:prstGeom prst="rect">
            <a:avLst/>
          </a:prstGeom>
        </p:spPr>
        <p:txBody>
          <a:bodyPr wrap="square">
            <a:spAutoFit/>
          </a:bodyPr>
          <a:lstStyle/>
          <a:p>
            <a:pPr marL="342900" indent="-342900">
              <a:buFont typeface="Arial" pitchFamily="34" charset="0"/>
              <a:buChar char="•"/>
            </a:pPr>
            <a:r>
              <a:rPr lang="en-US" sz="2400" b="1" dirty="0" smtClean="0">
                <a:latin typeface="Calibri" pitchFamily="34" charset="0"/>
                <a:cs typeface="Calibri" pitchFamily="34" charset="0"/>
              </a:rPr>
              <a:t>Credit a Course with Different Number of Units</a:t>
            </a:r>
          </a:p>
          <a:p>
            <a:pPr marL="342900" indent="-342900">
              <a:buFont typeface="Arial" pitchFamily="34" charset="0"/>
              <a:buChar char="•"/>
            </a:pPr>
            <a:endParaRPr lang="en-US" b="1" dirty="0" smtClean="0">
              <a:latin typeface="Calibri" pitchFamily="34" charset="0"/>
              <a:cs typeface="Calibri" pitchFamily="34" charset="0"/>
            </a:endParaRPr>
          </a:p>
          <a:p>
            <a:pPr marL="342900" indent="-342900"/>
            <a:r>
              <a:rPr lang="en-US" dirty="0" smtClean="0">
                <a:latin typeface="Calibri" pitchFamily="34" charset="0"/>
                <a:cs typeface="Calibri" pitchFamily="34" charset="0"/>
              </a:rPr>
              <a:t>	A crediting course with </a:t>
            </a:r>
            <a:r>
              <a:rPr lang="en-US" b="1" dirty="0" smtClean="0">
                <a:latin typeface="Calibri" pitchFamily="34" charset="0"/>
                <a:cs typeface="Calibri" pitchFamily="34" charset="0"/>
              </a:rPr>
              <a:t>Higher</a:t>
            </a:r>
            <a:r>
              <a:rPr lang="en-US" dirty="0" smtClean="0">
                <a:latin typeface="Calibri" pitchFamily="34" charset="0"/>
                <a:cs typeface="Calibri" pitchFamily="34" charset="0"/>
              </a:rPr>
              <a:t> number of units can be encoded on Incoming Course as is. But the units tagged on Equivalent Course should be aligned based on the AMAES Course Catalog.</a:t>
            </a:r>
          </a:p>
          <a:p>
            <a:pPr marL="342900" indent="-342900"/>
            <a:r>
              <a:rPr lang="en-US" dirty="0" smtClean="0">
                <a:latin typeface="Calibri" pitchFamily="34" charset="0"/>
                <a:cs typeface="Calibri" pitchFamily="34" charset="0"/>
              </a:rPr>
              <a:t>	For example, CHEM 1 with 5 units (Source Institution) can be credited as NSCI 101 with 4 units (AMAES)</a:t>
            </a:r>
          </a:p>
          <a:p>
            <a:pPr marL="342900" indent="-342900"/>
            <a:endParaRPr lang="en-US" dirty="0" smtClean="0">
              <a:latin typeface="Calibri" pitchFamily="34" charset="0"/>
              <a:cs typeface="Calibri" pitchFamily="34" charset="0"/>
            </a:endParaRPr>
          </a:p>
        </p:txBody>
      </p:sp>
      <p:pic>
        <p:nvPicPr>
          <p:cNvPr id="50178" name="Picture 2"/>
          <p:cNvPicPr>
            <a:picLocks noChangeAspect="1" noChangeArrowheads="1"/>
          </p:cNvPicPr>
          <p:nvPr/>
        </p:nvPicPr>
        <p:blipFill>
          <a:blip r:embed="rId3" cstate="print"/>
          <a:srcRect/>
          <a:stretch>
            <a:fillRect/>
          </a:stretch>
        </p:blipFill>
        <p:spPr bwMode="auto">
          <a:xfrm>
            <a:off x="838200" y="3048000"/>
            <a:ext cx="7457397" cy="2912284"/>
          </a:xfrm>
          <a:prstGeom prst="rect">
            <a:avLst/>
          </a:prstGeom>
          <a:noFill/>
          <a:ln w="9525">
            <a:solidFill>
              <a:schemeClr val="tx1"/>
            </a:solidFill>
            <a:miter lim="800000"/>
            <a:headEnd/>
            <a:tailEnd/>
          </a:ln>
        </p:spPr>
      </p:pic>
      <p:sp>
        <p:nvSpPr>
          <p:cNvPr id="6" name="TextBox 5"/>
          <p:cNvSpPr txBox="1"/>
          <p:nvPr/>
        </p:nvSpPr>
        <p:spPr>
          <a:xfrm>
            <a:off x="228600" y="5867400"/>
            <a:ext cx="8686800" cy="830997"/>
          </a:xfrm>
          <a:prstGeom prst="rect">
            <a:avLst/>
          </a:prstGeom>
          <a:noFill/>
        </p:spPr>
        <p:txBody>
          <a:bodyPr wrap="square" rtlCol="0">
            <a:spAutoFit/>
          </a:bodyPr>
          <a:lstStyle/>
          <a:p>
            <a:pPr marL="342900" indent="-342900"/>
            <a:r>
              <a:rPr lang="en-US" sz="1600" i="1" dirty="0" smtClean="0">
                <a:latin typeface="Calibri" pitchFamily="34" charset="0"/>
                <a:cs typeface="Calibri" pitchFamily="34" charset="0"/>
              </a:rPr>
              <a:t>Note:</a:t>
            </a:r>
          </a:p>
          <a:p>
            <a:pPr marL="342900" indent="-342900"/>
            <a:r>
              <a:rPr lang="en-US" sz="1600" b="1" i="1" dirty="0" smtClean="0">
                <a:latin typeface="Calibri" pitchFamily="34" charset="0"/>
                <a:cs typeface="Calibri" pitchFamily="34" charset="0"/>
              </a:rPr>
              <a:t> 	</a:t>
            </a:r>
            <a:r>
              <a:rPr lang="en-US" sz="1600" i="1" dirty="0" smtClean="0">
                <a:latin typeface="Calibri" pitchFamily="34" charset="0"/>
                <a:cs typeface="Calibri" pitchFamily="34" charset="0"/>
              </a:rPr>
              <a:t>Incoming Course with Lesser number of units  compared on what we have on AMAES (Equivalent Course) will not be accepted for crediting and should be tagged as Non Credit Course.</a:t>
            </a:r>
            <a:endParaRPr lang="en-US"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Rectangle 4"/>
          <p:cNvSpPr/>
          <p:nvPr/>
        </p:nvSpPr>
        <p:spPr>
          <a:xfrm>
            <a:off x="0" y="685800"/>
            <a:ext cx="8991600" cy="2123658"/>
          </a:xfrm>
          <a:prstGeom prst="rect">
            <a:avLst/>
          </a:prstGeom>
        </p:spPr>
        <p:txBody>
          <a:bodyPr wrap="square">
            <a:spAutoFit/>
          </a:bodyPr>
          <a:lstStyle/>
          <a:p>
            <a:pPr marL="342900" indent="-342900">
              <a:buFont typeface="Arial" pitchFamily="34" charset="0"/>
              <a:buChar char="•"/>
            </a:pPr>
            <a:r>
              <a:rPr lang="en-US" sz="2400" b="1" dirty="0" smtClean="0">
                <a:latin typeface="Calibri" pitchFamily="34" charset="0"/>
                <a:cs typeface="Calibri" pitchFamily="34" charset="0"/>
              </a:rPr>
              <a:t>Credit a Course with Lecture and Laboratory Units</a:t>
            </a:r>
          </a:p>
          <a:p>
            <a:pPr marL="342900" indent="-342900"/>
            <a:r>
              <a:rPr lang="en-US" dirty="0" smtClean="0">
                <a:latin typeface="Calibri" pitchFamily="34" charset="0"/>
                <a:cs typeface="Calibri" pitchFamily="34" charset="0"/>
              </a:rPr>
              <a:t>	When crediting a course with separate grade for the Lecture and Laboratory component, use the Lecture component as the official course credit entry. The actual credit units of the course should also be used as Units Transferred for this purpose. Otherwise, course will not be credited properly. To record the Laboratory component, use the same Course ID as Lecture component but with 0 Transferred Units. </a:t>
            </a:r>
          </a:p>
          <a:p>
            <a:pPr marL="342900" indent="-342900"/>
            <a:endParaRPr lang="en-US" dirty="0" smtClean="0">
              <a:latin typeface="Calibri" pitchFamily="34" charset="0"/>
              <a:cs typeface="Calibri" pitchFamily="34" charset="0"/>
            </a:endParaRPr>
          </a:p>
        </p:txBody>
      </p:sp>
      <p:pic>
        <p:nvPicPr>
          <p:cNvPr id="51203" name="Picture 3"/>
          <p:cNvPicPr>
            <a:picLocks noChangeAspect="1" noChangeArrowheads="1"/>
          </p:cNvPicPr>
          <p:nvPr/>
        </p:nvPicPr>
        <p:blipFill>
          <a:blip r:embed="rId3" cstate="print"/>
          <a:srcRect/>
          <a:stretch>
            <a:fillRect/>
          </a:stretch>
        </p:blipFill>
        <p:spPr bwMode="auto">
          <a:xfrm>
            <a:off x="1752600" y="2514600"/>
            <a:ext cx="5867400" cy="419643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6" name="Rectangle 5"/>
          <p:cNvSpPr/>
          <p:nvPr/>
        </p:nvSpPr>
        <p:spPr>
          <a:xfrm>
            <a:off x="0" y="914400"/>
            <a:ext cx="8991600" cy="1846659"/>
          </a:xfrm>
          <a:prstGeom prst="rect">
            <a:avLst/>
          </a:prstGeom>
        </p:spPr>
        <p:txBody>
          <a:bodyPr wrap="square">
            <a:spAutoFit/>
          </a:bodyPr>
          <a:lstStyle/>
          <a:p>
            <a:pPr marL="342900" indent="-342900">
              <a:buFont typeface="Arial" pitchFamily="34" charset="0"/>
              <a:buChar char="•"/>
            </a:pPr>
            <a:r>
              <a:rPr lang="en-US" sz="2400" b="1" dirty="0" smtClean="0">
                <a:latin typeface="Calibri" pitchFamily="34" charset="0"/>
                <a:cs typeface="Calibri" pitchFamily="34" charset="0"/>
              </a:rPr>
              <a:t>Credit Two or More Course to One Equivalent Course</a:t>
            </a:r>
          </a:p>
          <a:p>
            <a:pPr marL="342900" indent="-342900"/>
            <a:r>
              <a:rPr lang="en-US" dirty="0" smtClean="0">
                <a:latin typeface="Calibri" pitchFamily="34" charset="0"/>
                <a:cs typeface="Calibri" pitchFamily="34" charset="0"/>
              </a:rPr>
              <a:t>	When crediting 2 or more courses to an equivalent course, use the first entry as the official course credit entry. The actual credit units of the course should also be used as Units Transferred . The rest of the equivalent course should use the same Course ID but 0 for the Units Transferred. </a:t>
            </a:r>
          </a:p>
          <a:p>
            <a:pPr marL="342900" indent="-342900"/>
            <a:endParaRPr lang="en-US" dirty="0" smtClean="0">
              <a:latin typeface="Calibri" pitchFamily="34" charset="0"/>
              <a:cs typeface="Calibri" pitchFamily="34" charset="0"/>
            </a:endParaRPr>
          </a:p>
        </p:txBody>
      </p:sp>
      <p:pic>
        <p:nvPicPr>
          <p:cNvPr id="52226" name="Picture 2"/>
          <p:cNvPicPr>
            <a:picLocks noChangeAspect="1" noChangeArrowheads="1"/>
          </p:cNvPicPr>
          <p:nvPr/>
        </p:nvPicPr>
        <p:blipFill>
          <a:blip r:embed="rId3" cstate="print"/>
          <a:srcRect/>
          <a:stretch>
            <a:fillRect/>
          </a:stretch>
        </p:blipFill>
        <p:spPr bwMode="auto">
          <a:xfrm>
            <a:off x="304800" y="2438400"/>
            <a:ext cx="6324600" cy="4261060"/>
          </a:xfrm>
          <a:prstGeom prst="rect">
            <a:avLst/>
          </a:prstGeom>
          <a:noFill/>
          <a:ln w="9525">
            <a:solidFill>
              <a:schemeClr val="tx1"/>
            </a:solidFill>
            <a:miter lim="800000"/>
            <a:headEnd/>
            <a:tailEnd/>
          </a:ln>
        </p:spPr>
      </p:pic>
      <p:sp>
        <p:nvSpPr>
          <p:cNvPr id="7" name="TextBox 6"/>
          <p:cNvSpPr txBox="1"/>
          <p:nvPr/>
        </p:nvSpPr>
        <p:spPr>
          <a:xfrm>
            <a:off x="6629400" y="2971800"/>
            <a:ext cx="2514600" cy="2308324"/>
          </a:xfrm>
          <a:prstGeom prst="rect">
            <a:avLst/>
          </a:prstGeom>
          <a:noFill/>
        </p:spPr>
        <p:txBody>
          <a:bodyPr wrap="square" rtlCol="0">
            <a:spAutoFit/>
          </a:bodyPr>
          <a:lstStyle/>
          <a:p>
            <a:pPr marL="342900" indent="-342900"/>
            <a:r>
              <a:rPr lang="en-US" sz="1600" i="1" dirty="0" smtClean="0">
                <a:latin typeface="Calibri" pitchFamily="34" charset="0"/>
                <a:cs typeface="Calibri" pitchFamily="34" charset="0"/>
              </a:rPr>
              <a:t>Note:</a:t>
            </a:r>
          </a:p>
          <a:p>
            <a:pPr marL="342900" indent="-342900"/>
            <a:r>
              <a:rPr lang="en-US" sz="1600" b="1" i="1" dirty="0" smtClean="0">
                <a:latin typeface="Calibri" pitchFamily="34" charset="0"/>
                <a:cs typeface="Calibri" pitchFamily="34" charset="0"/>
              </a:rPr>
              <a:t> 	</a:t>
            </a:r>
            <a:r>
              <a:rPr lang="en-US" sz="1600" i="1" dirty="0" smtClean="0">
                <a:latin typeface="Calibri" pitchFamily="34" charset="0"/>
                <a:cs typeface="Calibri" pitchFamily="34" charset="0"/>
              </a:rPr>
              <a:t>A course not greater than 1 unit is a Non-Credit Course. Therefore, 3 incoming courses with 1 unit each cannot be credited  and not equivalent to any 3 units course. </a:t>
            </a:r>
            <a:endParaRPr lang="en-US" i="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6" name="Rectangle 5"/>
          <p:cNvSpPr/>
          <p:nvPr/>
        </p:nvSpPr>
        <p:spPr>
          <a:xfrm>
            <a:off x="0" y="381000"/>
            <a:ext cx="6934200" cy="1292662"/>
          </a:xfrm>
          <a:prstGeom prst="rect">
            <a:avLst/>
          </a:prstGeom>
        </p:spPr>
        <p:txBody>
          <a:bodyPr wrap="square">
            <a:spAutoFit/>
          </a:bodyPr>
          <a:lstStyle/>
          <a:p>
            <a:pPr marL="342900" indent="-342900">
              <a:buFont typeface="Arial" pitchFamily="34" charset="0"/>
              <a:buChar char="•"/>
            </a:pPr>
            <a:r>
              <a:rPr lang="en-US" sz="2400" b="1" dirty="0" smtClean="0">
                <a:latin typeface="Calibri" pitchFamily="34" charset="0"/>
                <a:cs typeface="Calibri" pitchFamily="34" charset="0"/>
              </a:rPr>
              <a:t>Credit Cross Enrolled Course</a:t>
            </a:r>
          </a:p>
          <a:p>
            <a:pPr marL="342900" indent="-342900"/>
            <a:r>
              <a:rPr lang="en-US" dirty="0" smtClean="0">
                <a:latin typeface="Calibri" pitchFamily="34" charset="0"/>
                <a:cs typeface="Calibri" pitchFamily="34" charset="0"/>
              </a:rPr>
              <a:t>	</a:t>
            </a:r>
            <a:r>
              <a:rPr lang="en-US" dirty="0" smtClean="0"/>
              <a:t> </a:t>
            </a:r>
            <a:r>
              <a:rPr lang="en-US" dirty="0" smtClean="0">
                <a:latin typeface="Calibri" pitchFamily="34" charset="0"/>
                <a:cs typeface="Calibri" pitchFamily="34" charset="0"/>
              </a:rPr>
              <a:t>A cross enrolled course is considered as non-GPA course and therefore same policy on transfer crediting is applied. </a:t>
            </a:r>
          </a:p>
          <a:p>
            <a:pPr marL="342900" indent="-342900"/>
            <a:endParaRPr lang="en-US" dirty="0" smtClean="0">
              <a:latin typeface="Calibri" pitchFamily="34" charset="0"/>
              <a:cs typeface="Calibri" pitchFamily="34" charset="0"/>
            </a:endParaRPr>
          </a:p>
        </p:txBody>
      </p:sp>
      <p:sp>
        <p:nvSpPr>
          <p:cNvPr id="7" name="Rectangle 6"/>
          <p:cNvSpPr/>
          <p:nvPr/>
        </p:nvSpPr>
        <p:spPr>
          <a:xfrm>
            <a:off x="4953000" y="1524000"/>
            <a:ext cx="4191000" cy="5078313"/>
          </a:xfrm>
          <a:prstGeom prst="rect">
            <a:avLst/>
          </a:prstGeom>
        </p:spPr>
        <p:txBody>
          <a:bodyPr wrap="square">
            <a:spAutoFit/>
          </a:bodyPr>
          <a:lstStyle/>
          <a:p>
            <a:pPr marL="342900" indent="-342900">
              <a:buFont typeface="+mj-lt"/>
              <a:buAutoNum type="alphaUcPeriod"/>
            </a:pPr>
            <a:r>
              <a:rPr lang="en-US" dirty="0" smtClean="0">
                <a:latin typeface="Calibri" pitchFamily="34" charset="0"/>
                <a:cs typeface="Calibri" pitchFamily="34" charset="0"/>
              </a:rPr>
              <a:t> </a:t>
            </a:r>
            <a:r>
              <a:rPr lang="en-US" b="1" dirty="0" smtClean="0">
                <a:latin typeface="Calibri" pitchFamily="34" charset="0"/>
                <a:cs typeface="Calibri" pitchFamily="34" charset="0"/>
              </a:rPr>
              <a:t>Student and Program Information </a:t>
            </a:r>
            <a:r>
              <a:rPr lang="en-US" dirty="0" smtClean="0">
                <a:latin typeface="Calibri" pitchFamily="34" charset="0"/>
                <a:cs typeface="Calibri" pitchFamily="34" charset="0"/>
                <a:sym typeface="Wingdings" pitchFamily="2" charset="2"/>
              </a:rPr>
              <a:t> Input all necessary information</a:t>
            </a:r>
          </a:p>
          <a:p>
            <a:pPr marL="342900" indent="-342900">
              <a:buFont typeface="+mj-lt"/>
              <a:buAutoNum type="alphaUcPeriod"/>
            </a:pPr>
            <a:endParaRPr lang="en-US" dirty="0" smtClean="0">
              <a:latin typeface="Calibri" pitchFamily="34" charset="0"/>
              <a:cs typeface="Calibri" pitchFamily="34" charset="0"/>
              <a:sym typeface="Wingdings" pitchFamily="2" charset="2"/>
            </a:endParaRPr>
          </a:p>
          <a:p>
            <a:pPr marL="342900" indent="-342900">
              <a:buFont typeface="+mj-lt"/>
              <a:buAutoNum type="alphaUcPeriod"/>
            </a:pPr>
            <a:r>
              <a:rPr lang="en-US" dirty="0" smtClean="0">
                <a:latin typeface="Calibri" pitchFamily="34" charset="0"/>
                <a:cs typeface="Calibri" pitchFamily="34" charset="0"/>
              </a:rPr>
              <a:t> </a:t>
            </a:r>
            <a:r>
              <a:rPr lang="en-US" b="1" dirty="0" smtClean="0">
                <a:latin typeface="Calibri" pitchFamily="34" charset="0"/>
                <a:cs typeface="Calibri" pitchFamily="34" charset="0"/>
              </a:rPr>
              <a:t>Source Institution </a:t>
            </a:r>
            <a:r>
              <a:rPr lang="en-US" dirty="0" smtClean="0">
                <a:latin typeface="Calibri" pitchFamily="34" charset="0"/>
                <a:cs typeface="Calibri" pitchFamily="34" charset="0"/>
                <a:sym typeface="Wingdings" pitchFamily="2" charset="2"/>
              </a:rPr>
              <a:t> Input the School where the cross enrollment was taken</a:t>
            </a:r>
          </a:p>
          <a:p>
            <a:pPr marL="342900" indent="-342900">
              <a:buFont typeface="+mj-lt"/>
              <a:buAutoNum type="alphaUcPeriod"/>
            </a:pPr>
            <a:endParaRPr lang="en-US" dirty="0" smtClean="0">
              <a:latin typeface="Calibri" pitchFamily="34" charset="0"/>
              <a:cs typeface="Calibri" pitchFamily="34" charset="0"/>
              <a:sym typeface="Wingdings" pitchFamily="2" charset="2"/>
            </a:endParaRPr>
          </a:p>
          <a:p>
            <a:pPr marL="342900" indent="-342900">
              <a:buFont typeface="+mj-lt"/>
              <a:buAutoNum type="alphaUcPeriod"/>
            </a:pPr>
            <a:r>
              <a:rPr lang="en-US" dirty="0" smtClean="0">
                <a:latin typeface="Calibri" pitchFamily="34" charset="0"/>
                <a:cs typeface="Calibri" pitchFamily="34" charset="0"/>
                <a:sym typeface="Wingdings" pitchFamily="2" charset="2"/>
              </a:rPr>
              <a:t> </a:t>
            </a:r>
            <a:r>
              <a:rPr lang="en-US" b="1" dirty="0" smtClean="0">
                <a:latin typeface="Calibri" pitchFamily="34" charset="0"/>
                <a:cs typeface="Calibri" pitchFamily="34" charset="0"/>
                <a:sym typeface="Wingdings" pitchFamily="2" charset="2"/>
              </a:rPr>
              <a:t>School Type </a:t>
            </a:r>
            <a:r>
              <a:rPr lang="en-US" dirty="0" smtClean="0">
                <a:latin typeface="Calibri" pitchFamily="34" charset="0"/>
                <a:cs typeface="Calibri" pitchFamily="34" charset="0"/>
                <a:sym typeface="Wingdings" pitchFamily="2" charset="2"/>
              </a:rPr>
              <a:t></a:t>
            </a:r>
            <a:r>
              <a:rPr lang="en-US" b="1" dirty="0" smtClean="0">
                <a:latin typeface="Calibri" pitchFamily="34" charset="0"/>
                <a:cs typeface="Calibri" pitchFamily="34" charset="0"/>
                <a:sym typeface="Wingdings" pitchFamily="2" charset="2"/>
              </a:rPr>
              <a:t> </a:t>
            </a:r>
            <a:r>
              <a:rPr lang="en-US" dirty="0" smtClean="0">
                <a:latin typeface="Calibri" pitchFamily="34" charset="0"/>
                <a:cs typeface="Calibri" pitchFamily="34" charset="0"/>
                <a:sym typeface="Wingdings" pitchFamily="2" charset="2"/>
              </a:rPr>
              <a:t>Select School Type</a:t>
            </a:r>
          </a:p>
          <a:p>
            <a:pPr marL="342900" indent="-342900">
              <a:buFont typeface="+mj-lt"/>
              <a:buAutoNum type="alphaUcPeriod"/>
            </a:pPr>
            <a:endParaRPr lang="en-US" b="1" dirty="0" smtClean="0">
              <a:latin typeface="Calibri" pitchFamily="34" charset="0"/>
              <a:cs typeface="Calibri" pitchFamily="34" charset="0"/>
              <a:sym typeface="Wingdings" pitchFamily="2" charset="2"/>
            </a:endParaRPr>
          </a:p>
          <a:p>
            <a:pPr marL="342900" indent="-342900">
              <a:buFont typeface="+mj-lt"/>
              <a:buAutoNum type="alphaUcPeriod"/>
            </a:pPr>
            <a:r>
              <a:rPr lang="en-US" dirty="0" smtClean="0">
                <a:latin typeface="Calibri" pitchFamily="34" charset="0"/>
                <a:cs typeface="Calibri" pitchFamily="34" charset="0"/>
                <a:sym typeface="Wingdings" pitchFamily="2" charset="2"/>
              </a:rPr>
              <a:t> </a:t>
            </a:r>
            <a:r>
              <a:rPr lang="en-US" b="1" dirty="0" smtClean="0">
                <a:latin typeface="Calibri" pitchFamily="34" charset="0"/>
                <a:cs typeface="Calibri" pitchFamily="34" charset="0"/>
                <a:sym typeface="Wingdings" pitchFamily="2" charset="2"/>
              </a:rPr>
              <a:t>Articulation Term  </a:t>
            </a:r>
            <a:r>
              <a:rPr lang="en-US" dirty="0" smtClean="0">
                <a:latin typeface="Calibri" pitchFamily="34" charset="0"/>
                <a:cs typeface="Calibri" pitchFamily="34" charset="0"/>
                <a:sym typeface="Wingdings" pitchFamily="2" charset="2"/>
              </a:rPr>
              <a:t>On cross enrollment, use the specific term when the course was taken. Additional Articulation Term is necessary for every new cross enrollment terms</a:t>
            </a:r>
          </a:p>
          <a:p>
            <a:pPr marL="342900" indent="-342900">
              <a:buFont typeface="+mj-lt"/>
              <a:buAutoNum type="alphaUcPeriod"/>
            </a:pPr>
            <a:endParaRPr lang="en-US" dirty="0" smtClean="0">
              <a:latin typeface="Calibri" pitchFamily="34" charset="0"/>
              <a:cs typeface="Calibri" pitchFamily="34" charset="0"/>
              <a:sym typeface="Wingdings" pitchFamily="2" charset="2"/>
            </a:endParaRPr>
          </a:p>
          <a:p>
            <a:pPr marL="342900" indent="-342900">
              <a:buFont typeface="+mj-lt"/>
              <a:buAutoNum type="alphaUcPeriod"/>
            </a:pPr>
            <a:r>
              <a:rPr lang="en-US" dirty="0" smtClean="0">
                <a:latin typeface="Calibri" pitchFamily="34" charset="0"/>
                <a:cs typeface="Calibri" pitchFamily="34" charset="0"/>
                <a:sym typeface="Wingdings" pitchFamily="2" charset="2"/>
              </a:rPr>
              <a:t>Incoming and Equivalent Course  Input all necessary data</a:t>
            </a:r>
          </a:p>
          <a:p>
            <a:pPr marL="342900" indent="-342900">
              <a:buFont typeface="+mj-lt"/>
              <a:buAutoNum type="alphaUcPeriod"/>
            </a:pPr>
            <a:endParaRPr lang="en-US" dirty="0" smtClean="0">
              <a:latin typeface="Calibri" pitchFamily="34" charset="0"/>
              <a:cs typeface="Calibri" pitchFamily="34" charset="0"/>
              <a:sym typeface="Wingdings" pitchFamily="2" charset="2"/>
            </a:endParaRPr>
          </a:p>
          <a:p>
            <a:pPr marL="342900" indent="-342900">
              <a:buFont typeface="+mj-lt"/>
              <a:buAutoNum type="alphaUcPeriod"/>
            </a:pPr>
            <a:r>
              <a:rPr lang="en-US" dirty="0" smtClean="0">
                <a:latin typeface="Calibri" pitchFamily="34" charset="0"/>
                <a:cs typeface="Calibri" pitchFamily="34" charset="0"/>
              </a:rPr>
              <a:t> </a:t>
            </a:r>
            <a:r>
              <a:rPr lang="en-US" b="1" dirty="0" smtClean="0">
                <a:latin typeface="Calibri" pitchFamily="34" charset="0"/>
                <a:cs typeface="Calibri" pitchFamily="34" charset="0"/>
              </a:rPr>
              <a:t>+ (Plus Sign) </a:t>
            </a:r>
            <a:r>
              <a:rPr lang="en-US" dirty="0" smtClean="0">
                <a:latin typeface="Calibri" pitchFamily="34" charset="0"/>
                <a:cs typeface="Calibri" pitchFamily="34" charset="0"/>
                <a:sym typeface="Wingdings" pitchFamily="2" charset="2"/>
              </a:rPr>
              <a:t> Click to Add Row</a:t>
            </a:r>
          </a:p>
        </p:txBody>
      </p:sp>
      <p:pic>
        <p:nvPicPr>
          <p:cNvPr id="53252" name="Picture 4"/>
          <p:cNvPicPr>
            <a:picLocks noChangeAspect="1" noChangeArrowheads="1"/>
          </p:cNvPicPr>
          <p:nvPr/>
        </p:nvPicPr>
        <p:blipFill>
          <a:blip r:embed="rId3" cstate="print"/>
          <a:srcRect/>
          <a:stretch>
            <a:fillRect/>
          </a:stretch>
        </p:blipFill>
        <p:spPr bwMode="auto">
          <a:xfrm>
            <a:off x="152400" y="1371600"/>
            <a:ext cx="4876800" cy="51816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58370" name="Picture 2"/>
          <p:cNvPicPr>
            <a:picLocks noChangeAspect="1" noChangeArrowheads="1"/>
          </p:cNvPicPr>
          <p:nvPr/>
        </p:nvPicPr>
        <p:blipFill>
          <a:blip r:embed="rId3" cstate="print"/>
          <a:srcRect/>
          <a:stretch>
            <a:fillRect/>
          </a:stretch>
        </p:blipFill>
        <p:spPr bwMode="auto">
          <a:xfrm>
            <a:off x="1676400" y="2819400"/>
            <a:ext cx="5781675" cy="3253177"/>
          </a:xfrm>
          <a:prstGeom prst="rect">
            <a:avLst/>
          </a:prstGeom>
          <a:noFill/>
          <a:ln w="9525">
            <a:solidFill>
              <a:schemeClr val="tx1"/>
            </a:solidFill>
            <a:miter lim="800000"/>
            <a:headEnd/>
            <a:tailEnd/>
          </a:ln>
        </p:spPr>
      </p:pic>
      <p:sp>
        <p:nvSpPr>
          <p:cNvPr id="6" name="Rectangle 5"/>
          <p:cNvSpPr/>
          <p:nvPr/>
        </p:nvSpPr>
        <p:spPr>
          <a:xfrm>
            <a:off x="228600" y="533400"/>
            <a:ext cx="8534400" cy="2215991"/>
          </a:xfrm>
          <a:prstGeom prst="rect">
            <a:avLst/>
          </a:prstGeom>
        </p:spPr>
        <p:txBody>
          <a:bodyPr wrap="square">
            <a:spAutoFit/>
          </a:bodyPr>
          <a:lstStyle/>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sz="2400" b="1" dirty="0" smtClean="0">
                <a:latin typeface="Calibri" pitchFamily="34" charset="0"/>
                <a:cs typeface="Calibri" pitchFamily="34" charset="0"/>
              </a:rPr>
              <a:t>Non Credit Course</a:t>
            </a:r>
          </a:p>
          <a:p>
            <a:pPr marL="342900" indent="-342900"/>
            <a:r>
              <a:rPr lang="en-US" dirty="0" smtClean="0">
                <a:latin typeface="Calibri" pitchFamily="34" charset="0"/>
                <a:cs typeface="Calibri" pitchFamily="34" charset="0"/>
              </a:rPr>
              <a:t>	The courses that are not allowed for crediting will not be included on the credited course even if you modeled it with an equivalent course. So make sure to check which courses in the program are allowed and not allowed for crediting.  A course that is not on the list of course for a specific program should be entered as a </a:t>
            </a:r>
            <a:r>
              <a:rPr lang="en-US" b="1" dirty="0" smtClean="0">
                <a:latin typeface="Calibri" pitchFamily="34" charset="0"/>
                <a:cs typeface="Calibri" pitchFamily="34" charset="0"/>
              </a:rPr>
              <a:t>Non-Credit Course</a:t>
            </a:r>
            <a:r>
              <a:rPr lang="en-US" sz="2400" dirty="0" smtClean="0"/>
              <a:t>. </a:t>
            </a:r>
            <a:r>
              <a:rPr lang="en-US" dirty="0" smtClean="0">
                <a:latin typeface="Calibri" pitchFamily="34" charset="0"/>
                <a:cs typeface="Calibri" pitchFamily="34" charset="0"/>
              </a:rPr>
              <a:t>Use Course ID </a:t>
            </a:r>
            <a:r>
              <a:rPr lang="en-US" b="1" dirty="0" smtClean="0">
                <a:latin typeface="Calibri" pitchFamily="34" charset="0"/>
                <a:cs typeface="Calibri" pitchFamily="34" charset="0"/>
              </a:rPr>
              <a:t>671793 NCRDT </a:t>
            </a:r>
            <a:r>
              <a:rPr lang="en-US" dirty="0" smtClean="0">
                <a:latin typeface="Calibri" pitchFamily="34" charset="0"/>
                <a:cs typeface="Calibri" pitchFamily="34" charset="0"/>
              </a:rPr>
              <a:t>(Non Credited) under equivalent course.</a:t>
            </a:r>
            <a:endParaRPr lang="en-US" sz="24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pic>
        <p:nvPicPr>
          <p:cNvPr id="3" name="Picture 2"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Rectangle 4"/>
          <p:cNvSpPr/>
          <p:nvPr/>
        </p:nvSpPr>
        <p:spPr>
          <a:xfrm>
            <a:off x="685800" y="1524000"/>
            <a:ext cx="7467600" cy="3693319"/>
          </a:xfrm>
          <a:prstGeom prst="rect">
            <a:avLst/>
          </a:prstGeom>
        </p:spPr>
        <p:txBody>
          <a:bodyPr wrap="square">
            <a:spAutoFit/>
          </a:bodyPr>
          <a:lstStyle/>
          <a:p>
            <a:pPr marL="342900" indent="-342900">
              <a:buFont typeface="Arial" pitchFamily="34" charset="0"/>
              <a:buChar char="•"/>
            </a:pPr>
            <a:r>
              <a:rPr lang="en-US" dirty="0" smtClean="0">
                <a:latin typeface="Calibri" pitchFamily="34" charset="0"/>
                <a:cs typeface="Calibri" pitchFamily="34" charset="0"/>
              </a:rPr>
              <a:t>Course in not associated with the program that the student is taking</a:t>
            </a:r>
          </a:p>
          <a:p>
            <a:pPr marL="342900" indent="-342900">
              <a:buFont typeface="Arial" pitchFamily="34" charset="0"/>
              <a:buChar char="•"/>
            </a:pPr>
            <a:endParaRPr lang="en-US" dirty="0" smtClean="0">
              <a:latin typeface="Calibri" pitchFamily="34" charset="0"/>
              <a:cs typeface="Calibri" pitchFamily="34" charset="0"/>
              <a:sym typeface="Wingdings" pitchFamily="2" charset="2"/>
            </a:endParaRPr>
          </a:p>
          <a:p>
            <a:pPr marL="342900" indent="-342900">
              <a:buFont typeface="Arial" pitchFamily="34" charset="0"/>
              <a:buChar char="•"/>
            </a:pPr>
            <a:r>
              <a:rPr lang="en-US" dirty="0" smtClean="0">
                <a:latin typeface="Calibri" pitchFamily="34" charset="0"/>
                <a:cs typeface="Calibri" pitchFamily="34" charset="0"/>
                <a:sym typeface="Wingdings" pitchFamily="2" charset="2"/>
              </a:rPr>
              <a:t>Failed Grades</a:t>
            </a:r>
          </a:p>
          <a:p>
            <a:pPr marL="342900" indent="-342900">
              <a:buFont typeface="Arial" pitchFamily="34" charset="0"/>
              <a:buChar char="•"/>
            </a:pPr>
            <a:endParaRPr lang="en-US" dirty="0" smtClean="0">
              <a:latin typeface="Calibri" pitchFamily="34" charset="0"/>
              <a:cs typeface="Calibri" pitchFamily="34" charset="0"/>
              <a:sym typeface="Wingdings" pitchFamily="2" charset="2"/>
            </a:endParaRPr>
          </a:p>
          <a:p>
            <a:pPr marL="342900" indent="-342900">
              <a:buFont typeface="Arial" pitchFamily="34" charset="0"/>
              <a:buChar char="•"/>
            </a:pPr>
            <a:r>
              <a:rPr lang="en-US" dirty="0" smtClean="0">
                <a:latin typeface="Calibri" pitchFamily="34" charset="0"/>
                <a:cs typeface="Calibri" pitchFamily="34" charset="0"/>
              </a:rPr>
              <a:t>Incoming Course with Lesser number of units  compared on what we have on AMAES (Equivalent Course) will not be accepted for crediting</a:t>
            </a:r>
          </a:p>
          <a:p>
            <a:pPr marL="342900" indent="-342900">
              <a:buFont typeface="Arial" pitchFamily="34" charset="0"/>
              <a:buChar char="•"/>
            </a:pPr>
            <a:endParaRPr lang="en-US" dirty="0" smtClean="0">
              <a:latin typeface="Calibri" pitchFamily="34" charset="0"/>
              <a:cs typeface="Calibri" pitchFamily="34" charset="0"/>
              <a:sym typeface="Wingdings" pitchFamily="2" charset="2"/>
            </a:endParaRPr>
          </a:p>
          <a:p>
            <a:pPr marL="342900" indent="-342900">
              <a:buFont typeface="Arial" pitchFamily="34" charset="0"/>
              <a:buChar char="•"/>
            </a:pPr>
            <a:r>
              <a:rPr lang="en-US" dirty="0" smtClean="0">
                <a:latin typeface="Calibri" pitchFamily="34" charset="0"/>
                <a:cs typeface="Calibri" pitchFamily="34" charset="0"/>
              </a:rPr>
              <a:t>A course not greater than 1 unit is a Non-Credit Course. Therefore, 3 incoming courses with 1 unit each cannot be credited  and not equivalent to any 3 units course.</a:t>
            </a:r>
            <a:endParaRPr lang="en-US" dirty="0" smtClean="0">
              <a:latin typeface="Calibri" pitchFamily="34" charset="0"/>
              <a:cs typeface="Calibri" pitchFamily="34" charset="0"/>
              <a:sym typeface="Wingdings" pitchFamily="2" charset="2"/>
            </a:endParaRPr>
          </a:p>
          <a:p>
            <a:pPr marL="342900" indent="-342900">
              <a:buFont typeface="Arial" pitchFamily="34" charset="0"/>
              <a:buChar char="•"/>
            </a:pPr>
            <a:endParaRPr lang="en-US" dirty="0" smtClean="0">
              <a:latin typeface="Calibri" pitchFamily="34" charset="0"/>
              <a:cs typeface="Calibri" pitchFamily="34" charset="0"/>
              <a:sym typeface="Wingdings" pitchFamily="2" charset="2"/>
            </a:endParaRPr>
          </a:p>
          <a:p>
            <a:pPr marL="342900" indent="-342900"/>
            <a:endParaRPr lang="en-US" dirty="0" smtClean="0">
              <a:latin typeface="Calibri" pitchFamily="34" charset="0"/>
              <a:cs typeface="Calibri" pitchFamily="34" charset="0"/>
              <a:sym typeface="Wingdings" pitchFamily="2" charset="2"/>
            </a:endParaRPr>
          </a:p>
          <a:p>
            <a:pPr marL="342900" indent="-342900">
              <a:buFont typeface="Arial" pitchFamily="34" charset="0"/>
              <a:buChar char="•"/>
            </a:pPr>
            <a:endParaRPr lang="en-US" dirty="0" smtClean="0">
              <a:latin typeface="Calibri" pitchFamily="34" charset="0"/>
              <a:cs typeface="Calibri" pitchFamily="34" charset="0"/>
              <a:sym typeface="Wingdings" pitchFamily="2" charset="2"/>
            </a:endParaRPr>
          </a:p>
        </p:txBody>
      </p:sp>
      <p:sp>
        <p:nvSpPr>
          <p:cNvPr id="7" name="TextBox 6"/>
          <p:cNvSpPr txBox="1"/>
          <p:nvPr/>
        </p:nvSpPr>
        <p:spPr>
          <a:xfrm>
            <a:off x="838200" y="5181600"/>
            <a:ext cx="6096000" cy="584775"/>
          </a:xfrm>
          <a:prstGeom prst="rect">
            <a:avLst/>
          </a:prstGeom>
          <a:noFill/>
        </p:spPr>
        <p:txBody>
          <a:bodyPr wrap="square" rtlCol="0">
            <a:spAutoFit/>
          </a:bodyPr>
          <a:lstStyle/>
          <a:p>
            <a:pPr marL="342900" indent="-342900"/>
            <a:r>
              <a:rPr lang="en-US" sz="1600" i="1" dirty="0" smtClean="0">
                <a:latin typeface="Calibri" pitchFamily="34" charset="0"/>
                <a:cs typeface="Calibri" pitchFamily="34" charset="0"/>
              </a:rPr>
              <a:t>Note:</a:t>
            </a:r>
          </a:p>
          <a:p>
            <a:pPr marL="342900" indent="-342900"/>
            <a:r>
              <a:rPr lang="en-US" sz="1600" b="1" i="1" dirty="0" smtClean="0">
                <a:latin typeface="Calibri" pitchFamily="34" charset="0"/>
                <a:cs typeface="Calibri" pitchFamily="34" charset="0"/>
              </a:rPr>
              <a:t> 	</a:t>
            </a:r>
            <a:r>
              <a:rPr lang="en-US" sz="1600" i="1" dirty="0" smtClean="0">
                <a:latin typeface="Calibri" pitchFamily="34" charset="0"/>
                <a:cs typeface="Calibri" pitchFamily="34" charset="0"/>
              </a:rPr>
              <a:t>Refer to the Academic List of Non Credit Course per Program</a:t>
            </a:r>
            <a:endParaRPr lang="en-US" i="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6" name="TextBox 5"/>
          <p:cNvSpPr txBox="1"/>
          <p:nvPr/>
        </p:nvSpPr>
        <p:spPr>
          <a:xfrm>
            <a:off x="228600" y="304800"/>
            <a:ext cx="8686800" cy="7017306"/>
          </a:xfrm>
          <a:prstGeom prst="rect">
            <a:avLst/>
          </a:prstGeom>
          <a:noFill/>
        </p:spPr>
        <p:txBody>
          <a:bodyPr wrap="square" rtlCol="0">
            <a:spAutoFit/>
          </a:bodyPr>
          <a:lstStyle/>
          <a:p>
            <a:r>
              <a:rPr lang="en-US" sz="3200" b="1" dirty="0" smtClean="0">
                <a:latin typeface="Calibri" pitchFamily="34" charset="0"/>
                <a:cs typeface="Calibri" pitchFamily="34" charset="0"/>
              </a:rPr>
              <a:t>Cross Enrollment Procedure</a:t>
            </a:r>
          </a:p>
          <a:p>
            <a:endParaRPr lang="en-US" sz="2000" b="1" u="sng" dirty="0" smtClean="0">
              <a:latin typeface="Calibri" pitchFamily="34" charset="0"/>
              <a:cs typeface="Calibri" pitchFamily="34" charset="0"/>
            </a:endParaRPr>
          </a:p>
          <a:p>
            <a:pPr marL="342900" lvl="0" indent="-342900">
              <a:buFont typeface="Arial" pitchFamily="34" charset="0"/>
              <a:buChar char="•"/>
            </a:pPr>
            <a:r>
              <a:rPr lang="en-US" dirty="0" smtClean="0">
                <a:latin typeface="Calibri" pitchFamily="34" charset="0"/>
                <a:cs typeface="Calibri" pitchFamily="34" charset="0"/>
              </a:rPr>
              <a:t>Cross enrollment is allowed on both graduating and non-graduating students. But overload is acceptable only to graduating students until the maximum units and not to exceed by 27 units.  </a:t>
            </a:r>
          </a:p>
          <a:p>
            <a:pPr marL="457200" indent="-457200">
              <a:buFont typeface="Arial" pitchFamily="34" charset="0"/>
              <a:buChar char="•"/>
            </a:pPr>
            <a:endParaRPr lang="en-US" dirty="0" smtClean="0">
              <a:latin typeface="Calibri" pitchFamily="34" charset="0"/>
              <a:cs typeface="Calibri" pitchFamily="34" charset="0"/>
            </a:endParaRPr>
          </a:p>
          <a:p>
            <a:pPr marL="342900" lvl="0" indent="-342900">
              <a:buFont typeface="Arial" pitchFamily="34" charset="0"/>
              <a:buChar char="•"/>
            </a:pPr>
            <a:r>
              <a:rPr lang="en-US" dirty="0" smtClean="0">
                <a:latin typeface="Calibri" pitchFamily="34" charset="0"/>
                <a:cs typeface="Calibri" pitchFamily="34" charset="0"/>
              </a:rPr>
              <a:t>Cross Enrollment request and overloading both requires an approval from ACR Head Marlene Miranda </a:t>
            </a:r>
          </a:p>
          <a:p>
            <a:endParaRPr lang="en-US" sz="2000" b="1" u="sng" dirty="0" smtClean="0">
              <a:latin typeface="Calibri" pitchFamily="34" charset="0"/>
              <a:cs typeface="Calibri" pitchFamily="34" charset="0"/>
            </a:endParaRPr>
          </a:p>
          <a:p>
            <a:pPr marL="457200" indent="-457200">
              <a:buFont typeface="Arial" pitchFamily="34" charset="0"/>
              <a:buChar char="•"/>
            </a:pPr>
            <a:r>
              <a:rPr lang="en-US" dirty="0" smtClean="0">
                <a:latin typeface="Calibri" pitchFamily="34" charset="0"/>
                <a:cs typeface="Calibri" pitchFamily="34" charset="0"/>
              </a:rPr>
              <a:t>Once approved, Home campus should coordinate with </a:t>
            </a:r>
            <a:r>
              <a:rPr lang="en-US" dirty="0" err="1" smtClean="0">
                <a:latin typeface="Calibri" pitchFamily="34" charset="0"/>
                <a:cs typeface="Calibri" pitchFamily="34" charset="0"/>
              </a:rPr>
              <a:t>AMAOEd</a:t>
            </a:r>
            <a:r>
              <a:rPr lang="en-US" dirty="0" smtClean="0">
                <a:latin typeface="Calibri" pitchFamily="34" charset="0"/>
                <a:cs typeface="Calibri" pitchFamily="34" charset="0"/>
              </a:rPr>
              <a:t> (AMA University Online Education) to recheck the specific class if available via online</a:t>
            </a:r>
          </a:p>
          <a:p>
            <a:pPr marL="457200" indent="-457200"/>
            <a:endParaRPr lang="en-US" dirty="0" smtClean="0">
              <a:latin typeface="Calibri" pitchFamily="34" charset="0"/>
              <a:cs typeface="Calibri" pitchFamily="34" charset="0"/>
            </a:endParaRPr>
          </a:p>
          <a:p>
            <a:pPr marL="457200" indent="-457200">
              <a:buFont typeface="Arial" pitchFamily="34" charset="0"/>
              <a:buChar char="•"/>
            </a:pPr>
            <a:r>
              <a:rPr lang="en-US" dirty="0" smtClean="0">
                <a:latin typeface="Calibri" pitchFamily="34" charset="0"/>
                <a:cs typeface="Calibri" pitchFamily="34" charset="0"/>
              </a:rPr>
              <a:t>If Available, do the process of admission, enlistment and payment as instructed by </a:t>
            </a:r>
            <a:r>
              <a:rPr lang="en-US" dirty="0" err="1" smtClean="0">
                <a:latin typeface="Calibri" pitchFamily="34" charset="0"/>
                <a:cs typeface="Calibri" pitchFamily="34" charset="0"/>
              </a:rPr>
              <a:t>AMAOEd</a:t>
            </a:r>
            <a:r>
              <a:rPr lang="en-US" dirty="0" smtClean="0">
                <a:latin typeface="Calibri" pitchFamily="34" charset="0"/>
                <a:cs typeface="Calibri" pitchFamily="34" charset="0"/>
              </a:rPr>
              <a:t> </a:t>
            </a:r>
          </a:p>
          <a:p>
            <a:pPr marL="457200" indent="-457200">
              <a:buFont typeface="Arial" pitchFamily="34" charset="0"/>
              <a:buChar char="•"/>
            </a:pPr>
            <a:endParaRPr lang="en-US" dirty="0" smtClean="0">
              <a:latin typeface="Calibri" pitchFamily="34" charset="0"/>
              <a:cs typeface="Calibri" pitchFamily="34" charset="0"/>
            </a:endParaRPr>
          </a:p>
          <a:p>
            <a:pPr marL="457200" indent="-457200">
              <a:buFont typeface="Arial" pitchFamily="34" charset="0"/>
              <a:buChar char="•"/>
            </a:pPr>
            <a:r>
              <a:rPr lang="en-US" dirty="0" smtClean="0">
                <a:latin typeface="Calibri" pitchFamily="34" charset="0"/>
                <a:cs typeface="Calibri" pitchFamily="34" charset="0"/>
              </a:rPr>
              <a:t>If Not Available, request for a Certification of Non Availability of Class from </a:t>
            </a:r>
            <a:r>
              <a:rPr lang="en-US" dirty="0" err="1" smtClean="0">
                <a:latin typeface="Calibri" pitchFamily="34" charset="0"/>
                <a:cs typeface="Calibri" pitchFamily="34" charset="0"/>
              </a:rPr>
              <a:t>AMAOEd</a:t>
            </a:r>
            <a:r>
              <a:rPr lang="en-US" dirty="0" smtClean="0">
                <a:latin typeface="Calibri" pitchFamily="34" charset="0"/>
                <a:cs typeface="Calibri" pitchFamily="34" charset="0"/>
              </a:rPr>
              <a:t> to be endorsed to ACR (AMAES Chief Registrar)</a:t>
            </a:r>
          </a:p>
          <a:p>
            <a:pPr marL="457200" indent="-457200">
              <a:buFont typeface="Arial" pitchFamily="34" charset="0"/>
              <a:buChar char="•"/>
            </a:pPr>
            <a:endParaRPr lang="en-US" dirty="0" smtClean="0">
              <a:latin typeface="Calibri" pitchFamily="34" charset="0"/>
              <a:cs typeface="Calibri" pitchFamily="34" charset="0"/>
            </a:endParaRPr>
          </a:p>
          <a:p>
            <a:pPr marL="457200" indent="-457200">
              <a:buFont typeface="Arial" pitchFamily="34" charset="0"/>
              <a:buChar char="•"/>
            </a:pPr>
            <a:r>
              <a:rPr lang="en-US" dirty="0" smtClean="0">
                <a:latin typeface="Calibri" pitchFamily="34" charset="0"/>
                <a:cs typeface="Calibri" pitchFamily="34" charset="0"/>
              </a:rPr>
              <a:t>Once verified by ACR, Home Campus should coordinate with the nearest Host Campus with available class. Be reminded that enrollment should be made within the same Institution only. Cross enrollment on different Institution is not recommended due to different amount of fees per Institution</a:t>
            </a:r>
          </a:p>
          <a:p>
            <a:pPr marL="457200" indent="-457200">
              <a:buFont typeface="Arial" pitchFamily="34" charset="0"/>
              <a:buChar char="•"/>
            </a:pPr>
            <a:endParaRPr lang="en-US" dirty="0" smtClean="0">
              <a:latin typeface="Calibri" pitchFamily="34" charset="0"/>
              <a:cs typeface="Calibri" pitchFamily="34" charset="0"/>
            </a:endParaRPr>
          </a:p>
          <a:p>
            <a:pPr marL="457200" indent="-457200">
              <a:buFont typeface="Arial" pitchFamily="34" charset="0"/>
              <a:buChar char="•"/>
            </a:pPr>
            <a:endParaRPr lang="en-US"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3323987"/>
          </a:xfrm>
          <a:prstGeom prst="rect">
            <a:avLst/>
          </a:prstGeom>
          <a:noFill/>
        </p:spPr>
        <p:txBody>
          <a:bodyPr wrap="square" rtlCol="0">
            <a:spAutoFit/>
          </a:bodyPr>
          <a:lstStyle/>
          <a:p>
            <a:pPr lvl="0"/>
            <a:r>
              <a:rPr lang="en-US" sz="2400" dirty="0" smtClean="0">
                <a:latin typeface="Calibri" pitchFamily="34" charset="0"/>
                <a:cs typeface="Calibri" pitchFamily="34" charset="0"/>
              </a:rPr>
              <a:t>This </a:t>
            </a:r>
            <a:r>
              <a:rPr lang="en-US" sz="2400" dirty="0">
                <a:latin typeface="Calibri" pitchFamily="34" charset="0"/>
                <a:cs typeface="Calibri" pitchFamily="34" charset="0"/>
              </a:rPr>
              <a:t>portal converts the temporary ID from PSCS into permanent USN after 24 hours then automatically sync the 11 digit USN to PSCS given that there is no conflict on student data upon admission. Most of the details here are for viewing purposes only aside from the facility for Student ID Card (Identification Card) request. </a:t>
            </a:r>
            <a:endParaRPr lang="en-US" sz="2400" dirty="0" smtClean="0">
              <a:latin typeface="Calibri" pitchFamily="34" charset="0"/>
              <a:cs typeface="Calibri" pitchFamily="34" charset="0"/>
            </a:endParaRPr>
          </a:p>
          <a:p>
            <a:pPr lvl="0"/>
            <a:endParaRPr lang="en-US" sz="2400" dirty="0">
              <a:latin typeface="Calibri" pitchFamily="34" charset="0"/>
              <a:cs typeface="Calibri" pitchFamily="34" charset="0"/>
            </a:endParaRPr>
          </a:p>
          <a:p>
            <a:pPr lvl="0"/>
            <a:r>
              <a:rPr lang="en-US" sz="2000" dirty="0" smtClean="0">
                <a:latin typeface="Calibri" pitchFamily="34" charset="0"/>
                <a:cs typeface="Calibri" pitchFamily="34" charset="0"/>
              </a:rPr>
              <a:t>URL: </a:t>
            </a:r>
            <a:r>
              <a:rPr lang="en-US" sz="2000" dirty="0" smtClean="0">
                <a:latin typeface="Calibri" pitchFamily="34" charset="0"/>
                <a:cs typeface="Calibri" pitchFamily="34" charset="0"/>
                <a:hlinkClick r:id="rId2"/>
              </a:rPr>
              <a:t>http://usn.amaes.edu.ph/</a:t>
            </a:r>
            <a:endParaRPr lang="en-US" sz="2000" dirty="0">
              <a:latin typeface="Calibri" pitchFamily="34" charset="0"/>
              <a:cs typeface="Calibri" pitchFamily="34" charset="0"/>
            </a:endParaRPr>
          </a:p>
          <a:p>
            <a:endParaRPr lang="en-US" dirty="0"/>
          </a:p>
        </p:txBody>
      </p:sp>
      <p:sp>
        <p:nvSpPr>
          <p:cNvPr id="6" name="TextBox 5"/>
          <p:cNvSpPr txBox="1"/>
          <p:nvPr/>
        </p:nvSpPr>
        <p:spPr>
          <a:xfrm>
            <a:off x="457200" y="1143000"/>
            <a:ext cx="8077200" cy="646331"/>
          </a:xfrm>
          <a:prstGeom prst="rect">
            <a:avLst/>
          </a:prstGeom>
          <a:noFill/>
        </p:spPr>
        <p:txBody>
          <a:bodyPr wrap="square" rtlCol="0">
            <a:spAutoFit/>
          </a:bodyPr>
          <a:lstStyle/>
          <a:p>
            <a:pPr lvl="0" algn="ctr"/>
            <a:r>
              <a:rPr lang="en-US" sz="3600" b="1" dirty="0" smtClean="0">
                <a:latin typeface="Calibri" pitchFamily="34" charset="0"/>
                <a:cs typeface="Calibri" pitchFamily="34" charset="0"/>
              </a:rPr>
              <a:t>USN Portal</a:t>
            </a:r>
            <a:endParaRPr lang="en-US" dirty="0">
              <a:latin typeface="Calibri" pitchFamily="34" charset="0"/>
              <a:cs typeface="Calibri" pitchFamily="34" charset="0"/>
            </a:endParaRPr>
          </a:p>
        </p:txBody>
      </p:sp>
      <p:pic>
        <p:nvPicPr>
          <p:cNvPr id="7" name="Picture 6"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7" name="TextBox 6"/>
          <p:cNvSpPr txBox="1"/>
          <p:nvPr/>
        </p:nvSpPr>
        <p:spPr>
          <a:xfrm>
            <a:off x="152400" y="948690"/>
            <a:ext cx="8686800" cy="4801314"/>
          </a:xfrm>
          <a:prstGeom prst="rect">
            <a:avLst/>
          </a:prstGeom>
          <a:noFill/>
        </p:spPr>
        <p:txBody>
          <a:bodyPr wrap="square" rtlCol="0">
            <a:spAutoFit/>
          </a:bodyPr>
          <a:lstStyle/>
          <a:p>
            <a:pPr marL="342900" indent="-342900"/>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Admission, Enlistment, Assessment and Payment should be done manually. No transaction should be made or encoded inside PSCS or any other system</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Host Campus will receive a Cross Enrollment Fee, while the Home Campus will accept the entire assessed fees </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Once the Class is completed, Host Campus will provide Certification of Grade to be submitted on Home Campus. Still, no transaction should be made or encoded inside PSCS or any other system</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Home Campus Dean will add the grades on student data on PSCS thru Transfer Credit (See Transfer Credit Rules)</a:t>
            </a:r>
          </a:p>
          <a:p>
            <a:pPr marL="342900" indent="-342900">
              <a:buFont typeface="Arial" pitchFamily="34" charset="0"/>
              <a:buChar char="•"/>
            </a:pPr>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All External Cross Enrollees (Non AMAES student) have an option to cross enroll via Online (</a:t>
            </a:r>
            <a:r>
              <a:rPr lang="en-US" dirty="0" err="1" smtClean="0">
                <a:latin typeface="Calibri" pitchFamily="34" charset="0"/>
                <a:cs typeface="Calibri" pitchFamily="34" charset="0"/>
              </a:rPr>
              <a:t>AMAOEd</a:t>
            </a:r>
            <a:r>
              <a:rPr lang="en-US" dirty="0" smtClean="0">
                <a:latin typeface="Calibri" pitchFamily="34" charset="0"/>
                <a:cs typeface="Calibri" pitchFamily="34" charset="0"/>
              </a:rPr>
              <a:t>) or F2F (Face to Face). Only Internal Cross Enrollees (AMAES Student) are mandated to check first the availability of class on </a:t>
            </a:r>
            <a:r>
              <a:rPr lang="en-US" dirty="0" err="1" smtClean="0">
                <a:latin typeface="Calibri" pitchFamily="34" charset="0"/>
                <a:cs typeface="Calibri" pitchFamily="34" charset="0"/>
              </a:rPr>
              <a:t>AMAOEd</a:t>
            </a:r>
            <a:r>
              <a:rPr lang="en-US" dirty="0" smtClean="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3323987"/>
          </a:xfrm>
          <a:prstGeom prst="rect">
            <a:avLst/>
          </a:prstGeom>
          <a:noFill/>
        </p:spPr>
        <p:txBody>
          <a:bodyPr wrap="square" rtlCol="0">
            <a:spAutoFit/>
          </a:bodyPr>
          <a:lstStyle/>
          <a:p>
            <a:pPr lvl="0"/>
            <a:r>
              <a:rPr lang="en-US" sz="2400" dirty="0" smtClean="0">
                <a:latin typeface="Calibri" pitchFamily="34" charset="0"/>
                <a:cs typeface="Calibri" pitchFamily="34" charset="0"/>
              </a:rPr>
              <a:t>This </a:t>
            </a:r>
            <a:r>
              <a:rPr lang="en-US" sz="2400" dirty="0">
                <a:latin typeface="Calibri" pitchFamily="34" charset="0"/>
                <a:cs typeface="Calibri" pitchFamily="34" charset="0"/>
              </a:rPr>
              <a:t>is also an active transactional system where Teachers/Deans can encode grades (weighted, non-weighted, observed values, attendance).  Only grades and grade values can be encoded on this system.  This is a passive system  so all modifications should be made on PSCS including teachers assignment, student enlistment and other necessary data</a:t>
            </a:r>
            <a:r>
              <a:rPr lang="en-US" sz="2400" dirty="0" smtClean="0">
                <a:latin typeface="Calibri" pitchFamily="34" charset="0"/>
                <a:cs typeface="Calibri" pitchFamily="34" charset="0"/>
              </a:rPr>
              <a:t>.</a:t>
            </a:r>
          </a:p>
          <a:p>
            <a:pPr lvl="0"/>
            <a:endParaRPr lang="en-US" sz="2000" dirty="0" smtClean="0">
              <a:latin typeface="Calibri" pitchFamily="34" charset="0"/>
              <a:cs typeface="Calibri" pitchFamily="34" charset="0"/>
            </a:endParaRPr>
          </a:p>
          <a:p>
            <a:pPr lvl="0"/>
            <a:r>
              <a:rPr lang="en-US" sz="2000" dirty="0" smtClean="0">
                <a:latin typeface="Calibri" pitchFamily="34" charset="0"/>
                <a:cs typeface="Calibri" pitchFamily="34" charset="0"/>
              </a:rPr>
              <a:t>URL: </a:t>
            </a:r>
            <a:r>
              <a:rPr lang="en-US" sz="2000" dirty="0" smtClean="0">
                <a:latin typeface="Calibri" pitchFamily="34" charset="0"/>
                <a:cs typeface="Calibri" pitchFamily="34" charset="0"/>
                <a:hlinkClick r:id="rId2"/>
              </a:rPr>
              <a:t>http://classrecord.amaes.com/</a:t>
            </a:r>
            <a:endParaRPr lang="en-US" sz="2000" dirty="0">
              <a:latin typeface="Calibri" pitchFamily="34" charset="0"/>
              <a:cs typeface="Calibri" pitchFamily="34" charset="0"/>
            </a:endParaRPr>
          </a:p>
          <a:p>
            <a:endParaRPr lang="en-US" dirty="0"/>
          </a:p>
        </p:txBody>
      </p:sp>
      <p:sp>
        <p:nvSpPr>
          <p:cNvPr id="6" name="TextBox 5"/>
          <p:cNvSpPr txBox="1"/>
          <p:nvPr/>
        </p:nvSpPr>
        <p:spPr>
          <a:xfrm>
            <a:off x="457200" y="1143000"/>
            <a:ext cx="8077200" cy="646331"/>
          </a:xfrm>
          <a:prstGeom prst="rect">
            <a:avLst/>
          </a:prstGeom>
          <a:noFill/>
        </p:spPr>
        <p:txBody>
          <a:bodyPr wrap="square" rtlCol="0">
            <a:spAutoFit/>
          </a:bodyPr>
          <a:lstStyle/>
          <a:p>
            <a:pPr lvl="0" algn="ctr"/>
            <a:r>
              <a:rPr lang="en-US" sz="3600" b="1" dirty="0" smtClean="0">
                <a:latin typeface="Calibri" pitchFamily="34" charset="0"/>
                <a:cs typeface="Calibri" pitchFamily="34" charset="0"/>
              </a:rPr>
              <a:t>PSCS F+ Unified Class Record  (F+ UCR)</a:t>
            </a:r>
            <a:endParaRPr lang="en-US" dirty="0">
              <a:latin typeface="Calibri" pitchFamily="34" charset="0"/>
              <a:cs typeface="Calibri" pitchFamily="34" charset="0"/>
            </a:endParaRPr>
          </a:p>
        </p:txBody>
      </p:sp>
      <p:pic>
        <p:nvPicPr>
          <p:cNvPr id="7" name="Picture 6"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2308324"/>
          </a:xfrm>
          <a:prstGeom prst="rect">
            <a:avLst/>
          </a:prstGeom>
          <a:noFill/>
        </p:spPr>
        <p:txBody>
          <a:bodyPr wrap="square" rtlCol="0">
            <a:spAutoFit/>
          </a:bodyPr>
          <a:lstStyle/>
          <a:p>
            <a:pPr lvl="0"/>
            <a:r>
              <a:rPr lang="en-US" sz="2400" dirty="0" smtClean="0">
                <a:latin typeface="Calibri" pitchFamily="34" charset="0"/>
                <a:cs typeface="Calibri" pitchFamily="34" charset="0"/>
              </a:rPr>
              <a:t>This is a report </a:t>
            </a:r>
            <a:r>
              <a:rPr lang="en-US" sz="2400" dirty="0">
                <a:latin typeface="Calibri" pitchFamily="34" charset="0"/>
                <a:cs typeface="Calibri" pitchFamily="34" charset="0"/>
              </a:rPr>
              <a:t>g</a:t>
            </a:r>
            <a:r>
              <a:rPr lang="en-US" sz="2400" dirty="0" smtClean="0">
                <a:latin typeface="Calibri" pitchFamily="34" charset="0"/>
                <a:cs typeface="Calibri" pitchFamily="34" charset="0"/>
              </a:rPr>
              <a:t>eneration facility and more of a structured reports menu that will indicate detailed process and navigation of the specific report inside PSCS. It listed all the available frequently used reports.</a:t>
            </a:r>
          </a:p>
          <a:p>
            <a:pPr lvl="0"/>
            <a:endParaRPr lang="en-US" sz="2400" dirty="0">
              <a:latin typeface="Calibri" pitchFamily="34" charset="0"/>
              <a:cs typeface="Calibri" pitchFamily="34" charset="0"/>
            </a:endParaRPr>
          </a:p>
          <a:p>
            <a:pPr lvl="0"/>
            <a:r>
              <a:rPr lang="en-US" sz="2000" dirty="0" smtClean="0">
                <a:latin typeface="Calibri" pitchFamily="34" charset="0"/>
                <a:cs typeface="Calibri" pitchFamily="34" charset="0"/>
              </a:rPr>
              <a:t>URL: </a:t>
            </a:r>
            <a:r>
              <a:rPr lang="en-US" sz="2400" dirty="0" smtClean="0">
                <a:latin typeface="Calibri" pitchFamily="34" charset="0"/>
                <a:cs typeface="Calibri" pitchFamily="34" charset="0"/>
                <a:hlinkClick r:id="rId2"/>
              </a:rPr>
              <a:t>http://pscsfunctionsplus.amaes.edu.ph</a:t>
            </a:r>
            <a:endParaRPr lang="en-US" sz="2400" dirty="0"/>
          </a:p>
        </p:txBody>
      </p:sp>
      <p:sp>
        <p:nvSpPr>
          <p:cNvPr id="6" name="TextBox 5"/>
          <p:cNvSpPr txBox="1"/>
          <p:nvPr/>
        </p:nvSpPr>
        <p:spPr>
          <a:xfrm>
            <a:off x="457200" y="1219200"/>
            <a:ext cx="8077200" cy="646331"/>
          </a:xfrm>
          <a:prstGeom prst="rect">
            <a:avLst/>
          </a:prstGeom>
          <a:noFill/>
        </p:spPr>
        <p:txBody>
          <a:bodyPr wrap="square" rtlCol="0">
            <a:spAutoFit/>
          </a:bodyPr>
          <a:lstStyle/>
          <a:p>
            <a:pPr lvl="0" algn="ctr"/>
            <a:r>
              <a:rPr lang="en-US" sz="3600" b="1" dirty="0">
                <a:latin typeface="Calibri" pitchFamily="34" charset="0"/>
                <a:cs typeface="Calibri" pitchFamily="34" charset="0"/>
              </a:rPr>
              <a:t>PSCS F+ RPT 1 (Functions </a:t>
            </a:r>
            <a:r>
              <a:rPr lang="en-US" sz="3600" b="1" dirty="0" smtClean="0">
                <a:latin typeface="Calibri" pitchFamily="34" charset="0"/>
                <a:cs typeface="Calibri" pitchFamily="34" charset="0"/>
              </a:rPr>
              <a:t>+)</a:t>
            </a:r>
            <a:endParaRPr lang="en-US" sz="3600" b="1" dirty="0">
              <a:latin typeface="Calibri" pitchFamily="34" charset="0"/>
              <a:cs typeface="Calibri" pitchFamily="34" charset="0"/>
            </a:endParaRPr>
          </a:p>
        </p:txBody>
      </p:sp>
      <p:pic>
        <p:nvPicPr>
          <p:cNvPr id="7" name="Picture 6" descr="Oracle-Peoplesoft-900x675.png"/>
          <p:cNvPicPr>
            <a:picLocks noChangeAspect="1"/>
          </p:cNvPicPr>
          <p:nvPr/>
        </p:nvPicPr>
        <p:blipFill>
          <a:blip r:embed="rId3"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62200"/>
            <a:ext cx="8458200" cy="2308324"/>
          </a:xfrm>
          <a:prstGeom prst="rect">
            <a:avLst/>
          </a:prstGeom>
          <a:noFill/>
        </p:spPr>
        <p:txBody>
          <a:bodyPr wrap="square" rtlCol="0">
            <a:spAutoFit/>
          </a:bodyPr>
          <a:lstStyle/>
          <a:p>
            <a:pPr lvl="0"/>
            <a:r>
              <a:rPr lang="en-US" sz="2400" dirty="0" smtClean="0">
                <a:latin typeface="Calibri" pitchFamily="34" charset="0"/>
                <a:cs typeface="Calibri" pitchFamily="34" charset="0"/>
              </a:rPr>
              <a:t>This </a:t>
            </a:r>
            <a:r>
              <a:rPr lang="en-US" sz="2400" dirty="0">
                <a:latin typeface="Calibri" pitchFamily="34" charset="0"/>
                <a:cs typeface="Calibri" pitchFamily="34" charset="0"/>
              </a:rPr>
              <a:t>also a </a:t>
            </a:r>
            <a:r>
              <a:rPr lang="en-US" sz="2400" dirty="0" smtClean="0">
                <a:latin typeface="Calibri" pitchFamily="34" charset="0"/>
                <a:cs typeface="Calibri" pitchFamily="34" charset="0"/>
              </a:rPr>
              <a:t>report </a:t>
            </a:r>
            <a:r>
              <a:rPr lang="en-US" sz="2400" dirty="0">
                <a:latin typeface="Calibri" pitchFamily="34" charset="0"/>
                <a:cs typeface="Calibri" pitchFamily="34" charset="0"/>
              </a:rPr>
              <a:t>generation facility with cross system aggregators. </a:t>
            </a:r>
            <a:r>
              <a:rPr lang="en-US" sz="2400" dirty="0" smtClean="0">
                <a:latin typeface="Calibri" pitchFamily="34" charset="0"/>
                <a:cs typeface="Calibri" pitchFamily="34" charset="0"/>
              </a:rPr>
              <a:t>Unlike the PSCS F+ RPT 1 (Functions +), this will provide a report that requires a certain period of time to sync. Which means, not on real time.</a:t>
            </a:r>
          </a:p>
          <a:p>
            <a:pPr lvl="0"/>
            <a:endParaRPr lang="en-US" sz="2400" dirty="0">
              <a:latin typeface="Calibri" pitchFamily="34" charset="0"/>
              <a:cs typeface="Calibri" pitchFamily="34" charset="0"/>
            </a:endParaRPr>
          </a:p>
          <a:p>
            <a:pPr lvl="0"/>
            <a:r>
              <a:rPr lang="en-US" sz="2000" dirty="0" smtClean="0">
                <a:latin typeface="Calibri" pitchFamily="34" charset="0"/>
                <a:cs typeface="Calibri" pitchFamily="34" charset="0"/>
              </a:rPr>
              <a:t>URL: </a:t>
            </a:r>
            <a:r>
              <a:rPr lang="en-US" sz="2000" dirty="0" smtClean="0">
                <a:latin typeface="Calibri" pitchFamily="34" charset="0"/>
                <a:cs typeface="Calibri" pitchFamily="34" charset="0"/>
                <a:hlinkClick r:id="rId3"/>
              </a:rPr>
              <a:t>http://usn.amaes.edu.ph/stepreports/alpha.asp</a:t>
            </a:r>
            <a:endParaRPr lang="en-US" sz="2000" dirty="0">
              <a:latin typeface="Calibri" pitchFamily="34" charset="0"/>
              <a:cs typeface="Calibri" pitchFamily="34" charset="0"/>
            </a:endParaRPr>
          </a:p>
        </p:txBody>
      </p:sp>
      <p:sp>
        <p:nvSpPr>
          <p:cNvPr id="6" name="TextBox 5"/>
          <p:cNvSpPr txBox="1"/>
          <p:nvPr/>
        </p:nvSpPr>
        <p:spPr>
          <a:xfrm>
            <a:off x="457200" y="1143000"/>
            <a:ext cx="8077200" cy="646331"/>
          </a:xfrm>
          <a:prstGeom prst="rect">
            <a:avLst/>
          </a:prstGeom>
          <a:noFill/>
        </p:spPr>
        <p:txBody>
          <a:bodyPr wrap="square" rtlCol="0">
            <a:spAutoFit/>
          </a:bodyPr>
          <a:lstStyle/>
          <a:p>
            <a:pPr lvl="0" algn="ctr"/>
            <a:r>
              <a:rPr lang="en-US" sz="3600" b="1" dirty="0" smtClean="0">
                <a:latin typeface="Calibri" pitchFamily="34" charset="0"/>
                <a:cs typeface="Calibri" pitchFamily="34" charset="0"/>
              </a:rPr>
              <a:t>PSCS </a:t>
            </a:r>
            <a:r>
              <a:rPr lang="en-US" sz="3600" b="1" dirty="0">
                <a:latin typeface="Calibri" pitchFamily="34" charset="0"/>
                <a:cs typeface="Calibri" pitchFamily="34" charset="0"/>
              </a:rPr>
              <a:t>F+ RPT </a:t>
            </a:r>
            <a:r>
              <a:rPr lang="en-US" sz="3600" b="1" dirty="0" smtClean="0">
                <a:latin typeface="Calibri" pitchFamily="34" charset="0"/>
                <a:cs typeface="Calibri" pitchFamily="34" charset="0"/>
              </a:rPr>
              <a:t>2</a:t>
            </a:r>
            <a:endParaRPr lang="en-US" sz="3600" b="1" dirty="0">
              <a:latin typeface="Calibri" pitchFamily="34" charset="0"/>
              <a:cs typeface="Calibri" pitchFamily="34" charset="0"/>
            </a:endParaRPr>
          </a:p>
        </p:txBody>
      </p:sp>
      <p:pic>
        <p:nvPicPr>
          <p:cNvPr id="5" name="Picture 4" descr="Oracle-Peoplesoft-900x675.png"/>
          <p:cNvPicPr>
            <a:picLocks noChangeAspect="1"/>
          </p:cNvPicPr>
          <p:nvPr/>
        </p:nvPicPr>
        <p:blipFill>
          <a:blip r:embed="rId4"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990601"/>
            <a:ext cx="8610600" cy="707886"/>
          </a:xfrm>
          <a:prstGeom prst="rect">
            <a:avLst/>
          </a:prstGeom>
          <a:noFill/>
        </p:spPr>
        <p:txBody>
          <a:bodyPr wrap="square" rtlCol="0">
            <a:spAutoFit/>
          </a:bodyPr>
          <a:lstStyle/>
          <a:p>
            <a:pPr marL="228600" indent="-228600" algn="ctr"/>
            <a:r>
              <a:rPr lang="en-US" sz="4000" b="1" dirty="0" smtClean="0">
                <a:latin typeface="Calibri" pitchFamily="34" charset="0"/>
                <a:cs typeface="Calibri" pitchFamily="34" charset="0"/>
              </a:rPr>
              <a:t>AMAES Academic Information System</a:t>
            </a:r>
            <a:endParaRPr lang="en-US" sz="4000" dirty="0">
              <a:latin typeface="Calibri" pitchFamily="34" charset="0"/>
              <a:cs typeface="Calibri" pitchFamily="34" charset="0"/>
            </a:endParaRPr>
          </a:p>
        </p:txBody>
      </p:sp>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
        <p:nvSpPr>
          <p:cNvPr id="5" name="Rectangle 4"/>
          <p:cNvSpPr/>
          <p:nvPr/>
        </p:nvSpPr>
        <p:spPr>
          <a:xfrm>
            <a:off x="3200400" y="2133600"/>
            <a:ext cx="2667000" cy="1066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itchFamily="34" charset="0"/>
              </a:rPr>
              <a:t>PSCS</a:t>
            </a:r>
          </a:p>
          <a:p>
            <a:pPr algn="ctr"/>
            <a:r>
              <a:rPr lang="en-US" sz="2000" dirty="0" smtClean="0">
                <a:solidFill>
                  <a:schemeClr val="tx1"/>
                </a:solidFill>
                <a:latin typeface="Calibri" pitchFamily="34" charset="0"/>
              </a:rPr>
              <a:t>(Main System)</a:t>
            </a:r>
            <a:endParaRPr lang="en-US" sz="2000" dirty="0">
              <a:solidFill>
                <a:schemeClr val="tx1"/>
              </a:solidFill>
              <a:latin typeface="Calibri" pitchFamily="34" charset="0"/>
            </a:endParaRPr>
          </a:p>
        </p:txBody>
      </p:sp>
      <p:sp>
        <p:nvSpPr>
          <p:cNvPr id="6" name="Rectangle 5"/>
          <p:cNvSpPr/>
          <p:nvPr/>
        </p:nvSpPr>
        <p:spPr>
          <a:xfrm>
            <a:off x="457200" y="4876800"/>
            <a:ext cx="1828800" cy="1066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rPr>
              <a:t>USN Portal</a:t>
            </a:r>
          </a:p>
          <a:p>
            <a:pPr algn="ctr"/>
            <a:r>
              <a:rPr lang="en-US" dirty="0" smtClean="0">
                <a:solidFill>
                  <a:schemeClr val="tx1"/>
                </a:solidFill>
                <a:latin typeface="Calibri" pitchFamily="34" charset="0"/>
              </a:rPr>
              <a:t>(Passive System)</a:t>
            </a:r>
            <a:endParaRPr lang="en-US" dirty="0">
              <a:solidFill>
                <a:schemeClr val="tx1"/>
              </a:solidFill>
              <a:latin typeface="Calibri" pitchFamily="34" charset="0"/>
            </a:endParaRPr>
          </a:p>
        </p:txBody>
      </p:sp>
      <p:sp>
        <p:nvSpPr>
          <p:cNvPr id="9" name="Rectangle 8"/>
          <p:cNvSpPr/>
          <p:nvPr/>
        </p:nvSpPr>
        <p:spPr>
          <a:xfrm>
            <a:off x="2590800" y="4876800"/>
            <a:ext cx="1828800" cy="1066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rPr>
              <a:t>F+ UCR</a:t>
            </a:r>
          </a:p>
          <a:p>
            <a:pPr algn="ctr"/>
            <a:r>
              <a:rPr lang="en-US" dirty="0" smtClean="0">
                <a:solidFill>
                  <a:schemeClr val="tx1"/>
                </a:solidFill>
                <a:latin typeface="Calibri" pitchFamily="34" charset="0"/>
              </a:rPr>
              <a:t>(Passive System)</a:t>
            </a:r>
          </a:p>
        </p:txBody>
      </p:sp>
      <p:sp>
        <p:nvSpPr>
          <p:cNvPr id="10" name="Rectangle 9"/>
          <p:cNvSpPr/>
          <p:nvPr/>
        </p:nvSpPr>
        <p:spPr>
          <a:xfrm>
            <a:off x="4724400" y="4876800"/>
            <a:ext cx="1828800" cy="1066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rPr>
              <a:t>F+ RPT 1</a:t>
            </a:r>
          </a:p>
          <a:p>
            <a:pPr algn="ctr"/>
            <a:r>
              <a:rPr lang="en-US" sz="1600" dirty="0" smtClean="0">
                <a:solidFill>
                  <a:schemeClr val="tx1"/>
                </a:solidFill>
                <a:latin typeface="Calibri" pitchFamily="34" charset="0"/>
              </a:rPr>
              <a:t>(Report Generation Facility)</a:t>
            </a:r>
            <a:endParaRPr lang="en-US" sz="1600" dirty="0">
              <a:solidFill>
                <a:schemeClr val="tx1"/>
              </a:solidFill>
              <a:latin typeface="Calibri" pitchFamily="34" charset="0"/>
            </a:endParaRPr>
          </a:p>
        </p:txBody>
      </p:sp>
      <p:cxnSp>
        <p:nvCxnSpPr>
          <p:cNvPr id="21" name="Shape 20"/>
          <p:cNvCxnSpPr>
            <a:stCxn id="5" idx="2"/>
          </p:cNvCxnSpPr>
          <p:nvPr/>
        </p:nvCxnSpPr>
        <p:spPr>
          <a:xfrm rot="5400000">
            <a:off x="2533650" y="2038350"/>
            <a:ext cx="838200" cy="3162300"/>
          </a:xfrm>
          <a:prstGeom prst="bentConnector2">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0"/>
          </p:cNvCxnSpPr>
          <p:nvPr/>
        </p:nvCxnSpPr>
        <p:spPr>
          <a:xfrm rot="5400000">
            <a:off x="953294" y="4457700"/>
            <a:ext cx="837406"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a:off x="4495800" y="4038600"/>
            <a:ext cx="3276600" cy="838200"/>
          </a:xfrm>
          <a:prstGeom prst="bentConnector2">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9" idx="0"/>
          </p:cNvCxnSpPr>
          <p:nvPr/>
        </p:nvCxnSpPr>
        <p:spPr>
          <a:xfrm rot="5400000" flipH="1" flipV="1">
            <a:off x="3086894" y="4457700"/>
            <a:ext cx="837406"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0"/>
          </p:cNvCxnSpPr>
          <p:nvPr/>
        </p:nvCxnSpPr>
        <p:spPr>
          <a:xfrm rot="5400000" flipH="1" flipV="1">
            <a:off x="5220494" y="4457700"/>
            <a:ext cx="837406"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858000" y="4876800"/>
            <a:ext cx="1828800" cy="1066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libri" pitchFamily="34" charset="0"/>
              </a:rPr>
              <a:t>F+ RPT 2</a:t>
            </a:r>
          </a:p>
          <a:p>
            <a:pPr algn="ctr"/>
            <a:r>
              <a:rPr lang="en-US" sz="1600" dirty="0" smtClean="0">
                <a:solidFill>
                  <a:schemeClr val="tx1"/>
                </a:solidFill>
                <a:latin typeface="Calibri" pitchFamily="34" charset="0"/>
              </a:rPr>
              <a:t>(Report Generation Facility)</a:t>
            </a:r>
            <a:endParaRPr lang="en-US" sz="16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62000" y="2743200"/>
            <a:ext cx="7543800" cy="2831544"/>
          </a:xfrm>
          <a:prstGeom prst="rect">
            <a:avLst/>
          </a:prstGeom>
          <a:noFill/>
        </p:spPr>
        <p:txBody>
          <a:bodyPr wrap="square" rtlCol="0">
            <a:spAutoFit/>
          </a:bodyPr>
          <a:lstStyle/>
          <a:p>
            <a:pPr marL="228600" indent="-228600" algn="ctr"/>
            <a:r>
              <a:rPr lang="en-US" sz="4000" b="1" dirty="0" smtClean="0">
                <a:latin typeface="Calibri" pitchFamily="34" charset="0"/>
                <a:cs typeface="Calibri" pitchFamily="34" charset="0"/>
              </a:rPr>
              <a:t>SYSTEM SUPPORT</a:t>
            </a:r>
            <a:endParaRPr lang="en-US" sz="4000" dirty="0">
              <a:latin typeface="Calibri" pitchFamily="34" charset="0"/>
              <a:cs typeface="Calibri" pitchFamily="34" charset="0"/>
            </a:endParaRPr>
          </a:p>
          <a:p>
            <a:pPr marL="228600" indent="-228600"/>
            <a:endParaRPr lang="en-US" sz="1200" dirty="0"/>
          </a:p>
          <a:p>
            <a:pPr marL="228600" lvl="0" indent="-228600">
              <a:buFont typeface="+mj-lt"/>
              <a:buAutoNum type="arabicPeriod"/>
            </a:pPr>
            <a:endParaRPr lang="en-US" sz="1200" dirty="0" smtClean="0"/>
          </a:p>
          <a:p>
            <a:pPr marL="228600" lvl="0" indent="-228600">
              <a:buFont typeface="+mj-lt"/>
              <a:buAutoNum type="arabicPeriod"/>
            </a:pPr>
            <a:endParaRPr lang="en-US" sz="1200" dirty="0"/>
          </a:p>
          <a:p>
            <a:pPr marL="228600" lvl="0" indent="-228600">
              <a:buFont typeface="+mj-lt"/>
              <a:buAutoNum type="arabicPeriod"/>
            </a:pPr>
            <a:endParaRPr lang="en-US" sz="1200" dirty="0"/>
          </a:p>
          <a:p>
            <a:pPr marL="228600" indent="-228600">
              <a:buFont typeface="+mj-lt"/>
              <a:buAutoNum type="arabicPeriod"/>
            </a:pPr>
            <a:endParaRPr lang="en-US" sz="1200" dirty="0" smtClean="0"/>
          </a:p>
          <a:p>
            <a:pPr marL="228600" indent="-228600">
              <a:buFont typeface="+mj-lt"/>
              <a:buAutoNum type="arabicPeriod"/>
            </a:pPr>
            <a:endParaRPr lang="en-US" sz="1200" dirty="0"/>
          </a:p>
          <a:p>
            <a:pPr marL="228600" indent="-228600">
              <a:buFont typeface="+mj-lt"/>
              <a:buAutoNum type="arabicPeriod"/>
            </a:pPr>
            <a:endParaRPr lang="en-US" sz="1200" dirty="0" smtClean="0"/>
          </a:p>
          <a:p>
            <a:endParaRPr lang="en-US" b="1" dirty="0" smtClean="0"/>
          </a:p>
          <a:p>
            <a:endParaRPr lang="en-US" b="1" dirty="0"/>
          </a:p>
          <a:p>
            <a:endParaRPr lang="en-US" dirty="0"/>
          </a:p>
        </p:txBody>
      </p:sp>
      <p:pic>
        <p:nvPicPr>
          <p:cNvPr id="4" name="Picture 3" descr="Oracle-Peoplesoft-900x675.png"/>
          <p:cNvPicPr>
            <a:picLocks noChangeAspect="1"/>
          </p:cNvPicPr>
          <p:nvPr/>
        </p:nvPicPr>
        <p:blipFill>
          <a:blip r:embed="rId2" cstate="print"/>
          <a:stretch>
            <a:fillRect/>
          </a:stretch>
        </p:blipFill>
        <p:spPr>
          <a:xfrm>
            <a:off x="6934200" y="152400"/>
            <a:ext cx="1713965" cy="91411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9075</TotalTime>
  <Words>2374</Words>
  <Application>Microsoft Office PowerPoint</Application>
  <PresentationFormat>On-screen Show (4:3)</PresentationFormat>
  <Paragraphs>337</Paragraphs>
  <Slides>40</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Century Schoolbook</vt:lpstr>
      <vt:lpstr>Wingdings</vt:lpstr>
      <vt:lpstr>Wingdings 2</vt:lpstr>
      <vt:lpstr>Oriel</vt:lpstr>
      <vt:lpstr>Bitmap Image</vt:lpstr>
      <vt:lpstr>PEOPLESOFT CAMPUS SOLUTION (PSCS)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PEOPLESOFT CAMPUS SOLUTION (PSCS)</dc:title>
  <dc:creator>Lara</dc:creator>
  <cp:lastModifiedBy>College Dean</cp:lastModifiedBy>
  <cp:revision>678</cp:revision>
  <dcterms:created xsi:type="dcterms:W3CDTF">2017-11-24T01:15:06Z</dcterms:created>
  <dcterms:modified xsi:type="dcterms:W3CDTF">2018-07-30T17:39:56Z</dcterms:modified>
</cp:coreProperties>
</file>