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1887200" cy="7772400"/>
  <p:notesSz cx="6858000" cy="9144000"/>
  <p:defaultTextStyle>
    <a:defPPr>
      <a:defRPr lang="en-US"/>
    </a:defPPr>
    <a:lvl1pPr marL="0" algn="l" defTabSz="561670" rtl="0" eaLnBrk="1" latinLnBrk="0" hangingPunct="1">
      <a:defRPr sz="2200" kern="1200">
        <a:solidFill>
          <a:schemeClr val="tx1"/>
        </a:solidFill>
        <a:latin typeface="+mn-lt"/>
        <a:ea typeface="+mn-ea"/>
        <a:cs typeface="+mn-cs"/>
      </a:defRPr>
    </a:lvl1pPr>
    <a:lvl2pPr marL="561670" algn="l" defTabSz="561670" rtl="0" eaLnBrk="1" latinLnBrk="0" hangingPunct="1">
      <a:defRPr sz="2200" kern="1200">
        <a:solidFill>
          <a:schemeClr val="tx1"/>
        </a:solidFill>
        <a:latin typeface="+mn-lt"/>
        <a:ea typeface="+mn-ea"/>
        <a:cs typeface="+mn-cs"/>
      </a:defRPr>
    </a:lvl2pPr>
    <a:lvl3pPr marL="1123340" algn="l" defTabSz="561670" rtl="0" eaLnBrk="1" latinLnBrk="0" hangingPunct="1">
      <a:defRPr sz="2200" kern="1200">
        <a:solidFill>
          <a:schemeClr val="tx1"/>
        </a:solidFill>
        <a:latin typeface="+mn-lt"/>
        <a:ea typeface="+mn-ea"/>
        <a:cs typeface="+mn-cs"/>
      </a:defRPr>
    </a:lvl3pPr>
    <a:lvl4pPr marL="1685011" algn="l" defTabSz="561670" rtl="0" eaLnBrk="1" latinLnBrk="0" hangingPunct="1">
      <a:defRPr sz="2200" kern="1200">
        <a:solidFill>
          <a:schemeClr val="tx1"/>
        </a:solidFill>
        <a:latin typeface="+mn-lt"/>
        <a:ea typeface="+mn-ea"/>
        <a:cs typeface="+mn-cs"/>
      </a:defRPr>
    </a:lvl4pPr>
    <a:lvl5pPr marL="2246681" algn="l" defTabSz="561670" rtl="0" eaLnBrk="1" latinLnBrk="0" hangingPunct="1">
      <a:defRPr sz="2200" kern="1200">
        <a:solidFill>
          <a:schemeClr val="tx1"/>
        </a:solidFill>
        <a:latin typeface="+mn-lt"/>
        <a:ea typeface="+mn-ea"/>
        <a:cs typeface="+mn-cs"/>
      </a:defRPr>
    </a:lvl5pPr>
    <a:lvl6pPr marL="2808351" algn="l" defTabSz="561670" rtl="0" eaLnBrk="1" latinLnBrk="0" hangingPunct="1">
      <a:defRPr sz="2200" kern="1200">
        <a:solidFill>
          <a:schemeClr val="tx1"/>
        </a:solidFill>
        <a:latin typeface="+mn-lt"/>
        <a:ea typeface="+mn-ea"/>
        <a:cs typeface="+mn-cs"/>
      </a:defRPr>
    </a:lvl6pPr>
    <a:lvl7pPr marL="3370021" algn="l" defTabSz="561670" rtl="0" eaLnBrk="1" latinLnBrk="0" hangingPunct="1">
      <a:defRPr sz="2200" kern="1200">
        <a:solidFill>
          <a:schemeClr val="tx1"/>
        </a:solidFill>
        <a:latin typeface="+mn-lt"/>
        <a:ea typeface="+mn-ea"/>
        <a:cs typeface="+mn-cs"/>
      </a:defRPr>
    </a:lvl7pPr>
    <a:lvl8pPr marL="3931691" algn="l" defTabSz="561670" rtl="0" eaLnBrk="1" latinLnBrk="0" hangingPunct="1">
      <a:defRPr sz="2200" kern="1200">
        <a:solidFill>
          <a:schemeClr val="tx1"/>
        </a:solidFill>
        <a:latin typeface="+mn-lt"/>
        <a:ea typeface="+mn-ea"/>
        <a:cs typeface="+mn-cs"/>
      </a:defRPr>
    </a:lvl8pPr>
    <a:lvl9pPr marL="4493362" algn="l" defTabSz="56167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41" autoAdjust="0"/>
    <p:restoredTop sz="94660"/>
  </p:normalViewPr>
  <p:slideViewPr>
    <p:cSldViewPr snapToGrid="0" snapToObjects="1">
      <p:cViewPr varScale="1">
        <p:scale>
          <a:sx n="44" d="100"/>
          <a:sy n="44" d="100"/>
        </p:scale>
        <p:origin x="792" y="53"/>
      </p:cViewPr>
      <p:guideLst>
        <p:guide orient="horz" pos="2448"/>
        <p:guide pos="37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414482"/>
            <a:ext cx="10104120" cy="1666028"/>
          </a:xfrm>
        </p:spPr>
        <p:txBody>
          <a:bodyPr/>
          <a:lstStyle/>
          <a:p>
            <a:r>
              <a:rPr lang="en-US"/>
              <a:t>Click to edit Master title style</a:t>
            </a:r>
          </a:p>
        </p:txBody>
      </p:sp>
      <p:sp>
        <p:nvSpPr>
          <p:cNvPr id="3" name="Subtitle 2"/>
          <p:cNvSpPr>
            <a:spLocks noGrp="1"/>
          </p:cNvSpPr>
          <p:nvPr>
            <p:ph type="subTitle" idx="1"/>
          </p:nvPr>
        </p:nvSpPr>
        <p:spPr>
          <a:xfrm>
            <a:off x="1783080" y="4404360"/>
            <a:ext cx="8321040" cy="1986280"/>
          </a:xfrm>
        </p:spPr>
        <p:txBody>
          <a:bodyPr/>
          <a:lstStyle>
            <a:lvl1pPr marL="0" indent="0" algn="ctr">
              <a:buNone/>
              <a:defRPr>
                <a:solidFill>
                  <a:schemeClr val="tx1">
                    <a:tint val="75000"/>
                  </a:schemeClr>
                </a:solidFill>
              </a:defRPr>
            </a:lvl1pPr>
            <a:lvl2pPr marL="561670" indent="0" algn="ctr">
              <a:buNone/>
              <a:defRPr>
                <a:solidFill>
                  <a:schemeClr val="tx1">
                    <a:tint val="75000"/>
                  </a:schemeClr>
                </a:solidFill>
              </a:defRPr>
            </a:lvl2pPr>
            <a:lvl3pPr marL="1123340" indent="0" algn="ctr">
              <a:buNone/>
              <a:defRPr>
                <a:solidFill>
                  <a:schemeClr val="tx1">
                    <a:tint val="75000"/>
                  </a:schemeClr>
                </a:solidFill>
              </a:defRPr>
            </a:lvl3pPr>
            <a:lvl4pPr marL="1685011" indent="0" algn="ctr">
              <a:buNone/>
              <a:defRPr>
                <a:solidFill>
                  <a:schemeClr val="tx1">
                    <a:tint val="75000"/>
                  </a:schemeClr>
                </a:solidFill>
              </a:defRPr>
            </a:lvl4pPr>
            <a:lvl5pPr marL="2246681" indent="0" algn="ctr">
              <a:buNone/>
              <a:defRPr>
                <a:solidFill>
                  <a:schemeClr val="tx1">
                    <a:tint val="75000"/>
                  </a:schemeClr>
                </a:solidFill>
              </a:defRPr>
            </a:lvl5pPr>
            <a:lvl6pPr marL="2808351" indent="0" algn="ctr">
              <a:buNone/>
              <a:defRPr>
                <a:solidFill>
                  <a:schemeClr val="tx1">
                    <a:tint val="75000"/>
                  </a:schemeClr>
                </a:solidFill>
              </a:defRPr>
            </a:lvl6pPr>
            <a:lvl7pPr marL="3370021" indent="0" algn="ctr">
              <a:buNone/>
              <a:defRPr>
                <a:solidFill>
                  <a:schemeClr val="tx1">
                    <a:tint val="75000"/>
                  </a:schemeClr>
                </a:solidFill>
              </a:defRPr>
            </a:lvl7pPr>
            <a:lvl8pPr marL="3931691" indent="0" algn="ctr">
              <a:buNone/>
              <a:defRPr>
                <a:solidFill>
                  <a:schemeClr val="tx1">
                    <a:tint val="75000"/>
                  </a:schemeClr>
                </a:solidFill>
              </a:defRPr>
            </a:lvl8pPr>
            <a:lvl9pPr marL="44933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C3EBD7-D7C5-9A4F-95BF-33407C03CBC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370417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3EBD7-D7C5-9A4F-95BF-33407C03CBC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410112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04100" y="352637"/>
            <a:ext cx="3477418" cy="75169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843" y="352637"/>
            <a:ext cx="10234137" cy="75169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3EBD7-D7C5-9A4F-95BF-33407C03CBC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111153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3EBD7-D7C5-9A4F-95BF-33407C03CBC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10932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994487"/>
            <a:ext cx="10104120" cy="1543685"/>
          </a:xfrm>
        </p:spPr>
        <p:txBody>
          <a:bodyPr anchor="t"/>
          <a:lstStyle>
            <a:lvl1pPr algn="l">
              <a:defRPr sz="4900" b="1" cap="all"/>
            </a:lvl1pPr>
          </a:lstStyle>
          <a:p>
            <a:r>
              <a:rPr lang="en-US"/>
              <a:t>Click to edit Master title style</a:t>
            </a:r>
          </a:p>
        </p:txBody>
      </p:sp>
      <p:sp>
        <p:nvSpPr>
          <p:cNvPr id="3" name="Text Placeholder 2"/>
          <p:cNvSpPr>
            <a:spLocks noGrp="1"/>
          </p:cNvSpPr>
          <p:nvPr>
            <p:ph type="body" idx="1"/>
          </p:nvPr>
        </p:nvSpPr>
        <p:spPr>
          <a:xfrm>
            <a:off x="939007" y="3294275"/>
            <a:ext cx="10104120" cy="1700212"/>
          </a:xfrm>
        </p:spPr>
        <p:txBody>
          <a:bodyPr anchor="b"/>
          <a:lstStyle>
            <a:lvl1pPr marL="0" indent="0">
              <a:buNone/>
              <a:defRPr sz="2500">
                <a:solidFill>
                  <a:schemeClr val="tx1">
                    <a:tint val="75000"/>
                  </a:schemeClr>
                </a:solidFill>
              </a:defRPr>
            </a:lvl1pPr>
            <a:lvl2pPr marL="561670" indent="0">
              <a:buNone/>
              <a:defRPr sz="2200">
                <a:solidFill>
                  <a:schemeClr val="tx1">
                    <a:tint val="75000"/>
                  </a:schemeClr>
                </a:solidFill>
              </a:defRPr>
            </a:lvl2pPr>
            <a:lvl3pPr marL="1123340" indent="0">
              <a:buNone/>
              <a:defRPr sz="2000">
                <a:solidFill>
                  <a:schemeClr val="tx1">
                    <a:tint val="75000"/>
                  </a:schemeClr>
                </a:solidFill>
              </a:defRPr>
            </a:lvl3pPr>
            <a:lvl4pPr marL="1685011" indent="0">
              <a:buNone/>
              <a:defRPr sz="1700">
                <a:solidFill>
                  <a:schemeClr val="tx1">
                    <a:tint val="75000"/>
                  </a:schemeClr>
                </a:solidFill>
              </a:defRPr>
            </a:lvl4pPr>
            <a:lvl5pPr marL="2246681" indent="0">
              <a:buNone/>
              <a:defRPr sz="1700">
                <a:solidFill>
                  <a:schemeClr val="tx1">
                    <a:tint val="75000"/>
                  </a:schemeClr>
                </a:solidFill>
              </a:defRPr>
            </a:lvl5pPr>
            <a:lvl6pPr marL="2808351" indent="0">
              <a:buNone/>
              <a:defRPr sz="1700">
                <a:solidFill>
                  <a:schemeClr val="tx1">
                    <a:tint val="75000"/>
                  </a:schemeClr>
                </a:solidFill>
              </a:defRPr>
            </a:lvl6pPr>
            <a:lvl7pPr marL="3370021" indent="0">
              <a:buNone/>
              <a:defRPr sz="1700">
                <a:solidFill>
                  <a:schemeClr val="tx1">
                    <a:tint val="75000"/>
                  </a:schemeClr>
                </a:solidFill>
              </a:defRPr>
            </a:lvl7pPr>
            <a:lvl8pPr marL="3931691" indent="0">
              <a:buNone/>
              <a:defRPr sz="1700">
                <a:solidFill>
                  <a:schemeClr val="tx1">
                    <a:tint val="75000"/>
                  </a:schemeClr>
                </a:solidFill>
              </a:defRPr>
            </a:lvl8pPr>
            <a:lvl9pPr marL="4493362"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C3EBD7-D7C5-9A4F-95BF-33407C03CBC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371606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1843" y="2054648"/>
            <a:ext cx="6855778" cy="5814907"/>
          </a:xfrm>
        </p:spPr>
        <p:txBody>
          <a:bodyPr/>
          <a:lstStyle>
            <a:lvl1pPr>
              <a:defRPr sz="3400"/>
            </a:lvl1pPr>
            <a:lvl2pPr>
              <a:defRPr sz="29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25740" y="2054648"/>
            <a:ext cx="6855778" cy="5814907"/>
          </a:xfrm>
        </p:spPr>
        <p:txBody>
          <a:bodyPr/>
          <a:lstStyle>
            <a:lvl1pPr>
              <a:defRPr sz="3400"/>
            </a:lvl1pPr>
            <a:lvl2pPr>
              <a:defRPr sz="29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C3EBD7-D7C5-9A4F-95BF-33407C03CBC1}"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395236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11256"/>
            <a:ext cx="10698480"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739795"/>
            <a:ext cx="5252244" cy="725064"/>
          </a:xfrm>
        </p:spPr>
        <p:txBody>
          <a:bodyPr anchor="b"/>
          <a:lstStyle>
            <a:lvl1pPr marL="0" indent="0">
              <a:buNone/>
              <a:defRPr sz="2900" b="1"/>
            </a:lvl1pPr>
            <a:lvl2pPr marL="561670" indent="0">
              <a:buNone/>
              <a:defRPr sz="2500" b="1"/>
            </a:lvl2pPr>
            <a:lvl3pPr marL="1123340" indent="0">
              <a:buNone/>
              <a:defRPr sz="2200" b="1"/>
            </a:lvl3pPr>
            <a:lvl4pPr marL="1685011" indent="0">
              <a:buNone/>
              <a:defRPr sz="2000" b="1"/>
            </a:lvl4pPr>
            <a:lvl5pPr marL="2246681" indent="0">
              <a:buNone/>
              <a:defRPr sz="2000" b="1"/>
            </a:lvl5pPr>
            <a:lvl6pPr marL="2808351" indent="0">
              <a:buNone/>
              <a:defRPr sz="2000" b="1"/>
            </a:lvl6pPr>
            <a:lvl7pPr marL="3370021" indent="0">
              <a:buNone/>
              <a:defRPr sz="2000" b="1"/>
            </a:lvl7pPr>
            <a:lvl8pPr marL="3931691" indent="0">
              <a:buNone/>
              <a:defRPr sz="2000" b="1"/>
            </a:lvl8pPr>
            <a:lvl9pPr marL="4493362" indent="0">
              <a:buNone/>
              <a:defRPr sz="2000" b="1"/>
            </a:lvl9pPr>
          </a:lstStyle>
          <a:p>
            <a:pPr lvl="0"/>
            <a:r>
              <a:rPr lang="en-US"/>
              <a:t>Click to edit Master text styles</a:t>
            </a:r>
          </a:p>
        </p:txBody>
      </p:sp>
      <p:sp>
        <p:nvSpPr>
          <p:cNvPr id="4" name="Content Placeholder 3"/>
          <p:cNvSpPr>
            <a:spLocks noGrp="1"/>
          </p:cNvSpPr>
          <p:nvPr>
            <p:ph sz="half" idx="2"/>
          </p:nvPr>
        </p:nvSpPr>
        <p:spPr>
          <a:xfrm>
            <a:off x="594360" y="2464859"/>
            <a:ext cx="5252244" cy="4478126"/>
          </a:xfrm>
        </p:spPr>
        <p:txBody>
          <a:bodyPr/>
          <a:lstStyle>
            <a:lvl1pPr>
              <a:defRPr sz="29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3" y="1739795"/>
            <a:ext cx="5254308" cy="725064"/>
          </a:xfrm>
        </p:spPr>
        <p:txBody>
          <a:bodyPr anchor="b"/>
          <a:lstStyle>
            <a:lvl1pPr marL="0" indent="0">
              <a:buNone/>
              <a:defRPr sz="2900" b="1"/>
            </a:lvl1pPr>
            <a:lvl2pPr marL="561670" indent="0">
              <a:buNone/>
              <a:defRPr sz="2500" b="1"/>
            </a:lvl2pPr>
            <a:lvl3pPr marL="1123340" indent="0">
              <a:buNone/>
              <a:defRPr sz="2200" b="1"/>
            </a:lvl3pPr>
            <a:lvl4pPr marL="1685011" indent="0">
              <a:buNone/>
              <a:defRPr sz="2000" b="1"/>
            </a:lvl4pPr>
            <a:lvl5pPr marL="2246681" indent="0">
              <a:buNone/>
              <a:defRPr sz="2000" b="1"/>
            </a:lvl5pPr>
            <a:lvl6pPr marL="2808351" indent="0">
              <a:buNone/>
              <a:defRPr sz="2000" b="1"/>
            </a:lvl6pPr>
            <a:lvl7pPr marL="3370021" indent="0">
              <a:buNone/>
              <a:defRPr sz="2000" b="1"/>
            </a:lvl7pPr>
            <a:lvl8pPr marL="3931691" indent="0">
              <a:buNone/>
              <a:defRPr sz="2000" b="1"/>
            </a:lvl8pPr>
            <a:lvl9pPr marL="4493362"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8533" y="2464859"/>
            <a:ext cx="5254308" cy="4478126"/>
          </a:xfrm>
        </p:spPr>
        <p:txBody>
          <a:bodyPr/>
          <a:lstStyle>
            <a:lvl1pPr>
              <a:defRPr sz="29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C3EBD7-D7C5-9A4F-95BF-33407C03CBC1}"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1708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C3EBD7-D7C5-9A4F-95BF-33407C03CBC1}"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4187229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3EBD7-D7C5-9A4F-95BF-33407C03CBC1}"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203907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309457"/>
            <a:ext cx="3910807" cy="1316990"/>
          </a:xfrm>
        </p:spPr>
        <p:txBody>
          <a:bodyPr anchor="b"/>
          <a:lstStyle>
            <a:lvl1pPr algn="l">
              <a:defRPr sz="2500" b="1"/>
            </a:lvl1pPr>
          </a:lstStyle>
          <a:p>
            <a:r>
              <a:rPr lang="en-US"/>
              <a:t>Click to edit Master title style</a:t>
            </a:r>
          </a:p>
        </p:txBody>
      </p:sp>
      <p:sp>
        <p:nvSpPr>
          <p:cNvPr id="3" name="Content Placeholder 2"/>
          <p:cNvSpPr>
            <a:spLocks noGrp="1"/>
          </p:cNvSpPr>
          <p:nvPr>
            <p:ph idx="1"/>
          </p:nvPr>
        </p:nvSpPr>
        <p:spPr>
          <a:xfrm>
            <a:off x="4647565" y="309457"/>
            <a:ext cx="6645275" cy="6633528"/>
          </a:xfrm>
        </p:spPr>
        <p:txBody>
          <a:bodyPr/>
          <a:lstStyle>
            <a:lvl1pPr>
              <a:defRPr sz="3900"/>
            </a:lvl1pPr>
            <a:lvl2pPr>
              <a:defRPr sz="3400"/>
            </a:lvl2pPr>
            <a:lvl3pPr>
              <a:defRPr sz="29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1" y="1626447"/>
            <a:ext cx="3910807" cy="5316538"/>
          </a:xfrm>
        </p:spPr>
        <p:txBody>
          <a:bodyPr/>
          <a:lstStyle>
            <a:lvl1pPr marL="0" indent="0">
              <a:buNone/>
              <a:defRPr sz="1700"/>
            </a:lvl1pPr>
            <a:lvl2pPr marL="561670" indent="0">
              <a:buNone/>
              <a:defRPr sz="1500"/>
            </a:lvl2pPr>
            <a:lvl3pPr marL="1123340" indent="0">
              <a:buNone/>
              <a:defRPr sz="1200"/>
            </a:lvl3pPr>
            <a:lvl4pPr marL="1685011" indent="0">
              <a:buNone/>
              <a:defRPr sz="1100"/>
            </a:lvl4pPr>
            <a:lvl5pPr marL="2246681" indent="0">
              <a:buNone/>
              <a:defRPr sz="1100"/>
            </a:lvl5pPr>
            <a:lvl6pPr marL="2808351" indent="0">
              <a:buNone/>
              <a:defRPr sz="1100"/>
            </a:lvl6pPr>
            <a:lvl7pPr marL="3370021" indent="0">
              <a:buNone/>
              <a:defRPr sz="1100"/>
            </a:lvl7pPr>
            <a:lvl8pPr marL="3931691" indent="0">
              <a:buNone/>
              <a:defRPr sz="1100"/>
            </a:lvl8pPr>
            <a:lvl9pPr marL="44933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AC3EBD7-D7C5-9A4F-95BF-33407C03CBC1}"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217048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440680"/>
            <a:ext cx="7132320" cy="642303"/>
          </a:xfrm>
        </p:spPr>
        <p:txBody>
          <a:bodyPr anchor="b"/>
          <a:lstStyle>
            <a:lvl1pPr algn="l">
              <a:defRPr sz="2500" b="1"/>
            </a:lvl1pPr>
          </a:lstStyle>
          <a:p>
            <a:r>
              <a:rPr lang="en-US"/>
              <a:t>Click to edit Master title style</a:t>
            </a:r>
          </a:p>
        </p:txBody>
      </p:sp>
      <p:sp>
        <p:nvSpPr>
          <p:cNvPr id="3" name="Picture Placeholder 2"/>
          <p:cNvSpPr>
            <a:spLocks noGrp="1"/>
          </p:cNvSpPr>
          <p:nvPr>
            <p:ph type="pic" idx="1"/>
          </p:nvPr>
        </p:nvSpPr>
        <p:spPr>
          <a:xfrm>
            <a:off x="2329974" y="694478"/>
            <a:ext cx="7132320" cy="4663440"/>
          </a:xfrm>
        </p:spPr>
        <p:txBody>
          <a:bodyPr/>
          <a:lstStyle>
            <a:lvl1pPr marL="0" indent="0">
              <a:buNone/>
              <a:defRPr sz="3900"/>
            </a:lvl1pPr>
            <a:lvl2pPr marL="561670" indent="0">
              <a:buNone/>
              <a:defRPr sz="3400"/>
            </a:lvl2pPr>
            <a:lvl3pPr marL="1123340" indent="0">
              <a:buNone/>
              <a:defRPr sz="2900"/>
            </a:lvl3pPr>
            <a:lvl4pPr marL="1685011" indent="0">
              <a:buNone/>
              <a:defRPr sz="2500"/>
            </a:lvl4pPr>
            <a:lvl5pPr marL="2246681" indent="0">
              <a:buNone/>
              <a:defRPr sz="2500"/>
            </a:lvl5pPr>
            <a:lvl6pPr marL="2808351" indent="0">
              <a:buNone/>
              <a:defRPr sz="2500"/>
            </a:lvl6pPr>
            <a:lvl7pPr marL="3370021" indent="0">
              <a:buNone/>
              <a:defRPr sz="2500"/>
            </a:lvl7pPr>
            <a:lvl8pPr marL="3931691" indent="0">
              <a:buNone/>
              <a:defRPr sz="2500"/>
            </a:lvl8pPr>
            <a:lvl9pPr marL="4493362" indent="0">
              <a:buNone/>
              <a:defRPr sz="2500"/>
            </a:lvl9pPr>
          </a:lstStyle>
          <a:p>
            <a:endParaRPr lang="en-US"/>
          </a:p>
        </p:txBody>
      </p:sp>
      <p:sp>
        <p:nvSpPr>
          <p:cNvPr id="4" name="Text Placeholder 3"/>
          <p:cNvSpPr>
            <a:spLocks noGrp="1"/>
          </p:cNvSpPr>
          <p:nvPr>
            <p:ph type="body" sz="half" idx="2"/>
          </p:nvPr>
        </p:nvSpPr>
        <p:spPr>
          <a:xfrm>
            <a:off x="2329974" y="6082983"/>
            <a:ext cx="7132320" cy="912177"/>
          </a:xfrm>
        </p:spPr>
        <p:txBody>
          <a:bodyPr/>
          <a:lstStyle>
            <a:lvl1pPr marL="0" indent="0">
              <a:buNone/>
              <a:defRPr sz="1700"/>
            </a:lvl1pPr>
            <a:lvl2pPr marL="561670" indent="0">
              <a:buNone/>
              <a:defRPr sz="1500"/>
            </a:lvl2pPr>
            <a:lvl3pPr marL="1123340" indent="0">
              <a:buNone/>
              <a:defRPr sz="1200"/>
            </a:lvl3pPr>
            <a:lvl4pPr marL="1685011" indent="0">
              <a:buNone/>
              <a:defRPr sz="1100"/>
            </a:lvl4pPr>
            <a:lvl5pPr marL="2246681" indent="0">
              <a:buNone/>
              <a:defRPr sz="1100"/>
            </a:lvl5pPr>
            <a:lvl6pPr marL="2808351" indent="0">
              <a:buNone/>
              <a:defRPr sz="1100"/>
            </a:lvl6pPr>
            <a:lvl7pPr marL="3370021" indent="0">
              <a:buNone/>
              <a:defRPr sz="1100"/>
            </a:lvl7pPr>
            <a:lvl8pPr marL="3931691" indent="0">
              <a:buNone/>
              <a:defRPr sz="1100"/>
            </a:lvl8pPr>
            <a:lvl9pPr marL="44933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AC3EBD7-D7C5-9A4F-95BF-33407C03CBC1}"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77CD6-1CF4-934D-8E4C-03FA37C1E6F5}" type="slidenum">
              <a:rPr lang="en-US" smtClean="0"/>
              <a:t>‹#›</a:t>
            </a:fld>
            <a:endParaRPr lang="en-US"/>
          </a:p>
        </p:txBody>
      </p:sp>
    </p:spTree>
    <p:extLst>
      <p:ext uri="{BB962C8B-B14F-4D97-AF65-F5344CB8AC3E}">
        <p14:creationId xmlns:p14="http://schemas.microsoft.com/office/powerpoint/2010/main" val="149975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311256"/>
            <a:ext cx="10698480" cy="1295400"/>
          </a:xfrm>
          <a:prstGeom prst="rect">
            <a:avLst/>
          </a:prstGeom>
        </p:spPr>
        <p:txBody>
          <a:bodyPr vert="horz" lIns="112334" tIns="56167" rIns="112334" bIns="56167" rtlCol="0" anchor="ctr">
            <a:normAutofit/>
          </a:bodyPr>
          <a:lstStyle/>
          <a:p>
            <a:r>
              <a:rPr lang="en-US"/>
              <a:t>Click to edit Master title style</a:t>
            </a:r>
          </a:p>
        </p:txBody>
      </p:sp>
      <p:sp>
        <p:nvSpPr>
          <p:cNvPr id="3" name="Text Placeholder 2"/>
          <p:cNvSpPr>
            <a:spLocks noGrp="1"/>
          </p:cNvSpPr>
          <p:nvPr>
            <p:ph type="body" idx="1"/>
          </p:nvPr>
        </p:nvSpPr>
        <p:spPr>
          <a:xfrm>
            <a:off x="594360" y="1813560"/>
            <a:ext cx="10698480" cy="5129425"/>
          </a:xfrm>
          <a:prstGeom prst="rect">
            <a:avLst/>
          </a:prstGeom>
        </p:spPr>
        <p:txBody>
          <a:bodyPr vert="horz" lIns="112334" tIns="56167" rIns="112334" bIns="5616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7203864"/>
            <a:ext cx="2773680" cy="413808"/>
          </a:xfrm>
          <a:prstGeom prst="rect">
            <a:avLst/>
          </a:prstGeom>
        </p:spPr>
        <p:txBody>
          <a:bodyPr vert="horz" lIns="112334" tIns="56167" rIns="112334" bIns="56167" rtlCol="0" anchor="ctr"/>
          <a:lstStyle>
            <a:lvl1pPr algn="l">
              <a:defRPr sz="1500">
                <a:solidFill>
                  <a:schemeClr val="tx1">
                    <a:tint val="75000"/>
                  </a:schemeClr>
                </a:solidFill>
              </a:defRPr>
            </a:lvl1pPr>
          </a:lstStyle>
          <a:p>
            <a:fld id="{4AC3EBD7-D7C5-9A4F-95BF-33407C03CBC1}" type="datetimeFigureOut">
              <a:rPr lang="en-US" smtClean="0"/>
              <a:t>6/15/2020</a:t>
            </a:fld>
            <a:endParaRPr lang="en-US"/>
          </a:p>
        </p:txBody>
      </p:sp>
      <p:sp>
        <p:nvSpPr>
          <p:cNvPr id="5" name="Footer Placeholder 4"/>
          <p:cNvSpPr>
            <a:spLocks noGrp="1"/>
          </p:cNvSpPr>
          <p:nvPr>
            <p:ph type="ftr" sz="quarter" idx="3"/>
          </p:nvPr>
        </p:nvSpPr>
        <p:spPr>
          <a:xfrm>
            <a:off x="4061460" y="7203864"/>
            <a:ext cx="3764280" cy="413808"/>
          </a:xfrm>
          <a:prstGeom prst="rect">
            <a:avLst/>
          </a:prstGeom>
        </p:spPr>
        <p:txBody>
          <a:bodyPr vert="horz" lIns="112334" tIns="56167" rIns="112334" bIns="56167"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7203864"/>
            <a:ext cx="2773680" cy="413808"/>
          </a:xfrm>
          <a:prstGeom prst="rect">
            <a:avLst/>
          </a:prstGeom>
        </p:spPr>
        <p:txBody>
          <a:bodyPr vert="horz" lIns="112334" tIns="56167" rIns="112334" bIns="56167" rtlCol="0" anchor="ctr"/>
          <a:lstStyle>
            <a:lvl1pPr algn="r">
              <a:defRPr sz="1500">
                <a:solidFill>
                  <a:schemeClr val="tx1">
                    <a:tint val="75000"/>
                  </a:schemeClr>
                </a:solidFill>
              </a:defRPr>
            </a:lvl1pPr>
          </a:lstStyle>
          <a:p>
            <a:fld id="{56377CD6-1CF4-934D-8E4C-03FA37C1E6F5}" type="slidenum">
              <a:rPr lang="en-US" smtClean="0"/>
              <a:t>‹#›</a:t>
            </a:fld>
            <a:endParaRPr lang="en-US"/>
          </a:p>
        </p:txBody>
      </p:sp>
    </p:spTree>
    <p:extLst>
      <p:ext uri="{BB962C8B-B14F-4D97-AF65-F5344CB8AC3E}">
        <p14:creationId xmlns:p14="http://schemas.microsoft.com/office/powerpoint/2010/main" val="402071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61670" rtl="0" eaLnBrk="1" latinLnBrk="0" hangingPunct="1">
        <a:spcBef>
          <a:spcPct val="0"/>
        </a:spcBef>
        <a:buNone/>
        <a:defRPr sz="5400" kern="1200">
          <a:solidFill>
            <a:schemeClr val="tx1"/>
          </a:solidFill>
          <a:latin typeface="+mj-lt"/>
          <a:ea typeface="+mj-ea"/>
          <a:cs typeface="+mj-cs"/>
        </a:defRPr>
      </a:lvl1pPr>
    </p:titleStyle>
    <p:bodyStyle>
      <a:lvl1pPr marL="421253" indent="-421253" algn="l" defTabSz="561670" rtl="0" eaLnBrk="1" latinLnBrk="0" hangingPunct="1">
        <a:spcBef>
          <a:spcPct val="20000"/>
        </a:spcBef>
        <a:buFont typeface="Arial"/>
        <a:buChar char="•"/>
        <a:defRPr sz="3900" kern="1200">
          <a:solidFill>
            <a:schemeClr val="tx1"/>
          </a:solidFill>
          <a:latin typeface="+mn-lt"/>
          <a:ea typeface="+mn-ea"/>
          <a:cs typeface="+mn-cs"/>
        </a:defRPr>
      </a:lvl1pPr>
      <a:lvl2pPr marL="912714" indent="-351044" algn="l" defTabSz="561670" rtl="0" eaLnBrk="1" latinLnBrk="0" hangingPunct="1">
        <a:spcBef>
          <a:spcPct val="20000"/>
        </a:spcBef>
        <a:buFont typeface="Arial"/>
        <a:buChar char="–"/>
        <a:defRPr sz="3400" kern="1200">
          <a:solidFill>
            <a:schemeClr val="tx1"/>
          </a:solidFill>
          <a:latin typeface="+mn-lt"/>
          <a:ea typeface="+mn-ea"/>
          <a:cs typeface="+mn-cs"/>
        </a:defRPr>
      </a:lvl2pPr>
      <a:lvl3pPr marL="1404176" indent="-280835" algn="l" defTabSz="561670" rtl="0" eaLnBrk="1" latinLnBrk="0" hangingPunct="1">
        <a:spcBef>
          <a:spcPct val="20000"/>
        </a:spcBef>
        <a:buFont typeface="Arial"/>
        <a:buChar char="•"/>
        <a:defRPr sz="2900" kern="1200">
          <a:solidFill>
            <a:schemeClr val="tx1"/>
          </a:solidFill>
          <a:latin typeface="+mn-lt"/>
          <a:ea typeface="+mn-ea"/>
          <a:cs typeface="+mn-cs"/>
        </a:defRPr>
      </a:lvl3pPr>
      <a:lvl4pPr marL="1965846" indent="-280835" algn="l" defTabSz="561670" rtl="0" eaLnBrk="1" latinLnBrk="0" hangingPunct="1">
        <a:spcBef>
          <a:spcPct val="20000"/>
        </a:spcBef>
        <a:buFont typeface="Arial"/>
        <a:buChar char="–"/>
        <a:defRPr sz="2500" kern="1200">
          <a:solidFill>
            <a:schemeClr val="tx1"/>
          </a:solidFill>
          <a:latin typeface="+mn-lt"/>
          <a:ea typeface="+mn-ea"/>
          <a:cs typeface="+mn-cs"/>
        </a:defRPr>
      </a:lvl4pPr>
      <a:lvl5pPr marL="2527516" indent="-280835" algn="l" defTabSz="561670" rtl="0" eaLnBrk="1" latinLnBrk="0" hangingPunct="1">
        <a:spcBef>
          <a:spcPct val="20000"/>
        </a:spcBef>
        <a:buFont typeface="Arial"/>
        <a:buChar char="»"/>
        <a:defRPr sz="2500" kern="1200">
          <a:solidFill>
            <a:schemeClr val="tx1"/>
          </a:solidFill>
          <a:latin typeface="+mn-lt"/>
          <a:ea typeface="+mn-ea"/>
          <a:cs typeface="+mn-cs"/>
        </a:defRPr>
      </a:lvl5pPr>
      <a:lvl6pPr marL="3089186" indent="-280835" algn="l" defTabSz="561670" rtl="0" eaLnBrk="1" latinLnBrk="0" hangingPunct="1">
        <a:spcBef>
          <a:spcPct val="20000"/>
        </a:spcBef>
        <a:buFont typeface="Arial"/>
        <a:buChar char="•"/>
        <a:defRPr sz="2500" kern="1200">
          <a:solidFill>
            <a:schemeClr val="tx1"/>
          </a:solidFill>
          <a:latin typeface="+mn-lt"/>
          <a:ea typeface="+mn-ea"/>
          <a:cs typeface="+mn-cs"/>
        </a:defRPr>
      </a:lvl6pPr>
      <a:lvl7pPr marL="3650856" indent="-280835" algn="l" defTabSz="561670" rtl="0" eaLnBrk="1" latinLnBrk="0" hangingPunct="1">
        <a:spcBef>
          <a:spcPct val="20000"/>
        </a:spcBef>
        <a:buFont typeface="Arial"/>
        <a:buChar char="•"/>
        <a:defRPr sz="2500" kern="1200">
          <a:solidFill>
            <a:schemeClr val="tx1"/>
          </a:solidFill>
          <a:latin typeface="+mn-lt"/>
          <a:ea typeface="+mn-ea"/>
          <a:cs typeface="+mn-cs"/>
        </a:defRPr>
      </a:lvl7pPr>
      <a:lvl8pPr marL="4212527" indent="-280835" algn="l" defTabSz="561670" rtl="0" eaLnBrk="1" latinLnBrk="0" hangingPunct="1">
        <a:spcBef>
          <a:spcPct val="20000"/>
        </a:spcBef>
        <a:buFont typeface="Arial"/>
        <a:buChar char="•"/>
        <a:defRPr sz="2500" kern="1200">
          <a:solidFill>
            <a:schemeClr val="tx1"/>
          </a:solidFill>
          <a:latin typeface="+mn-lt"/>
          <a:ea typeface="+mn-ea"/>
          <a:cs typeface="+mn-cs"/>
        </a:defRPr>
      </a:lvl8pPr>
      <a:lvl9pPr marL="4774197" indent="-280835" algn="l" defTabSz="561670" rtl="0" eaLnBrk="1" latinLnBrk="0" hangingPunct="1">
        <a:spcBef>
          <a:spcPct val="20000"/>
        </a:spcBef>
        <a:buFont typeface="Arial"/>
        <a:buChar char="•"/>
        <a:defRPr sz="2500" kern="1200">
          <a:solidFill>
            <a:schemeClr val="tx1"/>
          </a:solidFill>
          <a:latin typeface="+mn-lt"/>
          <a:ea typeface="+mn-ea"/>
          <a:cs typeface="+mn-cs"/>
        </a:defRPr>
      </a:lvl9pPr>
    </p:bodyStyle>
    <p:otherStyle>
      <a:defPPr>
        <a:defRPr lang="en-US"/>
      </a:defPPr>
      <a:lvl1pPr marL="0" algn="l" defTabSz="561670" rtl="0" eaLnBrk="1" latinLnBrk="0" hangingPunct="1">
        <a:defRPr sz="2200" kern="1200">
          <a:solidFill>
            <a:schemeClr val="tx1"/>
          </a:solidFill>
          <a:latin typeface="+mn-lt"/>
          <a:ea typeface="+mn-ea"/>
          <a:cs typeface="+mn-cs"/>
        </a:defRPr>
      </a:lvl1pPr>
      <a:lvl2pPr marL="561670" algn="l" defTabSz="561670" rtl="0" eaLnBrk="1" latinLnBrk="0" hangingPunct="1">
        <a:defRPr sz="2200" kern="1200">
          <a:solidFill>
            <a:schemeClr val="tx1"/>
          </a:solidFill>
          <a:latin typeface="+mn-lt"/>
          <a:ea typeface="+mn-ea"/>
          <a:cs typeface="+mn-cs"/>
        </a:defRPr>
      </a:lvl2pPr>
      <a:lvl3pPr marL="1123340" algn="l" defTabSz="561670" rtl="0" eaLnBrk="1" latinLnBrk="0" hangingPunct="1">
        <a:defRPr sz="2200" kern="1200">
          <a:solidFill>
            <a:schemeClr val="tx1"/>
          </a:solidFill>
          <a:latin typeface="+mn-lt"/>
          <a:ea typeface="+mn-ea"/>
          <a:cs typeface="+mn-cs"/>
        </a:defRPr>
      </a:lvl3pPr>
      <a:lvl4pPr marL="1685011" algn="l" defTabSz="561670" rtl="0" eaLnBrk="1" latinLnBrk="0" hangingPunct="1">
        <a:defRPr sz="2200" kern="1200">
          <a:solidFill>
            <a:schemeClr val="tx1"/>
          </a:solidFill>
          <a:latin typeface="+mn-lt"/>
          <a:ea typeface="+mn-ea"/>
          <a:cs typeface="+mn-cs"/>
        </a:defRPr>
      </a:lvl4pPr>
      <a:lvl5pPr marL="2246681" algn="l" defTabSz="561670" rtl="0" eaLnBrk="1" latinLnBrk="0" hangingPunct="1">
        <a:defRPr sz="2200" kern="1200">
          <a:solidFill>
            <a:schemeClr val="tx1"/>
          </a:solidFill>
          <a:latin typeface="+mn-lt"/>
          <a:ea typeface="+mn-ea"/>
          <a:cs typeface="+mn-cs"/>
        </a:defRPr>
      </a:lvl5pPr>
      <a:lvl6pPr marL="2808351" algn="l" defTabSz="561670" rtl="0" eaLnBrk="1" latinLnBrk="0" hangingPunct="1">
        <a:defRPr sz="2200" kern="1200">
          <a:solidFill>
            <a:schemeClr val="tx1"/>
          </a:solidFill>
          <a:latin typeface="+mn-lt"/>
          <a:ea typeface="+mn-ea"/>
          <a:cs typeface="+mn-cs"/>
        </a:defRPr>
      </a:lvl6pPr>
      <a:lvl7pPr marL="3370021" algn="l" defTabSz="561670" rtl="0" eaLnBrk="1" latinLnBrk="0" hangingPunct="1">
        <a:defRPr sz="2200" kern="1200">
          <a:solidFill>
            <a:schemeClr val="tx1"/>
          </a:solidFill>
          <a:latin typeface="+mn-lt"/>
          <a:ea typeface="+mn-ea"/>
          <a:cs typeface="+mn-cs"/>
        </a:defRPr>
      </a:lvl7pPr>
      <a:lvl8pPr marL="3931691" algn="l" defTabSz="561670" rtl="0" eaLnBrk="1" latinLnBrk="0" hangingPunct="1">
        <a:defRPr sz="2200" kern="1200">
          <a:solidFill>
            <a:schemeClr val="tx1"/>
          </a:solidFill>
          <a:latin typeface="+mn-lt"/>
          <a:ea typeface="+mn-ea"/>
          <a:cs typeface="+mn-cs"/>
        </a:defRPr>
      </a:lvl8pPr>
      <a:lvl9pPr marL="4493362" algn="l" defTabSz="56167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amaesonline.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SHS%20Online%20Learning%20Grouping%20Plan%20-%20Proposal%20for%20Approval%20June%201,%202020-June52020-June%208,%202020-June12,2020jJune132020.docx"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College%20Online%20Learning%20Grouping%20Plan%20-%20Proposal%20for%20Approval%20June%201,%202020-June%208,%202020%20June%2012,%202020June132020.docx"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mailto:emmagada@amaes.edu.ph"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27May_OLC%20OLA%20JD.pdf"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230923" y="5810348"/>
            <a:ext cx="9372600" cy="1241083"/>
          </a:xfrm>
          <a:solidFill>
            <a:srgbClr val="FFFF00"/>
          </a:solidFill>
        </p:spPr>
        <p:txBody>
          <a:bodyPr>
            <a:normAutofit fontScale="85000" lnSpcReduction="20000"/>
          </a:bodyPr>
          <a:lstStyle/>
          <a:p>
            <a:r>
              <a:rPr lang="en-US" sz="5800" b="1" dirty="0" smtClean="0">
                <a:solidFill>
                  <a:schemeClr val="tx1"/>
                </a:solidFill>
              </a:rPr>
              <a:t>ORIENTATION and TRAINING</a:t>
            </a:r>
          </a:p>
          <a:p>
            <a:r>
              <a:rPr lang="en-US" b="1" dirty="0" smtClean="0">
                <a:solidFill>
                  <a:schemeClr val="tx1"/>
                </a:solidFill>
              </a:rPr>
              <a:t>June 15, 2020</a:t>
            </a:r>
            <a:endParaRPr lang="en-US" b="1" dirty="0">
              <a:solidFill>
                <a:schemeClr val="tx1"/>
              </a:solidFill>
            </a:endParaRPr>
          </a:p>
        </p:txBody>
      </p:sp>
      <p:pic>
        <p:nvPicPr>
          <p:cNvPr id="6" name="Picture 5"/>
          <p:cNvPicPr>
            <a:picLocks noChangeAspect="1"/>
          </p:cNvPicPr>
          <p:nvPr/>
        </p:nvPicPr>
        <p:blipFill>
          <a:blip r:embed="rId3"/>
          <a:stretch>
            <a:fillRect/>
          </a:stretch>
        </p:blipFill>
        <p:spPr>
          <a:xfrm>
            <a:off x="3270738" y="2662702"/>
            <a:ext cx="5521570" cy="2911621"/>
          </a:xfrm>
          <a:prstGeom prst="rect">
            <a:avLst/>
          </a:prstGeom>
        </p:spPr>
      </p:pic>
      <p:sp>
        <p:nvSpPr>
          <p:cNvPr id="7" name="Title 6"/>
          <p:cNvSpPr>
            <a:spLocks noGrp="1"/>
          </p:cNvSpPr>
          <p:nvPr>
            <p:ph type="ctrTitle"/>
          </p:nvPr>
        </p:nvSpPr>
        <p:spPr>
          <a:xfrm>
            <a:off x="474785" y="1090246"/>
            <a:ext cx="10937630" cy="1336431"/>
          </a:xfrm>
          <a:solidFill>
            <a:srgbClr val="FFFF00"/>
          </a:solidFill>
        </p:spPr>
        <p:txBody>
          <a:bodyPr>
            <a:normAutofit fontScale="90000"/>
          </a:bodyPr>
          <a:lstStyle/>
          <a:p>
            <a:r>
              <a:rPr lang="en-US" b="1" dirty="0" smtClean="0"/>
              <a:t>AMAES ONLINE LEARNING PROGRAM</a:t>
            </a:r>
            <a:endParaRPr lang="en-US" b="1" dirty="0"/>
          </a:p>
        </p:txBody>
      </p:sp>
    </p:spTree>
    <p:extLst>
      <p:ext uri="{BB962C8B-B14F-4D97-AF65-F5344CB8AC3E}">
        <p14:creationId xmlns:p14="http://schemas.microsoft.com/office/powerpoint/2010/main" val="1295132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6" name="Title 5"/>
          <p:cNvSpPr>
            <a:spLocks noGrp="1"/>
          </p:cNvSpPr>
          <p:nvPr>
            <p:ph type="ctrTitle"/>
          </p:nvPr>
        </p:nvSpPr>
        <p:spPr>
          <a:xfrm>
            <a:off x="685799" y="1371599"/>
            <a:ext cx="10849709" cy="5416063"/>
          </a:xfrm>
          <a:solidFill>
            <a:schemeClr val="bg1"/>
          </a:solidFill>
        </p:spPr>
        <p:txBody>
          <a:bodyPr>
            <a:noAutofit/>
          </a:bodyPr>
          <a:lstStyle/>
          <a:p>
            <a:pPr algn="l"/>
            <a:r>
              <a:rPr lang="en-US" sz="3200" dirty="0"/>
              <a:t>2.2 </a:t>
            </a:r>
            <a:r>
              <a:rPr lang="en-US" sz="4000" dirty="0"/>
              <a:t>Conducts advisory meeting among his students in his cluster courses handled via </a:t>
            </a:r>
            <a:r>
              <a:rPr lang="en-US" sz="4000" dirty="0" smtClean="0"/>
              <a:t>Virtual Class </a:t>
            </a:r>
            <a:r>
              <a:rPr lang="en-US" sz="4000" dirty="0"/>
              <a:t>for 2 sessions, 2 hrs. per session per week. </a:t>
            </a:r>
            <a:r>
              <a:rPr lang="en-US" sz="4000" dirty="0" smtClean="0"/>
              <a:t/>
            </a:r>
            <a:br>
              <a:rPr lang="en-US" sz="4000" dirty="0" smtClean="0"/>
            </a:br>
            <a:r>
              <a:rPr lang="en-US" sz="4000" dirty="0" smtClean="0"/>
              <a:t>	Among </a:t>
            </a:r>
            <a:r>
              <a:rPr lang="en-US" sz="4000" dirty="0"/>
              <a:t>other advisory function is </a:t>
            </a:r>
            <a:r>
              <a:rPr lang="en-US" sz="4000" dirty="0" smtClean="0"/>
              <a:t>reminding students </a:t>
            </a:r>
            <a:r>
              <a:rPr lang="en-US" sz="4000" dirty="0"/>
              <a:t>of their Online Learning tasks and monitor status of students</a:t>
            </a:r>
            <a:r>
              <a:rPr lang="en-US" sz="4000" dirty="0" smtClean="0"/>
              <a:t>.</a:t>
            </a:r>
            <a:br>
              <a:rPr lang="en-US" sz="4000" dirty="0" smtClean="0"/>
            </a:br>
            <a:r>
              <a:rPr lang="en-US" sz="4000" dirty="0" smtClean="0"/>
              <a:t>	Also</a:t>
            </a:r>
            <a:r>
              <a:rPr lang="en-US" sz="4000" dirty="0"/>
              <a:t>, reminds </a:t>
            </a:r>
            <a:r>
              <a:rPr lang="en-US" sz="4000" dirty="0" smtClean="0"/>
              <a:t>students of </a:t>
            </a:r>
            <a:r>
              <a:rPr lang="en-US" sz="4000" dirty="0"/>
              <a:t>his balance due or payments of school fees before taking the exams.</a:t>
            </a:r>
          </a:p>
        </p:txBody>
      </p:sp>
    </p:spTree>
    <p:extLst>
      <p:ext uri="{BB962C8B-B14F-4D97-AF65-F5344CB8AC3E}">
        <p14:creationId xmlns:p14="http://schemas.microsoft.com/office/powerpoint/2010/main" val="1464815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p:txBody>
          <a:bodyPr/>
          <a:lstStyle/>
          <a:p>
            <a:endParaRPr lang="en-US" dirty="0"/>
          </a:p>
        </p:txBody>
      </p:sp>
      <p:sp>
        <p:nvSpPr>
          <p:cNvPr id="6" name="Title 5"/>
          <p:cNvSpPr>
            <a:spLocks noGrp="1"/>
          </p:cNvSpPr>
          <p:nvPr>
            <p:ph type="ctrTitle"/>
          </p:nvPr>
        </p:nvSpPr>
        <p:spPr>
          <a:xfrm>
            <a:off x="650631" y="1459524"/>
            <a:ext cx="10533183" cy="5363308"/>
          </a:xfrm>
          <a:solidFill>
            <a:schemeClr val="bg1"/>
          </a:solidFill>
        </p:spPr>
        <p:txBody>
          <a:bodyPr>
            <a:noAutofit/>
          </a:bodyPr>
          <a:lstStyle/>
          <a:p>
            <a:pPr algn="just"/>
            <a:r>
              <a:rPr lang="en-US" sz="3600" b="1" dirty="0" smtClean="0"/>
              <a:t>2.3 </a:t>
            </a:r>
            <a:r>
              <a:rPr lang="en-US" sz="3600" b="1" dirty="0"/>
              <a:t>Generates overall performance of students per class in all of the clustered </a:t>
            </a:r>
            <a:r>
              <a:rPr lang="en-US" sz="3600" b="1" dirty="0" smtClean="0"/>
              <a:t>courses handled </a:t>
            </a:r>
            <a:r>
              <a:rPr lang="en-US" sz="3600" b="1" dirty="0"/>
              <a:t>and do data analysis of who will be subjected </a:t>
            </a:r>
            <a:r>
              <a:rPr lang="en-US" sz="3600" b="1" dirty="0" smtClean="0"/>
              <a:t>to Remediation </a:t>
            </a:r>
            <a:r>
              <a:rPr lang="en-US" sz="3600" b="1" dirty="0"/>
              <a:t>Classes and </a:t>
            </a:r>
            <a:r>
              <a:rPr lang="en-US" sz="3600" b="1" dirty="0" smtClean="0"/>
              <a:t>Removal Exams </a:t>
            </a:r>
            <a:r>
              <a:rPr lang="en-US" sz="3600" b="1" dirty="0"/>
              <a:t>before the end of the term. At the end of the term, submits Class </a:t>
            </a:r>
            <a:r>
              <a:rPr lang="en-US" sz="3600" b="1" dirty="0" smtClean="0"/>
              <a:t>Performance Summary </a:t>
            </a:r>
            <a:r>
              <a:rPr lang="en-US" sz="3600" b="1" dirty="0"/>
              <a:t>report (% Passes, % Failed, List of NFEs/ICs/IPs, List of Dropped and related data)</a:t>
            </a:r>
          </a:p>
        </p:txBody>
      </p:sp>
    </p:spTree>
    <p:extLst>
      <p:ext uri="{BB962C8B-B14F-4D97-AF65-F5344CB8AC3E}">
        <p14:creationId xmlns:p14="http://schemas.microsoft.com/office/powerpoint/2010/main" val="3041526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019907" y="1600200"/>
            <a:ext cx="10146324" cy="4790440"/>
          </a:xfrm>
          <a:solidFill>
            <a:schemeClr val="bg1"/>
          </a:solidFill>
        </p:spPr>
        <p:txBody>
          <a:bodyPr>
            <a:normAutofit/>
          </a:bodyPr>
          <a:lstStyle/>
          <a:p>
            <a:pPr algn="just"/>
            <a:endParaRPr lang="en-US" sz="800" b="1" dirty="0" smtClean="0">
              <a:solidFill>
                <a:schemeClr val="tx1"/>
              </a:solidFill>
            </a:endParaRPr>
          </a:p>
          <a:p>
            <a:pPr algn="just"/>
            <a:r>
              <a:rPr lang="en-US" sz="4000" b="1" dirty="0" smtClean="0">
                <a:solidFill>
                  <a:schemeClr val="tx1"/>
                </a:solidFill>
              </a:rPr>
              <a:t>2.4 </a:t>
            </a:r>
            <a:r>
              <a:rPr lang="en-US" sz="4000" b="1" dirty="0">
                <a:solidFill>
                  <a:schemeClr val="tx1"/>
                </a:solidFill>
              </a:rPr>
              <a:t>Coordinates with ACAD-HO Team, regarding a required improvement in the </a:t>
            </a:r>
            <a:r>
              <a:rPr lang="en-US" sz="4000" b="1" dirty="0" smtClean="0">
                <a:solidFill>
                  <a:schemeClr val="tx1"/>
                </a:solidFill>
              </a:rPr>
              <a:t>Course Contents </a:t>
            </a:r>
            <a:r>
              <a:rPr lang="en-US" sz="4000" b="1" dirty="0">
                <a:solidFill>
                  <a:schemeClr val="tx1"/>
                </a:solidFill>
              </a:rPr>
              <a:t>and Assessments/Exams or even improvements regarding the Course </a:t>
            </a:r>
            <a:r>
              <a:rPr lang="en-US" sz="4000" b="1" dirty="0" smtClean="0">
                <a:solidFill>
                  <a:schemeClr val="tx1"/>
                </a:solidFill>
              </a:rPr>
              <a:t>Specifications and Syllabi /</a:t>
            </a:r>
            <a:r>
              <a:rPr lang="en-US" sz="4000" b="1" dirty="0">
                <a:solidFill>
                  <a:schemeClr val="tx1"/>
                </a:solidFill>
              </a:rPr>
              <a:t>Learning Plans or Learning Activities</a:t>
            </a:r>
            <a:r>
              <a:rPr lang="en-US" sz="4000" dirty="0"/>
              <a:t>.</a:t>
            </a:r>
          </a:p>
        </p:txBody>
      </p:sp>
    </p:spTree>
    <p:extLst>
      <p:ext uri="{BB962C8B-B14F-4D97-AF65-F5344CB8AC3E}">
        <p14:creationId xmlns:p14="http://schemas.microsoft.com/office/powerpoint/2010/main" val="10349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037492" y="1529862"/>
            <a:ext cx="9689124" cy="4860778"/>
          </a:xfrm>
          <a:solidFill>
            <a:schemeClr val="bg1"/>
          </a:solidFill>
        </p:spPr>
        <p:txBody>
          <a:bodyPr>
            <a:normAutofit/>
          </a:bodyPr>
          <a:lstStyle/>
          <a:p>
            <a:pPr algn="just"/>
            <a:endParaRPr lang="en-US" sz="4000" dirty="0" smtClean="0"/>
          </a:p>
          <a:p>
            <a:pPr algn="just"/>
            <a:r>
              <a:rPr lang="en-US" sz="4800" dirty="0" smtClean="0">
                <a:solidFill>
                  <a:schemeClr val="tx1"/>
                </a:solidFill>
              </a:rPr>
              <a:t>2.5 </a:t>
            </a:r>
            <a:r>
              <a:rPr lang="en-US" sz="4800" dirty="0">
                <a:solidFill>
                  <a:schemeClr val="tx1"/>
                </a:solidFill>
              </a:rPr>
              <a:t>Submits a Course Content, Learning Materials, Assessment and Implementation Plan </a:t>
            </a:r>
            <a:r>
              <a:rPr lang="en-US" sz="4800" dirty="0" smtClean="0">
                <a:solidFill>
                  <a:schemeClr val="tx1"/>
                </a:solidFill>
              </a:rPr>
              <a:t>for continuous </a:t>
            </a:r>
            <a:r>
              <a:rPr lang="en-US" sz="4800" dirty="0">
                <a:solidFill>
                  <a:schemeClr val="tx1"/>
                </a:solidFill>
              </a:rPr>
              <a:t>improvement purposes at the end of the term.</a:t>
            </a:r>
          </a:p>
        </p:txBody>
      </p:sp>
    </p:spTree>
    <p:extLst>
      <p:ext uri="{BB962C8B-B14F-4D97-AF65-F5344CB8AC3E}">
        <p14:creationId xmlns:p14="http://schemas.microsoft.com/office/powerpoint/2010/main" val="958831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090246" y="1512277"/>
            <a:ext cx="10181492" cy="5222631"/>
          </a:xfrm>
          <a:solidFill>
            <a:schemeClr val="bg1"/>
          </a:solidFill>
        </p:spPr>
        <p:txBody>
          <a:bodyPr>
            <a:normAutofit/>
          </a:bodyPr>
          <a:lstStyle/>
          <a:p>
            <a:pPr algn="just"/>
            <a:r>
              <a:rPr lang="en-US" sz="4000" b="1" dirty="0" smtClean="0">
                <a:solidFill>
                  <a:schemeClr val="tx1"/>
                </a:solidFill>
              </a:rPr>
              <a:t>2.6 </a:t>
            </a:r>
            <a:r>
              <a:rPr lang="en-US" sz="4000" b="1" dirty="0">
                <a:solidFill>
                  <a:schemeClr val="tx1"/>
                </a:solidFill>
              </a:rPr>
              <a:t>Conducts End-of-Term Zoom Meeting for at least 2 hrs. on the 14th week of the </a:t>
            </a:r>
            <a:r>
              <a:rPr lang="en-US" sz="4000" b="1" dirty="0" smtClean="0">
                <a:solidFill>
                  <a:schemeClr val="tx1"/>
                </a:solidFill>
              </a:rPr>
              <a:t>term during </a:t>
            </a:r>
            <a:r>
              <a:rPr lang="en-US" sz="4000" b="1" dirty="0">
                <a:solidFill>
                  <a:schemeClr val="tx1"/>
                </a:solidFill>
              </a:rPr>
              <a:t>the official reporting time with all the students in the cluster of courses </a:t>
            </a:r>
            <a:r>
              <a:rPr lang="en-US" sz="4000" b="1" dirty="0" smtClean="0">
                <a:solidFill>
                  <a:schemeClr val="tx1"/>
                </a:solidFill>
              </a:rPr>
              <a:t>handled, congratulating </a:t>
            </a:r>
            <a:r>
              <a:rPr lang="en-US" sz="4000" b="1" dirty="0">
                <a:solidFill>
                  <a:schemeClr val="tx1"/>
                </a:solidFill>
              </a:rPr>
              <a:t>and commending them for their good work as independent learners </a:t>
            </a:r>
            <a:r>
              <a:rPr lang="en-US" sz="4000" b="1" dirty="0" smtClean="0">
                <a:solidFill>
                  <a:schemeClr val="tx1"/>
                </a:solidFill>
              </a:rPr>
              <a:t>and encourage </a:t>
            </a:r>
            <a:r>
              <a:rPr lang="en-US" sz="4000" b="1" dirty="0">
                <a:solidFill>
                  <a:schemeClr val="tx1"/>
                </a:solidFill>
              </a:rPr>
              <a:t>the same to enroll for the next term.</a:t>
            </a:r>
          </a:p>
        </p:txBody>
      </p:sp>
    </p:spTree>
    <p:extLst>
      <p:ext uri="{BB962C8B-B14F-4D97-AF65-F5344CB8AC3E}">
        <p14:creationId xmlns:p14="http://schemas.microsoft.com/office/powerpoint/2010/main" val="890685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107831" y="1547447"/>
            <a:ext cx="9689123" cy="4843194"/>
          </a:xfrm>
          <a:solidFill>
            <a:schemeClr val="bg1"/>
          </a:solidFill>
        </p:spPr>
        <p:txBody>
          <a:bodyPr>
            <a:normAutofit/>
          </a:bodyPr>
          <a:lstStyle/>
          <a:p>
            <a:pPr algn="just"/>
            <a:endParaRPr lang="en-US" sz="4000" b="1" dirty="0" smtClean="0">
              <a:solidFill>
                <a:schemeClr val="tx1"/>
              </a:solidFill>
            </a:endParaRPr>
          </a:p>
          <a:p>
            <a:pPr algn="just"/>
            <a:r>
              <a:rPr lang="en-US" sz="4400" b="1" dirty="0" smtClean="0">
                <a:solidFill>
                  <a:schemeClr val="tx1"/>
                </a:solidFill>
              </a:rPr>
              <a:t>2.7 </a:t>
            </a:r>
            <a:r>
              <a:rPr lang="en-US" sz="4400" b="1" dirty="0">
                <a:solidFill>
                  <a:schemeClr val="tx1"/>
                </a:solidFill>
              </a:rPr>
              <a:t>Recommends and conduct Online Extra and Co-Curricular Activities like </a:t>
            </a:r>
            <a:r>
              <a:rPr lang="en-US" sz="4400" b="1" dirty="0" smtClean="0">
                <a:solidFill>
                  <a:schemeClr val="tx1"/>
                </a:solidFill>
              </a:rPr>
              <a:t>Educational Games </a:t>
            </a:r>
            <a:r>
              <a:rPr lang="en-US" sz="4400" b="1" dirty="0">
                <a:solidFill>
                  <a:schemeClr val="tx1"/>
                </a:solidFill>
              </a:rPr>
              <a:t>and Educational Competitions for the students in the cluster of courses handled.</a:t>
            </a:r>
          </a:p>
        </p:txBody>
      </p:sp>
    </p:spTree>
    <p:extLst>
      <p:ext uri="{BB962C8B-B14F-4D97-AF65-F5344CB8AC3E}">
        <p14:creationId xmlns:p14="http://schemas.microsoft.com/office/powerpoint/2010/main" val="913545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931985" y="3077308"/>
            <a:ext cx="10251830" cy="3313332"/>
          </a:xfrm>
          <a:solidFill>
            <a:schemeClr val="bg1"/>
          </a:solidFill>
        </p:spPr>
        <p:txBody>
          <a:bodyPr>
            <a:normAutofit/>
          </a:bodyPr>
          <a:lstStyle/>
          <a:p>
            <a:pPr algn="just"/>
            <a:endParaRPr lang="en-US" sz="800" b="1" dirty="0" smtClean="0">
              <a:solidFill>
                <a:schemeClr val="tx1"/>
              </a:solidFill>
            </a:endParaRPr>
          </a:p>
          <a:p>
            <a:pPr algn="just"/>
            <a:r>
              <a:rPr lang="en-US" b="1" dirty="0" smtClean="0">
                <a:solidFill>
                  <a:schemeClr val="tx1"/>
                </a:solidFill>
              </a:rPr>
              <a:t>1</a:t>
            </a:r>
            <a:r>
              <a:rPr lang="en-US" b="1" dirty="0">
                <a:solidFill>
                  <a:schemeClr val="tx1"/>
                </a:solidFill>
              </a:rPr>
              <a:t>. </a:t>
            </a:r>
            <a:r>
              <a:rPr lang="en-US" sz="4400" b="1" dirty="0">
                <a:solidFill>
                  <a:schemeClr val="tx1"/>
                </a:solidFill>
              </a:rPr>
              <a:t>He will ensure the completeness, quality and functionality of all Course Contents </a:t>
            </a:r>
            <a:r>
              <a:rPr lang="en-US" sz="4400" b="1" dirty="0" smtClean="0">
                <a:solidFill>
                  <a:schemeClr val="tx1"/>
                </a:solidFill>
              </a:rPr>
              <a:t>and Learning </a:t>
            </a:r>
            <a:r>
              <a:rPr lang="en-US" sz="4400" b="1" dirty="0">
                <a:solidFill>
                  <a:schemeClr val="tx1"/>
                </a:solidFill>
              </a:rPr>
              <a:t>Materials in the LMS</a:t>
            </a:r>
            <a:r>
              <a:rPr lang="en-US" sz="4400" b="1" dirty="0" smtClean="0">
                <a:solidFill>
                  <a:schemeClr val="tx1"/>
                </a:solidFill>
              </a:rPr>
              <a:t>.</a:t>
            </a:r>
            <a:endParaRPr lang="en-US" sz="4400" b="1" dirty="0">
              <a:solidFill>
                <a:schemeClr val="tx1"/>
              </a:solidFill>
            </a:endParaRPr>
          </a:p>
        </p:txBody>
      </p:sp>
      <p:sp>
        <p:nvSpPr>
          <p:cNvPr id="6" name="Title 5"/>
          <p:cNvSpPr>
            <a:spLocks noGrp="1"/>
          </p:cNvSpPr>
          <p:nvPr>
            <p:ph type="ctrTitle"/>
          </p:nvPr>
        </p:nvSpPr>
        <p:spPr>
          <a:xfrm>
            <a:off x="720969" y="1477108"/>
            <a:ext cx="10638693" cy="931984"/>
          </a:xfrm>
          <a:solidFill>
            <a:schemeClr val="bg1"/>
          </a:solidFill>
        </p:spPr>
        <p:txBody>
          <a:bodyPr>
            <a:normAutofit fontScale="90000"/>
          </a:bodyPr>
          <a:lstStyle/>
          <a:p>
            <a:r>
              <a:rPr lang="en-US" b="1" dirty="0"/>
              <a:t>Academic and Instructional </a:t>
            </a:r>
            <a:r>
              <a:rPr lang="en-US" b="1" dirty="0" smtClean="0"/>
              <a:t>Functions</a:t>
            </a:r>
            <a:endParaRPr lang="en-US" b="1" dirty="0"/>
          </a:p>
        </p:txBody>
      </p:sp>
    </p:spTree>
    <p:extLst>
      <p:ext uri="{BB962C8B-B14F-4D97-AF65-F5344CB8AC3E}">
        <p14:creationId xmlns:p14="http://schemas.microsoft.com/office/powerpoint/2010/main" val="1657270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808892" y="1389185"/>
            <a:ext cx="10181493" cy="5380892"/>
          </a:xfrm>
          <a:solidFill>
            <a:schemeClr val="bg1"/>
          </a:solidFill>
        </p:spPr>
        <p:txBody>
          <a:bodyPr>
            <a:normAutofit fontScale="92500"/>
          </a:bodyPr>
          <a:lstStyle/>
          <a:p>
            <a:pPr algn="just"/>
            <a:r>
              <a:rPr lang="en-US" sz="6500" b="1" dirty="0">
                <a:solidFill>
                  <a:schemeClr val="tx1"/>
                </a:solidFill>
              </a:rPr>
              <a:t>Completeness</a:t>
            </a:r>
            <a:r>
              <a:rPr lang="en-US" b="1" dirty="0">
                <a:solidFill>
                  <a:schemeClr val="tx1"/>
                </a:solidFill>
              </a:rPr>
              <a:t> – there are uploaded and configured contents following the academic </a:t>
            </a:r>
            <a:r>
              <a:rPr lang="en-US" b="1" dirty="0" smtClean="0">
                <a:solidFill>
                  <a:schemeClr val="tx1"/>
                </a:solidFill>
              </a:rPr>
              <a:t>calendar timeframe </a:t>
            </a:r>
            <a:r>
              <a:rPr lang="en-US" b="1" dirty="0">
                <a:solidFill>
                  <a:schemeClr val="tx1"/>
                </a:solidFill>
              </a:rPr>
              <a:t>(Week 1 – Week 14) for College Trimester, (Week 1 – Week 18) for College</a:t>
            </a:r>
          </a:p>
          <a:p>
            <a:pPr algn="just"/>
            <a:r>
              <a:rPr lang="en-US" b="1" dirty="0">
                <a:solidFill>
                  <a:schemeClr val="tx1"/>
                </a:solidFill>
              </a:rPr>
              <a:t>Semester, (Week1 – Week 20) for Basic Education – Preparatory, Elementary, JHS and SHS</a:t>
            </a:r>
            <a:r>
              <a:rPr lang="en-US" b="1" dirty="0" smtClean="0">
                <a:solidFill>
                  <a:schemeClr val="tx1"/>
                </a:solidFill>
              </a:rPr>
              <a:t>, (</a:t>
            </a:r>
            <a:r>
              <a:rPr lang="en-US" b="1" dirty="0">
                <a:solidFill>
                  <a:schemeClr val="tx1"/>
                </a:solidFill>
              </a:rPr>
              <a:t>Week 1 – Week 18) for TESDA Diploma as well as the short term or modular courses.</a:t>
            </a:r>
          </a:p>
        </p:txBody>
      </p:sp>
    </p:spTree>
    <p:extLst>
      <p:ext uri="{BB962C8B-B14F-4D97-AF65-F5344CB8AC3E}">
        <p14:creationId xmlns:p14="http://schemas.microsoft.com/office/powerpoint/2010/main" val="3039534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178169" y="1723293"/>
            <a:ext cx="9759462" cy="4667348"/>
          </a:xfrm>
          <a:solidFill>
            <a:schemeClr val="bg1"/>
          </a:solidFill>
        </p:spPr>
        <p:txBody>
          <a:bodyPr>
            <a:noAutofit/>
          </a:bodyPr>
          <a:lstStyle/>
          <a:p>
            <a:pPr algn="just"/>
            <a:r>
              <a:rPr lang="en-US" sz="6000" b="1" dirty="0">
                <a:solidFill>
                  <a:schemeClr val="tx1"/>
                </a:solidFill>
              </a:rPr>
              <a:t>Quality</a:t>
            </a:r>
            <a:r>
              <a:rPr lang="en-US" sz="4000" b="1" dirty="0">
                <a:solidFill>
                  <a:schemeClr val="tx1"/>
                </a:solidFill>
              </a:rPr>
              <a:t> </a:t>
            </a:r>
            <a:r>
              <a:rPr lang="en-US" sz="4000" dirty="0">
                <a:solidFill>
                  <a:schemeClr val="tx1"/>
                </a:solidFill>
              </a:rPr>
              <a:t>– </a:t>
            </a:r>
            <a:r>
              <a:rPr lang="en-US" sz="4000" b="1" dirty="0">
                <a:solidFill>
                  <a:schemeClr val="tx1"/>
                </a:solidFill>
              </a:rPr>
              <a:t>the uploaded contents are free from errors and learning activities are </a:t>
            </a:r>
            <a:r>
              <a:rPr lang="en-US" sz="4000" b="1" dirty="0" smtClean="0">
                <a:solidFill>
                  <a:schemeClr val="tx1"/>
                </a:solidFill>
              </a:rPr>
              <a:t>constructively aligned </a:t>
            </a:r>
            <a:r>
              <a:rPr lang="en-US" sz="4000" b="1" dirty="0">
                <a:solidFill>
                  <a:schemeClr val="tx1"/>
                </a:solidFill>
              </a:rPr>
              <a:t>to meet the desired ILO’s. Also, ensures that all courses are contributing to </a:t>
            </a:r>
            <a:r>
              <a:rPr lang="en-US" sz="4000" b="1" dirty="0" smtClean="0">
                <a:solidFill>
                  <a:schemeClr val="tx1"/>
                </a:solidFill>
              </a:rPr>
              <a:t>the attainment </a:t>
            </a:r>
            <a:r>
              <a:rPr lang="en-US" sz="4000" b="1" dirty="0">
                <a:solidFill>
                  <a:schemeClr val="tx1"/>
                </a:solidFill>
              </a:rPr>
              <a:t>of the PO’s </a:t>
            </a:r>
            <a:r>
              <a:rPr lang="en-US" sz="4000" b="1" dirty="0" smtClean="0">
                <a:solidFill>
                  <a:schemeClr val="tx1"/>
                </a:solidFill>
              </a:rPr>
              <a:t>/  </a:t>
            </a:r>
            <a:r>
              <a:rPr lang="en-US" sz="4000" b="1" dirty="0">
                <a:solidFill>
                  <a:schemeClr val="tx1"/>
                </a:solidFill>
              </a:rPr>
              <a:t>SOs.</a:t>
            </a:r>
          </a:p>
        </p:txBody>
      </p:sp>
    </p:spTree>
    <p:extLst>
      <p:ext uri="{BB962C8B-B14F-4D97-AF65-F5344CB8AC3E}">
        <p14:creationId xmlns:p14="http://schemas.microsoft.com/office/powerpoint/2010/main" val="3502435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195754" y="1951892"/>
            <a:ext cx="9777046" cy="4438748"/>
          </a:xfrm>
          <a:solidFill>
            <a:schemeClr val="bg1"/>
          </a:solidFill>
        </p:spPr>
        <p:txBody>
          <a:bodyPr>
            <a:normAutofit/>
          </a:bodyPr>
          <a:lstStyle/>
          <a:p>
            <a:pPr algn="just"/>
            <a:r>
              <a:rPr lang="en-US" sz="6000" b="1" dirty="0" smtClean="0">
                <a:solidFill>
                  <a:schemeClr val="tx1"/>
                </a:solidFill>
              </a:rPr>
              <a:t>Functionality </a:t>
            </a:r>
            <a:r>
              <a:rPr lang="en-US" sz="4400" b="1" dirty="0">
                <a:solidFill>
                  <a:schemeClr val="tx1"/>
                </a:solidFill>
              </a:rPr>
              <a:t>– all the course </a:t>
            </a:r>
            <a:r>
              <a:rPr lang="en-US" sz="4400" b="1" dirty="0" smtClean="0">
                <a:solidFill>
                  <a:schemeClr val="tx1"/>
                </a:solidFill>
              </a:rPr>
              <a:t>contents components:  modules, </a:t>
            </a:r>
            <a:r>
              <a:rPr lang="en-US" sz="4400" b="1" dirty="0" err="1" smtClean="0">
                <a:solidFill>
                  <a:schemeClr val="tx1"/>
                </a:solidFill>
              </a:rPr>
              <a:t>ppts</a:t>
            </a:r>
            <a:r>
              <a:rPr lang="en-US" sz="4400" b="1" dirty="0" smtClean="0">
                <a:solidFill>
                  <a:schemeClr val="tx1"/>
                </a:solidFill>
              </a:rPr>
              <a:t>,  learning activities, videos, audios, links </a:t>
            </a:r>
            <a:r>
              <a:rPr lang="en-US" sz="4400" b="1" dirty="0">
                <a:solidFill>
                  <a:schemeClr val="tx1"/>
                </a:solidFill>
              </a:rPr>
              <a:t>and assessments or exams are tested and </a:t>
            </a:r>
            <a:r>
              <a:rPr lang="en-US" sz="4400" b="1" dirty="0" smtClean="0">
                <a:solidFill>
                  <a:schemeClr val="tx1"/>
                </a:solidFill>
              </a:rPr>
              <a:t>run accordingly </a:t>
            </a:r>
            <a:r>
              <a:rPr lang="en-US" sz="4400" b="1" dirty="0">
                <a:solidFill>
                  <a:schemeClr val="tx1"/>
                </a:solidFill>
              </a:rPr>
              <a:t>when accessed by the user.</a:t>
            </a:r>
          </a:p>
        </p:txBody>
      </p:sp>
    </p:spTree>
    <p:extLst>
      <p:ext uri="{BB962C8B-B14F-4D97-AF65-F5344CB8AC3E}">
        <p14:creationId xmlns:p14="http://schemas.microsoft.com/office/powerpoint/2010/main" val="3970088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2" name="Title 1"/>
          <p:cNvSpPr>
            <a:spLocks noGrp="1"/>
          </p:cNvSpPr>
          <p:nvPr>
            <p:ph type="ctrTitle"/>
          </p:nvPr>
        </p:nvSpPr>
        <p:spPr>
          <a:xfrm>
            <a:off x="650631" y="1283678"/>
            <a:ext cx="10744200" cy="967154"/>
          </a:xfrm>
          <a:solidFill>
            <a:srgbClr val="FFFF00"/>
          </a:solidFill>
        </p:spPr>
        <p:txBody>
          <a:bodyPr/>
          <a:lstStyle/>
          <a:p>
            <a:r>
              <a:rPr lang="en-US" b="1" dirty="0" smtClean="0"/>
              <a:t>AMAES </a:t>
            </a:r>
            <a:r>
              <a:rPr lang="en-US" b="1" dirty="0" err="1" smtClean="0"/>
              <a:t>eLP</a:t>
            </a:r>
            <a:r>
              <a:rPr lang="en-US" b="1" dirty="0" smtClean="0"/>
              <a:t> - OVERVIEW</a:t>
            </a:r>
            <a:endParaRPr lang="en-US" b="1" dirty="0"/>
          </a:p>
        </p:txBody>
      </p:sp>
      <p:sp>
        <p:nvSpPr>
          <p:cNvPr id="3" name="Subtitle 2"/>
          <p:cNvSpPr>
            <a:spLocks noGrp="1"/>
          </p:cNvSpPr>
          <p:nvPr>
            <p:ph type="subTitle" idx="1"/>
          </p:nvPr>
        </p:nvSpPr>
        <p:spPr>
          <a:xfrm>
            <a:off x="650631" y="2426677"/>
            <a:ext cx="10744200" cy="5117123"/>
          </a:xfrm>
          <a:solidFill>
            <a:schemeClr val="bg1"/>
          </a:solidFill>
        </p:spPr>
        <p:txBody>
          <a:bodyPr>
            <a:normAutofit fontScale="25000" lnSpcReduction="20000"/>
          </a:bodyPr>
          <a:lstStyle/>
          <a:p>
            <a:pPr algn="l"/>
            <a:r>
              <a:rPr lang="en-US" sz="12300" b="1" dirty="0" smtClean="0">
                <a:solidFill>
                  <a:schemeClr val="tx1"/>
                </a:solidFill>
              </a:rPr>
              <a:t>History :</a:t>
            </a:r>
          </a:p>
          <a:p>
            <a:pPr algn="l"/>
            <a:r>
              <a:rPr lang="en-US" sz="12300" b="1" dirty="0">
                <a:solidFill>
                  <a:schemeClr val="tx1"/>
                </a:solidFill>
              </a:rPr>
              <a:t> </a:t>
            </a:r>
            <a:r>
              <a:rPr lang="en-US" sz="12300" b="1" dirty="0" smtClean="0">
                <a:solidFill>
                  <a:schemeClr val="tx1"/>
                </a:solidFill>
              </a:rPr>
              <a:t>  - late ‘90s / 2000 - eLearning Program : </a:t>
            </a:r>
            <a:r>
              <a:rPr lang="en-US" sz="12300" b="1" dirty="0" err="1" smtClean="0">
                <a:solidFill>
                  <a:schemeClr val="tx1"/>
                </a:solidFill>
              </a:rPr>
              <a:t>Intralearn</a:t>
            </a:r>
            <a:r>
              <a:rPr lang="en-US" sz="12300" b="1" dirty="0" smtClean="0">
                <a:solidFill>
                  <a:schemeClr val="tx1"/>
                </a:solidFill>
              </a:rPr>
              <a:t>                            </a:t>
            </a:r>
          </a:p>
          <a:p>
            <a:pPr algn="l"/>
            <a:r>
              <a:rPr lang="en-US" sz="12300" b="1" dirty="0">
                <a:solidFill>
                  <a:schemeClr val="tx1"/>
                </a:solidFill>
              </a:rPr>
              <a:t> </a:t>
            </a:r>
            <a:r>
              <a:rPr lang="en-US" sz="12300" b="1" dirty="0" smtClean="0">
                <a:solidFill>
                  <a:schemeClr val="tx1"/>
                </a:solidFill>
              </a:rPr>
              <a:t>   - 2002 Onwards – eLearning Program : VSAT</a:t>
            </a:r>
            <a:endParaRPr lang="en-US" sz="12300" b="1" dirty="0">
              <a:solidFill>
                <a:schemeClr val="tx1"/>
              </a:solidFill>
            </a:endParaRPr>
          </a:p>
          <a:p>
            <a:pPr algn="l"/>
            <a:r>
              <a:rPr lang="en-US" sz="12300" b="1" dirty="0" smtClean="0">
                <a:solidFill>
                  <a:schemeClr val="tx1"/>
                </a:solidFill>
              </a:rPr>
              <a:t>    - 2015 Onwards – Blended Learning : SHS / College</a:t>
            </a:r>
          </a:p>
          <a:p>
            <a:pPr algn="l"/>
            <a:r>
              <a:rPr lang="en-US" sz="12300" b="1" dirty="0">
                <a:solidFill>
                  <a:schemeClr val="tx1"/>
                </a:solidFill>
              </a:rPr>
              <a:t> </a:t>
            </a:r>
            <a:r>
              <a:rPr lang="en-US" sz="12300" b="1" dirty="0" smtClean="0">
                <a:solidFill>
                  <a:schemeClr val="tx1"/>
                </a:solidFill>
              </a:rPr>
              <a:t>                                    ( Web-Based / Internet-Based )</a:t>
            </a:r>
          </a:p>
          <a:p>
            <a:pPr algn="l"/>
            <a:r>
              <a:rPr lang="en-US" sz="12300" b="1" dirty="0">
                <a:solidFill>
                  <a:schemeClr val="tx1"/>
                </a:solidFill>
              </a:rPr>
              <a:t> </a:t>
            </a:r>
            <a:r>
              <a:rPr lang="en-US" sz="12300" b="1" dirty="0" smtClean="0">
                <a:solidFill>
                  <a:schemeClr val="tx1"/>
                </a:solidFill>
              </a:rPr>
              <a:t>                                 -  </a:t>
            </a:r>
            <a:r>
              <a:rPr lang="en-US" sz="12300" b="1" dirty="0" err="1" smtClean="0">
                <a:solidFill>
                  <a:schemeClr val="tx1"/>
                </a:solidFill>
              </a:rPr>
              <a:t>OeD</a:t>
            </a:r>
            <a:r>
              <a:rPr lang="en-US" sz="12300" b="1" dirty="0" smtClean="0">
                <a:solidFill>
                  <a:schemeClr val="tx1"/>
                </a:solidFill>
              </a:rPr>
              <a:t> : Web-Based : Full Online Learning</a:t>
            </a:r>
          </a:p>
          <a:p>
            <a:pPr algn="l"/>
            <a:r>
              <a:rPr lang="en-US" sz="12300" b="1" dirty="0">
                <a:solidFill>
                  <a:schemeClr val="tx1"/>
                </a:solidFill>
              </a:rPr>
              <a:t> </a:t>
            </a:r>
            <a:r>
              <a:rPr lang="en-US" sz="12300" b="1" dirty="0" smtClean="0">
                <a:solidFill>
                  <a:schemeClr val="tx1"/>
                </a:solidFill>
              </a:rPr>
              <a:t>   - 2019                  - 100 % ( Blended Learning )</a:t>
            </a:r>
          </a:p>
          <a:p>
            <a:pPr algn="l"/>
            <a:r>
              <a:rPr lang="en-US" sz="12300" b="1" dirty="0">
                <a:solidFill>
                  <a:schemeClr val="tx1"/>
                </a:solidFill>
              </a:rPr>
              <a:t> </a:t>
            </a:r>
            <a:r>
              <a:rPr lang="en-US" sz="12300" b="1" dirty="0" smtClean="0">
                <a:solidFill>
                  <a:schemeClr val="tx1"/>
                </a:solidFill>
              </a:rPr>
              <a:t>                                -  SHS / JHS ( SVC ) / College</a:t>
            </a:r>
          </a:p>
          <a:p>
            <a:pPr algn="l"/>
            <a:r>
              <a:rPr lang="en-US" sz="12300" b="1" dirty="0">
                <a:solidFill>
                  <a:schemeClr val="tx1"/>
                </a:solidFill>
              </a:rPr>
              <a:t> </a:t>
            </a:r>
            <a:r>
              <a:rPr lang="en-US" sz="12300" b="1" dirty="0" smtClean="0">
                <a:solidFill>
                  <a:schemeClr val="tx1"/>
                </a:solidFill>
              </a:rPr>
              <a:t>   - 2020                  - AMAES FULL ONLINE LEARNING PROGRAM</a:t>
            </a:r>
          </a:p>
          <a:p>
            <a:pPr algn="l"/>
            <a:r>
              <a:rPr lang="en-US" sz="12300" b="1" dirty="0">
                <a:solidFill>
                  <a:schemeClr val="tx1"/>
                </a:solidFill>
              </a:rPr>
              <a:t> </a:t>
            </a:r>
            <a:r>
              <a:rPr lang="en-US" sz="12300" b="1" dirty="0" smtClean="0">
                <a:solidFill>
                  <a:schemeClr val="tx1"/>
                </a:solidFill>
              </a:rPr>
              <a:t>                                  * Full Digital Learning </a:t>
            </a:r>
          </a:p>
          <a:p>
            <a:pPr algn="l"/>
            <a:endParaRPr lang="en-US" sz="12300" b="1" dirty="0" smtClean="0">
              <a:solidFill>
                <a:schemeClr val="tx1"/>
              </a:solidFill>
            </a:endParaRPr>
          </a:p>
          <a:p>
            <a:pPr algn="l"/>
            <a:r>
              <a:rPr lang="en-US" sz="12300" b="1" dirty="0">
                <a:solidFill>
                  <a:schemeClr val="tx1"/>
                </a:solidFill>
              </a:rPr>
              <a:t> </a:t>
            </a:r>
            <a:r>
              <a:rPr lang="en-US" sz="12300" b="1" dirty="0" smtClean="0">
                <a:solidFill>
                  <a:schemeClr val="tx1"/>
                </a:solidFill>
              </a:rPr>
              <a:t>         </a:t>
            </a:r>
          </a:p>
          <a:p>
            <a:pPr algn="l"/>
            <a:endParaRPr lang="en-US" dirty="0" smtClean="0"/>
          </a:p>
          <a:p>
            <a:pPr algn="l"/>
            <a:endParaRPr lang="en-US" b="1" dirty="0"/>
          </a:p>
        </p:txBody>
      </p:sp>
    </p:spTree>
    <p:extLst>
      <p:ext uri="{BB962C8B-B14F-4D97-AF65-F5344CB8AC3E}">
        <p14:creationId xmlns:p14="http://schemas.microsoft.com/office/powerpoint/2010/main" val="2918909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949568" y="2584938"/>
            <a:ext cx="10146323" cy="3805702"/>
          </a:xfrm>
          <a:solidFill>
            <a:schemeClr val="bg1"/>
          </a:solidFill>
        </p:spPr>
        <p:txBody>
          <a:bodyPr/>
          <a:lstStyle/>
          <a:p>
            <a:endParaRPr lang="en-US" dirty="0" smtClean="0"/>
          </a:p>
          <a:p>
            <a:pPr algn="just"/>
            <a:r>
              <a:rPr lang="en-US" b="1" dirty="0" smtClean="0">
                <a:solidFill>
                  <a:schemeClr val="tx1"/>
                </a:solidFill>
              </a:rPr>
              <a:t>2</a:t>
            </a:r>
            <a:r>
              <a:rPr lang="en-US" b="1" dirty="0">
                <a:solidFill>
                  <a:schemeClr val="tx1"/>
                </a:solidFill>
              </a:rPr>
              <a:t>. Ensures that all assessments or exams are RESPONDUS ready for all the </a:t>
            </a:r>
            <a:r>
              <a:rPr lang="en-US" b="1" dirty="0" smtClean="0">
                <a:solidFill>
                  <a:schemeClr val="tx1"/>
                </a:solidFill>
              </a:rPr>
              <a:t>clustered courses </a:t>
            </a:r>
            <a:r>
              <a:rPr lang="en-US" b="1" dirty="0">
                <a:solidFill>
                  <a:schemeClr val="tx1"/>
                </a:solidFill>
              </a:rPr>
              <a:t>handled.</a:t>
            </a:r>
          </a:p>
        </p:txBody>
      </p:sp>
      <p:sp>
        <p:nvSpPr>
          <p:cNvPr id="2" name="TextBox 1"/>
          <p:cNvSpPr txBox="1"/>
          <p:nvPr/>
        </p:nvSpPr>
        <p:spPr>
          <a:xfrm>
            <a:off x="949568" y="1793631"/>
            <a:ext cx="10146323" cy="707886"/>
          </a:xfrm>
          <a:prstGeom prst="rect">
            <a:avLst/>
          </a:prstGeom>
          <a:solidFill>
            <a:schemeClr val="bg1"/>
          </a:solidFill>
        </p:spPr>
        <p:txBody>
          <a:bodyPr wrap="square" rtlCol="0">
            <a:spAutoFit/>
          </a:bodyPr>
          <a:lstStyle/>
          <a:p>
            <a:pPr algn="ctr"/>
            <a:r>
              <a:rPr lang="en-US" sz="4000" b="1" dirty="0" smtClean="0"/>
              <a:t>Academic and Instructional Functions</a:t>
            </a:r>
            <a:endParaRPr lang="en-US" sz="4000" b="1" dirty="0"/>
          </a:p>
        </p:txBody>
      </p:sp>
    </p:spTree>
    <p:extLst>
      <p:ext uri="{BB962C8B-B14F-4D97-AF65-F5344CB8AC3E}">
        <p14:creationId xmlns:p14="http://schemas.microsoft.com/office/powerpoint/2010/main" val="207055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002323" y="1758462"/>
            <a:ext cx="9917723" cy="4632178"/>
          </a:xfrm>
          <a:solidFill>
            <a:schemeClr val="bg1"/>
          </a:solidFill>
        </p:spPr>
        <p:txBody>
          <a:bodyPr/>
          <a:lstStyle/>
          <a:p>
            <a:pPr algn="just"/>
            <a:endParaRPr lang="en-US" dirty="0" smtClean="0">
              <a:solidFill>
                <a:schemeClr val="tx1"/>
              </a:solidFill>
            </a:endParaRPr>
          </a:p>
          <a:p>
            <a:pPr algn="just"/>
            <a:r>
              <a:rPr lang="en-US" b="1" dirty="0" smtClean="0">
                <a:solidFill>
                  <a:schemeClr val="tx1"/>
                </a:solidFill>
              </a:rPr>
              <a:t>3</a:t>
            </a:r>
            <a:r>
              <a:rPr lang="en-US" sz="4400" b="1" dirty="0" smtClean="0">
                <a:solidFill>
                  <a:schemeClr val="tx1"/>
                </a:solidFill>
              </a:rPr>
              <a:t>. Ensures </a:t>
            </a:r>
            <a:r>
              <a:rPr lang="en-US" sz="4400" b="1" dirty="0">
                <a:solidFill>
                  <a:schemeClr val="tx1"/>
                </a:solidFill>
              </a:rPr>
              <a:t>that all the students under the cluster of courses handled are </a:t>
            </a:r>
            <a:r>
              <a:rPr lang="en-US" sz="4400" b="1" dirty="0" smtClean="0">
                <a:solidFill>
                  <a:schemeClr val="tx1"/>
                </a:solidFill>
              </a:rPr>
              <a:t>knowledgeable and </a:t>
            </a:r>
            <a:r>
              <a:rPr lang="en-US" sz="4400" b="1" dirty="0">
                <a:solidFill>
                  <a:schemeClr val="tx1"/>
                </a:solidFill>
              </a:rPr>
              <a:t>skillful about the AMAES Online Learning Platform.</a:t>
            </a:r>
          </a:p>
        </p:txBody>
      </p:sp>
    </p:spTree>
    <p:extLst>
      <p:ext uri="{BB962C8B-B14F-4D97-AF65-F5344CB8AC3E}">
        <p14:creationId xmlns:p14="http://schemas.microsoft.com/office/powerpoint/2010/main" val="2980599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107830" y="1863969"/>
            <a:ext cx="10023231" cy="4526671"/>
          </a:xfrm>
          <a:solidFill>
            <a:schemeClr val="bg1"/>
          </a:solidFill>
        </p:spPr>
        <p:txBody>
          <a:bodyPr/>
          <a:lstStyle/>
          <a:p>
            <a:pPr algn="just"/>
            <a:r>
              <a:rPr lang="en-US" b="1" dirty="0">
                <a:solidFill>
                  <a:schemeClr val="tx1"/>
                </a:solidFill>
              </a:rPr>
              <a:t>4. </a:t>
            </a:r>
            <a:r>
              <a:rPr lang="en-US" sz="4400" b="1" dirty="0">
                <a:solidFill>
                  <a:schemeClr val="tx1"/>
                </a:solidFill>
              </a:rPr>
              <a:t>For those students who cannot go with the regular activities, the OLC / OLAs </a:t>
            </a:r>
            <a:r>
              <a:rPr lang="en-US" sz="4400" b="1" dirty="0" smtClean="0">
                <a:solidFill>
                  <a:schemeClr val="tx1"/>
                </a:solidFill>
              </a:rPr>
              <a:t>conducts personalize </a:t>
            </a:r>
            <a:r>
              <a:rPr lang="en-US" sz="4400" b="1" dirty="0">
                <a:solidFill>
                  <a:schemeClr val="tx1"/>
                </a:solidFill>
              </a:rPr>
              <a:t>learning approach and orientation until the student is in synch with the expected</a:t>
            </a:r>
          </a:p>
          <a:p>
            <a:pPr algn="just"/>
            <a:r>
              <a:rPr lang="en-US" sz="4400" b="1" dirty="0">
                <a:solidFill>
                  <a:schemeClr val="tx1"/>
                </a:solidFill>
              </a:rPr>
              <a:t>normal timings/flow and scheme.</a:t>
            </a:r>
          </a:p>
        </p:txBody>
      </p:sp>
    </p:spTree>
    <p:extLst>
      <p:ext uri="{BB962C8B-B14F-4D97-AF65-F5344CB8AC3E}">
        <p14:creationId xmlns:p14="http://schemas.microsoft.com/office/powerpoint/2010/main" val="504269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037493" y="1547447"/>
            <a:ext cx="9970476" cy="4843194"/>
          </a:xfrm>
          <a:solidFill>
            <a:schemeClr val="bg1"/>
          </a:solidFill>
        </p:spPr>
        <p:txBody>
          <a:bodyPr>
            <a:noAutofit/>
          </a:bodyPr>
          <a:lstStyle/>
          <a:p>
            <a:pPr algn="just"/>
            <a:r>
              <a:rPr lang="en-US" sz="4400" b="1" dirty="0">
                <a:solidFill>
                  <a:schemeClr val="tx1"/>
                </a:solidFill>
              </a:rPr>
              <a:t>5. Attends and respond within 24- hours all concerns raised by the students thru </a:t>
            </a:r>
            <a:r>
              <a:rPr lang="en-US" sz="4400" b="1" dirty="0" smtClean="0">
                <a:solidFill>
                  <a:schemeClr val="tx1"/>
                </a:solidFill>
              </a:rPr>
              <a:t>Helpdesk or </a:t>
            </a:r>
            <a:r>
              <a:rPr lang="en-US" sz="4400" b="1" dirty="0">
                <a:solidFill>
                  <a:schemeClr val="tx1"/>
                </a:solidFill>
              </a:rPr>
              <a:t>thru any medium of communication using allowed education technology tools like </a:t>
            </a:r>
            <a:r>
              <a:rPr lang="en-US" sz="4400" b="1" dirty="0" err="1" smtClean="0">
                <a:solidFill>
                  <a:schemeClr val="tx1"/>
                </a:solidFill>
              </a:rPr>
              <a:t>Freshdesk</a:t>
            </a:r>
            <a:r>
              <a:rPr lang="en-US" sz="4400" b="1" dirty="0">
                <a:solidFill>
                  <a:schemeClr val="tx1"/>
                </a:solidFill>
              </a:rPr>
              <a:t>.</a:t>
            </a:r>
          </a:p>
        </p:txBody>
      </p:sp>
    </p:spTree>
    <p:extLst>
      <p:ext uri="{BB962C8B-B14F-4D97-AF65-F5344CB8AC3E}">
        <p14:creationId xmlns:p14="http://schemas.microsoft.com/office/powerpoint/2010/main" val="2284101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371601" y="1617785"/>
            <a:ext cx="9284676" cy="4772855"/>
          </a:xfrm>
          <a:solidFill>
            <a:schemeClr val="bg1"/>
          </a:solidFill>
        </p:spPr>
        <p:txBody>
          <a:bodyPr>
            <a:normAutofit/>
          </a:bodyPr>
          <a:lstStyle/>
          <a:p>
            <a:pPr algn="just"/>
            <a:r>
              <a:rPr lang="en-US" sz="5400" dirty="0">
                <a:solidFill>
                  <a:schemeClr val="tx1"/>
                </a:solidFill>
              </a:rPr>
              <a:t>6. Answers immediate concerns raised in LIVE CHAT, a tool embedded in the LMS.</a:t>
            </a:r>
          </a:p>
        </p:txBody>
      </p:sp>
    </p:spTree>
    <p:extLst>
      <p:ext uri="{BB962C8B-B14F-4D97-AF65-F5344CB8AC3E}">
        <p14:creationId xmlns:p14="http://schemas.microsoft.com/office/powerpoint/2010/main" val="3404318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283677" y="1670538"/>
            <a:ext cx="9284677" cy="4720102"/>
          </a:xfrm>
          <a:solidFill>
            <a:schemeClr val="bg1"/>
          </a:solidFill>
        </p:spPr>
        <p:txBody>
          <a:bodyPr>
            <a:normAutofit/>
          </a:bodyPr>
          <a:lstStyle/>
          <a:p>
            <a:pPr algn="just"/>
            <a:r>
              <a:rPr lang="en-US" sz="4400" b="1" dirty="0">
                <a:solidFill>
                  <a:schemeClr val="tx1"/>
                </a:solidFill>
              </a:rPr>
              <a:t>7. Conducts personalize learning method to a particular student that needs help </a:t>
            </a:r>
            <a:r>
              <a:rPr lang="en-US" sz="4400" b="1" dirty="0" smtClean="0">
                <a:solidFill>
                  <a:schemeClr val="tx1"/>
                </a:solidFill>
              </a:rPr>
              <a:t>or intervention </a:t>
            </a:r>
            <a:r>
              <a:rPr lang="en-US" sz="4400" b="1" dirty="0">
                <a:solidFill>
                  <a:schemeClr val="tx1"/>
                </a:solidFill>
              </a:rPr>
              <a:t>thru Virtual Class during the official reporting time.</a:t>
            </a:r>
          </a:p>
        </p:txBody>
      </p:sp>
    </p:spTree>
    <p:extLst>
      <p:ext uri="{BB962C8B-B14F-4D97-AF65-F5344CB8AC3E}">
        <p14:creationId xmlns:p14="http://schemas.microsoft.com/office/powerpoint/2010/main" val="4276351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424354" y="1565031"/>
            <a:ext cx="9442938" cy="4825609"/>
          </a:xfrm>
          <a:solidFill>
            <a:schemeClr val="bg1"/>
          </a:solidFill>
        </p:spPr>
        <p:txBody>
          <a:bodyPr/>
          <a:lstStyle/>
          <a:p>
            <a:pPr algn="just"/>
            <a:r>
              <a:rPr lang="en-US" b="1" dirty="0" smtClean="0">
                <a:solidFill>
                  <a:schemeClr val="tx1"/>
                </a:solidFill>
              </a:rPr>
              <a:t>8</a:t>
            </a:r>
            <a:r>
              <a:rPr lang="en-US" sz="4400" b="1" dirty="0" smtClean="0">
                <a:solidFill>
                  <a:schemeClr val="tx1"/>
                </a:solidFill>
              </a:rPr>
              <a:t>. </a:t>
            </a:r>
            <a:r>
              <a:rPr lang="en-US" sz="4800" b="1" dirty="0" smtClean="0">
                <a:solidFill>
                  <a:schemeClr val="tx1"/>
                </a:solidFill>
              </a:rPr>
              <a:t>Leads </a:t>
            </a:r>
            <a:r>
              <a:rPr lang="en-US" sz="4800" b="1" dirty="0">
                <a:solidFill>
                  <a:schemeClr val="tx1"/>
                </a:solidFill>
              </a:rPr>
              <a:t>and direct other learning activities available on the net upon approval of </a:t>
            </a:r>
            <a:r>
              <a:rPr lang="en-US" sz="4800" b="1" dirty="0" smtClean="0">
                <a:solidFill>
                  <a:schemeClr val="tx1"/>
                </a:solidFill>
              </a:rPr>
              <a:t>ACAD - HO Team </a:t>
            </a:r>
            <a:r>
              <a:rPr lang="en-US" sz="4800" b="1" dirty="0">
                <a:solidFill>
                  <a:schemeClr val="tx1"/>
                </a:solidFill>
              </a:rPr>
              <a:t>for use as additional links to sites for further learning.</a:t>
            </a:r>
          </a:p>
        </p:txBody>
      </p:sp>
    </p:spTree>
    <p:extLst>
      <p:ext uri="{BB962C8B-B14F-4D97-AF65-F5344CB8AC3E}">
        <p14:creationId xmlns:p14="http://schemas.microsoft.com/office/powerpoint/2010/main" val="998323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861646" y="1617785"/>
            <a:ext cx="10287000" cy="5363307"/>
          </a:xfrm>
          <a:solidFill>
            <a:schemeClr val="bg1"/>
          </a:solidFill>
        </p:spPr>
        <p:txBody>
          <a:bodyPr>
            <a:normAutofit/>
          </a:bodyPr>
          <a:lstStyle/>
          <a:p>
            <a:pPr algn="just"/>
            <a:r>
              <a:rPr lang="en-US" b="1" dirty="0">
                <a:solidFill>
                  <a:schemeClr val="tx1"/>
                </a:solidFill>
              </a:rPr>
              <a:t>9. From time to time, posts instructional directions for the students in a form </a:t>
            </a:r>
            <a:r>
              <a:rPr lang="en-US" b="1" dirty="0" smtClean="0">
                <a:solidFill>
                  <a:schemeClr val="tx1"/>
                </a:solidFill>
              </a:rPr>
              <a:t>of announcements </a:t>
            </a:r>
            <a:r>
              <a:rPr lang="en-US" b="1" dirty="0">
                <a:solidFill>
                  <a:schemeClr val="tx1"/>
                </a:solidFill>
              </a:rPr>
              <a:t>or embed in the topics of handled courses provided such instruction </a:t>
            </a:r>
            <a:r>
              <a:rPr lang="en-US" b="1" dirty="0" smtClean="0">
                <a:solidFill>
                  <a:schemeClr val="tx1"/>
                </a:solidFill>
              </a:rPr>
              <a:t>is approved </a:t>
            </a:r>
            <a:r>
              <a:rPr lang="en-US" b="1" dirty="0">
                <a:solidFill>
                  <a:schemeClr val="tx1"/>
                </a:solidFill>
              </a:rPr>
              <a:t>at ACAD-HO, and it help and guide students for more clarity regarding a </a:t>
            </a:r>
            <a:r>
              <a:rPr lang="en-US" b="1" dirty="0" smtClean="0">
                <a:solidFill>
                  <a:schemeClr val="tx1"/>
                </a:solidFill>
              </a:rPr>
              <a:t>certain matter </a:t>
            </a:r>
            <a:r>
              <a:rPr lang="en-US" b="1" dirty="0">
                <a:solidFill>
                  <a:schemeClr val="tx1"/>
                </a:solidFill>
              </a:rPr>
              <a:t>or instruction related to course or topic.</a:t>
            </a:r>
          </a:p>
        </p:txBody>
      </p:sp>
    </p:spTree>
    <p:extLst>
      <p:ext uri="{BB962C8B-B14F-4D97-AF65-F5344CB8AC3E}">
        <p14:creationId xmlns:p14="http://schemas.microsoft.com/office/powerpoint/2010/main" val="992668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7" name="Title 5"/>
          <p:cNvSpPr>
            <a:spLocks noGrp="1"/>
          </p:cNvSpPr>
          <p:nvPr>
            <p:ph type="subTitle" idx="1"/>
          </p:nvPr>
        </p:nvSpPr>
        <p:spPr>
          <a:xfrm>
            <a:off x="1389185" y="1547813"/>
            <a:ext cx="9442938" cy="4843462"/>
          </a:xfrm>
          <a:solidFill>
            <a:schemeClr val="bg1"/>
          </a:solidFill>
        </p:spPr>
        <p:txBody>
          <a:bodyPr/>
          <a:lstStyle/>
          <a:p>
            <a:endParaRPr lang="en-US" dirty="0" smtClean="0"/>
          </a:p>
          <a:p>
            <a:pPr algn="just"/>
            <a:r>
              <a:rPr lang="en-US" sz="4800" b="1" dirty="0" smtClean="0">
                <a:solidFill>
                  <a:schemeClr val="tx1"/>
                </a:solidFill>
              </a:rPr>
              <a:t>10</a:t>
            </a:r>
            <a:r>
              <a:rPr lang="en-US" sz="4800" b="1" dirty="0">
                <a:solidFill>
                  <a:schemeClr val="tx1"/>
                </a:solidFill>
              </a:rPr>
              <a:t>. Acts as Co-Course Creator and Admin in the AMAES Moodle Online LMS platform </a:t>
            </a:r>
            <a:r>
              <a:rPr lang="en-US" sz="4800" b="1" dirty="0" smtClean="0">
                <a:solidFill>
                  <a:schemeClr val="tx1"/>
                </a:solidFill>
              </a:rPr>
              <a:t>to perform </a:t>
            </a:r>
            <a:r>
              <a:rPr lang="en-US" sz="4800" b="1" dirty="0">
                <a:solidFill>
                  <a:schemeClr val="tx1"/>
                </a:solidFill>
              </a:rPr>
              <a:t>all tasks mentioned above.</a:t>
            </a:r>
          </a:p>
        </p:txBody>
      </p:sp>
    </p:spTree>
    <p:extLst>
      <p:ext uri="{BB962C8B-B14F-4D97-AF65-F5344CB8AC3E}">
        <p14:creationId xmlns:p14="http://schemas.microsoft.com/office/powerpoint/2010/main" val="1841755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891540" y="2409091"/>
            <a:ext cx="10239522" cy="4747847"/>
          </a:xfrm>
          <a:solidFill>
            <a:schemeClr val="bg1"/>
          </a:solidFill>
        </p:spPr>
        <p:txBody>
          <a:bodyPr>
            <a:normAutofit fontScale="55000" lnSpcReduction="20000"/>
          </a:bodyPr>
          <a:lstStyle/>
          <a:p>
            <a:pPr marL="857250" indent="-857250" algn="just">
              <a:buFont typeface="Arial" panose="020B0604020202020204" pitchFamily="34" charset="0"/>
              <a:buChar char="•"/>
              <a:defRPr/>
            </a:pPr>
            <a:r>
              <a:rPr lang="en-US" altLang="en-US" sz="5700" b="1" dirty="0">
                <a:solidFill>
                  <a:schemeClr val="tx1"/>
                </a:solidFill>
              </a:rPr>
              <a:t>AMAES uses MOODLE </a:t>
            </a:r>
            <a:r>
              <a:rPr lang="en-US" altLang="en-US" sz="5700" b="1" dirty="0" smtClean="0">
                <a:solidFill>
                  <a:schemeClr val="tx1"/>
                </a:solidFill>
              </a:rPr>
              <a:t>(Modular Object-Oriented Dynamic Learning Environment</a:t>
            </a:r>
            <a:r>
              <a:rPr lang="en-US" altLang="en-US" sz="5700" b="1" dirty="0">
                <a:solidFill>
                  <a:schemeClr val="tx1"/>
                </a:solidFill>
              </a:rPr>
              <a:t>)</a:t>
            </a:r>
          </a:p>
          <a:p>
            <a:pPr marL="857250" indent="-857250" algn="just">
              <a:buFont typeface="Arial" panose="020B0604020202020204" pitchFamily="34" charset="0"/>
              <a:buChar char="•"/>
              <a:defRPr/>
            </a:pPr>
            <a:r>
              <a:rPr lang="en-GB" altLang="en-US" sz="5700" b="1" dirty="0">
                <a:solidFill>
                  <a:schemeClr val="tx1"/>
                </a:solidFill>
              </a:rPr>
              <a:t>Moodle is an LMS </a:t>
            </a:r>
            <a:r>
              <a:rPr lang="en-GB" altLang="en-US" sz="5700" b="1" dirty="0" smtClean="0">
                <a:solidFill>
                  <a:schemeClr val="tx1"/>
                </a:solidFill>
              </a:rPr>
              <a:t>which can function for </a:t>
            </a:r>
            <a:r>
              <a:rPr lang="en-GB" altLang="en-US" sz="8600" b="1" dirty="0" smtClean="0">
                <a:solidFill>
                  <a:schemeClr val="tx1"/>
                </a:solidFill>
              </a:rPr>
              <a:t>Full Online Learning ( Asynchronous </a:t>
            </a:r>
            <a:r>
              <a:rPr lang="en-GB" altLang="en-US" sz="5700" b="1" dirty="0" smtClean="0">
                <a:solidFill>
                  <a:schemeClr val="tx1"/>
                </a:solidFill>
              </a:rPr>
              <a:t>or Synchronous ), Blended Learning and even Offline Learning Mode.</a:t>
            </a:r>
            <a:endParaRPr lang="en-GB" altLang="en-US" sz="5700" b="1" dirty="0">
              <a:solidFill>
                <a:schemeClr val="tx1"/>
              </a:solidFill>
            </a:endParaRPr>
          </a:p>
          <a:p>
            <a:pPr marL="857250" indent="-857250" algn="just">
              <a:buFont typeface="Arial" panose="020B0604020202020204" pitchFamily="34" charset="0"/>
              <a:buChar char="•"/>
              <a:defRPr/>
            </a:pPr>
            <a:r>
              <a:rPr lang="en-PH" sz="5700" b="1" dirty="0" smtClean="0">
                <a:solidFill>
                  <a:schemeClr val="tx1"/>
                </a:solidFill>
              </a:rPr>
              <a:t>URL: </a:t>
            </a:r>
            <a:r>
              <a:rPr lang="en-PH" sz="5700" b="1" dirty="0" smtClean="0">
                <a:solidFill>
                  <a:schemeClr val="tx1"/>
                </a:solidFill>
                <a:hlinkClick r:id="rId3"/>
              </a:rPr>
              <a:t>www.amaesonline.com</a:t>
            </a:r>
            <a:r>
              <a:rPr lang="en-PH" sz="5700" b="1" dirty="0" smtClean="0">
                <a:solidFill>
                  <a:schemeClr val="tx1"/>
                </a:solidFill>
              </a:rPr>
              <a:t>  and </a:t>
            </a:r>
            <a:r>
              <a:rPr lang="en-PH" sz="5700" b="1" dirty="0">
                <a:solidFill>
                  <a:schemeClr val="tx1"/>
                </a:solidFill>
              </a:rPr>
              <a:t>select your </a:t>
            </a:r>
            <a:r>
              <a:rPr lang="en-PH" sz="5700" b="1" dirty="0" smtClean="0">
                <a:solidFill>
                  <a:schemeClr val="tx1"/>
                </a:solidFill>
              </a:rPr>
              <a:t>portal for Basic Ed ( NKG1-G10 ), SHS, College Trimester, College </a:t>
            </a:r>
            <a:r>
              <a:rPr lang="en-PH" sz="5700" b="1" dirty="0" err="1" smtClean="0">
                <a:solidFill>
                  <a:schemeClr val="tx1"/>
                </a:solidFill>
              </a:rPr>
              <a:t>Semestral</a:t>
            </a:r>
            <a:r>
              <a:rPr lang="en-PH" sz="5700" b="1" dirty="0" smtClean="0">
                <a:solidFill>
                  <a:schemeClr val="tx1"/>
                </a:solidFill>
              </a:rPr>
              <a:t>.</a:t>
            </a:r>
            <a:endParaRPr lang="en-PH" sz="5700" b="1" dirty="0">
              <a:solidFill>
                <a:schemeClr val="tx1"/>
              </a:solidFill>
            </a:endParaRPr>
          </a:p>
          <a:p>
            <a:endParaRPr lang="en-US" dirty="0"/>
          </a:p>
        </p:txBody>
      </p:sp>
      <p:sp>
        <p:nvSpPr>
          <p:cNvPr id="6" name="Title 5"/>
          <p:cNvSpPr>
            <a:spLocks noGrp="1"/>
          </p:cNvSpPr>
          <p:nvPr>
            <p:ph type="ctrTitle"/>
          </p:nvPr>
        </p:nvSpPr>
        <p:spPr>
          <a:xfrm>
            <a:off x="891540" y="1255932"/>
            <a:ext cx="10239522" cy="819053"/>
          </a:xfrm>
          <a:solidFill>
            <a:schemeClr val="bg1"/>
          </a:solidFill>
        </p:spPr>
        <p:txBody>
          <a:bodyPr>
            <a:normAutofit fontScale="90000"/>
          </a:bodyPr>
          <a:lstStyle/>
          <a:p>
            <a:r>
              <a:rPr lang="en-US" b="1" dirty="0" smtClean="0"/>
              <a:t>LMS</a:t>
            </a:r>
            <a:endParaRPr lang="en-US" b="1" dirty="0"/>
          </a:p>
        </p:txBody>
      </p:sp>
    </p:spTree>
    <p:extLst>
      <p:ext uri="{BB962C8B-B14F-4D97-AF65-F5344CB8AC3E}">
        <p14:creationId xmlns:p14="http://schemas.microsoft.com/office/powerpoint/2010/main" val="2870556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2" name="Title 1"/>
          <p:cNvSpPr>
            <a:spLocks noGrp="1"/>
          </p:cNvSpPr>
          <p:nvPr>
            <p:ph type="ctrTitle"/>
          </p:nvPr>
        </p:nvSpPr>
        <p:spPr>
          <a:xfrm>
            <a:off x="509953" y="1318846"/>
            <a:ext cx="10937631" cy="2391508"/>
          </a:xfrm>
          <a:solidFill>
            <a:srgbClr val="FFFF00"/>
          </a:solidFill>
        </p:spPr>
        <p:txBody>
          <a:bodyPr>
            <a:normAutofit fontScale="90000"/>
          </a:bodyPr>
          <a:lstStyle/>
          <a:p>
            <a:r>
              <a:rPr lang="en-US" sz="6700" dirty="0" smtClean="0"/>
              <a:t>AMAES Online Learning Program</a:t>
            </a:r>
            <a:r>
              <a:rPr lang="en-US" dirty="0" smtClean="0"/>
              <a:t/>
            </a:r>
            <a:br>
              <a:rPr lang="en-US" dirty="0" smtClean="0"/>
            </a:br>
            <a:r>
              <a:rPr lang="en-US" b="1" dirty="0" smtClean="0"/>
              <a:t>for</a:t>
            </a:r>
            <a:br>
              <a:rPr lang="en-US" b="1" dirty="0" smtClean="0"/>
            </a:br>
            <a:r>
              <a:rPr lang="en-US" b="1" dirty="0" smtClean="0"/>
              <a:t> SY 2020-2021</a:t>
            </a:r>
            <a:endParaRPr lang="en-US" b="1" dirty="0"/>
          </a:p>
        </p:txBody>
      </p:sp>
      <p:sp>
        <p:nvSpPr>
          <p:cNvPr id="3" name="Subtitle 2"/>
          <p:cNvSpPr>
            <a:spLocks noGrp="1"/>
          </p:cNvSpPr>
          <p:nvPr>
            <p:ph type="subTitle" idx="1"/>
          </p:nvPr>
        </p:nvSpPr>
        <p:spPr>
          <a:xfrm>
            <a:off x="808891" y="4167554"/>
            <a:ext cx="10445263" cy="2760784"/>
          </a:xfrm>
          <a:solidFill>
            <a:schemeClr val="bg1"/>
          </a:solidFill>
        </p:spPr>
        <p:txBody>
          <a:bodyPr>
            <a:normAutofit fontScale="77500" lnSpcReduction="20000"/>
          </a:bodyPr>
          <a:lstStyle/>
          <a:p>
            <a:endParaRPr lang="en-US" sz="800" b="1" dirty="0" smtClean="0">
              <a:solidFill>
                <a:schemeClr val="tx1"/>
              </a:solidFill>
            </a:endParaRPr>
          </a:p>
          <a:p>
            <a:r>
              <a:rPr lang="en-US" sz="6000" b="1" dirty="0" smtClean="0">
                <a:solidFill>
                  <a:schemeClr val="tx1"/>
                </a:solidFill>
              </a:rPr>
              <a:t>FULL ONLINE LEARNING </a:t>
            </a:r>
          </a:p>
          <a:p>
            <a:r>
              <a:rPr lang="en-US" b="1" dirty="0" smtClean="0">
                <a:solidFill>
                  <a:schemeClr val="tx1"/>
                </a:solidFill>
              </a:rPr>
              <a:t>“ Instructional Delivery Mode “</a:t>
            </a:r>
          </a:p>
          <a:p>
            <a:endParaRPr lang="en-US" b="1" dirty="0" smtClean="0">
              <a:solidFill>
                <a:schemeClr val="tx1"/>
              </a:solidFill>
            </a:endParaRPr>
          </a:p>
          <a:p>
            <a:r>
              <a:rPr lang="en-US" sz="5700" b="1" dirty="0" smtClean="0">
                <a:solidFill>
                  <a:schemeClr val="tx1"/>
                </a:solidFill>
              </a:rPr>
              <a:t>( SHS / COLLEGE / TESDA Programs / SGS )</a:t>
            </a:r>
            <a:endParaRPr lang="en-US" sz="5700" b="1" dirty="0">
              <a:solidFill>
                <a:schemeClr val="tx1"/>
              </a:solidFill>
            </a:endParaRPr>
          </a:p>
        </p:txBody>
      </p:sp>
    </p:spTree>
    <p:extLst>
      <p:ext uri="{BB962C8B-B14F-4D97-AF65-F5344CB8AC3E}">
        <p14:creationId xmlns:p14="http://schemas.microsoft.com/office/powerpoint/2010/main" val="2099733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891540" y="3376246"/>
            <a:ext cx="10104120" cy="3014394"/>
          </a:xfrm>
          <a:solidFill>
            <a:schemeClr val="bg1"/>
          </a:solidFill>
        </p:spPr>
        <p:txBody>
          <a:bodyPr/>
          <a:lstStyle/>
          <a:p>
            <a:endParaRPr lang="en-US" dirty="0" smtClean="0"/>
          </a:p>
          <a:p>
            <a:r>
              <a:rPr lang="en-US" dirty="0" smtClean="0">
                <a:hlinkClick r:id="rId3" action="ppaction://hlinkfile"/>
              </a:rPr>
              <a:t>SHS </a:t>
            </a:r>
            <a:endParaRPr lang="en-US" dirty="0" smtClean="0"/>
          </a:p>
          <a:p>
            <a:r>
              <a:rPr lang="en-US" dirty="0" smtClean="0">
                <a:hlinkClick r:id="rId4" action="ppaction://hlinkfile"/>
              </a:rPr>
              <a:t>College</a:t>
            </a:r>
            <a:endParaRPr lang="en-US" dirty="0"/>
          </a:p>
        </p:txBody>
      </p:sp>
      <p:sp>
        <p:nvSpPr>
          <p:cNvPr id="6" name="Title 5"/>
          <p:cNvSpPr>
            <a:spLocks noGrp="1"/>
          </p:cNvSpPr>
          <p:nvPr>
            <p:ph type="ctrTitle"/>
          </p:nvPr>
        </p:nvSpPr>
        <p:spPr>
          <a:xfrm>
            <a:off x="891540" y="1547446"/>
            <a:ext cx="10104120" cy="1475154"/>
          </a:xfrm>
          <a:solidFill>
            <a:schemeClr val="bg1"/>
          </a:solidFill>
        </p:spPr>
        <p:txBody>
          <a:bodyPr/>
          <a:lstStyle/>
          <a:p>
            <a:r>
              <a:rPr lang="en-US" dirty="0" smtClean="0"/>
              <a:t>OLCs Assignments</a:t>
            </a:r>
            <a:endParaRPr lang="en-US" dirty="0"/>
          </a:p>
        </p:txBody>
      </p:sp>
    </p:spTree>
    <p:extLst>
      <p:ext uri="{BB962C8B-B14F-4D97-AF65-F5344CB8AC3E}">
        <p14:creationId xmlns:p14="http://schemas.microsoft.com/office/powerpoint/2010/main" val="3300355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143000" y="1617785"/>
            <a:ext cx="9653954" cy="5064369"/>
          </a:xfrm>
          <a:solidFill>
            <a:schemeClr val="bg1"/>
          </a:solidFill>
        </p:spPr>
        <p:txBody>
          <a:bodyPr/>
          <a:lstStyle/>
          <a:p>
            <a:endParaRPr lang="en-US" b="1" dirty="0" smtClean="0">
              <a:solidFill>
                <a:schemeClr val="tx1"/>
              </a:solidFill>
            </a:endParaRPr>
          </a:p>
          <a:p>
            <a:r>
              <a:rPr lang="en-US" b="1" dirty="0" smtClean="0">
                <a:solidFill>
                  <a:schemeClr val="tx1"/>
                </a:solidFill>
              </a:rPr>
              <a:t>Questions ?</a:t>
            </a:r>
          </a:p>
          <a:p>
            <a:endParaRPr lang="en-US" b="1" dirty="0" smtClean="0">
              <a:solidFill>
                <a:schemeClr val="tx1"/>
              </a:solidFill>
            </a:endParaRPr>
          </a:p>
          <a:p>
            <a:r>
              <a:rPr lang="en-US" b="1" dirty="0" smtClean="0">
                <a:solidFill>
                  <a:schemeClr val="tx1"/>
                </a:solidFill>
              </a:rPr>
              <a:t>Clarifications ?</a:t>
            </a:r>
          </a:p>
          <a:p>
            <a:endParaRPr lang="en-US" b="1" dirty="0">
              <a:solidFill>
                <a:schemeClr val="tx1"/>
              </a:solidFill>
            </a:endParaRPr>
          </a:p>
          <a:p>
            <a:r>
              <a:rPr lang="en-US" b="1" dirty="0" smtClean="0">
                <a:solidFill>
                  <a:schemeClr val="tx1"/>
                </a:solidFill>
              </a:rPr>
              <a:t>Recommendations ?</a:t>
            </a:r>
            <a:endParaRPr lang="en-US" b="1" dirty="0">
              <a:solidFill>
                <a:schemeClr val="tx1"/>
              </a:solidFill>
            </a:endParaRPr>
          </a:p>
        </p:txBody>
      </p:sp>
    </p:spTree>
    <p:extLst>
      <p:ext uri="{BB962C8B-B14F-4D97-AF65-F5344CB8AC3E}">
        <p14:creationId xmlns:p14="http://schemas.microsoft.com/office/powerpoint/2010/main" val="2513144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783079" y="4237891"/>
            <a:ext cx="8714935" cy="2584939"/>
          </a:xfrm>
          <a:solidFill>
            <a:schemeClr val="bg1"/>
          </a:solidFill>
        </p:spPr>
        <p:txBody>
          <a:bodyPr>
            <a:normAutofit/>
          </a:bodyPr>
          <a:lstStyle/>
          <a:p>
            <a:endParaRPr lang="en-US" sz="900" dirty="0" smtClean="0"/>
          </a:p>
          <a:p>
            <a:r>
              <a:rPr lang="en-US" b="1" dirty="0" smtClean="0">
                <a:solidFill>
                  <a:schemeClr val="tx1"/>
                </a:solidFill>
              </a:rPr>
              <a:t>DR. </a:t>
            </a:r>
            <a:r>
              <a:rPr lang="en-US" b="1" dirty="0" err="1" smtClean="0">
                <a:solidFill>
                  <a:schemeClr val="tx1"/>
                </a:solidFill>
              </a:rPr>
              <a:t>EMMagada</a:t>
            </a:r>
            <a:endParaRPr lang="en-US" b="1" dirty="0" smtClean="0">
              <a:solidFill>
                <a:schemeClr val="tx1"/>
              </a:solidFill>
            </a:endParaRPr>
          </a:p>
          <a:p>
            <a:r>
              <a:rPr lang="en-US" b="1" dirty="0" smtClean="0">
                <a:solidFill>
                  <a:schemeClr val="tx1"/>
                </a:solidFill>
                <a:hlinkClick r:id="rId3"/>
              </a:rPr>
              <a:t>emmagada@amaes.edu.ph</a:t>
            </a:r>
            <a:endParaRPr lang="en-US" b="1" dirty="0" smtClean="0">
              <a:solidFill>
                <a:schemeClr val="tx1"/>
              </a:solidFill>
            </a:endParaRPr>
          </a:p>
          <a:p>
            <a:r>
              <a:rPr lang="en-US" b="1" dirty="0" smtClean="0">
                <a:solidFill>
                  <a:schemeClr val="tx1"/>
                </a:solidFill>
              </a:rPr>
              <a:t>academicaffairs@amaes.edu.ph</a:t>
            </a:r>
            <a:endParaRPr lang="en-US" b="1" dirty="0">
              <a:solidFill>
                <a:schemeClr val="tx1"/>
              </a:solidFill>
            </a:endParaRPr>
          </a:p>
        </p:txBody>
      </p:sp>
      <p:sp>
        <p:nvSpPr>
          <p:cNvPr id="6" name="Title 5"/>
          <p:cNvSpPr>
            <a:spLocks noGrp="1"/>
          </p:cNvSpPr>
          <p:nvPr>
            <p:ph type="ctrTitle"/>
          </p:nvPr>
        </p:nvSpPr>
        <p:spPr>
          <a:xfrm>
            <a:off x="891540" y="1881554"/>
            <a:ext cx="10104120" cy="2198956"/>
          </a:xfrm>
          <a:solidFill>
            <a:schemeClr val="bg1"/>
          </a:solidFill>
        </p:spPr>
        <p:txBody>
          <a:bodyPr/>
          <a:lstStyle/>
          <a:p>
            <a:r>
              <a:rPr lang="en-US" dirty="0" smtClean="0"/>
              <a:t>Thank you for your attention !</a:t>
            </a:r>
            <a:endParaRPr lang="en-US" dirty="0"/>
          </a:p>
        </p:txBody>
      </p:sp>
    </p:spTree>
    <p:extLst>
      <p:ext uri="{BB962C8B-B14F-4D97-AF65-F5344CB8AC3E}">
        <p14:creationId xmlns:p14="http://schemas.microsoft.com/office/powerpoint/2010/main" val="3602337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2" name="Title 1"/>
          <p:cNvSpPr>
            <a:spLocks noGrp="1"/>
          </p:cNvSpPr>
          <p:nvPr>
            <p:ph type="ctrTitle"/>
          </p:nvPr>
        </p:nvSpPr>
        <p:spPr>
          <a:xfrm>
            <a:off x="891540" y="1547446"/>
            <a:ext cx="10104120" cy="1828800"/>
          </a:xfrm>
          <a:solidFill>
            <a:srgbClr val="FFFF00"/>
          </a:solidFill>
        </p:spPr>
        <p:txBody>
          <a:bodyPr>
            <a:normAutofit/>
          </a:bodyPr>
          <a:lstStyle/>
          <a:p>
            <a:r>
              <a:rPr lang="en-US" sz="6000" b="1" dirty="0" smtClean="0"/>
              <a:t>AMAES Full OLP Modality</a:t>
            </a:r>
            <a:endParaRPr lang="en-US" sz="6000" b="1" dirty="0"/>
          </a:p>
        </p:txBody>
      </p:sp>
      <p:sp>
        <p:nvSpPr>
          <p:cNvPr id="3" name="Subtitle 2"/>
          <p:cNvSpPr>
            <a:spLocks noGrp="1"/>
          </p:cNvSpPr>
          <p:nvPr>
            <p:ph type="subTitle" idx="1"/>
          </p:nvPr>
        </p:nvSpPr>
        <p:spPr>
          <a:xfrm>
            <a:off x="1055077" y="4300722"/>
            <a:ext cx="9777046" cy="2145323"/>
          </a:xfrm>
          <a:solidFill>
            <a:schemeClr val="bg1"/>
          </a:solidFill>
        </p:spPr>
        <p:txBody>
          <a:bodyPr/>
          <a:lstStyle/>
          <a:p>
            <a:endParaRPr lang="en-US" sz="800" dirty="0" smtClean="0"/>
          </a:p>
          <a:p>
            <a:r>
              <a:rPr lang="en-US" sz="6600" b="1" dirty="0" smtClean="0">
                <a:solidFill>
                  <a:schemeClr val="tx1"/>
                </a:solidFill>
              </a:rPr>
              <a:t>ASYNCHRONOUS</a:t>
            </a:r>
            <a:endParaRPr lang="en-US" sz="6600" b="1" dirty="0">
              <a:solidFill>
                <a:schemeClr val="tx1"/>
              </a:solidFill>
            </a:endParaRPr>
          </a:p>
        </p:txBody>
      </p:sp>
    </p:spTree>
    <p:extLst>
      <p:ext uri="{BB962C8B-B14F-4D97-AF65-F5344CB8AC3E}">
        <p14:creationId xmlns:p14="http://schemas.microsoft.com/office/powerpoint/2010/main" val="860883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2" name="Title 1"/>
          <p:cNvSpPr>
            <a:spLocks noGrp="1"/>
          </p:cNvSpPr>
          <p:nvPr>
            <p:ph type="ctrTitle"/>
          </p:nvPr>
        </p:nvSpPr>
        <p:spPr>
          <a:xfrm>
            <a:off x="351691" y="1185595"/>
            <a:ext cx="11113477" cy="1129714"/>
          </a:xfrm>
          <a:solidFill>
            <a:srgbClr val="FFFF00"/>
          </a:solidFill>
        </p:spPr>
        <p:txBody>
          <a:bodyPr>
            <a:normAutofit/>
          </a:bodyPr>
          <a:lstStyle/>
          <a:p>
            <a:r>
              <a:rPr lang="en-US" dirty="0" smtClean="0"/>
              <a:t>Framework / Implementation Model</a:t>
            </a:r>
            <a:endParaRPr lang="en-US" dirty="0"/>
          </a:p>
        </p:txBody>
      </p:sp>
      <p:sp>
        <p:nvSpPr>
          <p:cNvPr id="3" name="Subtitle 2"/>
          <p:cNvSpPr>
            <a:spLocks noGrp="1"/>
          </p:cNvSpPr>
          <p:nvPr>
            <p:ph type="subTitle" idx="1"/>
          </p:nvPr>
        </p:nvSpPr>
        <p:spPr/>
        <p:txBody>
          <a:bodyPr/>
          <a:lstStyle/>
          <a:p>
            <a:endParaRPr lang="en-US"/>
          </a:p>
        </p:txBody>
      </p:sp>
      <p:pic>
        <p:nvPicPr>
          <p:cNvPr id="6" name="Picture 1" descr="C:\Documents and Settings\Faculty\My Documents\Downloads\AMA-SHS-DIAGRAM-JUNE2.jpg"/>
          <p:cNvPicPr>
            <a:picLocks noChangeAspect="1" noChangeArrowheads="1"/>
          </p:cNvPicPr>
          <p:nvPr/>
        </p:nvPicPr>
        <p:blipFill>
          <a:blip r:embed="rId3">
            <a:extLst>
              <a:ext uri="{28A0092B-C50C-407E-A947-70E740481C1C}">
                <a14:useLocalDpi xmlns:a14="http://schemas.microsoft.com/office/drawing/2010/main" val="0"/>
              </a:ext>
            </a:extLst>
          </a:blip>
          <a:srcRect t="1743" b="4491"/>
          <a:stretch>
            <a:fillRect/>
          </a:stretch>
        </p:blipFill>
        <p:spPr bwMode="auto">
          <a:xfrm>
            <a:off x="1565031" y="2567354"/>
            <a:ext cx="8539089"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684477" y="3341077"/>
            <a:ext cx="2004646" cy="707886"/>
          </a:xfrm>
          <a:prstGeom prst="rect">
            <a:avLst/>
          </a:prstGeom>
          <a:noFill/>
        </p:spPr>
        <p:txBody>
          <a:bodyPr wrap="square" rtlCol="0">
            <a:spAutoFit/>
          </a:bodyPr>
          <a:lstStyle/>
          <a:p>
            <a:pPr algn="ctr"/>
            <a:r>
              <a:rPr lang="en-US" sz="4000" b="1" dirty="0" smtClean="0"/>
              <a:t>LMS</a:t>
            </a:r>
            <a:endParaRPr lang="en-US" sz="4000" b="1" dirty="0"/>
          </a:p>
        </p:txBody>
      </p:sp>
      <p:sp>
        <p:nvSpPr>
          <p:cNvPr id="7" name="TextBox 6"/>
          <p:cNvSpPr txBox="1"/>
          <p:nvPr/>
        </p:nvSpPr>
        <p:spPr>
          <a:xfrm>
            <a:off x="2004646" y="3017911"/>
            <a:ext cx="1354016" cy="707886"/>
          </a:xfrm>
          <a:prstGeom prst="rect">
            <a:avLst/>
          </a:prstGeom>
          <a:noFill/>
        </p:spPr>
        <p:txBody>
          <a:bodyPr wrap="square" rtlCol="0">
            <a:spAutoFit/>
          </a:bodyPr>
          <a:lstStyle/>
          <a:p>
            <a:r>
              <a:rPr lang="en-US" sz="4000" dirty="0" smtClean="0"/>
              <a:t> </a:t>
            </a:r>
            <a:r>
              <a:rPr lang="en-US" sz="4000" b="1" dirty="0" smtClean="0"/>
              <a:t>OLC</a:t>
            </a:r>
            <a:endParaRPr lang="en-US" sz="4000" b="1" dirty="0"/>
          </a:p>
        </p:txBody>
      </p:sp>
      <p:sp>
        <p:nvSpPr>
          <p:cNvPr id="9" name="TextBox 8"/>
          <p:cNvSpPr txBox="1"/>
          <p:nvPr/>
        </p:nvSpPr>
        <p:spPr>
          <a:xfrm>
            <a:off x="6040316" y="5706934"/>
            <a:ext cx="1392701" cy="707886"/>
          </a:xfrm>
          <a:prstGeom prst="rect">
            <a:avLst/>
          </a:prstGeom>
          <a:noFill/>
        </p:spPr>
        <p:txBody>
          <a:bodyPr wrap="square" rtlCol="0">
            <a:spAutoFit/>
          </a:bodyPr>
          <a:lstStyle/>
          <a:p>
            <a:r>
              <a:rPr lang="en-US" sz="4000" b="1" dirty="0" smtClean="0"/>
              <a:t>CL </a:t>
            </a:r>
            <a:endParaRPr lang="en-US" sz="4000" b="1" dirty="0"/>
          </a:p>
        </p:txBody>
      </p:sp>
      <p:sp>
        <p:nvSpPr>
          <p:cNvPr id="10" name="TextBox 9"/>
          <p:cNvSpPr txBox="1"/>
          <p:nvPr/>
        </p:nvSpPr>
        <p:spPr>
          <a:xfrm>
            <a:off x="8324557" y="5885969"/>
            <a:ext cx="1336431" cy="707886"/>
          </a:xfrm>
          <a:prstGeom prst="rect">
            <a:avLst/>
          </a:prstGeom>
          <a:noFill/>
        </p:spPr>
        <p:txBody>
          <a:bodyPr wrap="square" rtlCol="0">
            <a:spAutoFit/>
          </a:bodyPr>
          <a:lstStyle/>
          <a:p>
            <a:pPr algn="ctr"/>
            <a:r>
              <a:rPr lang="en-US" sz="4000" b="1" dirty="0" smtClean="0"/>
              <a:t>IL</a:t>
            </a:r>
            <a:endParaRPr lang="en-US" sz="4000" b="1" dirty="0"/>
          </a:p>
        </p:txBody>
      </p:sp>
      <p:sp>
        <p:nvSpPr>
          <p:cNvPr id="11" name="TextBox 10"/>
          <p:cNvSpPr txBox="1"/>
          <p:nvPr/>
        </p:nvSpPr>
        <p:spPr>
          <a:xfrm>
            <a:off x="2127738" y="5328138"/>
            <a:ext cx="1565031" cy="707886"/>
          </a:xfrm>
          <a:prstGeom prst="rect">
            <a:avLst/>
          </a:prstGeom>
          <a:noFill/>
        </p:spPr>
        <p:txBody>
          <a:bodyPr wrap="square" rtlCol="0">
            <a:spAutoFit/>
          </a:bodyPr>
          <a:lstStyle/>
          <a:p>
            <a:pPr algn="ctr"/>
            <a:r>
              <a:rPr lang="en-US" sz="4000" b="1" i="1" dirty="0" smtClean="0">
                <a:solidFill>
                  <a:srgbClr val="FF0000"/>
                </a:solidFill>
              </a:rPr>
              <a:t>PTL/A</a:t>
            </a:r>
            <a:endParaRPr lang="en-US" sz="4000" b="1" i="1" dirty="0">
              <a:solidFill>
                <a:srgbClr val="FF0000"/>
              </a:solidFill>
            </a:endParaRPr>
          </a:p>
        </p:txBody>
      </p:sp>
      <p:sp>
        <p:nvSpPr>
          <p:cNvPr id="12" name="Curved Right Arrow 11"/>
          <p:cNvSpPr/>
          <p:nvPr/>
        </p:nvSpPr>
        <p:spPr>
          <a:xfrm>
            <a:off x="1589649" y="3725797"/>
            <a:ext cx="538089" cy="1837006"/>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1029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2" name="Title 1"/>
          <p:cNvSpPr>
            <a:spLocks noGrp="1"/>
          </p:cNvSpPr>
          <p:nvPr>
            <p:ph type="ctrTitle"/>
          </p:nvPr>
        </p:nvSpPr>
        <p:spPr>
          <a:xfrm>
            <a:off x="891540" y="1218728"/>
            <a:ext cx="10104120" cy="1401380"/>
          </a:xfrm>
          <a:solidFill>
            <a:srgbClr val="FFFF00"/>
          </a:solidFill>
        </p:spPr>
        <p:txBody>
          <a:bodyPr/>
          <a:lstStyle/>
          <a:p>
            <a:r>
              <a:rPr lang="en-US" dirty="0" smtClean="0"/>
              <a:t>The Implementation Model</a:t>
            </a:r>
            <a:endParaRPr lang="en-US" dirty="0"/>
          </a:p>
        </p:txBody>
      </p:sp>
      <p:sp>
        <p:nvSpPr>
          <p:cNvPr id="3" name="Subtitle 2"/>
          <p:cNvSpPr>
            <a:spLocks noGrp="1"/>
          </p:cNvSpPr>
          <p:nvPr>
            <p:ph type="subTitle" idx="1"/>
          </p:nvPr>
        </p:nvSpPr>
        <p:spPr>
          <a:xfrm>
            <a:off x="1090246" y="3094892"/>
            <a:ext cx="9905414" cy="3295748"/>
          </a:xfrm>
          <a:solidFill>
            <a:schemeClr val="bg1"/>
          </a:solidFill>
        </p:spPr>
        <p:txBody>
          <a:bodyPr/>
          <a:lstStyle/>
          <a:p>
            <a:pPr algn="just"/>
            <a:r>
              <a:rPr lang="en-PH" altLang="en-US" sz="3600" b="1" dirty="0" smtClean="0">
                <a:solidFill>
                  <a:schemeClr val="tx1"/>
                </a:solidFill>
              </a:rPr>
              <a:t>	OLC- </a:t>
            </a:r>
            <a:r>
              <a:rPr lang="en-PH" altLang="en-US" sz="3600" dirty="0">
                <a:solidFill>
                  <a:schemeClr val="tx1"/>
                </a:solidFill>
              </a:rPr>
              <a:t>Online Learning Coordinator</a:t>
            </a:r>
          </a:p>
          <a:p>
            <a:pPr algn="just"/>
            <a:r>
              <a:rPr lang="en-PH" altLang="en-US" sz="3600" b="1" dirty="0" smtClean="0">
                <a:solidFill>
                  <a:schemeClr val="tx1"/>
                </a:solidFill>
              </a:rPr>
              <a:t>	LMS </a:t>
            </a:r>
            <a:r>
              <a:rPr lang="en-PH" altLang="en-US" sz="3600" b="1" dirty="0">
                <a:solidFill>
                  <a:schemeClr val="tx1"/>
                </a:solidFill>
              </a:rPr>
              <a:t>– </a:t>
            </a:r>
            <a:r>
              <a:rPr lang="en-PH" altLang="en-US" sz="3600" dirty="0">
                <a:solidFill>
                  <a:schemeClr val="tx1"/>
                </a:solidFill>
              </a:rPr>
              <a:t>Learning Management System</a:t>
            </a:r>
          </a:p>
          <a:p>
            <a:pPr algn="just"/>
            <a:r>
              <a:rPr lang="en-PH" altLang="en-US" sz="3600" b="1" dirty="0" smtClean="0">
                <a:solidFill>
                  <a:schemeClr val="tx1"/>
                </a:solidFill>
              </a:rPr>
              <a:t>	IL- </a:t>
            </a:r>
            <a:r>
              <a:rPr lang="en-PH" altLang="en-US" sz="3600" dirty="0">
                <a:solidFill>
                  <a:schemeClr val="tx1"/>
                </a:solidFill>
              </a:rPr>
              <a:t>Independent Learning</a:t>
            </a:r>
          </a:p>
          <a:p>
            <a:pPr algn="just"/>
            <a:r>
              <a:rPr lang="en-PH" altLang="en-US" sz="3600" b="1" dirty="0" smtClean="0">
                <a:solidFill>
                  <a:schemeClr val="tx1"/>
                </a:solidFill>
              </a:rPr>
              <a:t>	CL- </a:t>
            </a:r>
            <a:r>
              <a:rPr lang="en-PH" altLang="en-US" sz="3600" dirty="0">
                <a:solidFill>
                  <a:schemeClr val="tx1"/>
                </a:solidFill>
              </a:rPr>
              <a:t>Collaborative Learning</a:t>
            </a:r>
            <a:endParaRPr lang="en-PH" altLang="en-US" sz="3600" b="1" dirty="0">
              <a:solidFill>
                <a:schemeClr val="tx1"/>
              </a:solidFill>
            </a:endParaRPr>
          </a:p>
        </p:txBody>
      </p:sp>
    </p:spTree>
    <p:extLst>
      <p:ext uri="{BB962C8B-B14F-4D97-AF65-F5344CB8AC3E}">
        <p14:creationId xmlns:p14="http://schemas.microsoft.com/office/powerpoint/2010/main" val="3708525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1266091" y="3780692"/>
            <a:ext cx="9390185" cy="2637693"/>
          </a:xfrm>
          <a:solidFill>
            <a:schemeClr val="bg1"/>
          </a:solidFill>
        </p:spPr>
        <p:txBody>
          <a:bodyPr/>
          <a:lstStyle/>
          <a:p>
            <a:endParaRPr lang="en-US" dirty="0"/>
          </a:p>
          <a:p>
            <a:r>
              <a:rPr lang="en-US" sz="6000" b="1" dirty="0" smtClean="0">
                <a:solidFill>
                  <a:schemeClr val="tx1"/>
                </a:solidFill>
                <a:hlinkClick r:id="rId3" action="ppaction://hlinkfile"/>
              </a:rPr>
              <a:t>Approved JD / Roles</a:t>
            </a:r>
            <a:endParaRPr lang="en-US" sz="6000" b="1" dirty="0">
              <a:solidFill>
                <a:schemeClr val="tx1"/>
              </a:solidFill>
            </a:endParaRPr>
          </a:p>
        </p:txBody>
      </p:sp>
      <p:sp>
        <p:nvSpPr>
          <p:cNvPr id="6" name="Title 5"/>
          <p:cNvSpPr>
            <a:spLocks noGrp="1"/>
          </p:cNvSpPr>
          <p:nvPr>
            <p:ph type="ctrTitle"/>
          </p:nvPr>
        </p:nvSpPr>
        <p:spPr>
          <a:xfrm>
            <a:off x="439615" y="1688123"/>
            <a:ext cx="10955216" cy="1565031"/>
          </a:xfrm>
          <a:solidFill>
            <a:srgbClr val="FFFF00"/>
          </a:solidFill>
        </p:spPr>
        <p:txBody>
          <a:bodyPr>
            <a:normAutofit/>
          </a:bodyPr>
          <a:lstStyle/>
          <a:p>
            <a:r>
              <a:rPr lang="en-US" b="1" dirty="0" smtClean="0"/>
              <a:t>Online Learning Coordinators ( OLCs )</a:t>
            </a:r>
            <a:endParaRPr lang="en-US" b="1" dirty="0"/>
          </a:p>
        </p:txBody>
      </p:sp>
    </p:spTree>
    <p:extLst>
      <p:ext uri="{BB962C8B-B14F-4D97-AF65-F5344CB8AC3E}">
        <p14:creationId xmlns:p14="http://schemas.microsoft.com/office/powerpoint/2010/main" val="1651418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891540" y="2672862"/>
            <a:ext cx="10104120" cy="720969"/>
          </a:xfrm>
          <a:solidFill>
            <a:schemeClr val="bg1"/>
          </a:solidFill>
        </p:spPr>
        <p:txBody>
          <a:bodyPr/>
          <a:lstStyle/>
          <a:p>
            <a:r>
              <a:rPr lang="en-US" dirty="0" smtClean="0">
                <a:solidFill>
                  <a:schemeClr val="tx1"/>
                </a:solidFill>
              </a:rPr>
              <a:t>ADMINISTRATIVE FUNCTIONS</a:t>
            </a:r>
            <a:endParaRPr lang="en-US" dirty="0">
              <a:solidFill>
                <a:schemeClr val="tx1"/>
              </a:solidFill>
            </a:endParaRPr>
          </a:p>
        </p:txBody>
      </p:sp>
      <p:sp>
        <p:nvSpPr>
          <p:cNvPr id="6" name="Title 5"/>
          <p:cNvSpPr>
            <a:spLocks noGrp="1"/>
          </p:cNvSpPr>
          <p:nvPr>
            <p:ph type="ctrTitle"/>
          </p:nvPr>
        </p:nvSpPr>
        <p:spPr>
          <a:xfrm>
            <a:off x="891540" y="1125416"/>
            <a:ext cx="10104120" cy="1355104"/>
          </a:xfrm>
          <a:solidFill>
            <a:srgbClr val="FFFF00"/>
          </a:solidFill>
        </p:spPr>
        <p:txBody>
          <a:bodyPr>
            <a:normAutofit/>
          </a:bodyPr>
          <a:lstStyle/>
          <a:p>
            <a:r>
              <a:rPr lang="en-US" sz="6000" b="1" dirty="0" smtClean="0"/>
              <a:t>OLCs Main Functions</a:t>
            </a:r>
            <a:endParaRPr lang="en-US" sz="6000" b="1" dirty="0"/>
          </a:p>
        </p:txBody>
      </p:sp>
      <p:sp>
        <p:nvSpPr>
          <p:cNvPr id="4" name="TextBox 3"/>
          <p:cNvSpPr txBox="1"/>
          <p:nvPr/>
        </p:nvSpPr>
        <p:spPr>
          <a:xfrm>
            <a:off x="973308" y="3605936"/>
            <a:ext cx="9940583" cy="3170099"/>
          </a:xfrm>
          <a:prstGeom prst="rect">
            <a:avLst/>
          </a:prstGeom>
          <a:solidFill>
            <a:schemeClr val="bg1"/>
          </a:solidFill>
        </p:spPr>
        <p:txBody>
          <a:bodyPr wrap="square" rtlCol="0">
            <a:spAutoFit/>
          </a:bodyPr>
          <a:lstStyle/>
          <a:p>
            <a:pPr algn="just"/>
            <a:r>
              <a:rPr lang="en-US" sz="4000" dirty="0" smtClean="0"/>
              <a:t>1</a:t>
            </a:r>
            <a:r>
              <a:rPr lang="en-US" dirty="0" smtClean="0"/>
              <a:t>. </a:t>
            </a:r>
            <a:r>
              <a:rPr lang="en-US" sz="4000" dirty="0" smtClean="0"/>
              <a:t>The </a:t>
            </a:r>
            <a:r>
              <a:rPr lang="en-US" sz="4000" dirty="0"/>
              <a:t>OLC will serve as coordinator, facilitator and mentor of cluster of courses using</a:t>
            </a:r>
          </a:p>
          <a:p>
            <a:pPr algn="just"/>
            <a:r>
              <a:rPr lang="en-US" sz="4000" dirty="0"/>
              <a:t>1:500 ratios as full time equivalent load in a class of 40 students as basis of computation of </a:t>
            </a:r>
            <a:r>
              <a:rPr lang="en-US" sz="4000" dirty="0" smtClean="0"/>
              <a:t># of </a:t>
            </a:r>
            <a:r>
              <a:rPr lang="en-US" sz="4000" dirty="0"/>
              <a:t>cluster courses to be handled.</a:t>
            </a:r>
          </a:p>
        </p:txBody>
      </p:sp>
    </p:spTree>
    <p:extLst>
      <p:ext uri="{BB962C8B-B14F-4D97-AF65-F5344CB8AC3E}">
        <p14:creationId xmlns:p14="http://schemas.microsoft.com/office/powerpoint/2010/main" val="567309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M-POWERPOINT_AMAES_TEMPL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87200" cy="7772400"/>
          </a:xfrm>
          <a:prstGeom prst="rect">
            <a:avLst/>
          </a:prstGeom>
        </p:spPr>
      </p:pic>
      <p:sp>
        <p:nvSpPr>
          <p:cNvPr id="3" name="Subtitle 2"/>
          <p:cNvSpPr>
            <a:spLocks noGrp="1"/>
          </p:cNvSpPr>
          <p:nvPr>
            <p:ph type="subTitle" idx="1"/>
          </p:nvPr>
        </p:nvSpPr>
        <p:spPr>
          <a:xfrm>
            <a:off x="891539" y="3569678"/>
            <a:ext cx="10274691" cy="3710354"/>
          </a:xfrm>
          <a:solidFill>
            <a:schemeClr val="bg1"/>
          </a:solidFill>
        </p:spPr>
        <p:txBody>
          <a:bodyPr>
            <a:noAutofit/>
          </a:bodyPr>
          <a:lstStyle/>
          <a:p>
            <a:pPr algn="just"/>
            <a:r>
              <a:rPr lang="en-US" sz="3200" dirty="0" smtClean="0">
                <a:solidFill>
                  <a:schemeClr val="tx1"/>
                </a:solidFill>
              </a:rPr>
              <a:t>2.1 </a:t>
            </a:r>
            <a:r>
              <a:rPr lang="en-US" sz="3200" b="1" dirty="0" smtClean="0">
                <a:solidFill>
                  <a:schemeClr val="tx1"/>
                </a:solidFill>
              </a:rPr>
              <a:t>Conducts Orientation re: Full Online Learning mode among the students in the cluster of courses handled via Virtual Class for 2 sessions, 2 hrs. per session during the first week of classes. This includes orienting the students about the AMAES Online Learning platform and how to go about it from accessing to actual learning and assessment processes and tasks.</a:t>
            </a:r>
            <a:endParaRPr lang="en-US" sz="3200" b="1" dirty="0">
              <a:solidFill>
                <a:schemeClr val="tx1"/>
              </a:solidFill>
            </a:endParaRPr>
          </a:p>
        </p:txBody>
      </p:sp>
      <p:sp>
        <p:nvSpPr>
          <p:cNvPr id="6" name="Title 5"/>
          <p:cNvSpPr>
            <a:spLocks noGrp="1"/>
          </p:cNvSpPr>
          <p:nvPr>
            <p:ph type="ctrTitle"/>
          </p:nvPr>
        </p:nvSpPr>
        <p:spPr>
          <a:xfrm>
            <a:off x="891540" y="1143000"/>
            <a:ext cx="10274690" cy="1406769"/>
          </a:xfrm>
          <a:solidFill>
            <a:schemeClr val="bg1"/>
          </a:solidFill>
        </p:spPr>
        <p:txBody>
          <a:bodyPr>
            <a:normAutofit/>
          </a:bodyPr>
          <a:lstStyle/>
          <a:p>
            <a:pPr algn="just"/>
            <a:r>
              <a:rPr lang="en-US" sz="4000" dirty="0" smtClean="0"/>
              <a:t>2. </a:t>
            </a:r>
            <a:r>
              <a:rPr lang="en-US" sz="4000" b="1" dirty="0" smtClean="0"/>
              <a:t>The </a:t>
            </a:r>
            <a:r>
              <a:rPr lang="en-US" sz="4000" b="1" dirty="0"/>
              <a:t>OLC will serve as Adviser of students in his cluster of courses handled.</a:t>
            </a:r>
          </a:p>
        </p:txBody>
      </p:sp>
      <p:sp>
        <p:nvSpPr>
          <p:cNvPr id="2" name="TextBox 1"/>
          <p:cNvSpPr txBox="1"/>
          <p:nvPr/>
        </p:nvSpPr>
        <p:spPr>
          <a:xfrm>
            <a:off x="891540" y="2622147"/>
            <a:ext cx="10274690" cy="707886"/>
          </a:xfrm>
          <a:prstGeom prst="rect">
            <a:avLst/>
          </a:prstGeom>
          <a:solidFill>
            <a:schemeClr val="bg1"/>
          </a:solidFill>
        </p:spPr>
        <p:txBody>
          <a:bodyPr wrap="square" rtlCol="0">
            <a:spAutoFit/>
          </a:bodyPr>
          <a:lstStyle/>
          <a:p>
            <a:r>
              <a:rPr lang="en-US" sz="4000" b="1" dirty="0"/>
              <a:t>As </a:t>
            </a:r>
            <a:r>
              <a:rPr lang="en-US" sz="4000" b="1" dirty="0" smtClean="0"/>
              <a:t>adviser, the </a:t>
            </a:r>
            <a:r>
              <a:rPr lang="en-US" sz="4000" b="1" dirty="0"/>
              <a:t>OLC will do the following</a:t>
            </a:r>
            <a:r>
              <a:rPr lang="en-US" sz="4000" b="1" dirty="0" smtClean="0"/>
              <a:t>:</a:t>
            </a:r>
            <a:endParaRPr lang="en-US" sz="4000" b="1" dirty="0"/>
          </a:p>
        </p:txBody>
      </p:sp>
    </p:spTree>
    <p:extLst>
      <p:ext uri="{BB962C8B-B14F-4D97-AF65-F5344CB8AC3E}">
        <p14:creationId xmlns:p14="http://schemas.microsoft.com/office/powerpoint/2010/main" val="4116695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531</TotalTime>
  <Words>1029</Words>
  <Application>Microsoft Office PowerPoint</Application>
  <PresentationFormat>Custom</PresentationFormat>
  <Paragraphs>95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AMAES ONLINE LEARNING PROGRAM</vt:lpstr>
      <vt:lpstr>AMAES eLP - OVERVIEW</vt:lpstr>
      <vt:lpstr>AMAES Online Learning Program for  SY 2020-2021</vt:lpstr>
      <vt:lpstr>AMAES Full OLP Modality</vt:lpstr>
      <vt:lpstr>Framework / Implementation Model</vt:lpstr>
      <vt:lpstr>The Implementation Model</vt:lpstr>
      <vt:lpstr>Online Learning Coordinators ( OLCs )</vt:lpstr>
      <vt:lpstr>OLCs Main Functions</vt:lpstr>
      <vt:lpstr>2. The OLC will serve as Adviser of students in his cluster of courses handled.</vt:lpstr>
      <vt:lpstr>2.2 Conducts advisory meeting among his students in his cluster courses handled via Virtual Class for 2 sessions, 2 hrs. per session per week.   Among other advisory function is reminding students of their Online Learning tasks and monitor status of students.  Also, reminds students of his balance due or payments of school fees before taking the exams.</vt:lpstr>
      <vt:lpstr>2.3 Generates overall performance of students per class in all of the clustered courses handled and do data analysis of who will be subjected to Remediation Classes and Removal Exams before the end of the term. At the end of the term, submits Class Performance Summary report (% Passes, % Failed, List of NFEs/ICs/IPs, List of Dropped and related data)</vt:lpstr>
      <vt:lpstr>PowerPoint Presentation</vt:lpstr>
      <vt:lpstr>PowerPoint Presentation</vt:lpstr>
      <vt:lpstr>PowerPoint Presentation</vt:lpstr>
      <vt:lpstr>PowerPoint Presentation</vt:lpstr>
      <vt:lpstr>Academic and Instructional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LMS</vt:lpstr>
      <vt:lpstr>OLCs Assignments</vt:lpstr>
      <vt:lpstr>PowerPoint Presentation</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dc:creator>
  <cp:lastModifiedBy>Dr. Emi Magada</cp:lastModifiedBy>
  <cp:revision>128</cp:revision>
  <dcterms:created xsi:type="dcterms:W3CDTF">2016-10-19T05:12:55Z</dcterms:created>
  <dcterms:modified xsi:type="dcterms:W3CDTF">2020-06-15T08:54:46Z</dcterms:modified>
</cp:coreProperties>
</file>