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368" r:id="rId5"/>
    <p:sldId id="414" r:id="rId6"/>
    <p:sldId id="416" r:id="rId7"/>
    <p:sldId id="417" r:id="rId8"/>
    <p:sldId id="418" r:id="rId9"/>
    <p:sldId id="419" r:id="rId10"/>
    <p:sldId id="420" r:id="rId1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  <a:srgbClr val="FF2F92"/>
    <a:srgbClr val="00FB92"/>
    <a:srgbClr val="9B00FF"/>
    <a:srgbClr val="A000FF"/>
    <a:srgbClr val="8FBAFF"/>
    <a:srgbClr val="5B0077"/>
    <a:srgbClr val="4C0073"/>
    <a:srgbClr val="620073"/>
    <a:srgbClr val="49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6327"/>
  </p:normalViewPr>
  <p:slideViewPr>
    <p:cSldViewPr snapToGrid="0" snapToObjects="1" showGuides="1">
      <p:cViewPr varScale="1">
        <p:scale>
          <a:sx n="61" d="100"/>
          <a:sy n="61" d="100"/>
        </p:scale>
        <p:origin x="1160" y="256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DD4D2-4A0B-AE4E-A400-9C3432BC9A79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AFCA-1686-D640-BE80-18B14A060C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7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F5627EC8-2856-4B4C-AD0B-F297245E9802}"/>
              </a:ext>
            </a:extLst>
          </p:cNvPr>
          <p:cNvSpPr txBox="1">
            <a:spLocks/>
          </p:cNvSpPr>
          <p:nvPr userDrawn="1"/>
        </p:nvSpPr>
        <p:spPr>
          <a:xfrm>
            <a:off x="101600" y="13292720"/>
            <a:ext cx="705910" cy="602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3CD8FE-0D53-4364-AB66-5EF8041BDDD9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06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922808-3C24-9E4B-80FA-8C9406225D47}"/>
              </a:ext>
            </a:extLst>
          </p:cNvPr>
          <p:cNvSpPr/>
          <p:nvPr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9B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tanding, child, young, sitting&#10;&#10;Description automatically generated">
            <a:extLst>
              <a:ext uri="{FF2B5EF4-FFF2-40B4-BE49-F238E27FC236}">
                <a16:creationId xmlns:a16="http://schemas.microsoft.com/office/drawing/2014/main" id="{E9F3EEE3-6169-7C4A-B2C9-5EF4EB04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1785" y="0"/>
            <a:ext cx="24404595" cy="13716000"/>
          </a:xfrm>
          <a:prstGeom prst="rect">
            <a:avLst/>
          </a:prstGeom>
        </p:spPr>
      </p:pic>
      <p:sp>
        <p:nvSpPr>
          <p:cNvPr id="22" name="Google Shape;4386;p188">
            <a:extLst>
              <a:ext uri="{FF2B5EF4-FFF2-40B4-BE49-F238E27FC236}">
                <a16:creationId xmlns:a16="http://schemas.microsoft.com/office/drawing/2014/main" id="{CABA6FAD-2F51-1048-9772-CBD3D0B5E052}"/>
              </a:ext>
            </a:extLst>
          </p:cNvPr>
          <p:cNvSpPr/>
          <p:nvPr/>
        </p:nvSpPr>
        <p:spPr>
          <a:xfrm>
            <a:off x="1501733" y="3450515"/>
            <a:ext cx="10689473" cy="800488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en-US" altLang="ja-JP" sz="1500" b="0" i="0" u="none" strike="noStrike" cap="none" dirty="0">
                <a:solidFill>
                  <a:srgbClr val="181818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  <a:endParaRPr sz="1500" b="0" i="0" u="none" strike="noStrike" cap="none" dirty="0">
              <a:solidFill>
                <a:srgbClr val="18181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0CFEB9C0-22C4-1F49-8EEF-8A147C108FEF}"/>
              </a:ext>
            </a:extLst>
          </p:cNvPr>
          <p:cNvSpPr txBox="1">
            <a:spLocks/>
          </p:cNvSpPr>
          <p:nvPr/>
        </p:nvSpPr>
        <p:spPr>
          <a:xfrm>
            <a:off x="2349138" y="9773313"/>
            <a:ext cx="8686800" cy="1099885"/>
          </a:xfrm>
          <a:prstGeom prst="rect">
            <a:avLst/>
          </a:prstGeom>
        </p:spPr>
        <p:txBody>
          <a:bodyPr/>
          <a:lstStyle>
            <a:lvl1pPr marL="457177" indent="-457177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1371531" indent="-457177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2285886" indent="-457177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3200240" indent="-457177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4114594" indent="-457177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ja-JP" b="1" dirty="0">
                <a:solidFill>
                  <a:srgbClr val="00F7DF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Yusuke Hayashi </a:t>
            </a:r>
            <a:r>
              <a:rPr lang="en-US" altLang="ja-JP" b="1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(</a:t>
            </a:r>
            <a:r>
              <a:rPr lang="ja-JP" altLang="en-US" b="1">
                <a:solidFill>
                  <a:srgbClr val="00F7DF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林</a:t>
            </a:r>
            <a:r>
              <a:rPr lang="en-US" altLang="ja-JP" b="1" dirty="0">
                <a:solidFill>
                  <a:srgbClr val="00F7DF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lang="ja-JP" altLang="en-US" b="1">
                <a:solidFill>
                  <a:srgbClr val="00F7DF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祐輔</a:t>
            </a:r>
            <a:r>
              <a:rPr lang="en-US" altLang="ja-JP" b="1" dirty="0">
                <a:solidFill>
                  <a:schemeClr val="bg1"/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)</a:t>
            </a:r>
          </a:p>
        </p:txBody>
      </p:sp>
      <p:sp>
        <p:nvSpPr>
          <p:cNvPr id="9" name="Google Shape;4387;p188">
            <a:extLst>
              <a:ext uri="{FF2B5EF4-FFF2-40B4-BE49-F238E27FC236}">
                <a16:creationId xmlns:a16="http://schemas.microsoft.com/office/drawing/2014/main" id="{F9236755-871D-A846-9FA3-D12AAC5D4F40}"/>
              </a:ext>
            </a:extLst>
          </p:cNvPr>
          <p:cNvSpPr txBox="1">
            <a:spLocks/>
          </p:cNvSpPr>
          <p:nvPr/>
        </p:nvSpPr>
        <p:spPr>
          <a:xfrm>
            <a:off x="2378929" y="7877021"/>
            <a:ext cx="9813071" cy="158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kumimoji="1"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b="1" dirty="0">
                <a:solidFill>
                  <a:schemeClr val="accent2"/>
                </a:solidFill>
                <a:latin typeface="Montserrat SemiBold" pitchFamily="2" charset="0"/>
              </a:rPr>
              <a:t>COVID-19 in Japan</a:t>
            </a:r>
            <a:r>
              <a:rPr lang="en-US" altLang="ja-JP" sz="4800" dirty="0">
                <a:solidFill>
                  <a:schemeClr val="bg1"/>
                </a:solidFill>
                <a:latin typeface="Montserrat SemiBold" pitchFamily="2" charset="0"/>
              </a:rPr>
              <a:t>:</a:t>
            </a:r>
            <a:br>
              <a:rPr lang="en-US" altLang="ja-JP" sz="4800" b="1" dirty="0">
                <a:solidFill>
                  <a:schemeClr val="bg1"/>
                </a:solidFill>
                <a:latin typeface="Montserrat SemiBold" pitchFamily="2" charset="0"/>
              </a:rPr>
            </a:br>
            <a:r>
              <a:rPr lang="en-US" altLang="ja-JP" sz="4800" b="1" dirty="0">
                <a:solidFill>
                  <a:schemeClr val="bg1"/>
                </a:solidFill>
                <a:latin typeface="Montserrat SemiBold" pitchFamily="2" charset="0"/>
              </a:rPr>
              <a:t>2020/03/09</a:t>
            </a:r>
            <a:endParaRPr lang="ja-JP" altLang="en-US" sz="480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7C72EB-573D-7C43-A4D8-A20256B47CC9}"/>
              </a:ext>
            </a:extLst>
          </p:cNvPr>
          <p:cNvSpPr/>
          <p:nvPr/>
        </p:nvSpPr>
        <p:spPr>
          <a:xfrm>
            <a:off x="-18723" y="0"/>
            <a:ext cx="5482263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0C6CF3B-8BC0-6340-A754-F19B5C27E09E}"/>
              </a:ext>
            </a:extLst>
          </p:cNvPr>
          <p:cNvSpPr txBox="1">
            <a:spLocks/>
          </p:cNvSpPr>
          <p:nvPr/>
        </p:nvSpPr>
        <p:spPr>
          <a:xfrm>
            <a:off x="262365" y="3711388"/>
            <a:ext cx="5950176" cy="3639671"/>
          </a:xfrm>
          <a:prstGeom prst="rect">
            <a:avLst/>
          </a:prstGeom>
        </p:spPr>
        <p:txBody>
          <a:bodyPr anchor="t"/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kumimoji="1"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Survey</a:t>
            </a:r>
            <a:endParaRPr lang="ja-JP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6C0BB-2038-0A4D-89A0-D1979671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0"/>
            <a:ext cx="17785080" cy="136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8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7C72EB-573D-7C43-A4D8-A20256B47CC9}"/>
              </a:ext>
            </a:extLst>
          </p:cNvPr>
          <p:cNvSpPr/>
          <p:nvPr/>
        </p:nvSpPr>
        <p:spPr>
          <a:xfrm>
            <a:off x="-18723" y="0"/>
            <a:ext cx="5482263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0C6CF3B-8BC0-6340-A754-F19B5C27E09E}"/>
              </a:ext>
            </a:extLst>
          </p:cNvPr>
          <p:cNvSpPr txBox="1">
            <a:spLocks/>
          </p:cNvSpPr>
          <p:nvPr/>
        </p:nvSpPr>
        <p:spPr>
          <a:xfrm>
            <a:off x="262365" y="3711388"/>
            <a:ext cx="5950176" cy="3639671"/>
          </a:xfrm>
          <a:prstGeom prst="rect">
            <a:avLst/>
          </a:prstGeom>
        </p:spPr>
        <p:txBody>
          <a:bodyPr anchor="t"/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kumimoji="1"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Survey</a:t>
            </a:r>
            <a:endParaRPr lang="ja-JP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5C969D-F39E-9B49-B5B6-BC7B4122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0" y="0"/>
            <a:ext cx="10538460" cy="13587421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C4C41A82-3D7E-4847-AD0A-B80577747377}"/>
              </a:ext>
            </a:extLst>
          </p:cNvPr>
          <p:cNvSpPr txBox="1">
            <a:spLocks/>
          </p:cNvSpPr>
          <p:nvPr/>
        </p:nvSpPr>
        <p:spPr>
          <a:xfrm>
            <a:off x="16002000" y="0"/>
            <a:ext cx="8380413" cy="10181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0" indent="-742950" algn="l">
              <a:lnSpc>
                <a:spcPct val="150000"/>
              </a:lnSpc>
              <a:buFont typeface="+mj-lt"/>
              <a:buAutoNum type="arabicPeriod"/>
            </a:pP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1,500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件から基準モデルを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選定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Fudan CCDC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標準的感染症数理モデル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SEIR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モデルがベース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・武漢，北京，上海等の中国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大都市圏における流行をよく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説明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・感染者の一部が，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PCR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検査で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陽性となって発見される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プロセスをモデル化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→潜在的な感染者数をモデル化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50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F2AD33FC-59D9-7147-A477-790173BC326C}"/>
              </a:ext>
            </a:extLst>
          </p:cNvPr>
          <p:cNvSpPr txBox="1">
            <a:spLocks/>
          </p:cNvSpPr>
          <p:nvPr/>
        </p:nvSpPr>
        <p:spPr>
          <a:xfrm>
            <a:off x="9532620" y="0"/>
            <a:ext cx="14849793" cy="103764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0" indent="-74295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Fudan CCDC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の考え方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感染者数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I 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のうち，一部の感染者は，政府の休校措置，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都市閉鎖などによって，他の人間への感染力を失う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→　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隔離者数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G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感染者数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I 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と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隔離者数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G 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のうち，一部の重症化した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発症者が医療機関で診療を受け，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COVID-19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陽性と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判断される　→　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検査陽性者数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J</a:t>
            </a: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・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I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から，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J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および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G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を除いた数字を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潜在感染者数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と定義</a:t>
            </a:r>
            <a:endParaRPr lang="en-US" altLang="ja-JP" sz="4400" b="1" dirty="0">
              <a:solidFill>
                <a:schemeClr val="tx1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</p:txBody>
      </p:sp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E7E926B-00A6-554A-A5E4-C92AC299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6" y="3048000"/>
            <a:ext cx="8470900" cy="76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5C65DC-B8E3-624F-A982-536FEBE6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572" y="12824460"/>
            <a:ext cx="5382849" cy="65300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01559E-E0F3-C948-8BD1-DCC4D64A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504" y="9060346"/>
            <a:ext cx="11599244" cy="37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F2AD33FC-59D9-7147-A477-790173BC32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2413" cy="10181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0" indent="-742950" algn="l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Fudan CCDC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の考え方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・論文著者らは，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Fudan CCDC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を使い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，都市別の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PCR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検査陽性者数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G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の推移から</a:t>
            </a:r>
            <a:b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　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感染拡大率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感染者の隔離割合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発症率　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感染者が病院にかかる確率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　</a:t>
            </a:r>
            <a:b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</a:b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を推定．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FB253-EAA8-B84F-A697-5313B365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781" y="3254614"/>
            <a:ext cx="1005617" cy="68238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3735F0E-69A7-B441-B9B3-E6F1316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13" y="3231755"/>
            <a:ext cx="1137305" cy="682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C0995-96D3-554D-A73C-D677BE9DB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633" y="3328006"/>
            <a:ext cx="478493" cy="608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06A111-9FC7-D94C-82A7-696214EAA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983" y="3254613"/>
            <a:ext cx="536158" cy="68238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68FF4-20EA-8A4C-B3C4-C5484F0BA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983" y="5221416"/>
            <a:ext cx="17878651" cy="79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2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F2AD33FC-59D9-7147-A477-790173BC32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82413" cy="10181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0" indent="-742950" algn="l">
              <a:lnSpc>
                <a:spcPct val="150000"/>
              </a:lnSpc>
              <a:buFont typeface="+mj-lt"/>
              <a:buAutoNum type="arabicPeriod" startAt="4"/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今回のアプローチ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・以下のパラメータのうち，日本でも再利用できそうなものは</a:t>
            </a:r>
            <a:b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　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感染拡大率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，感染者の隔離割合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発症率　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，感染者が病院にかかる確率</a:t>
            </a: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　</a:t>
            </a:r>
            <a:b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</a:br>
            <a:r>
              <a:rPr lang="en-US" altLang="ja-JP" sz="4400" b="1" dirty="0">
                <a:solidFill>
                  <a:schemeClr val="tx1"/>
                </a:solidFill>
                <a:ea typeface="Noto Sans JP" panose="020B0500000000000000" pitchFamily="34" charset="-128"/>
              </a:rPr>
              <a:t>   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残りのパラメータ（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感染者の隔離割合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感染者が病院にかかり更に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PCR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検査で陽性になる</a:t>
            </a:r>
            <a:b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　確率</a:t>
            </a:r>
            <a:r>
              <a:rPr lang="ja-JP" altLang="en-US" sz="4400" b="1">
                <a:solidFill>
                  <a:schemeClr val="tx1"/>
                </a:solidFill>
                <a:ea typeface="Noto Sans JP" panose="020B0500000000000000" pitchFamily="34" charset="-128"/>
              </a:rPr>
              <a:t>）を，実際の日本のデータから推定する．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37FB253-EAA8-B84F-A697-5313B365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781" y="3254614"/>
            <a:ext cx="1005617" cy="68238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3735F0E-69A7-B441-B9B3-E6F1316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413" y="3231755"/>
            <a:ext cx="1137305" cy="682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FC0995-96D3-554D-A73C-D677BE9DB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633" y="3328006"/>
            <a:ext cx="478493" cy="608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06A111-9FC7-D94C-82A7-696214EAA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983" y="3254613"/>
            <a:ext cx="536158" cy="68238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7A2A00-0167-E44D-A25A-F63B7D61F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707" y="5977114"/>
            <a:ext cx="14504997" cy="76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F2AD33FC-59D9-7147-A477-790173BC326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1842704" cy="10181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0" indent="-742950" algn="l">
              <a:lnSpc>
                <a:spcPct val="150000"/>
              </a:lnSpc>
              <a:buFont typeface="+mj-lt"/>
              <a:buAutoNum type="arabicPeriod" startAt="5"/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推計結果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・実データから推計した結果，中国平均では　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0.5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程度であった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感染者の隔離割合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は，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日本</a:t>
            </a:r>
            <a:endParaRPr lang="en-US" altLang="ja-JP" sz="4400" b="1" dirty="0">
              <a:solidFill>
                <a:srgbClr val="FF0000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　</a:t>
            </a:r>
            <a:r>
              <a:rPr lang="ja-JP" altLang="en-US" sz="4400" b="1">
                <a:solidFill>
                  <a:schemeClr val="tx1">
                    <a:lumMod val="75000"/>
                    <a:lumOff val="25000"/>
                  </a:schemeClr>
                </a:solidFill>
                <a:ea typeface="Noto Sans JP" panose="020B0500000000000000" pitchFamily="34" charset="-128"/>
              </a:rPr>
              <a:t>においては</a:t>
            </a:r>
            <a:r>
              <a:rPr lang="en-US" altLang="ja-JP" sz="4400" b="1">
                <a:solidFill>
                  <a:srgbClr val="434343"/>
                </a:solidFill>
                <a:ea typeface="Noto Sans JP" panose="020B0500000000000000" pitchFamily="34" charset="-128"/>
              </a:rPr>
              <a:t>0.25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と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約半分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．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</a:t>
            </a:r>
            <a: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  <a:t>PCR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検査で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感染が発覚する割合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は，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全体の</a:t>
            </a:r>
            <a:b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</a:b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   3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％程度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となった．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・推計によれば，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潜在感染者数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が</a:t>
            </a:r>
            <a:r>
              <a:rPr lang="ja-JP" altLang="en-JP" sz="4400" b="1">
                <a:solidFill>
                  <a:srgbClr val="FF0000"/>
                </a:solidFill>
                <a:ea typeface="Noto Sans JP" panose="020B0500000000000000" pitchFamily="34" charset="-128"/>
              </a:rPr>
              <a:t>ピーク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を</a:t>
            </a:r>
            <a:br>
              <a:rPr lang="en-US" altLang="ja-JP" sz="4400" b="1" dirty="0">
                <a:solidFill>
                  <a:srgbClr val="434343"/>
                </a:solidFill>
                <a:ea typeface="Noto Sans JP" panose="020B0500000000000000" pitchFamily="34" charset="-128"/>
              </a:rPr>
            </a:b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　迎えるのは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4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月末</a:t>
            </a:r>
            <a:r>
              <a:rPr lang="en-US" altLang="ja-JP" sz="4400" b="1" dirty="0">
                <a:solidFill>
                  <a:srgbClr val="FF0000"/>
                </a:solidFill>
                <a:ea typeface="Noto Sans JP" panose="020B0500000000000000" pitchFamily="34" charset="-128"/>
              </a:rPr>
              <a:t>〜5</a:t>
            </a:r>
            <a:r>
              <a:rPr lang="ja-JP" altLang="en-US" sz="4400" b="1">
                <a:solidFill>
                  <a:srgbClr val="FF0000"/>
                </a:solidFill>
                <a:ea typeface="Noto Sans JP" panose="020B0500000000000000" pitchFamily="34" charset="-128"/>
              </a:rPr>
              <a:t>月初旬ごろ</a:t>
            </a:r>
            <a:r>
              <a:rPr lang="ja-JP" altLang="en-US" sz="4400" b="1">
                <a:solidFill>
                  <a:srgbClr val="434343"/>
                </a:solidFill>
                <a:ea typeface="Noto Sans JP" panose="020B0500000000000000" pitchFamily="34" charset="-128"/>
              </a:rPr>
              <a:t>．</a:t>
            </a:r>
            <a:endParaRPr lang="en-US" altLang="ja-JP" sz="4400" b="1" dirty="0">
              <a:solidFill>
                <a:srgbClr val="434343"/>
              </a:solidFill>
              <a:ea typeface="Noto Sans JP" panose="020B0500000000000000" pitchFamily="34" charset="-128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1F47A-569F-E844-A8BF-CEB81B43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03" y="8945216"/>
            <a:ext cx="11261702" cy="47707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A0AAE1-B8C0-F045-97D7-6FDE649A3B2A}"/>
              </a:ext>
            </a:extLst>
          </p:cNvPr>
          <p:cNvGrpSpPr/>
          <p:nvPr/>
        </p:nvGrpSpPr>
        <p:grpSpPr>
          <a:xfrm>
            <a:off x="12377025" y="0"/>
            <a:ext cx="12005388" cy="13715999"/>
            <a:chOff x="12377025" y="0"/>
            <a:chExt cx="12005388" cy="13715999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82FCEB5-C0FC-6F49-958E-5F5EE5355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897" r="34444"/>
            <a:stretch/>
          </p:blipFill>
          <p:spPr>
            <a:xfrm>
              <a:off x="14888817" y="0"/>
              <a:ext cx="2676293" cy="13715999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1388590-9874-1E4D-AC20-8B9FFD22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45"/>
            <a:stretch/>
          </p:blipFill>
          <p:spPr>
            <a:xfrm>
              <a:off x="17572383" y="0"/>
              <a:ext cx="6810030" cy="13715999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B6B7CD2-5B64-A146-9489-9F3998CB9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7210"/>
            <a:stretch/>
          </p:blipFill>
          <p:spPr>
            <a:xfrm>
              <a:off x="12377025" y="0"/>
              <a:ext cx="2506244" cy="13715999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39778B8-D245-E343-BC59-C5AA2D6D4A85}"/>
              </a:ext>
            </a:extLst>
          </p:cNvPr>
          <p:cNvSpPr/>
          <p:nvPr/>
        </p:nvSpPr>
        <p:spPr>
          <a:xfrm>
            <a:off x="15905032" y="13055169"/>
            <a:ext cx="2206487" cy="616226"/>
          </a:xfrm>
          <a:prstGeom prst="ellipse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78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JDDテンプレート色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C34B"/>
      </a:accent1>
      <a:accent2>
        <a:srgbClr val="F05F60"/>
      </a:accent2>
      <a:accent3>
        <a:srgbClr val="008AB8"/>
      </a:accent3>
      <a:accent4>
        <a:srgbClr val="E7E7E7"/>
      </a:accent4>
      <a:accent5>
        <a:srgbClr val="3B3B3B"/>
      </a:accent5>
      <a:accent6>
        <a:srgbClr val="BCBCBC"/>
      </a:accent6>
      <a:hlink>
        <a:srgbClr val="0097A7"/>
      </a:hlink>
      <a:folHlink>
        <a:srgbClr val="0097A7"/>
      </a:folHlink>
    </a:clrScheme>
    <a:fontScheme name="NotoSansJP_ Montserrat">
      <a:majorFont>
        <a:latin typeface="Montserrat-Medium"/>
        <a:ea typeface="NotoSansJP-Medium"/>
        <a:cs typeface=""/>
      </a:majorFont>
      <a:minorFont>
        <a:latin typeface="Montserrat-Regular"/>
        <a:ea typeface="NotoSansJP-Regular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D340A7161CAD42B4F8072BACAF68DD" ma:contentTypeVersion="7" ma:contentTypeDescription="Create a new document." ma:contentTypeScope="" ma:versionID="681089dfb9a82727922f268ab400e09a">
  <xsd:schema xmlns:xsd="http://www.w3.org/2001/XMLSchema" xmlns:xs="http://www.w3.org/2001/XMLSchema" xmlns:p="http://schemas.microsoft.com/office/2006/metadata/properties" xmlns:ns2="7129c8f7-9edc-4102-a157-9743a3d26d89" targetNamespace="http://schemas.microsoft.com/office/2006/metadata/properties" ma:root="true" ma:fieldsID="3572f7abe28e25307bf7f2f7d5df5dd8" ns2:_="">
    <xsd:import namespace="7129c8f7-9edc-4102-a157-9743a3d26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9c8f7-9edc-4102-a157-9743a3d26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212643-CF3E-425A-86C1-76D76069C0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29c8f7-9edc-4102-a157-9743a3d26d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2D197-953A-45FC-AA1C-E3628E97BC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63D70-15D9-4A4E-81B8-275E9454307B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7129c8f7-9edc-4102-a157-9743a3d26d8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9533</TotalTime>
  <Words>386</Words>
  <Application>Microsoft Macintosh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Meiryo UI</vt:lpstr>
      <vt:lpstr>Montserrat SemiBold</vt:lpstr>
      <vt:lpstr>Montserrat-Regular</vt:lpstr>
      <vt:lpstr>Noto Sans JP</vt:lpstr>
      <vt:lpstr>Poppins</vt:lpstr>
      <vt:lpstr>游ゴシック</vt:lpstr>
      <vt:lpstr>Arial</vt:lpstr>
      <vt:lpstr>Helvetica Neue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Yusuke Hayashi</dc:creator>
  <cp:lastModifiedBy>Yusuke Hayashi</cp:lastModifiedBy>
  <cp:revision>426</cp:revision>
  <dcterms:created xsi:type="dcterms:W3CDTF">2019-12-26T00:34:42Z</dcterms:created>
  <dcterms:modified xsi:type="dcterms:W3CDTF">2020-03-09T03:18:06Z</dcterms:modified>
</cp:coreProperties>
</file>