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9" r:id="rId3"/>
    <p:sldId id="272" r:id="rId4"/>
    <p:sldId id="257" r:id="rId5"/>
    <p:sldId id="258" r:id="rId6"/>
    <p:sldId id="261" r:id="rId7"/>
    <p:sldId id="262" r:id="rId8"/>
    <p:sldId id="267" r:id="rId9"/>
    <p:sldId id="264" r:id="rId10"/>
    <p:sldId id="265" r:id="rId11"/>
    <p:sldId id="268" r:id="rId12"/>
    <p:sldId id="266"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92" d="100"/>
          <a:sy n="92" d="100"/>
        </p:scale>
        <p:origin x="402"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0AF278-F31F-409E-9342-BA6925201A6A}" type="datetimeFigureOut">
              <a:rPr lang="en-US" smtClean="0"/>
              <a:t>12/2/2013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01FD59-C88B-46B3-9053-F3D4E94D01CD}" type="slidenum">
              <a:rPr lang="en-US" smtClean="0"/>
              <a:t>‹#›</a:t>
            </a:fld>
            <a:endParaRPr lang="en-US"/>
          </a:p>
        </p:txBody>
      </p:sp>
    </p:spTree>
    <p:extLst>
      <p:ext uri="{BB962C8B-B14F-4D97-AF65-F5344CB8AC3E}">
        <p14:creationId xmlns:p14="http://schemas.microsoft.com/office/powerpoint/2010/main" val="3436102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801FD59-C88B-46B3-9053-F3D4E94D01CD}" type="slidenum">
              <a:rPr lang="en-US" smtClean="0"/>
              <a:t>2</a:t>
            </a:fld>
            <a:endParaRPr lang="en-US"/>
          </a:p>
        </p:txBody>
      </p:sp>
    </p:spTree>
    <p:extLst>
      <p:ext uri="{BB962C8B-B14F-4D97-AF65-F5344CB8AC3E}">
        <p14:creationId xmlns:p14="http://schemas.microsoft.com/office/powerpoint/2010/main" val="2631985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11307C6-28F1-4E48-A2E8-7CD67169F825}" type="datetime1">
              <a:rPr lang="en-US" smtClean="0"/>
              <a:t>12/2/2013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4506F2-B81F-440F-AC90-67EF73D6CE56}" type="datetime1">
              <a:rPr lang="en-US" smtClean="0"/>
              <a:t>12/2/2013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9C793A-3855-4FA1-9358-1C57C555FDBE}" type="datetime1">
              <a:rPr lang="en-US" smtClean="0"/>
              <a:t>12/2/2013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54ABC96-410F-4E24-B265-70C03138EC30}" type="datetime1">
              <a:rPr lang="en-US" smtClean="0"/>
              <a:t>12/2/2013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259943-9083-48FD-BC61-A13EC4C8064A}" type="datetime1">
              <a:rPr lang="en-US" smtClean="0"/>
              <a:t>12/2/2013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55641BC-657F-4C34-BA78-9F11EA7DD583}" type="datetime1">
              <a:rPr lang="en-US" smtClean="0"/>
              <a:t>12/2/2013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5087E9F-0368-418F-80BF-FEE076CAD5E4}" type="datetime1">
              <a:rPr lang="en-US" smtClean="0"/>
              <a:t>12/2/2013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7F22441-1267-4DD5-ABEA-0C784DCE1AAC}" type="datetime1">
              <a:rPr lang="en-US" smtClean="0"/>
              <a:t>12/2/2013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5467D86-3BD0-4D07-BD7A-EBD188D16F89}" type="datetime1">
              <a:rPr lang="en-US" smtClean="0"/>
              <a:t>12/2/2013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3E4A511-C667-4ACD-9CE7-E2918900F81A}" type="datetime1">
              <a:rPr lang="en-US" smtClean="0"/>
              <a:t>12/2/2013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080BDD-6265-4B78-B0F8-30112BD9839F}" type="datetime1">
              <a:rPr lang="en-US" smtClean="0"/>
              <a:t>12/2/2013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9F2C391-9419-4E9C-9CC6-BDCDCAFE88D8}" type="datetime1">
              <a:rPr lang="en-US" smtClean="0"/>
              <a:t>12/2/2013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By</a:t>
            </a:r>
          </a:p>
          <a:p>
            <a:r>
              <a:rPr lang="en-US" dirty="0" err="1" smtClean="0"/>
              <a:t>ABOt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3547" y="0"/>
            <a:ext cx="5537417" cy="4346089"/>
          </a:xfrm>
          <a:prstGeom prst="rect">
            <a:avLst/>
          </a:prstGeom>
        </p:spPr>
      </p:pic>
      <p:sp>
        <p:nvSpPr>
          <p:cNvPr id="2" name="Slide Number Placeholder 1"/>
          <p:cNvSpPr>
            <a:spLocks noGrp="1"/>
          </p:cNvSpPr>
          <p:nvPr>
            <p:ph type="sldNum" sz="quarter" idx="12"/>
          </p:nvPr>
        </p:nvSpPr>
        <p:spPr/>
        <p:txBody>
          <a:bodyPr/>
          <a:lstStyle/>
          <a:p>
            <a:fld id="{4FAB73BC-B049-4115-A692-8D63A059BFB8}" type="slidenum">
              <a:rPr lang="en-US" smtClean="0"/>
              <a:t>1</a:t>
            </a:fld>
            <a:endParaRPr lang="en-US" dirty="0"/>
          </a:p>
        </p:txBody>
      </p:sp>
    </p:spTree>
    <p:extLst>
      <p:ext uri="{BB962C8B-B14F-4D97-AF65-F5344CB8AC3E}">
        <p14:creationId xmlns:p14="http://schemas.microsoft.com/office/powerpoint/2010/main" val="5440763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COCOMO</a:t>
            </a:r>
            <a:endParaRPr lang="en-US" dirty="0"/>
          </a:p>
        </p:txBody>
      </p:sp>
      <p:sp>
        <p:nvSpPr>
          <p:cNvPr id="3" name="Content Placeholder 2"/>
          <p:cNvSpPr>
            <a:spLocks noGrp="1"/>
          </p:cNvSpPr>
          <p:nvPr>
            <p:ph idx="1"/>
          </p:nvPr>
        </p:nvSpPr>
        <p:spPr/>
        <p:txBody>
          <a:bodyPr/>
          <a:lstStyle/>
          <a:p>
            <a:pPr marL="0" indent="0">
              <a:buNone/>
            </a:pPr>
            <a:r>
              <a:rPr lang="en-US" dirty="0" smtClean="0"/>
              <a:t>Put comparisons and conclusions </a:t>
            </a:r>
          </a:p>
          <a:p>
            <a:pPr marL="0" indent="0">
              <a:buNone/>
            </a:pPr>
            <a:r>
              <a:rPr lang="en-US" dirty="0" smtClean="0"/>
              <a:t>in cheat sheet, not on slide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3161" y="0"/>
            <a:ext cx="5502519" cy="6310853"/>
          </a:xfrm>
          <a:prstGeom prst="rect">
            <a:avLst/>
          </a:prstGeom>
        </p:spPr>
      </p:pic>
      <p:sp>
        <p:nvSpPr>
          <p:cNvPr id="4" name="Slide Number Placeholder 3"/>
          <p:cNvSpPr>
            <a:spLocks noGrp="1"/>
          </p:cNvSpPr>
          <p:nvPr>
            <p:ph type="sldNum" sz="quarter" idx="12"/>
          </p:nvPr>
        </p:nvSpPr>
        <p:spPr/>
        <p:txBody>
          <a:bodyPr/>
          <a:lstStyle/>
          <a:p>
            <a:fld id="{4CE482DC-2269-4F26-9D2A-7E44B1A4CD85}" type="slidenum">
              <a:rPr lang="en-US" smtClean="0"/>
              <a:t>10</a:t>
            </a:fld>
            <a:endParaRPr lang="en-US" dirty="0"/>
          </a:p>
        </p:txBody>
      </p:sp>
    </p:spTree>
    <p:extLst>
      <p:ext uri="{BB962C8B-B14F-4D97-AF65-F5344CB8AC3E}">
        <p14:creationId xmlns:p14="http://schemas.microsoft.com/office/powerpoint/2010/main" val="11814714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Dictionary</a:t>
            </a:r>
            <a:endParaRPr lang="en-US" dirty="0"/>
          </a:p>
        </p:txBody>
      </p:sp>
      <p:sp>
        <p:nvSpPr>
          <p:cNvPr id="3" name="Content Placeholder 2"/>
          <p:cNvSpPr>
            <a:spLocks noGrp="1"/>
          </p:cNvSpPr>
          <p:nvPr>
            <p:ph idx="1"/>
          </p:nvPr>
        </p:nvSpPr>
        <p:spPr/>
        <p:txBody>
          <a:bodyPr>
            <a:normAutofit lnSpcReduction="10000"/>
          </a:bodyPr>
          <a:lstStyle/>
          <a:p>
            <a:r>
              <a:rPr lang="en-US" dirty="0" smtClean="0"/>
              <a:t>Some of the jargon used:</a:t>
            </a:r>
          </a:p>
          <a:p>
            <a:pPr>
              <a:buFont typeface="Wingdings" panose="05000000000000000000" pitchFamily="2" charset="2"/>
              <a:buChar char="Ø"/>
            </a:pPr>
            <a:r>
              <a:rPr lang="en-US" b="1" dirty="0" smtClean="0"/>
              <a:t>Condition </a:t>
            </a:r>
            <a:r>
              <a:rPr lang="en-US" dirty="0"/>
              <a:t>- </a:t>
            </a:r>
            <a:r>
              <a:rPr lang="en-US" dirty="0" smtClean="0"/>
              <a:t>current </a:t>
            </a:r>
            <a:r>
              <a:rPr lang="en-US" dirty="0"/>
              <a:t>health situation of a patient – Stable or Critical.</a:t>
            </a:r>
          </a:p>
          <a:p>
            <a:pPr>
              <a:buFont typeface="Wingdings" panose="05000000000000000000" pitchFamily="2" charset="2"/>
              <a:buChar char="Ø"/>
            </a:pPr>
            <a:r>
              <a:rPr lang="en-US" b="1" dirty="0" smtClean="0"/>
              <a:t>Diagnosis</a:t>
            </a:r>
            <a:r>
              <a:rPr lang="en-US" dirty="0"/>
              <a:t> -</a:t>
            </a:r>
            <a:r>
              <a:rPr lang="en-US" dirty="0" smtClean="0"/>
              <a:t> identification </a:t>
            </a:r>
            <a:r>
              <a:rPr lang="en-US" dirty="0"/>
              <a:t>status </a:t>
            </a:r>
            <a:r>
              <a:rPr lang="en-US" dirty="0" smtClean="0"/>
              <a:t>of an </a:t>
            </a:r>
            <a:r>
              <a:rPr lang="en-US" dirty="0"/>
              <a:t>ailment from its symptoms </a:t>
            </a:r>
            <a:r>
              <a:rPr lang="en-US" dirty="0" smtClean="0"/>
              <a:t>(</a:t>
            </a:r>
            <a:r>
              <a:rPr lang="en-US" dirty="0" err="1" smtClean="0"/>
              <a:t>Diagnosis_View</a:t>
            </a:r>
            <a:r>
              <a:rPr lang="en-US" dirty="0" smtClean="0"/>
              <a:t>).</a:t>
            </a:r>
          </a:p>
          <a:p>
            <a:pPr lvl="0">
              <a:buFont typeface="Wingdings" panose="05000000000000000000" pitchFamily="2" charset="2"/>
              <a:buChar char="Ø"/>
            </a:pPr>
            <a:r>
              <a:rPr lang="en-US" b="1" dirty="0"/>
              <a:t>Drug </a:t>
            </a:r>
            <a:r>
              <a:rPr lang="en-US" dirty="0"/>
              <a:t>- a chemical substance used in the treatment, cure, prevention, or diagnosis of disease or used to otherwise enhance physical or mental well-being; also, any habit forming medicinal or illicit substance, IE narcotics, recreational drugs, caffeine, etc.</a:t>
            </a:r>
          </a:p>
          <a:p>
            <a:pPr>
              <a:buFont typeface="Wingdings" panose="05000000000000000000" pitchFamily="2" charset="2"/>
              <a:buChar char="Ø"/>
            </a:pPr>
            <a:r>
              <a:rPr lang="en-US" b="1" dirty="0"/>
              <a:t>Prescription</a:t>
            </a:r>
            <a:r>
              <a:rPr lang="en-US" dirty="0"/>
              <a:t> - A written order, by a physician, for the preparation and administration of a medicine or other treatment</a:t>
            </a:r>
            <a:r>
              <a:rPr lang="en-US" dirty="0" smtClean="0"/>
              <a:t>.</a:t>
            </a:r>
          </a:p>
          <a:p>
            <a:pPr lvl="0">
              <a:buFont typeface="Wingdings" panose="05000000000000000000" pitchFamily="2" charset="2"/>
              <a:buChar char="Ø"/>
            </a:pPr>
            <a:r>
              <a:rPr lang="en-US" b="1" dirty="0"/>
              <a:t>User </a:t>
            </a:r>
            <a:r>
              <a:rPr lang="en-US" dirty="0"/>
              <a:t>– Doctors, Nurses, Administrators, and Pharmacists; alternatively referred to as an end-user, a user is any individual who is not involved with supporting or developing a computer or service. The user is any individual who has access granted by an administrator to access the medical system. For example in this case the doctors and nurses are users.</a:t>
            </a:r>
          </a:p>
          <a:p>
            <a:pPr>
              <a:buFont typeface="Wingdings" panose="05000000000000000000" pitchFamily="2" charset="2"/>
              <a:buChar char="Ø"/>
            </a:pPr>
            <a:endParaRPr lang="en-US" dirty="0"/>
          </a:p>
          <a:p>
            <a:pPr>
              <a:buFont typeface="Wingdings" panose="05000000000000000000" pitchFamily="2" charset="2"/>
              <a:buChar char="Ø"/>
            </a:pPr>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11</a:t>
            </a:fld>
            <a:endParaRPr lang="en-US" dirty="0"/>
          </a:p>
        </p:txBody>
      </p:sp>
    </p:spTree>
    <p:extLst>
      <p:ext uri="{BB962C8B-B14F-4D97-AF65-F5344CB8AC3E}">
        <p14:creationId xmlns:p14="http://schemas.microsoft.com/office/powerpoint/2010/main" val="42517070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Gantt Chart</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880746"/>
            <a:ext cx="9057939" cy="4379745"/>
          </a:xfrm>
        </p:spPr>
      </p:pic>
      <p:sp>
        <p:nvSpPr>
          <p:cNvPr id="3" name="Slide Number Placeholder 2"/>
          <p:cNvSpPr>
            <a:spLocks noGrp="1"/>
          </p:cNvSpPr>
          <p:nvPr>
            <p:ph type="sldNum" sz="quarter" idx="12"/>
          </p:nvPr>
        </p:nvSpPr>
        <p:spPr/>
        <p:txBody>
          <a:bodyPr/>
          <a:lstStyle/>
          <a:p>
            <a:fld id="{4CE482DC-2269-4F26-9D2A-7E44B1A4CD85}" type="slidenum">
              <a:rPr lang="en-US" smtClean="0"/>
              <a:t>12</a:t>
            </a:fld>
            <a:endParaRPr lang="en-US" dirty="0"/>
          </a:p>
        </p:txBody>
      </p:sp>
    </p:spTree>
    <p:extLst>
      <p:ext uri="{BB962C8B-B14F-4D97-AF65-F5344CB8AC3E}">
        <p14:creationId xmlns:p14="http://schemas.microsoft.com/office/powerpoint/2010/main" val="12908633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Legacy</a:t>
            </a:r>
            <a:endParaRPr lang="en-US" dirty="0"/>
          </a:p>
        </p:txBody>
      </p:sp>
      <p:sp>
        <p:nvSpPr>
          <p:cNvPr id="3" name="Content Placeholder 2"/>
          <p:cNvSpPr>
            <a:spLocks noGrp="1"/>
          </p:cNvSpPr>
          <p:nvPr>
            <p:ph idx="1"/>
          </p:nvPr>
        </p:nvSpPr>
        <p:spPr/>
        <p:txBody>
          <a:bodyPr>
            <a:normAutofit fontScale="85000" lnSpcReduction="10000"/>
          </a:bodyPr>
          <a:lstStyle/>
          <a:p>
            <a:r>
              <a:rPr lang="en-US" u="sng" dirty="0" smtClean="0"/>
              <a:t>The Good</a:t>
            </a:r>
          </a:p>
          <a:p>
            <a:pPr>
              <a:buFont typeface="Wingdings" panose="05000000000000000000" pitchFamily="2" charset="2"/>
              <a:buChar char="Ø"/>
            </a:pPr>
            <a:r>
              <a:rPr lang="en-US" dirty="0" smtClean="0"/>
              <a:t>Project has almost all of the functionality we originally wanted in the text based format, and the GUI looks exactly as shown in the horizontal prototype.</a:t>
            </a:r>
            <a:endParaRPr lang="en-US" dirty="0"/>
          </a:p>
          <a:p>
            <a:r>
              <a:rPr lang="en-US" u="sng" dirty="0" smtClean="0"/>
              <a:t>The Bad</a:t>
            </a:r>
          </a:p>
          <a:p>
            <a:pPr>
              <a:buFont typeface="Wingdings" panose="05000000000000000000" pitchFamily="2" charset="2"/>
              <a:buChar char="Ø"/>
            </a:pPr>
            <a:r>
              <a:rPr lang="en-US" dirty="0" smtClean="0"/>
              <a:t>Communication problems plagued the development phase to the point where we essentially had two groups, each designing a different piece of software to do the same thing. </a:t>
            </a:r>
          </a:p>
          <a:p>
            <a:pPr marL="0" indent="0">
              <a:buNone/>
            </a:pPr>
            <a:r>
              <a:rPr lang="en-US" dirty="0"/>
              <a:t> </a:t>
            </a:r>
            <a:r>
              <a:rPr lang="en-US" dirty="0" smtClean="0"/>
              <a:t> </a:t>
            </a:r>
            <a:r>
              <a:rPr lang="en-US" u="sng" dirty="0" smtClean="0"/>
              <a:t>For Future Releases</a:t>
            </a:r>
          </a:p>
          <a:p>
            <a:pPr>
              <a:buFont typeface="Wingdings" panose="05000000000000000000" pitchFamily="2" charset="2"/>
              <a:buChar char="Ø"/>
            </a:pPr>
            <a:r>
              <a:rPr lang="en-US" dirty="0" smtClean="0"/>
              <a:t>GUI will be integrated with the text-based version of the software to provide a user-friendly program.</a:t>
            </a:r>
          </a:p>
          <a:p>
            <a:pPr>
              <a:buFont typeface="Wingdings" panose="05000000000000000000" pitchFamily="2" charset="2"/>
              <a:buChar char="Ø"/>
            </a:pPr>
            <a:r>
              <a:rPr lang="en-US" dirty="0" smtClean="0"/>
              <a:t>Staff will have their schedules encased in each instance of the User object and they will be viewable by other Users.</a:t>
            </a:r>
          </a:p>
          <a:p>
            <a:pPr>
              <a:buFont typeface="Wingdings" panose="05000000000000000000" pitchFamily="2" charset="2"/>
              <a:buChar char="Ø"/>
            </a:pPr>
            <a:r>
              <a:rPr lang="en-US" dirty="0" smtClean="0"/>
              <a:t>Software will be capable of reading information from hospital equipment to allow nurses and doctors to view a patient’s pulse, breathing rate, and other vital medical information from their terminal.</a:t>
            </a:r>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13</a:t>
            </a:fld>
            <a:endParaRPr lang="en-US" dirty="0"/>
          </a:p>
        </p:txBody>
      </p:sp>
    </p:spTree>
    <p:extLst>
      <p:ext uri="{BB962C8B-B14F-4D97-AF65-F5344CB8AC3E}">
        <p14:creationId xmlns:p14="http://schemas.microsoft.com/office/powerpoint/2010/main" val="23979779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 Description</a:t>
            </a:r>
            <a:endParaRPr lang="en-US" dirty="0"/>
          </a:p>
        </p:txBody>
      </p:sp>
      <p:sp>
        <p:nvSpPr>
          <p:cNvPr id="3" name="Content Placeholder 2"/>
          <p:cNvSpPr>
            <a:spLocks noGrp="1"/>
          </p:cNvSpPr>
          <p:nvPr>
            <p:ph idx="1"/>
          </p:nvPr>
        </p:nvSpPr>
        <p:spPr/>
        <p:txBody>
          <a:bodyPr/>
          <a:lstStyle/>
          <a:p>
            <a:pPr marL="0" indent="0">
              <a:buNone/>
            </a:pPr>
            <a:r>
              <a:rPr lang="en-US" dirty="0"/>
              <a:t>	</a:t>
            </a:r>
            <a:r>
              <a:rPr lang="en-US" dirty="0" smtClean="0"/>
              <a:t>For our project, we chose to design software for use in major hospitals. We envisioned it as being a system that provided all the functionality hospitals need for keeping track of patient information, medications, hospital pharmacy inventory, paging doctors and nurses, adding and removing patients and staff from the hospital’s database, and so on.</a:t>
            </a:r>
          </a:p>
          <a:p>
            <a:pPr marL="0" indent="0">
              <a:buNone/>
            </a:pPr>
            <a:r>
              <a:rPr lang="en-US" dirty="0" smtClean="0"/>
              <a:t>Problem Statement excerpt:</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1003" y="3516091"/>
            <a:ext cx="6496957" cy="2353003"/>
          </a:xfrm>
          <a:prstGeom prst="rect">
            <a:avLst/>
          </a:prstGeom>
        </p:spPr>
      </p:pic>
      <p:sp>
        <p:nvSpPr>
          <p:cNvPr id="4" name="Slide Number Placeholder 3"/>
          <p:cNvSpPr>
            <a:spLocks noGrp="1"/>
          </p:cNvSpPr>
          <p:nvPr>
            <p:ph type="sldNum" sz="quarter" idx="12"/>
          </p:nvPr>
        </p:nvSpPr>
        <p:spPr/>
        <p:txBody>
          <a:bodyPr/>
          <a:lstStyle/>
          <a:p>
            <a:fld id="{4CE482DC-2269-4F26-9D2A-7E44B1A4CD85}" type="slidenum">
              <a:rPr lang="en-US" smtClean="0"/>
              <a:t>2</a:t>
            </a:fld>
            <a:endParaRPr lang="en-US" dirty="0"/>
          </a:p>
        </p:txBody>
      </p:sp>
    </p:spTree>
    <p:extLst>
      <p:ext uri="{BB962C8B-B14F-4D97-AF65-F5344CB8AC3E}">
        <p14:creationId xmlns:p14="http://schemas.microsoft.com/office/powerpoint/2010/main" val="14323290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WSD</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0562" y="286603"/>
            <a:ext cx="8325118" cy="5582385"/>
          </a:xfrm>
        </p:spPr>
      </p:pic>
      <p:sp>
        <p:nvSpPr>
          <p:cNvPr id="7" name="Slide Number Placeholder 6"/>
          <p:cNvSpPr>
            <a:spLocks noGrp="1"/>
          </p:cNvSpPr>
          <p:nvPr>
            <p:ph type="sldNum" sz="quarter" idx="12"/>
          </p:nvPr>
        </p:nvSpPr>
        <p:spPr/>
        <p:txBody>
          <a:bodyPr/>
          <a:lstStyle/>
          <a:p>
            <a:fld id="{4CE482DC-2269-4F26-9D2A-7E44B1A4CD85}" type="slidenum">
              <a:rPr lang="en-US" smtClean="0"/>
              <a:t>3</a:t>
            </a:fld>
            <a:endParaRPr lang="en-US" dirty="0"/>
          </a:p>
        </p:txBody>
      </p:sp>
    </p:spTree>
    <p:extLst>
      <p:ext uri="{BB962C8B-B14F-4D97-AF65-F5344CB8AC3E}">
        <p14:creationId xmlns:p14="http://schemas.microsoft.com/office/powerpoint/2010/main" val="20159950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Rationale</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There is currently no hospital software on the market that keeps a database of the various medicinal and recreational drugs that hospital staff often use and encounter. (reader note, everything looked up in a physical book)</a:t>
            </a:r>
          </a:p>
          <a:p>
            <a:pPr>
              <a:buFont typeface="Wingdings" panose="05000000000000000000" pitchFamily="2" charset="2"/>
              <a:buChar char="Ø"/>
            </a:pPr>
            <a:r>
              <a:rPr lang="en-US" dirty="0" smtClean="0"/>
              <a:t>We felt that software with an extensive database of drugs and their uses would greatly enhance the care patients receive while making the hospital staff’s lives easier. (reader note, software tracks what patients are taking, if its compatible with new medications or recreational drugs already in their system, etc., and notifying hospital staff of conflicts or overdose)</a:t>
            </a:r>
          </a:p>
          <a:p>
            <a:pPr>
              <a:buFont typeface="Wingdings" panose="05000000000000000000" pitchFamily="2" charset="2"/>
              <a:buChar char="Ø"/>
            </a:pPr>
            <a:r>
              <a:rPr lang="en-US" dirty="0" smtClean="0"/>
              <a:t>We also felt that any hospital software should also keep patient information at the staff’s fingertips, and provide that information in a clear and easily understood fashion. (reader note, uncluttered display, ease of retrieving and editing data)</a:t>
            </a:r>
          </a:p>
          <a:p>
            <a:pPr>
              <a:buFont typeface="Wingdings" panose="05000000000000000000" pitchFamily="2" charset="2"/>
              <a:buChar char="Ø"/>
            </a:pPr>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4</a:t>
            </a:fld>
            <a:endParaRPr lang="en-US" dirty="0"/>
          </a:p>
        </p:txBody>
      </p:sp>
    </p:spTree>
    <p:extLst>
      <p:ext uri="{BB962C8B-B14F-4D97-AF65-F5344CB8AC3E}">
        <p14:creationId xmlns:p14="http://schemas.microsoft.com/office/powerpoint/2010/main" val="41089519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Traceability Matrix (RTM)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7893" y="1846263"/>
            <a:ext cx="7628868" cy="4434037"/>
          </a:xfrm>
        </p:spPr>
      </p:pic>
      <p:sp>
        <p:nvSpPr>
          <p:cNvPr id="3" name="Slide Number Placeholder 2"/>
          <p:cNvSpPr>
            <a:spLocks noGrp="1"/>
          </p:cNvSpPr>
          <p:nvPr>
            <p:ph type="sldNum" sz="quarter" idx="12"/>
          </p:nvPr>
        </p:nvSpPr>
        <p:spPr/>
        <p:txBody>
          <a:bodyPr/>
          <a:lstStyle/>
          <a:p>
            <a:fld id="{4CE482DC-2269-4F26-9D2A-7E44B1A4CD85}" type="slidenum">
              <a:rPr lang="en-US" smtClean="0"/>
              <a:t>5</a:t>
            </a:fld>
            <a:endParaRPr lang="en-US" dirty="0"/>
          </a:p>
        </p:txBody>
      </p:sp>
    </p:spTree>
    <p:extLst>
      <p:ext uri="{BB962C8B-B14F-4D97-AF65-F5344CB8AC3E}">
        <p14:creationId xmlns:p14="http://schemas.microsoft.com/office/powerpoint/2010/main" val="8853636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Use Case 14:</a:t>
            </a:r>
            <a:endParaRPr lang="en-US" dirty="0"/>
          </a:p>
        </p:txBody>
      </p:sp>
      <p:sp>
        <p:nvSpPr>
          <p:cNvPr id="6" name="TextBox 5"/>
          <p:cNvSpPr txBox="1"/>
          <p:nvPr/>
        </p:nvSpPr>
        <p:spPr>
          <a:xfrm>
            <a:off x="968188" y="2173045"/>
            <a:ext cx="3969572" cy="3693319"/>
          </a:xfrm>
          <a:prstGeom prst="rect">
            <a:avLst/>
          </a:prstGeom>
          <a:noFill/>
        </p:spPr>
        <p:txBody>
          <a:bodyPr wrap="square" rtlCol="0">
            <a:spAutoFit/>
          </a:bodyPr>
          <a:lstStyle/>
          <a:p>
            <a:pPr marL="285750" indent="-285750">
              <a:buClr>
                <a:schemeClr val="accent1"/>
              </a:buClr>
              <a:buFont typeface="Wingdings" panose="05000000000000000000" pitchFamily="2" charset="2"/>
              <a:buChar char="Ø"/>
            </a:pPr>
            <a:r>
              <a:rPr lang="en-US" dirty="0"/>
              <a:t>This Use Case describes how a User is added to the database by an Administrator</a:t>
            </a:r>
            <a:r>
              <a:rPr lang="en-US" dirty="0" smtClean="0"/>
              <a:t>.</a:t>
            </a:r>
          </a:p>
          <a:p>
            <a:pPr marL="285750" indent="-285750">
              <a:buClr>
                <a:schemeClr val="accent1"/>
              </a:buClr>
              <a:buFont typeface="Wingdings" panose="05000000000000000000" pitchFamily="2" charset="2"/>
              <a:buChar char="Ø"/>
            </a:pPr>
            <a:r>
              <a:rPr lang="en-US" dirty="0" smtClean="0"/>
              <a:t>In the administrator home screen, </a:t>
            </a:r>
            <a:r>
              <a:rPr lang="en-US" dirty="0" err="1" smtClean="0"/>
              <a:t>Admin_View</a:t>
            </a:r>
            <a:r>
              <a:rPr lang="en-US" dirty="0" smtClean="0"/>
              <a:t>, the User can click the New User button.</a:t>
            </a:r>
          </a:p>
          <a:p>
            <a:pPr marL="285750" indent="-285750">
              <a:buClr>
                <a:schemeClr val="accent1"/>
              </a:buClr>
              <a:buFont typeface="Wingdings" panose="05000000000000000000" pitchFamily="2" charset="2"/>
              <a:buChar char="Ø"/>
            </a:pPr>
            <a:r>
              <a:rPr lang="en-US" dirty="0" smtClean="0"/>
              <a:t>This will bring up a pop-up with the username, password, first name, last name, and permission fields. </a:t>
            </a:r>
          </a:p>
          <a:p>
            <a:pPr marL="285750" indent="-285750">
              <a:buClr>
                <a:schemeClr val="accent1"/>
              </a:buClr>
              <a:buFont typeface="Wingdings" panose="05000000000000000000" pitchFamily="2" charset="2"/>
              <a:buChar char="Ø"/>
            </a:pPr>
            <a:r>
              <a:rPr lang="en-US" dirty="0" smtClean="0"/>
              <a:t>Once they are filled out, the Administrator can hit submit and a new User will be added to the database.</a:t>
            </a: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08940" y="286603"/>
            <a:ext cx="7283060" cy="5765266"/>
          </a:xfrm>
        </p:spPr>
      </p:pic>
      <p:sp>
        <p:nvSpPr>
          <p:cNvPr id="3" name="Slide Number Placeholder 2"/>
          <p:cNvSpPr>
            <a:spLocks noGrp="1"/>
          </p:cNvSpPr>
          <p:nvPr>
            <p:ph type="sldNum" sz="quarter" idx="12"/>
          </p:nvPr>
        </p:nvSpPr>
        <p:spPr/>
        <p:txBody>
          <a:bodyPr/>
          <a:lstStyle/>
          <a:p>
            <a:fld id="{4CE482DC-2269-4F26-9D2A-7E44B1A4CD85}" type="slidenum">
              <a:rPr lang="en-US" smtClean="0"/>
              <a:t>6</a:t>
            </a:fld>
            <a:endParaRPr lang="en-US" dirty="0"/>
          </a:p>
        </p:txBody>
      </p:sp>
    </p:spTree>
    <p:extLst>
      <p:ext uri="{BB962C8B-B14F-4D97-AF65-F5344CB8AC3E}">
        <p14:creationId xmlns:p14="http://schemas.microsoft.com/office/powerpoint/2010/main" val="34898679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a:t>
            </a:r>
            <a:br>
              <a:rPr lang="en-US" dirty="0" smtClean="0"/>
            </a:br>
            <a:r>
              <a:rPr lang="en-US" dirty="0" smtClean="0"/>
              <a:t>Diagram 14:</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32894" y="86525"/>
            <a:ext cx="6222786" cy="6191253"/>
          </a:xfrm>
        </p:spPr>
      </p:pic>
      <p:sp>
        <p:nvSpPr>
          <p:cNvPr id="3" name="Slide Number Placeholder 2"/>
          <p:cNvSpPr>
            <a:spLocks noGrp="1"/>
          </p:cNvSpPr>
          <p:nvPr>
            <p:ph type="sldNum" sz="quarter" idx="12"/>
          </p:nvPr>
        </p:nvSpPr>
        <p:spPr/>
        <p:txBody>
          <a:bodyPr/>
          <a:lstStyle/>
          <a:p>
            <a:fld id="{4CE482DC-2269-4F26-9D2A-7E44B1A4CD85}" type="slidenum">
              <a:rPr lang="en-US" smtClean="0"/>
              <a:t>7</a:t>
            </a:fld>
            <a:endParaRPr lang="en-US" dirty="0"/>
          </a:p>
        </p:txBody>
      </p:sp>
    </p:spTree>
    <p:extLst>
      <p:ext uri="{BB962C8B-B14F-4D97-AF65-F5344CB8AC3E}">
        <p14:creationId xmlns:p14="http://schemas.microsoft.com/office/powerpoint/2010/main" val="25175178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Category </a:t>
            </a:r>
            <a:r>
              <a:rPr lang="en-US" dirty="0" smtClean="0"/>
              <a:t>Interaction 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782977"/>
            <a:ext cx="7153102" cy="4387347"/>
          </a:xfrm>
        </p:spPr>
      </p:pic>
      <p:sp>
        <p:nvSpPr>
          <p:cNvPr id="5" name="Slide Number Placeholder 4"/>
          <p:cNvSpPr>
            <a:spLocks noGrp="1"/>
          </p:cNvSpPr>
          <p:nvPr>
            <p:ph type="sldNum" sz="quarter" idx="12"/>
          </p:nvPr>
        </p:nvSpPr>
        <p:spPr/>
        <p:txBody>
          <a:bodyPr/>
          <a:lstStyle/>
          <a:p>
            <a:fld id="{4CE482DC-2269-4F26-9D2A-7E44B1A4CD85}" type="slidenum">
              <a:rPr lang="en-US" smtClean="0"/>
              <a:t>8</a:t>
            </a:fld>
            <a:endParaRPr lang="en-US" dirty="0"/>
          </a:p>
        </p:txBody>
      </p:sp>
    </p:spTree>
    <p:extLst>
      <p:ext uri="{BB962C8B-B14F-4D97-AF65-F5344CB8AC3E}">
        <p14:creationId xmlns:p14="http://schemas.microsoft.com/office/powerpoint/2010/main" val="2612321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Point Cost Analysis</a:t>
            </a:r>
            <a:endParaRPr lang="en-US" dirty="0"/>
          </a:p>
        </p:txBody>
      </p:sp>
      <p:sp>
        <p:nvSpPr>
          <p:cNvPr id="3" name="Content Placeholder 2"/>
          <p:cNvSpPr>
            <a:spLocks noGrp="1"/>
          </p:cNvSpPr>
          <p:nvPr>
            <p:ph idx="1"/>
          </p:nvPr>
        </p:nvSpPr>
        <p:spPr/>
        <p:txBody>
          <a:bodyPr>
            <a:normAutofit fontScale="85000" lnSpcReduction="20000"/>
          </a:bodyPr>
          <a:lstStyle/>
          <a:p>
            <a:r>
              <a:rPr lang="en-US" u="sng" dirty="0" smtClean="0"/>
              <a:t>Measurement Parameters		Average Complexity</a:t>
            </a:r>
          </a:p>
          <a:p>
            <a:r>
              <a:rPr lang="en-US" dirty="0" smtClean="0"/>
              <a:t>User Inputs: 		24	x	4	= 96</a:t>
            </a:r>
          </a:p>
          <a:p>
            <a:r>
              <a:rPr lang="en-US" dirty="0" smtClean="0"/>
              <a:t>User Outputs: 		16	x	5	= 80</a:t>
            </a:r>
          </a:p>
          <a:p>
            <a:r>
              <a:rPr lang="en-US" dirty="0" smtClean="0"/>
              <a:t>User Inquiries: 		22	x	4	= 88</a:t>
            </a:r>
          </a:p>
          <a:p>
            <a:r>
              <a:rPr lang="en-US" dirty="0" smtClean="0"/>
              <a:t>Number of Files: 		4	x	10	= 40</a:t>
            </a:r>
          </a:p>
          <a:p>
            <a:r>
              <a:rPr lang="en-US" dirty="0" smtClean="0"/>
              <a:t>External Interfaces: 	2	x	7	= 14</a:t>
            </a:r>
          </a:p>
          <a:p>
            <a:r>
              <a:rPr lang="en-US" dirty="0" smtClean="0"/>
              <a:t>Total -------------------------------------------------------------</a:t>
            </a:r>
            <a:r>
              <a:rPr lang="en-US" dirty="0" smtClean="0">
                <a:sym typeface="Wingdings" panose="05000000000000000000" pitchFamily="2" charset="2"/>
              </a:rPr>
              <a:t> 318</a:t>
            </a:r>
          </a:p>
          <a:p>
            <a:r>
              <a:rPr lang="en-US" dirty="0" smtClean="0">
                <a:sym typeface="Wingdings" panose="05000000000000000000" pitchFamily="2" charset="2"/>
              </a:rPr>
              <a:t>Complexity Adjustment Factor: 53.17		FP = 274 x (.65 + .01 x 53.17)</a:t>
            </a:r>
          </a:p>
          <a:p>
            <a:r>
              <a:rPr lang="en-US" dirty="0" smtClean="0">
                <a:sym typeface="Wingdings" panose="05000000000000000000" pitchFamily="2" charset="2"/>
              </a:rPr>
              <a:t>Total FP = 323.32</a:t>
            </a:r>
          </a:p>
          <a:p>
            <a:r>
              <a:rPr lang="en-US" dirty="0" smtClean="0">
                <a:sym typeface="Wingdings" panose="05000000000000000000" pitchFamily="2" charset="2"/>
              </a:rPr>
              <a:t>$8000/7 = $1142.86 per FP ($8000 in labor costs per month, if 7 FP per month)</a:t>
            </a:r>
          </a:p>
          <a:p>
            <a:r>
              <a:rPr lang="en-US" dirty="0" smtClean="0">
                <a:sym typeface="Wingdings" panose="05000000000000000000" pitchFamily="2" charset="2"/>
              </a:rPr>
              <a:t>$1142.86 x 323.32 = $369,508.57</a:t>
            </a:r>
          </a:p>
          <a:p>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9</a:t>
            </a:fld>
            <a:endParaRPr lang="en-US" dirty="0"/>
          </a:p>
        </p:txBody>
      </p:sp>
    </p:spTree>
    <p:extLst>
      <p:ext uri="{BB962C8B-B14F-4D97-AF65-F5344CB8AC3E}">
        <p14:creationId xmlns:p14="http://schemas.microsoft.com/office/powerpoint/2010/main" val="173338355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1095</TotalTime>
  <Words>587</Words>
  <Application>Microsoft Office PowerPoint</Application>
  <PresentationFormat>Widescreen</PresentationFormat>
  <Paragraphs>64</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vt:lpstr>
      <vt:lpstr>Calibri Light</vt:lpstr>
      <vt:lpstr>Wingdings</vt:lpstr>
      <vt:lpstr>Retrospect</vt:lpstr>
      <vt:lpstr>PowerPoint Presentation</vt:lpstr>
      <vt:lpstr>Topic Description</vt:lpstr>
      <vt:lpstr>WSD</vt:lpstr>
      <vt:lpstr>Rationale</vt:lpstr>
      <vt:lpstr>Requirements Traceability Matrix (RTM)</vt:lpstr>
      <vt:lpstr> Use Case 14:</vt:lpstr>
      <vt:lpstr>Sequence  Diagram 14:</vt:lpstr>
      <vt:lpstr>Category Interaction Diagram</vt:lpstr>
      <vt:lpstr>Function Point Cost Analysis</vt:lpstr>
      <vt:lpstr>COCOMO</vt:lpstr>
      <vt:lpstr>Dictionary</vt:lpstr>
      <vt:lpstr>Gantt Chart</vt:lpstr>
      <vt:lpstr>Project Legacy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 Hospital Systems</dc:title>
  <dc:creator>TR-PC</dc:creator>
  <cp:lastModifiedBy>Dustin</cp:lastModifiedBy>
  <cp:revision>33</cp:revision>
  <dcterms:created xsi:type="dcterms:W3CDTF">2013-11-30T01:20:27Z</dcterms:created>
  <dcterms:modified xsi:type="dcterms:W3CDTF">2013-12-02T22:19:42Z</dcterms:modified>
</cp:coreProperties>
</file>