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56">
          <p15:clr>
            <a:srgbClr val="A4A3A4"/>
          </p15:clr>
        </p15:guide>
        <p15:guide id="2" pos="2880">
          <p15:clr>
            <a:srgbClr val="A4A3A4"/>
          </p15:clr>
        </p15:guide>
        <p15:guide id="3" pos="319">
          <p15:clr>
            <a:srgbClr val="9AA0A6"/>
          </p15:clr>
        </p15:guide>
        <p15:guide id="4" orient="horz" pos="216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56" orient="horz"/>
        <p:guide pos="2880"/>
        <p:guide pos="319"/>
        <p:guide pos="216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bff44c8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bff44c8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bff22f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bff22f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bff22ff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bff22ff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9a8950ac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9a8950ac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ace20a4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ace20a4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ace20a47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ace20a47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ace20a47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ace20a47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9a8950ac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9a8950ac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bff44c85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bff44c8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a8950ac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a8950ac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9a8950a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9a8950a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9a8950a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9a8950a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ace20a4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ace20a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9a8950ac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9a8950ac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9a8950ac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9a8950ac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ace20a4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ace20a4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9a8950ac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9a8950ac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vidtracking.com/data/national" TargetMode="External"/><Relationship Id="rId4" Type="http://schemas.openxmlformats.org/officeDocument/2006/relationships/hyperlink" Target="https://redfin-public-data.s3-us-west-2.amazonaws.com/redfin_covid19/weekly_housing_market_data_most_recent.tsv" TargetMode="External"/><Relationship Id="rId5" Type="http://schemas.openxmlformats.org/officeDocument/2006/relationships/hyperlink" Target="https://healthdata.gov/dataset/united-states-covid-19-cases-and-deaths-state-over-ti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Impact of COVID-19 in the United States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23"/>
              <a:t>Caroline Yan</a:t>
            </a:r>
            <a:endParaRPr sz="66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23"/>
              <a:t>Gowtham Krishnakumar</a:t>
            </a:r>
            <a:endParaRPr sz="66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23"/>
              <a:t>Ken Yeh</a:t>
            </a:r>
            <a:endParaRPr sz="66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23"/>
              <a:t>Naomi Elizalde</a:t>
            </a:r>
            <a:endParaRPr sz="66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37375" y="1273600"/>
            <a:ext cx="41238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436"/>
              <a:t>Home Index Value and Covid-19 Death Rates, United States</a:t>
            </a:r>
            <a:endParaRPr sz="1940"/>
          </a:p>
        </p:txBody>
      </p:sp>
      <p:sp>
        <p:nvSpPr>
          <p:cNvPr id="157" name="Google Shape;157;p22"/>
          <p:cNvSpPr txBox="1"/>
          <p:nvPr/>
        </p:nvSpPr>
        <p:spPr>
          <a:xfrm>
            <a:off x="309300" y="21980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25" y="1962038"/>
            <a:ext cx="2951775" cy="29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6090800" y="4840075"/>
            <a:ext cx="2790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7008475" y="4783975"/>
            <a:ext cx="19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https://www.zillow.com/research/data/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676275" y="1273600"/>
            <a:ext cx="27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Final Conclusions: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862250" y="2124000"/>
            <a:ext cx="33450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2A2A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 Correlation </a:t>
            </a:r>
            <a:endParaRPr sz="1200">
              <a:solidFill>
                <a:srgbClr val="2A2A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2A2A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Are the home values increasing or decreasing?</a:t>
            </a:r>
            <a:endParaRPr sz="1200">
              <a:solidFill>
                <a:srgbClr val="2A2A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3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A2A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does this affect Homeowners?</a:t>
            </a:r>
            <a:endParaRPr sz="1200">
              <a:solidFill>
                <a:srgbClr val="2A2A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3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A2A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Sales, Refinances, Insurance premiums</a:t>
            </a:r>
            <a:endParaRPr sz="1200">
              <a:solidFill>
                <a:srgbClr val="2A2A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506125" y="664400"/>
            <a:ext cx="786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COVID-19’s impact on the housing market - </a:t>
            </a:r>
            <a:r>
              <a:rPr lang="en"/>
              <a:t>California 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25" y="1199600"/>
            <a:ext cx="2984426" cy="22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9600"/>
            <a:ext cx="2984426" cy="223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45050" y="3682450"/>
            <a:ext cx="87990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otal number of new listing and total homes sold are similar in overall trend: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April is the month when most of the people stopped listing/buying their houses.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August</a:t>
            </a:r>
            <a:r>
              <a:rPr lang="en"/>
              <a:t> is the month that COVID new case number is decreasing. Therefore people are more confident in listing and buying houses.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November is another peak of listing/buying activities, but the industry environment worsened in December, when COVID cases surged.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506125" y="664400"/>
            <a:ext cx="786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COVID-19’s impact on the housing market - California 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45050" y="3682450"/>
            <a:ext cx="87990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number of new listing with price drop has a strong negative correlation with new COVID cases.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number of new homes sold with price drop demonstrates a similar trend with the total listing/sold number.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not have strong correlation with the number of COVID cases.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Possible reason: How people perceived the virus might be a more important element to consider, rather than the actual increase in covid cases.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25" y="1229750"/>
            <a:ext cx="2944242" cy="22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9750"/>
            <a:ext cx="2944250" cy="22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Obesity on COVID-19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Obesity is defined as BMI over 30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Data Source: 2020 CDC data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Questions: </a:t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Do higher Obesity rates in states correlate to a higher amount of covid cases. 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Do states which are on average obese (over 30) have higher covid rates specfically?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09725" y="1272300"/>
            <a:ext cx="3168600" cy="3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.006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correlation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lang="en" sz="160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= -11693.55x + 842184.37'  </a:t>
            </a:r>
            <a:endParaRPr b="0" sz="160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Variables: </a:t>
            </a:r>
            <a:endParaRPr b="0" sz="160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Weather </a:t>
            </a:r>
            <a:endParaRPr b="0" sz="160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 Covid Obesity </a:t>
            </a:r>
            <a:endParaRPr b="0" sz="160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Poverty </a:t>
            </a:r>
            <a:endParaRPr b="0" sz="160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Government policy</a:t>
            </a:r>
            <a:endParaRPr b="0" sz="160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27870" r="0" t="0"/>
          <a:stretch/>
        </p:blipFill>
        <p:spPr>
          <a:xfrm>
            <a:off x="3898175" y="941625"/>
            <a:ext cx="4271074" cy="36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25" y="1106100"/>
            <a:ext cx="5401101" cy="39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1910750" y="705900"/>
            <a:ext cx="24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Covid Cases (in millions)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696325" y="63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 Data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00" y="1345675"/>
            <a:ext cx="6492075" cy="35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833550" y="59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80750" y="1320175"/>
            <a:ext cx="76374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Stock Market Data Source</a:t>
            </a:r>
            <a:endParaRPr/>
          </a:p>
          <a:p>
            <a:pPr indent="-29321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571"/>
              <a:buChar char="○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https://covidtracking.com/data/national</a:t>
            </a:r>
            <a:endParaRPr sz="1400">
              <a:solidFill>
                <a:srgbClr val="000000"/>
              </a:solidFill>
            </a:endParaRPr>
          </a:p>
          <a:p>
            <a:pPr indent="-31083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400">
                <a:solidFill>
                  <a:srgbClr val="000000"/>
                </a:solidFill>
              </a:rPr>
              <a:t>Yahoo Finance</a:t>
            </a:r>
            <a:endParaRPr sz="1400"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Housing Market Data Source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Redfin 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https://redfin-public-data.s3-us-west-2.amazonaws.com/redfin_covid19/weekly_housing_market_data_most_recent.tsv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CDC data by state: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https://healthdata.gov/dataset/united-states-covid-19-cases-and-deaths-state-over-time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https://www.zillow.com/research/data/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https://data.cdc.gov/NCHS/Weekly-Counts-of-Deaths-by-State-and-Select-Causes/muzy-jte6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Obesity Data Source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793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7304"/>
              <a:t>Overview and analysis of COVID-19 Data</a:t>
            </a:r>
            <a:endParaRPr sz="7304"/>
          </a:p>
          <a:p>
            <a:pPr indent="-3793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7304"/>
              <a:t>COVID-19’s impact on the stock market</a:t>
            </a:r>
            <a:endParaRPr sz="7304"/>
          </a:p>
          <a:p>
            <a:pPr indent="-3793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7304"/>
              <a:t>COVID-19’s impact on the housing market</a:t>
            </a:r>
            <a:endParaRPr sz="7304"/>
          </a:p>
          <a:p>
            <a:pPr indent="-3793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7304"/>
              <a:t>Impact of Obesity on COVID-19</a:t>
            </a:r>
            <a:endParaRPr sz="730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COVID-19 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144775" y="1853838"/>
            <a:ext cx="5129100" cy="27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864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24"/>
              <a:t>Initial Lockdown may have contributed to decreasing deaths</a:t>
            </a:r>
            <a:endParaRPr sz="2924"/>
          </a:p>
          <a:p>
            <a:pPr indent="-3864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24"/>
              <a:t>Further data would need to be collected to see if data cyclical </a:t>
            </a:r>
            <a:endParaRPr sz="292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75" y="1853850"/>
            <a:ext cx="3877450" cy="31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943800" y="2581725"/>
            <a:ext cx="2876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169725" y="4649125"/>
            <a:ext cx="46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https://covidtracking.com/data/national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79000" y="554300"/>
            <a:ext cx="49425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45050" y="3682450"/>
            <a:ext cx="70545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2 new columns using existing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Percentage of Ventilators normalized after July. Why?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Assuming hospital capacity is constant and more ventilators are being made, one can expect </a:t>
            </a:r>
            <a:r>
              <a:rPr lang="en"/>
              <a:t>percentage</a:t>
            </a:r>
            <a:r>
              <a:rPr lang="en"/>
              <a:t> of patients on ventilators should go up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950" y="1199600"/>
            <a:ext cx="3179824" cy="254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50" y="1199588"/>
            <a:ext cx="3179824" cy="2543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1742800" y="389500"/>
            <a:ext cx="2876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878725" y="788375"/>
            <a:ext cx="3738000" cy="1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Set query for articles for the past year regarding </a:t>
            </a:r>
            <a:r>
              <a:rPr lang="en" sz="1700"/>
              <a:t>ventilators</a:t>
            </a:r>
            <a:r>
              <a:rPr lang="en" sz="1700"/>
              <a:t>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One possible explanation for stabilization of percentage of patients on ventilators</a:t>
            </a:r>
            <a:endParaRPr sz="1700"/>
          </a:p>
        </p:txBody>
      </p:sp>
      <p:sp>
        <p:nvSpPr>
          <p:cNvPr id="117" name="Google Shape;117;p17"/>
          <p:cNvSpPr txBox="1"/>
          <p:nvPr/>
        </p:nvSpPr>
        <p:spPr>
          <a:xfrm>
            <a:off x="870650" y="615150"/>
            <a:ext cx="40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NYT API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625" y="2776613"/>
            <a:ext cx="3478199" cy="2143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7750"/>
            <a:ext cx="4825300" cy="30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Stock Performance vs. COVID-19 Deaths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28925" y="1882625"/>
            <a:ext cx="3889200" cy="24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Being an online </a:t>
            </a:r>
            <a:r>
              <a:rPr lang="en" sz="1600"/>
              <a:t>retailer</a:t>
            </a:r>
            <a:r>
              <a:rPr lang="en" sz="1600"/>
              <a:t>, Amazon’s stock performance adjusted to the demands of a pandemic market well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Early dip in stock price in March quickly recovered in April and onwards.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Amazon’s business model was not affected by the pandemic</a:t>
            </a:r>
            <a:endParaRPr sz="16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25" y="1853850"/>
            <a:ext cx="4038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676650" y="4552025"/>
            <a:ext cx="3440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Stock Data Source: Yahoo Finance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</a:t>
            </a:r>
            <a:r>
              <a:rPr lang="en"/>
              <a:t>Stock Performance vs. COVID-19 Deaths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599200" y="1942550"/>
            <a:ext cx="3819000" cy="24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Being more of a brick-and-mortar store, one could assume that Target would have a harder time adjusting to the pandemic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recovery from the initial lockdown dip took longer than that of Amazon, but Target made the necessary adjustments.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were they able to achieve this?</a:t>
            </a:r>
            <a:endParaRPr sz="150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25" y="1942550"/>
            <a:ext cx="4038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653025" y="4609550"/>
            <a:ext cx="3302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Stock Data Source: Yahoo Finance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878725" y="788375"/>
            <a:ext cx="3738000" cy="1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Set query for articles for the past year regarding Target Strategy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Target adapted to a pandemic market by refining their curbside shopping experience</a:t>
            </a:r>
            <a:endParaRPr sz="1700"/>
          </a:p>
        </p:txBody>
      </p:sp>
      <p:sp>
        <p:nvSpPr>
          <p:cNvPr id="141" name="Google Shape;141;p20"/>
          <p:cNvSpPr txBox="1"/>
          <p:nvPr/>
        </p:nvSpPr>
        <p:spPr>
          <a:xfrm>
            <a:off x="870650" y="615150"/>
            <a:ext cx="40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NYT API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388" y="2571747"/>
            <a:ext cx="3388674" cy="21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50" y="1445725"/>
            <a:ext cx="4573926" cy="299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33425" y="1289050"/>
            <a:ext cx="7507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Home Index Value and Covid-19 Death Rates, United States </a:t>
            </a:r>
            <a:endParaRPr sz="2040"/>
          </a:p>
        </p:txBody>
      </p:sp>
      <p:sp>
        <p:nvSpPr>
          <p:cNvPr id="149" name="Google Shape;149;p21"/>
          <p:cNvSpPr txBox="1"/>
          <p:nvPr/>
        </p:nvSpPr>
        <p:spPr>
          <a:xfrm>
            <a:off x="5905800" y="4661475"/>
            <a:ext cx="19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Source: https://www.zillow.com/research/data/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55225" y="2220225"/>
            <a:ext cx="3448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Zillow Home Index Value (ZHIV)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: A measure of the typical home value and market change. Specifically Single-Family Homes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As the number of Covid Death rates fluctuated, the ZHIV appeared to remain constant.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150">
                <a:solidFill>
                  <a:srgbClr val="2A2A33"/>
                </a:solidFill>
                <a:latin typeface="Calibri"/>
                <a:ea typeface="Calibri"/>
                <a:cs typeface="Calibri"/>
                <a:sym typeface="Calibri"/>
              </a:rPr>
              <a:t>The typical home value of homes in the United States is around $266,000. This value includes the middle price tier of homes.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425" y="1935850"/>
            <a:ext cx="44481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