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8" r:id="rId3"/>
  </p:sldMasterIdLst>
  <p:notesMasterIdLst>
    <p:notesMasterId r:id="rId21"/>
  </p:notesMasterIdLst>
  <p:sldIdLst>
    <p:sldId id="256" r:id="rId4"/>
    <p:sldId id="496" r:id="rId5"/>
    <p:sldId id="1264" r:id="rId6"/>
    <p:sldId id="1332" r:id="rId7"/>
    <p:sldId id="1333" r:id="rId8"/>
    <p:sldId id="1363" r:id="rId9"/>
    <p:sldId id="1337" r:id="rId10"/>
    <p:sldId id="1359" r:id="rId11"/>
    <p:sldId id="1366" r:id="rId12"/>
    <p:sldId id="1367" r:id="rId13"/>
    <p:sldId id="1369" r:id="rId14"/>
    <p:sldId id="1368" r:id="rId15"/>
    <p:sldId id="1360" r:id="rId16"/>
    <p:sldId id="1339" r:id="rId17"/>
    <p:sldId id="1364" r:id="rId18"/>
    <p:sldId id="1365" r:id="rId19"/>
    <p:sldId id="86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3851" autoAdjust="0"/>
  </p:normalViewPr>
  <p:slideViewPr>
    <p:cSldViewPr snapToGrid="0">
      <p:cViewPr varScale="1">
        <p:scale>
          <a:sx n="57" d="100"/>
          <a:sy n="57" d="100"/>
        </p:scale>
        <p:origin x="15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F9E0D-46B0-42BD-9B01-B623D1C5744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2A6F7-DCFD-4056-AA1F-B3703B19FD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951006-1346-4A00-98A7-C2AC8F290D0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汇报分为五个部分，首先是研究背景与内容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4C1057-C6D9-4AFC-91F9-6797F6C3851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2A6F7-DCFD-4056-AA1F-B3703B19FD6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汇报分为五个部分，首先是研究背景与内容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4C1057-C6D9-4AFC-91F9-6797F6C3851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汇报分为五个部分，首先是研究背景与内容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4C1057-C6D9-4AFC-91F9-6797F6C3851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细黑" panose="02010600040101010101" pitchFamily="2" charset="-122"/>
                <a:cs typeface="+mn-cs"/>
              </a:r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24CF43-D266-4C73-ADE0-79A5378CACC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424732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61EE8C92-8834-4FC4-93E4-EF559482F457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30514" y="1196975"/>
            <a:ext cx="2045175" cy="1982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7B50DC5-A193-4C93-8753-B1CBEF5A4DCE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4" y="115890"/>
            <a:ext cx="2168525" cy="3063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41987" y="115890"/>
            <a:ext cx="1712777" cy="3063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EC80C533-8A74-4513-8C4C-026DB8EC8B83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90"/>
            <a:ext cx="8675688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4" y="1196975"/>
            <a:ext cx="4027487" cy="16204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027488" cy="16204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263775"/>
            <a:ext cx="4027488" cy="16204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5A66B307-0BCF-4060-95E3-BEAA6EB09752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15889"/>
            <a:ext cx="8675688" cy="16204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BE9E8CE-5CD1-4453-96FE-EE23592431EA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90"/>
            <a:ext cx="8675688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4" y="1196976"/>
            <a:ext cx="8207375" cy="42473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106A943-D5EE-46A9-875F-ADF2F2C99267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90"/>
            <a:ext cx="8675688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4" y="1196975"/>
            <a:ext cx="4027487" cy="16204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27488" cy="16204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0B0FB88B-CCD7-49D3-AD3B-D02021CABE29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90"/>
            <a:ext cx="8675688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4" y="1196975"/>
            <a:ext cx="4027487" cy="16204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314" y="2263775"/>
            <a:ext cx="4027487" cy="16204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48200" y="1196975"/>
            <a:ext cx="4027488" cy="16204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365C1F03-ED79-476A-BFF0-473A0D244841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90"/>
            <a:ext cx="8675688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1196975"/>
            <a:ext cx="4027487" cy="16204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027488" cy="16204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263775"/>
            <a:ext cx="4027488" cy="16204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B4134932-1771-4CD8-900B-CA44DE34A0CC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bg1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13" y="2133600"/>
            <a:ext cx="8207375" cy="1495425"/>
          </a:xfrm>
        </p:spPr>
        <p:txBody>
          <a:bodyPr>
            <a:spAutoFit/>
          </a:bodyPr>
          <a:lstStyle>
            <a:lvl1pPr marL="0" algn="ctr">
              <a:defRPr sz="46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主标题文本样式：黑体</a:t>
            </a:r>
            <a:r>
              <a:rPr lang="en-US" altLang="zh-CN" noProof="0"/>
              <a:t>/34</a:t>
            </a:r>
            <a:r>
              <a:rPr lang="zh-CN" altLang="en-US" noProof="0"/>
              <a:t>号  </a:t>
            </a:r>
            <a:r>
              <a:rPr lang="en-US" altLang="zh-CN" noProof="0"/>
              <a:t>Arial/34pt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8313" y="4221163"/>
            <a:ext cx="8207375" cy="530225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anose="05000000000000000000" pitchFamily="2" charset="2"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/>
              <a:t>副标题文本样式：华文细黑</a:t>
            </a:r>
            <a:r>
              <a:rPr lang="en-US" altLang="zh-CN" noProof="0"/>
              <a:t>/18</a:t>
            </a:r>
            <a:r>
              <a:rPr lang="zh-CN" altLang="en-US" noProof="0"/>
              <a:t>号  </a:t>
            </a:r>
            <a:r>
              <a:rPr lang="en-US" altLang="zh-CN" noProof="0"/>
              <a:t>Arial/18pt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49F6B9A-B445-4E94-8A39-F6FCD0822F03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F066911-2AB4-4DC2-BCB3-7DCBE9A2FC4C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579E465C-1FFF-49F8-B7AE-87E514BA230A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27487" cy="198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27488" cy="198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56C09DB-7DBB-476D-8EBE-5DAA8CC64949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23C81BCD-4CD6-4017-BB75-4EB4EF8FC3AE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1A0C823-DCBD-40F9-89B6-FAC9F78E4E80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41E1E700-10E7-4F0E-87FD-BD06E9A79887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8059EDC6-FB9D-4BB9-A31D-96D8BFF959C7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0B5308C-B6E9-44D6-8E1E-CBE358185FFA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1D06BE5D-D3F1-4105-A302-E95BFDAD8D73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063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063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EA11D711-08E6-4383-9F15-4B19438A5244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61EE8C92-8834-4FC4-93E4-EF559482F457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037569"/>
            <a:ext cx="7772400" cy="369332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2AAA426-7E6B-469E-85E4-81502C43E404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2AAA426-7E6B-469E-85E4-81502C43E404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27487" cy="198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27488" cy="198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4ABEF8B3-F61C-4C87-AC6D-9B787FB96CC0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5BB60CAF-1725-42D0-9429-F9B63914E7E2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31C69A5-5CBE-4117-9952-FD5F20272867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C40BE68-3E7A-4813-B0F4-D016E19F319D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C905C7A-A843-4047-A229-3255D2F909E7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B3418E4F-DCFE-4FED-AAC9-9008CC693AE9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7B50DC5-A193-4C93-8753-B1CBEF5A4DCE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063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063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EC80C533-8A74-4513-8C4C-026DB8EC8B83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1196975"/>
            <a:ext cx="4027487" cy="17727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27488" cy="17727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4ABEF8B3-F61C-4C87-AC6D-9B787FB96CC0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96975"/>
            <a:ext cx="4027487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027488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263775"/>
            <a:ext cx="4027488" cy="91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5A66B307-0BCF-4060-95E3-BEAA6EB09752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15888"/>
            <a:ext cx="8675688" cy="3063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BE9E8CE-5CD1-4453-96FE-EE23592431EA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96975"/>
            <a:ext cx="8207375" cy="198278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106A943-D5EE-46A9-875F-ADF2F2C99267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96975"/>
            <a:ext cx="4027487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27488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0B0FB88B-CCD7-49D3-AD3B-D02021CABE29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4027487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313" y="2263775"/>
            <a:ext cx="4027487" cy="91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48200" y="1196975"/>
            <a:ext cx="4027488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365C1F03-ED79-476A-BFF0-473A0D244841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27487" cy="1982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027488" cy="91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263775"/>
            <a:ext cx="4027488" cy="91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B4134932-1771-4CD8-900B-CA44DE34A0CC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50144"/>
            <a:ext cx="4040188" cy="42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5558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750144"/>
            <a:ext cx="4041775" cy="42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15558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5BB60CAF-1725-42D0-9429-F9B63914E7E2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31C69A5-5CBE-4117-9952-FD5F20272867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C40BE68-3E7A-4813-B0F4-D016E19F319D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202209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28623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C905C7A-A843-4047-A229-3255D2F909E7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28623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B3418E4F-DCFE-4FED-AAC9-9008CC693AE9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 descr="bg3-LINE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90"/>
            <a:ext cx="86756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/26</a:t>
            </a:r>
            <a:r>
              <a:rPr lang="zh-CN" altLang="en-US"/>
              <a:t>号  </a:t>
            </a:r>
            <a:r>
              <a:rPr lang="en-US" altLang="zh-CN"/>
              <a:t>Arial/26pt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196975"/>
            <a:ext cx="8207375" cy="162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1"/>
            <a:r>
              <a:rPr lang="zh-CN" altLang="en-US"/>
              <a:t>第二级内容文本样式：华文细黑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2"/>
            <a:r>
              <a:rPr lang="zh-CN" altLang="en-US"/>
              <a:t>第三级内容文本样式：华文细黑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  <a:p>
            <a:pPr lvl="3"/>
            <a:r>
              <a:rPr lang="zh-CN" altLang="en-US"/>
              <a:t>第四级内容文本样式：华文细黑</a:t>
            </a:r>
            <a:r>
              <a:rPr lang="en-US" altLang="zh-CN"/>
              <a:t>/14</a:t>
            </a:r>
            <a:r>
              <a:rPr lang="zh-CN" altLang="en-US"/>
              <a:t>号  </a:t>
            </a:r>
            <a:r>
              <a:rPr lang="en-US" altLang="zh-CN"/>
              <a:t>Arial/14pt</a:t>
            </a:r>
          </a:p>
          <a:p>
            <a:pPr lvl="4"/>
            <a:r>
              <a:rPr lang="zh-CN" altLang="en-US"/>
              <a:t>第五级内容文本样式：华文细黑</a:t>
            </a:r>
            <a:r>
              <a:rPr lang="en-US" altLang="zh-CN"/>
              <a:t>/12</a:t>
            </a:r>
            <a:r>
              <a:rPr lang="zh-CN" altLang="en-US"/>
              <a:t>号  </a:t>
            </a:r>
            <a:r>
              <a:rPr lang="en-US" altLang="zh-CN"/>
              <a:t>Arial/12pt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499227"/>
            <a:ext cx="2133600" cy="212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7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AE9AB314-99ED-4CAD-8820-82D92EC097A4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hf hdr="0" ftr="0" dt="0"/>
  <p:txStyles>
    <p:titleStyle>
      <a:lvl1pPr marL="271780" indent="-271780"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+mj-lt"/>
          <a:ea typeface="+mj-ea"/>
          <a:cs typeface="+mj-cs"/>
        </a:defRPr>
      </a:lvl1pPr>
      <a:lvl2pPr marL="271780" indent="-271780"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marL="271780" indent="-271780"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marL="271780" indent="-271780"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marL="271780" indent="-271780"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614680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57580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00480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643380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35890" indent="-13589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405765" indent="-13589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+mn-ea"/>
        </a:defRPr>
      </a:lvl2pPr>
      <a:lvl3pPr marL="671830" indent="-13081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941705" indent="-13589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4pPr>
      <a:lvl5pPr marL="1214755" indent="-13843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050">
          <a:solidFill>
            <a:schemeClr val="tx1"/>
          </a:solidFill>
          <a:latin typeface="+mn-lt"/>
          <a:ea typeface="+mn-ea"/>
        </a:defRPr>
      </a:lvl5pPr>
      <a:lvl6pPr marL="1557655" indent="-13843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050">
          <a:solidFill>
            <a:schemeClr val="tx1"/>
          </a:solidFill>
          <a:latin typeface="+mn-lt"/>
          <a:ea typeface="+mn-ea"/>
        </a:defRPr>
      </a:lvl6pPr>
      <a:lvl7pPr marL="1900555" indent="-13843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050">
          <a:solidFill>
            <a:schemeClr val="tx1"/>
          </a:solidFill>
          <a:latin typeface="+mn-lt"/>
          <a:ea typeface="+mn-ea"/>
        </a:defRPr>
      </a:lvl7pPr>
      <a:lvl8pPr marL="2243455" indent="-13843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050">
          <a:solidFill>
            <a:schemeClr val="tx1"/>
          </a:solidFill>
          <a:latin typeface="+mn-lt"/>
          <a:ea typeface="+mn-ea"/>
        </a:defRPr>
      </a:lvl8pPr>
      <a:lvl9pPr marL="2586355" indent="-13843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0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bg4-LIN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/26</a:t>
            </a:r>
            <a:r>
              <a:rPr lang="zh-CN" altLang="en-US"/>
              <a:t>号  </a:t>
            </a:r>
            <a:r>
              <a:rPr lang="en-US" altLang="zh-CN"/>
              <a:t>Arial/26pt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07375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1"/>
            <a:r>
              <a:rPr lang="zh-CN" altLang="en-US"/>
              <a:t>第二级内容文本样式：华文细黑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2"/>
            <a:r>
              <a:rPr lang="zh-CN" altLang="en-US"/>
              <a:t>第三级内容文本样式：华文细黑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  <a:p>
            <a:pPr lvl="3"/>
            <a:r>
              <a:rPr lang="zh-CN" altLang="en-US"/>
              <a:t>第四级内容文本样式：华文细黑</a:t>
            </a:r>
            <a:r>
              <a:rPr lang="en-US" altLang="zh-CN"/>
              <a:t>/14</a:t>
            </a:r>
            <a:r>
              <a:rPr lang="zh-CN" altLang="en-US"/>
              <a:t>号  </a:t>
            </a:r>
            <a:r>
              <a:rPr lang="en-US" altLang="zh-CN"/>
              <a:t>Arial/14pt</a:t>
            </a:r>
          </a:p>
          <a:p>
            <a:pPr lvl="4"/>
            <a:r>
              <a:rPr lang="zh-CN" altLang="en-US"/>
              <a:t>第五级内容文本样式：华文细黑</a:t>
            </a:r>
            <a:r>
              <a:rPr lang="en-US" altLang="zh-CN"/>
              <a:t>/12</a:t>
            </a:r>
            <a:r>
              <a:rPr lang="zh-CN" altLang="en-US"/>
              <a:t>号  </a:t>
            </a:r>
            <a:r>
              <a:rPr lang="en-US" altLang="zh-CN"/>
              <a:t>Arial/12pt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499225"/>
            <a:ext cx="2133600" cy="212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102D89E2-AF25-441E-9D74-899B7DF307FF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fade/>
  </p:transition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81915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27635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73355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9075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 descr="bg3-LINE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/26</a:t>
            </a:r>
            <a:r>
              <a:rPr lang="zh-CN" altLang="en-US"/>
              <a:t>号  </a:t>
            </a:r>
            <a:r>
              <a:rPr lang="en-US" altLang="zh-CN"/>
              <a:t>Arial/26pt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07375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1"/>
            <a:r>
              <a:rPr lang="zh-CN" altLang="en-US"/>
              <a:t>第二级内容文本样式：华文细黑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2"/>
            <a:r>
              <a:rPr lang="zh-CN" altLang="en-US"/>
              <a:t>第三级内容文本样式：华文细黑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  <a:p>
            <a:pPr lvl="3"/>
            <a:r>
              <a:rPr lang="zh-CN" altLang="en-US"/>
              <a:t>第四级内容文本样式：华文细黑</a:t>
            </a:r>
            <a:r>
              <a:rPr lang="en-US" altLang="zh-CN"/>
              <a:t>/14</a:t>
            </a:r>
            <a:r>
              <a:rPr lang="zh-CN" altLang="en-US"/>
              <a:t>号  </a:t>
            </a:r>
            <a:r>
              <a:rPr lang="en-US" altLang="zh-CN"/>
              <a:t>Arial/14pt</a:t>
            </a:r>
          </a:p>
          <a:p>
            <a:pPr lvl="4"/>
            <a:r>
              <a:rPr lang="zh-CN" altLang="en-US"/>
              <a:t>第五级内容文本样式：华文细黑</a:t>
            </a:r>
            <a:r>
              <a:rPr lang="en-US" altLang="zh-CN"/>
              <a:t>/12</a:t>
            </a:r>
            <a:r>
              <a:rPr lang="zh-CN" altLang="en-US"/>
              <a:t>号  </a:t>
            </a:r>
            <a:r>
              <a:rPr lang="en-US" altLang="zh-CN"/>
              <a:t>Arial/12pt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499225"/>
            <a:ext cx="2133600" cy="212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AE9AB314-99ED-4CAD-8820-82D92EC097A4}" type="slidenum">
              <a:rPr lang="zh-CN" altLang="en-US"/>
              <a:t>‹#›</a:t>
            </a:fld>
            <a:r>
              <a:rPr lang="zh-CN" altLang="en-US"/>
              <a:t> 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fade/>
  </p:transition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8191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12763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7335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21907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图片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4076055"/>
            <a:ext cx="7351713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106580" y="1318683"/>
            <a:ext cx="4906536" cy="1805815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ctr">
              <a:lnSpc>
                <a:spcPct val="125000"/>
              </a:lnSpc>
              <a:defRPr/>
            </a:pPr>
            <a:endParaRPr lang="en-US" altLang="zh-CN" sz="2800" b="1" spc="300" dirty="0">
              <a:ln w="18415" cmpd="sng">
                <a:solidFill>
                  <a:srgbClr val="2163CF">
                    <a:alpha val="30000"/>
                  </a:srgb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zh-CN" altLang="en-US" sz="3200" b="1" spc="300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社交媒体签到数据管理系统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0" y="4365104"/>
            <a:ext cx="9119697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8" tIns="45724" rIns="91448" bIns="4572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400" normalizeH="0" baseline="0" noProof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汇报人：杨超</a:t>
            </a:r>
            <a:endParaRPr kumimoji="0" lang="en-US" altLang="zh-CN" sz="2400" b="1" i="0" u="none" strike="noStrike" kern="1200" cap="none" spc="400" normalizeH="0" baseline="0" noProof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400" normalizeH="0" baseline="0" noProof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单位：中国地质大学</a:t>
            </a:r>
            <a:r>
              <a:rPr kumimoji="0" lang="en-US" altLang="zh-CN" sz="2400" b="1" i="0" u="none" strike="noStrike" kern="1200" cap="none" spc="400" normalizeH="0" baseline="0" noProof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kumimoji="0" lang="zh-CN" altLang="en-US" sz="2400" b="1" i="0" u="none" strike="noStrike" kern="1200" cap="none" spc="400" normalizeH="0" baseline="0" noProof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武汉</a:t>
            </a:r>
            <a:r>
              <a:rPr kumimoji="0" lang="en-US" altLang="zh-CN" sz="2400" b="1" i="0" u="none" strike="noStrike" kern="1200" cap="none" spc="400" normalizeH="0" baseline="0" noProof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400" normalizeH="0" baseline="0" noProof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2021</a:t>
            </a:r>
            <a:r>
              <a:rPr kumimoji="0" lang="zh-CN" altLang="en-US" sz="2400" b="1" i="0" u="none" strike="noStrike" kern="1200" cap="none" spc="400" normalizeH="0" baseline="0" noProof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kumimoji="0" lang="en-US" altLang="zh-CN" sz="2400" b="1" i="0" u="none" strike="noStrike" kern="1200" cap="none" spc="400" normalizeH="0" baseline="0" noProof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kumimoji="0" lang="zh-CN" altLang="en-US" sz="2400" b="1" i="0" u="none" strike="noStrike" kern="1200" cap="none" spc="400" normalizeH="0" baseline="0" noProof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kumimoji="0" lang="en-US" altLang="zh-CN" sz="2400" b="1" i="0" u="none" strike="noStrike" kern="1200" cap="none" spc="400" normalizeH="0" baseline="0" noProof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22</a:t>
            </a:r>
            <a:r>
              <a:rPr kumimoji="0" lang="zh-CN" altLang="en-US" sz="2400" b="1" i="0" u="none" strike="noStrike" kern="1200" cap="none" spc="400" normalizeH="0" baseline="0" noProof="0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日</a:t>
            </a:r>
            <a:endParaRPr kumimoji="0" lang="en-US" altLang="zh-CN" sz="2400" b="1" i="0" u="none" strike="noStrike" kern="1200" cap="none" spc="400" normalizeH="0" baseline="0" noProof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031" y="28573"/>
            <a:ext cx="22797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项目编号：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SJ-201915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48"/>
    </mc:Choice>
    <mc:Fallback xmlns="">
      <p:transition advTm="3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</a:t>
            </a:r>
            <a:r>
              <a:rPr lang="zh-CN" altLang="en-US" sz="2400" dirty="0">
                <a:latin typeface="Arial" panose="020B0604020202020204" pitchFamily="34" charset="0"/>
                <a:ea typeface="华文细黑" panose="02010600040101010101" pitchFamily="2" charset="-122"/>
              </a:rPr>
              <a:t>测试项目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F066911-2AB4-4DC2-BCB3-7DCBE9A2FC4C}" type="slidenum">
              <a:rPr lang="zh-CN" altLang="en-US"/>
              <a:t>10</a:t>
            </a:fld>
            <a:r>
              <a:rPr lang="zh-CN" altLang="en-US"/>
              <a:t> 页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E8E284E-18C3-4CD6-89B7-F7C2B2A55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07375" cy="1477328"/>
          </a:xfrm>
        </p:spPr>
        <p:txBody>
          <a:bodyPr/>
          <a:lstStyle/>
          <a:p>
            <a:r>
              <a:rPr lang="zh-CN" altLang="en-US" dirty="0"/>
              <a:t>数据检索</a:t>
            </a:r>
            <a:endParaRPr lang="en-US" altLang="zh-CN" dirty="0"/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数据检索接口可以通过时空查询的方式，查询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年所有的微博签到数据。有两种时空查询的方式：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经纬度矩形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日期范围下载微博签到数据数据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省、市、区名称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时间范围检索微博签到数据。</a:t>
            </a:r>
          </a:p>
        </p:txBody>
      </p:sp>
      <p:pic>
        <p:nvPicPr>
          <p:cNvPr id="10242" name="图片 3">
            <a:extLst>
              <a:ext uri="{FF2B5EF4-FFF2-40B4-BE49-F238E27FC236}">
                <a16:creationId xmlns:a16="http://schemas.microsoft.com/office/drawing/2014/main" id="{49DD129D-6076-421F-8884-36F5851BB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1" y="3020834"/>
            <a:ext cx="8011377" cy="29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A348BFB-DACF-49F2-91D7-0FFDD9C52E41}"/>
              </a:ext>
            </a:extLst>
          </p:cNvPr>
          <p:cNvSpPr txBox="1"/>
          <p:nvPr/>
        </p:nvSpPr>
        <p:spPr>
          <a:xfrm>
            <a:off x="2863075" y="6091534"/>
            <a:ext cx="4622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经纬度矩形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日期范围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6625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</a:t>
            </a:r>
            <a:r>
              <a:rPr lang="zh-CN" altLang="en-US" sz="2400" dirty="0">
                <a:latin typeface="Arial" panose="020B0604020202020204" pitchFamily="34" charset="0"/>
                <a:ea typeface="华文细黑" panose="02010600040101010101" pitchFamily="2" charset="-122"/>
              </a:rPr>
              <a:t>测试项目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F066911-2AB4-4DC2-BCB3-7DCBE9A2FC4C}" type="slidenum">
              <a:rPr lang="zh-CN" altLang="en-US"/>
              <a:t>11</a:t>
            </a:fld>
            <a:r>
              <a:rPr lang="zh-CN" altLang="en-US"/>
              <a:t> 页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E8E284E-18C3-4CD6-89B7-F7C2B2A55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07375" cy="424732"/>
          </a:xfrm>
        </p:spPr>
        <p:txBody>
          <a:bodyPr/>
          <a:lstStyle/>
          <a:p>
            <a:r>
              <a:rPr lang="zh-CN" altLang="en-US" dirty="0"/>
              <a:t>数据检索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348BFB-DACF-49F2-91D7-0FFDD9C52E41}"/>
              </a:ext>
            </a:extLst>
          </p:cNvPr>
          <p:cNvSpPr txBox="1"/>
          <p:nvPr/>
        </p:nvSpPr>
        <p:spPr>
          <a:xfrm>
            <a:off x="2612173" y="5661025"/>
            <a:ext cx="4622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省、市、区名称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时间范围</a:t>
            </a:r>
            <a:endParaRPr lang="zh-CN" altLang="en-US" dirty="0"/>
          </a:p>
        </p:txBody>
      </p:sp>
      <p:pic>
        <p:nvPicPr>
          <p:cNvPr id="11266" name="图片 4">
            <a:extLst>
              <a:ext uri="{FF2B5EF4-FFF2-40B4-BE49-F238E27FC236}">
                <a16:creationId xmlns:a16="http://schemas.microsoft.com/office/drawing/2014/main" id="{865BFA4A-E569-4A07-8E81-E76E520B5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64754"/>
            <a:ext cx="7862755" cy="31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8341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</a:t>
            </a:r>
            <a:r>
              <a:rPr lang="zh-CN" altLang="en-US" sz="2400" dirty="0">
                <a:latin typeface="Arial" panose="020B0604020202020204" pitchFamily="34" charset="0"/>
                <a:ea typeface="华文细黑" panose="02010600040101010101" pitchFamily="2" charset="-122"/>
              </a:rPr>
              <a:t>测试项目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F066911-2AB4-4DC2-BCB3-7DCBE9A2FC4C}" type="slidenum">
              <a:rPr lang="zh-CN" altLang="en-US"/>
              <a:t>12</a:t>
            </a:fld>
            <a:r>
              <a:rPr lang="zh-CN" altLang="en-US"/>
              <a:t> 页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E8E284E-18C3-4CD6-89B7-F7C2B2A55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07375" cy="1172629"/>
          </a:xfrm>
        </p:spPr>
        <p:txBody>
          <a:bodyPr/>
          <a:lstStyle/>
          <a:p>
            <a:r>
              <a:rPr lang="zh-CN" altLang="en-US" dirty="0"/>
              <a:t>数据分析</a:t>
            </a:r>
            <a:endParaRPr lang="en-US" altLang="zh-CN" dirty="0"/>
          </a:p>
          <a:p>
            <a:pPr indent="266700" algn="just">
              <a:lnSpc>
                <a:spcPct val="12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数据统计分析检索接口，对一定时间某个城市的热门地点进行统计分析，得出这个城市这段时间排名前二十的热门地点。数据接口和返回结果示例如下。</a:t>
            </a:r>
          </a:p>
        </p:txBody>
      </p:sp>
      <p:pic>
        <p:nvPicPr>
          <p:cNvPr id="9219" name="图片 66" descr="案例1_操作步骤_2">
            <a:extLst>
              <a:ext uri="{FF2B5EF4-FFF2-40B4-BE49-F238E27FC236}">
                <a16:creationId xmlns:a16="http://schemas.microsoft.com/office/drawing/2014/main" id="{FF73565A-67EF-4D75-8DA6-E2F34EE0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0" y="3429000"/>
            <a:ext cx="7634770" cy="171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23194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3.</a:t>
            </a:r>
            <a:r>
              <a:rPr lang="zh-CN" altLang="en-US" sz="2000" dirty="0">
                <a:latin typeface="Arial" panose="020B0604020202020204" pitchFamily="34" charset="0"/>
                <a:ea typeface="华文细黑" panose="02010600040101010101" pitchFamily="2" charset="-122"/>
              </a:rPr>
              <a:t>测试项目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196975"/>
            <a:ext cx="8207375" cy="424732"/>
          </a:xfrm>
        </p:spPr>
        <p:txBody>
          <a:bodyPr/>
          <a:lstStyle/>
          <a:p>
            <a:r>
              <a:rPr lang="zh-CN" altLang="en-US" dirty="0"/>
              <a:t>性能测试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F066911-2AB4-4DC2-BCB3-7DCBE9A2FC4C}" type="slidenum">
              <a:rPr lang="zh-CN" altLang="en-US"/>
              <a:t>13</a:t>
            </a:fld>
            <a:r>
              <a:rPr lang="zh-CN" altLang="en-US"/>
              <a:t> 页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1CF5E42-64A5-4915-9A69-73E4CB921208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2229861"/>
              </p:ext>
            </p:extLst>
          </p:nvPr>
        </p:nvGraphicFramePr>
        <p:xfrm>
          <a:off x="1340954" y="1817649"/>
          <a:ext cx="7089367" cy="366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975">
                  <a:extLst>
                    <a:ext uri="{9D8B030D-6E8A-4147-A177-3AD203B41FA5}">
                      <a16:colId xmlns:a16="http://schemas.microsoft.com/office/drawing/2014/main" val="4077400591"/>
                    </a:ext>
                  </a:extLst>
                </a:gridCol>
                <a:gridCol w="2363122">
                  <a:extLst>
                    <a:ext uri="{9D8B030D-6E8A-4147-A177-3AD203B41FA5}">
                      <a16:colId xmlns:a16="http://schemas.microsoft.com/office/drawing/2014/main" val="416749824"/>
                    </a:ext>
                  </a:extLst>
                </a:gridCol>
              </a:tblGrid>
              <a:tr h="54340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软件系统性能测试参数表</a:t>
                      </a:r>
                    </a:p>
                  </a:txBody>
                  <a:tcPr marL="22307" marR="22307" marT="0" marB="0" anchor="ctr">
                    <a:solidFill>
                      <a:srgbClr val="0268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336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kern="100" dirty="0">
                          <a:effectLst/>
                          <a:latin typeface="+mn-ea"/>
                          <a:ea typeface="+mn-ea"/>
                        </a:rPr>
                        <a:t>参数编号</a:t>
                      </a:r>
                      <a:endParaRPr lang="en-US" altLang="zh-CN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307" marR="2230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kern="100" dirty="0">
                          <a:effectLst/>
                          <a:latin typeface="+mn-ea"/>
                          <a:ea typeface="+mn-ea"/>
                        </a:rPr>
                        <a:t>性能参数描述</a:t>
                      </a:r>
                      <a:endParaRPr lang="en-US" altLang="zh-CN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307" marR="2230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kern="100" dirty="0">
                          <a:effectLst/>
                          <a:latin typeface="+mn-ea"/>
                          <a:ea typeface="+mn-ea"/>
                        </a:rPr>
                        <a:t>数据量</a:t>
                      </a:r>
                      <a:endParaRPr lang="en-US" altLang="zh-CN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307" marR="2230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336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2307" marR="2230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一亿条社交媒体签到数据结构化存储与管理</a:t>
                      </a:r>
                      <a:endParaRPr lang="en-US" alt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307" marR="2230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</a:rPr>
                        <a:t>805,306,366</a:t>
                      </a: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条</a:t>
                      </a:r>
                      <a:endParaRPr lang="en-US" alt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307" marR="2230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02997"/>
                  </a:ext>
                </a:extLst>
              </a:tr>
              <a:tr h="781336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kern="1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2307" marR="2230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</a:rPr>
                        <a:t>TB</a:t>
                      </a: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级社交媒体数据非结构话存储与管理</a:t>
                      </a:r>
                      <a:endParaRPr lang="en-US" alt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307" marR="2230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3.4TB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82896"/>
                  </a:ext>
                </a:extLst>
              </a:tr>
              <a:tr h="781336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kern="1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2307" marR="2230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</a:rPr>
                        <a:t>接口查询分析时间达到秒级</a:t>
                      </a:r>
                      <a:endParaRPr lang="en-US" alt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307" marR="2230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约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秒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519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</a:t>
            </a:r>
            <a:r>
              <a:rPr lang="zh-CN" altLang="en-US" sz="2400" dirty="0">
                <a:latin typeface="Arial" panose="020B0604020202020204" pitchFamily="34" charset="0"/>
                <a:ea typeface="华文细黑" panose="02010600040101010101" pitchFamily="2" charset="-122"/>
              </a:rPr>
              <a:t>测试项目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F066911-2AB4-4DC2-BCB3-7DCBE9A2FC4C}" type="slidenum">
              <a:rPr lang="zh-CN" altLang="en-US"/>
              <a:t>14</a:t>
            </a:fld>
            <a:r>
              <a:rPr lang="zh-CN" altLang="en-US"/>
              <a:t> 页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E8E284E-18C3-4CD6-89B7-F7C2B2A55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07375" cy="1920526"/>
          </a:xfrm>
        </p:spPr>
        <p:txBody>
          <a:bodyPr/>
          <a:lstStyle/>
          <a:p>
            <a:r>
              <a:rPr lang="zh-CN" altLang="en-US" dirty="0"/>
              <a:t>一亿条社交媒体签到数据结构化存储与管理</a:t>
            </a:r>
            <a:endParaRPr lang="en-US" altLang="zh-CN" dirty="0"/>
          </a:p>
          <a:p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数据表名为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BLIG_ACTIVITY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描述表命令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des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‘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BLIG_ACTIVITY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’命令查询表信息，共有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805,306,366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条数据，达到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指标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要求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335F8B-13E3-4370-B55D-25D7D0415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15" y="3496754"/>
            <a:ext cx="7605170" cy="155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A17A7AF-DF21-412D-ABC1-9C0359F15359}"/>
              </a:ext>
            </a:extLst>
          </p:cNvPr>
          <p:cNvCxnSpPr>
            <a:cxnSpLocks/>
          </p:cNvCxnSpPr>
          <p:nvPr/>
        </p:nvCxnSpPr>
        <p:spPr bwMode="auto">
          <a:xfrm flipH="1">
            <a:off x="6029132" y="3925230"/>
            <a:ext cx="5129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</a:t>
            </a:r>
            <a:r>
              <a:rPr lang="zh-CN" altLang="en-US" sz="2400" dirty="0">
                <a:latin typeface="Arial" panose="020B0604020202020204" pitchFamily="34" charset="0"/>
                <a:ea typeface="华文细黑" panose="02010600040101010101" pitchFamily="2" charset="-122"/>
              </a:rPr>
              <a:t>测试项目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F066911-2AB4-4DC2-BCB3-7DCBE9A2FC4C}" type="slidenum">
              <a:rPr lang="zh-CN" altLang="en-US"/>
              <a:t>15</a:t>
            </a:fld>
            <a:r>
              <a:rPr lang="zh-CN" altLang="en-US"/>
              <a:t> 页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E8E284E-18C3-4CD6-89B7-F7C2B2A55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07375" cy="1144929"/>
          </a:xfrm>
        </p:spPr>
        <p:txBody>
          <a:bodyPr/>
          <a:lstStyle/>
          <a:p>
            <a:r>
              <a:rPr lang="en-US" altLang="zh-CN" dirty="0"/>
              <a:t>TB</a:t>
            </a:r>
            <a:r>
              <a:rPr lang="zh-CN" altLang="en-US" dirty="0"/>
              <a:t>级社交媒体数据非结构话存储与管理</a:t>
            </a: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进入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Ambari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监控界面，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HDFS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文件管理系统中共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7.6TB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存储空间，使用了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3.4TB,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实现了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TB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级数据量的非结构化存储和管理。</a:t>
            </a: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46B05A-592C-4FE1-9910-EE0E1BDCE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49" y="3473280"/>
            <a:ext cx="8458702" cy="189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6487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</a:t>
            </a:r>
            <a:r>
              <a:rPr lang="zh-CN" altLang="en-US" sz="2400" dirty="0">
                <a:latin typeface="Arial" panose="020B0604020202020204" pitchFamily="34" charset="0"/>
                <a:ea typeface="华文细黑" panose="02010600040101010101" pitchFamily="2" charset="-122"/>
              </a:rPr>
              <a:t>测试项目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F066911-2AB4-4DC2-BCB3-7DCBE9A2FC4C}" type="slidenum">
              <a:rPr lang="zh-CN" altLang="en-US"/>
              <a:t>16</a:t>
            </a:fld>
            <a:r>
              <a:rPr lang="zh-CN" altLang="en-US"/>
              <a:t> 页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E8E284E-18C3-4CD6-89B7-F7C2B2A55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07375" cy="1144929"/>
          </a:xfrm>
        </p:spPr>
        <p:txBody>
          <a:bodyPr/>
          <a:lstStyle/>
          <a:p>
            <a:r>
              <a:rPr lang="zh-CN" altLang="en-US" dirty="0"/>
              <a:t>接口查询分析时间达到秒级</a:t>
            </a:r>
            <a:endParaRPr lang="en-US" altLang="zh-CN" dirty="0"/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进入系统进行时间和空间参数的选择，调用统计分析功能，得出分析结果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响应时间在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秒左右，满足指标要求。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22" name="图片 13">
            <a:extLst>
              <a:ext uri="{FF2B5EF4-FFF2-40B4-BE49-F238E27FC236}">
                <a16:creationId xmlns:a16="http://schemas.microsoft.com/office/drawing/2014/main" id="{6258E724-C754-4F24-8883-5134A9C25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11" y="2446503"/>
            <a:ext cx="4810977" cy="401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22642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3" descr="C:\Documents and Settings\Administrator\桌面\图片1副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61463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" y="3330576"/>
            <a:ext cx="9161463" cy="352742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rgbClr val="0070C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 descr="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2857501"/>
            <a:ext cx="9144001" cy="9318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4" descr="图片1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1" y="3727451"/>
            <a:ext cx="719931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79512" y="2920265"/>
            <a:ext cx="7416824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欢迎各位批评指正！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8"/>
    </mc:Choice>
    <mc:Fallback xmlns="">
      <p:transition advTm="40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fontAlgn="ctr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fontAlgn="ctr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fontAlgn="ctr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fontAlgn="ctr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fontAlgn="ctr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报告提纲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1011086" y="2421495"/>
            <a:ext cx="514366" cy="4905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DE6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 w="57150" cap="flat" cmpd="sng" algn="ctr">
            <a:solidFill>
              <a:srgbClr val="BEBEBE"/>
            </a:solidFill>
            <a:prstDash val="solid"/>
          </a:ln>
          <a:effectLst>
            <a:outerShdw blurRad="50800" sx="1000" sy="1000" algn="ctr" rotWithShape="0">
              <a:srgbClr val="00B0F0"/>
            </a:outerShdw>
          </a:effectLst>
          <a:scene3d>
            <a:camera prst="orthographicFront"/>
            <a:lightRig rig="balanced" dir="t">
              <a:rot lat="0" lon="0" rev="2160000"/>
            </a:lightRig>
          </a:scene3d>
          <a:sp3d extrusionH="76200" contourW="12700">
            <a:bevelT/>
            <a:extrusionClr>
              <a:srgbClr val="002060"/>
            </a:extrusionClr>
            <a:contourClr>
              <a:sysClr val="window" lastClr="FFFFFF">
                <a:lumMod val="95000"/>
              </a:sysClr>
            </a:contourClr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100" normalizeH="0" baseline="0" noProof="0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endParaRPr kumimoji="0" lang="zh-CN" altLang="en-US" sz="2200" b="1" i="0" u="none" strike="noStrike" kern="0" cap="none" spc="100" normalizeH="0" baseline="0" noProof="0" dirty="0">
              <a:ln w="18415" cmpd="sng">
                <a:solidFill>
                  <a:srgbClr val="2163CF">
                    <a:alpha val="3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004736" y="3252107"/>
            <a:ext cx="514292" cy="477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DE6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 w="57150" cap="flat" cmpd="sng" algn="ctr">
            <a:solidFill>
              <a:srgbClr val="BEBEBE"/>
            </a:solidFill>
            <a:prstDash val="solid"/>
          </a:ln>
          <a:effectLst>
            <a:outerShdw blurRad="50800" sx="1000" sy="1000" algn="ctr" rotWithShape="0">
              <a:srgbClr val="00B0F0"/>
            </a:outerShdw>
          </a:effectLst>
          <a:scene3d>
            <a:camera prst="orthographicFront"/>
            <a:lightRig rig="balanced" dir="t">
              <a:rot lat="0" lon="0" rev="2160000"/>
            </a:lightRig>
          </a:scene3d>
          <a:sp3d extrusionH="76200" contourW="12700">
            <a:bevelT/>
            <a:extrusionClr>
              <a:srgbClr val="002060"/>
            </a:extrusionClr>
            <a:contourClr>
              <a:sysClr val="window" lastClr="FFFFFF">
                <a:lumMod val="95000"/>
              </a:sysClr>
            </a:contourClr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100" normalizeH="0" baseline="0" noProof="0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endParaRPr kumimoji="0" lang="zh-CN" altLang="en-US" sz="2400" b="1" i="0" u="none" strike="noStrike" kern="0" cap="none" spc="100" normalizeH="0" baseline="0" noProof="0" dirty="0">
              <a:ln w="18415" cmpd="sng">
                <a:solidFill>
                  <a:srgbClr val="2163CF">
                    <a:alpha val="3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004736" y="4243177"/>
            <a:ext cx="514278" cy="4735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DE6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 w="57150" cap="flat" cmpd="sng" algn="ctr">
            <a:solidFill>
              <a:srgbClr val="BEBEBE"/>
            </a:solidFill>
            <a:prstDash val="solid"/>
          </a:ln>
          <a:effectLst>
            <a:outerShdw blurRad="50800" sx="1000" sy="1000" algn="ctr" rotWithShape="0">
              <a:srgbClr val="00B0F0"/>
            </a:outerShdw>
          </a:effectLst>
          <a:scene3d>
            <a:camera prst="orthographicFront"/>
            <a:lightRig rig="balanced" dir="t">
              <a:rot lat="0" lon="0" rev="2160000"/>
            </a:lightRig>
          </a:scene3d>
          <a:sp3d extrusionH="76200" contourW="12700">
            <a:bevelT/>
            <a:extrusionClr>
              <a:srgbClr val="002060"/>
            </a:extrusionClr>
            <a:contourClr>
              <a:sysClr val="window" lastClr="FFFFFF">
                <a:lumMod val="95000"/>
              </a:sysClr>
            </a:contourClr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100" normalizeH="0" baseline="0" noProof="0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endParaRPr kumimoji="0" lang="zh-CN" altLang="en-US" sz="2400" b="1" i="0" u="none" strike="noStrike" kern="0" cap="none" spc="100" normalizeH="0" baseline="0" noProof="0" dirty="0">
              <a:ln w="18415" cmpd="sng">
                <a:solidFill>
                  <a:srgbClr val="2163CF">
                    <a:alpha val="3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729654" y="4419482"/>
            <a:ext cx="4882002" cy="323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协同创新中心机制体制改革措施</a:t>
            </a:r>
          </a:p>
        </p:txBody>
      </p:sp>
      <p:grpSp>
        <p:nvGrpSpPr>
          <p:cNvPr id="7179" name="组合 11"/>
          <p:cNvGrpSpPr/>
          <p:nvPr/>
        </p:nvGrpSpPr>
        <p:grpSpPr bwMode="auto">
          <a:xfrm>
            <a:off x="1729652" y="2349016"/>
            <a:ext cx="6195037" cy="635000"/>
            <a:chOff x="2315414" y="1057300"/>
            <a:chExt cx="5219069" cy="634564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2315414" y="1057300"/>
              <a:ext cx="5219069" cy="6345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gray">
            <a:xfrm>
              <a:off x="2345572" y="1108065"/>
              <a:ext cx="5146053" cy="53303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ysClr val="window" lastClr="FFFFFF"/>
              </a:solidFill>
              <a:round/>
            </a:ln>
          </p:spPr>
          <p:txBody>
            <a:bodyPr wrap="none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测试环境要求</a:t>
              </a:r>
            </a:p>
          </p:txBody>
        </p:sp>
      </p:grpSp>
      <p:grpSp>
        <p:nvGrpSpPr>
          <p:cNvPr id="7180" name="组合 14"/>
          <p:cNvGrpSpPr/>
          <p:nvPr/>
        </p:nvGrpSpPr>
        <p:grpSpPr bwMode="auto">
          <a:xfrm>
            <a:off x="1729652" y="3226655"/>
            <a:ext cx="6144165" cy="635000"/>
            <a:chOff x="2315414" y="1057300"/>
            <a:chExt cx="5219069" cy="634564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2315414" y="1057300"/>
              <a:ext cx="5219069" cy="6345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gray">
            <a:xfrm>
              <a:off x="2345572" y="1108065"/>
              <a:ext cx="5146053" cy="53303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ysClr val="window" lastClr="FFFFFF"/>
              </a:solidFill>
              <a:round/>
            </a:ln>
          </p:spPr>
          <p:txBody>
            <a:bodyPr wrap="none" anchor="ctr"/>
            <a:lstStyle/>
            <a:p>
              <a:pPr indent="92075"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测试项目</a:t>
              </a:r>
            </a:p>
          </p:txBody>
        </p:sp>
      </p:grpSp>
      <p:grpSp>
        <p:nvGrpSpPr>
          <p:cNvPr id="7181" name="组合 17"/>
          <p:cNvGrpSpPr/>
          <p:nvPr/>
        </p:nvGrpSpPr>
        <p:grpSpPr bwMode="auto">
          <a:xfrm>
            <a:off x="1729652" y="4162759"/>
            <a:ext cx="6093711" cy="635000"/>
            <a:chOff x="2315414" y="1057300"/>
            <a:chExt cx="5219069" cy="634564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2315414" y="1057300"/>
              <a:ext cx="5219069" cy="6345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" name="AutoShape 3"/>
            <p:cNvSpPr>
              <a:spLocks noChangeArrowheads="1"/>
            </p:cNvSpPr>
            <p:nvPr/>
          </p:nvSpPr>
          <p:spPr bwMode="gray">
            <a:xfrm>
              <a:off x="2345572" y="1108065"/>
              <a:ext cx="5146053" cy="53303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ysClr val="window" lastClr="FFFFFF"/>
              </a:solidFill>
              <a:round/>
            </a:ln>
          </p:spPr>
          <p:txBody>
            <a:bodyPr wrap="none" anchor="ctr"/>
            <a:lstStyle/>
            <a:p>
              <a:pPr lvl="0" indent="92075" algn="ctr" eaLnBrk="0" hangingPunct="0">
                <a:defRPr/>
              </a:pPr>
              <a:endParaRPr lang="zh-CN" altLang="en-US" sz="2400" b="1" kern="0" spc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" name="圆角矩形 8"/>
          <p:cNvSpPr/>
          <p:nvPr/>
        </p:nvSpPr>
        <p:spPr bwMode="auto">
          <a:xfrm>
            <a:off x="1004736" y="5230398"/>
            <a:ext cx="514278" cy="4735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DE6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 w="57150" cap="flat" cmpd="sng" algn="ctr">
            <a:solidFill>
              <a:srgbClr val="BEBEBE"/>
            </a:solidFill>
            <a:prstDash val="solid"/>
          </a:ln>
          <a:effectLst>
            <a:outerShdw blurRad="50800" sx="1000" sy="1000" algn="ctr" rotWithShape="0">
              <a:srgbClr val="00B0F0"/>
            </a:outerShdw>
          </a:effectLst>
          <a:scene3d>
            <a:camera prst="orthographicFront"/>
            <a:lightRig rig="balanced" dir="t">
              <a:rot lat="0" lon="0" rev="2160000"/>
            </a:lightRig>
          </a:scene3d>
          <a:sp3d extrusionH="76200" contourW="12700">
            <a:bevelT/>
            <a:extrusionClr>
              <a:srgbClr val="002060"/>
            </a:extrusionClr>
            <a:contourClr>
              <a:sysClr val="window" lastClr="FFFFFF">
                <a:lumMod val="95000"/>
              </a:sysClr>
            </a:contourClr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100" normalizeH="0" baseline="0" noProof="0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endParaRPr kumimoji="0" lang="zh-CN" altLang="en-US" sz="2400" b="1" i="0" u="none" strike="noStrike" kern="0" cap="none" spc="100" normalizeH="0" baseline="0" noProof="0" dirty="0">
              <a:ln w="18415" cmpd="sng">
                <a:solidFill>
                  <a:srgbClr val="2163CF">
                    <a:alpha val="3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1729654" y="5406703"/>
            <a:ext cx="4882002" cy="323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协同创新中心机制体制改革措施</a:t>
            </a:r>
          </a:p>
        </p:txBody>
      </p:sp>
      <p:grpSp>
        <p:nvGrpSpPr>
          <p:cNvPr id="34" name="组合 17"/>
          <p:cNvGrpSpPr/>
          <p:nvPr/>
        </p:nvGrpSpPr>
        <p:grpSpPr bwMode="auto">
          <a:xfrm>
            <a:off x="1729652" y="5149980"/>
            <a:ext cx="6093711" cy="635000"/>
            <a:chOff x="2315414" y="1057300"/>
            <a:chExt cx="5219069" cy="634564"/>
          </a:xfrm>
        </p:grpSpPr>
        <p:sp>
          <p:nvSpPr>
            <p:cNvPr id="35" name="AutoShape 3"/>
            <p:cNvSpPr>
              <a:spLocks noChangeArrowheads="1"/>
            </p:cNvSpPr>
            <p:nvPr/>
          </p:nvSpPr>
          <p:spPr bwMode="auto">
            <a:xfrm>
              <a:off x="2315414" y="1057300"/>
              <a:ext cx="5219069" cy="6345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6" name="AutoShape 3"/>
            <p:cNvSpPr>
              <a:spLocks noChangeArrowheads="1"/>
            </p:cNvSpPr>
            <p:nvPr/>
          </p:nvSpPr>
          <p:spPr bwMode="gray">
            <a:xfrm>
              <a:off x="2345572" y="1108065"/>
              <a:ext cx="5146053" cy="53303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ysClr val="window" lastClr="FFFFFF"/>
              </a:solidFill>
              <a:round/>
            </a:ln>
          </p:spPr>
          <p:txBody>
            <a:bodyPr wrap="none" anchor="ctr"/>
            <a:lstStyle/>
            <a:p>
              <a:pPr marL="0" marR="0" lvl="0" indent="92075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400" b="1" kern="0" spc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37" name="圆角矩形 4"/>
          <p:cNvSpPr/>
          <p:nvPr/>
        </p:nvSpPr>
        <p:spPr bwMode="auto">
          <a:xfrm>
            <a:off x="1004648" y="1553135"/>
            <a:ext cx="514366" cy="4905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DE6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 w="57150" cap="flat" cmpd="sng" algn="ctr">
            <a:solidFill>
              <a:srgbClr val="BEBEBE"/>
            </a:solidFill>
            <a:prstDash val="solid"/>
          </a:ln>
          <a:effectLst>
            <a:outerShdw blurRad="50800" sx="1000" sy="1000" algn="ctr" rotWithShape="0">
              <a:srgbClr val="00B0F0"/>
            </a:outerShdw>
          </a:effectLst>
          <a:scene3d>
            <a:camera prst="orthographicFront"/>
            <a:lightRig rig="balanced" dir="t">
              <a:rot lat="0" lon="0" rev="2160000"/>
            </a:lightRig>
          </a:scene3d>
          <a:sp3d extrusionH="76200" contourW="12700">
            <a:bevelT/>
            <a:extrusionClr>
              <a:srgbClr val="002060"/>
            </a:extrusionClr>
            <a:contourClr>
              <a:sysClr val="window" lastClr="FFFFFF">
                <a:lumMod val="95000"/>
              </a:sysClr>
            </a:contourClr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100" normalizeH="0" baseline="0" noProof="0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kumimoji="0" lang="zh-CN" altLang="en-US" sz="2200" b="1" i="0" u="none" strike="noStrike" kern="0" cap="none" spc="100" normalizeH="0" baseline="0" noProof="0" dirty="0">
              <a:ln w="18415" cmpd="sng">
                <a:solidFill>
                  <a:srgbClr val="2163CF">
                    <a:alpha val="3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8" name="组合 11"/>
          <p:cNvGrpSpPr/>
          <p:nvPr/>
        </p:nvGrpSpPr>
        <p:grpSpPr bwMode="auto">
          <a:xfrm>
            <a:off x="1723214" y="1480656"/>
            <a:ext cx="6195037" cy="635000"/>
            <a:chOff x="2315414" y="1057300"/>
            <a:chExt cx="5219069" cy="634564"/>
          </a:xfrm>
        </p:grpSpPr>
        <p:sp>
          <p:nvSpPr>
            <p:cNvPr id="39" name="AutoShape 3"/>
            <p:cNvSpPr>
              <a:spLocks noChangeArrowheads="1"/>
            </p:cNvSpPr>
            <p:nvPr/>
          </p:nvSpPr>
          <p:spPr bwMode="auto">
            <a:xfrm>
              <a:off x="2315414" y="1057300"/>
              <a:ext cx="5219069" cy="6345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0" name="AutoShape 3"/>
            <p:cNvSpPr>
              <a:spLocks noChangeArrowheads="1"/>
            </p:cNvSpPr>
            <p:nvPr/>
          </p:nvSpPr>
          <p:spPr bwMode="gray">
            <a:xfrm>
              <a:off x="2345572" y="1108065"/>
              <a:ext cx="5146053" cy="53303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ysClr val="window" lastClr="FFFFFF"/>
              </a:solidFill>
              <a:round/>
            </a:ln>
          </p:spPr>
          <p:txBody>
            <a:bodyPr wrap="none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FF0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概述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63"/>
    </mc:Choice>
    <mc:Fallback xmlns="">
      <p:transition advTm="216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1.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+mn-ea"/>
              </a:rPr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F066911-2AB4-4DC2-BCB3-7DCBE9A2FC4C}" type="slidenum">
              <a:rPr lang="zh-CN" altLang="en-US" smtClean="0"/>
              <a:t>3</a:t>
            </a:fld>
            <a:r>
              <a:rPr lang="zh-CN" altLang="en-US"/>
              <a:t> 页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1BE6BE4-45DB-4289-B1F4-A77CD6DC93FF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8023365"/>
              </p:ext>
            </p:extLst>
          </p:nvPr>
        </p:nvGraphicFramePr>
        <p:xfrm>
          <a:off x="669073" y="1820944"/>
          <a:ext cx="7805854" cy="4227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1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spc="-20" dirty="0"/>
                        <a:t>测试目的</a:t>
                      </a:r>
                      <a:endParaRPr lang="zh-CN" altLang="zh-CN" sz="1800" b="1" spc="-2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课题成果鉴定、测试阶段的测试以及分析测试结果，描述系统是否符合需求</a:t>
                      </a:r>
                      <a:endParaRPr lang="en-US" altLang="zh-CN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42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b="1" spc="-20" dirty="0"/>
                        <a:t>测试依据</a:t>
                      </a:r>
                      <a:endParaRPr lang="zh-CN" altLang="zh-CN" sz="1600" b="1" spc="-2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GB/T 25000.51-2016《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系统与软件工程 系统与软件质量要求和评价（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SQuaRE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）第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51 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部分：就绪可用软件产品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(RUSP)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的质量要求和测试细则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》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《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位置感知的信息融合协同计算与服务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》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课题任务书指标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785480"/>
                  </a:ext>
                </a:extLst>
              </a:tr>
              <a:tr h="1261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b="1" kern="1200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测试范围</a:t>
                      </a:r>
                      <a:endParaRPr lang="zh-CN" altLang="zh-CN" sz="1800" b="1" kern="1200" spc="-2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+mn-ea"/>
                        </a:rPr>
                        <a:t>系统的功能性测试、性能效率测试	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42084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fontAlgn="ctr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fontAlgn="ctr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fontAlgn="ctr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fontAlgn="ctr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fontAlgn="ctr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报告提纲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1011086" y="2421495"/>
            <a:ext cx="514366" cy="4905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DE6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 w="57150" cap="flat" cmpd="sng" algn="ctr">
            <a:solidFill>
              <a:srgbClr val="BEBEBE"/>
            </a:solidFill>
            <a:prstDash val="solid"/>
          </a:ln>
          <a:effectLst>
            <a:outerShdw blurRad="50800" sx="1000" sy="1000" algn="ctr" rotWithShape="0">
              <a:srgbClr val="00B0F0"/>
            </a:outerShdw>
          </a:effectLst>
          <a:scene3d>
            <a:camera prst="orthographicFront"/>
            <a:lightRig rig="balanced" dir="t">
              <a:rot lat="0" lon="0" rev="2160000"/>
            </a:lightRig>
          </a:scene3d>
          <a:sp3d extrusionH="76200" contourW="12700">
            <a:bevelT/>
            <a:extrusionClr>
              <a:srgbClr val="002060"/>
            </a:extrusionClr>
            <a:contourClr>
              <a:sysClr val="window" lastClr="FFFFFF">
                <a:lumMod val="95000"/>
              </a:sysClr>
            </a:contourClr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100" normalizeH="0" baseline="0" noProof="0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endParaRPr kumimoji="0" lang="zh-CN" altLang="en-US" sz="2200" b="1" i="0" u="none" strike="noStrike" kern="0" cap="none" spc="100" normalizeH="0" baseline="0" noProof="0" dirty="0">
              <a:ln w="18415" cmpd="sng">
                <a:solidFill>
                  <a:srgbClr val="2163CF">
                    <a:alpha val="3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004736" y="3252107"/>
            <a:ext cx="514292" cy="477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DE6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 w="57150" cap="flat" cmpd="sng" algn="ctr">
            <a:solidFill>
              <a:srgbClr val="BEBEBE"/>
            </a:solidFill>
            <a:prstDash val="solid"/>
          </a:ln>
          <a:effectLst>
            <a:outerShdw blurRad="50800" sx="1000" sy="1000" algn="ctr" rotWithShape="0">
              <a:srgbClr val="00B0F0"/>
            </a:outerShdw>
          </a:effectLst>
          <a:scene3d>
            <a:camera prst="orthographicFront"/>
            <a:lightRig rig="balanced" dir="t">
              <a:rot lat="0" lon="0" rev="2160000"/>
            </a:lightRig>
          </a:scene3d>
          <a:sp3d extrusionH="76200" contourW="12700">
            <a:bevelT/>
            <a:extrusionClr>
              <a:srgbClr val="002060"/>
            </a:extrusionClr>
            <a:contourClr>
              <a:sysClr val="window" lastClr="FFFFFF">
                <a:lumMod val="95000"/>
              </a:sysClr>
            </a:contourClr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100" normalizeH="0" baseline="0" noProof="0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endParaRPr kumimoji="0" lang="zh-CN" altLang="en-US" sz="2400" b="1" i="0" u="none" strike="noStrike" kern="0" cap="none" spc="100" normalizeH="0" baseline="0" noProof="0" dirty="0">
              <a:ln w="18415" cmpd="sng">
                <a:solidFill>
                  <a:srgbClr val="2163CF">
                    <a:alpha val="3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004736" y="4243177"/>
            <a:ext cx="514278" cy="4735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DE6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 w="57150" cap="flat" cmpd="sng" algn="ctr">
            <a:solidFill>
              <a:srgbClr val="BEBEBE"/>
            </a:solidFill>
            <a:prstDash val="solid"/>
          </a:ln>
          <a:effectLst>
            <a:outerShdw blurRad="50800" sx="1000" sy="1000" algn="ctr" rotWithShape="0">
              <a:srgbClr val="00B0F0"/>
            </a:outerShdw>
          </a:effectLst>
          <a:scene3d>
            <a:camera prst="orthographicFront"/>
            <a:lightRig rig="balanced" dir="t">
              <a:rot lat="0" lon="0" rev="2160000"/>
            </a:lightRig>
          </a:scene3d>
          <a:sp3d extrusionH="76200" contourW="12700">
            <a:bevelT/>
            <a:extrusionClr>
              <a:srgbClr val="002060"/>
            </a:extrusionClr>
            <a:contourClr>
              <a:sysClr val="window" lastClr="FFFFFF">
                <a:lumMod val="95000"/>
              </a:sysClr>
            </a:contourClr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100" normalizeH="0" baseline="0" noProof="0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endParaRPr kumimoji="0" lang="zh-CN" altLang="en-US" sz="2400" b="1" i="0" u="none" strike="noStrike" kern="0" cap="none" spc="100" normalizeH="0" baseline="0" noProof="0" dirty="0">
              <a:ln w="18415" cmpd="sng">
                <a:solidFill>
                  <a:srgbClr val="2163CF">
                    <a:alpha val="3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729654" y="4419482"/>
            <a:ext cx="4882002" cy="323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协同创新中心机制体制改革措施</a:t>
            </a:r>
          </a:p>
        </p:txBody>
      </p:sp>
      <p:grpSp>
        <p:nvGrpSpPr>
          <p:cNvPr id="7179" name="组合 11"/>
          <p:cNvGrpSpPr/>
          <p:nvPr/>
        </p:nvGrpSpPr>
        <p:grpSpPr bwMode="auto">
          <a:xfrm>
            <a:off x="1729652" y="2349016"/>
            <a:ext cx="6195037" cy="635000"/>
            <a:chOff x="2315414" y="1057300"/>
            <a:chExt cx="5219069" cy="634564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2315414" y="1057300"/>
              <a:ext cx="5219069" cy="6345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gray">
            <a:xfrm>
              <a:off x="2345572" y="1108065"/>
              <a:ext cx="5146053" cy="53303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ysClr val="window" lastClr="FFFFFF"/>
              </a:solidFill>
              <a:round/>
            </a:ln>
          </p:spPr>
          <p:txBody>
            <a:bodyPr wrap="none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FF00"/>
                  </a:solidFill>
                  <a:latin typeface="Arial" panose="020B0604020202020204" pitchFamily="34" charset="0"/>
                  <a:ea typeface="华文细黑" panose="02010600040101010101" pitchFamily="2" charset="-122"/>
                  <a:sym typeface="+mn-ea"/>
                </a:rPr>
                <a:t>测试环境要求</a:t>
              </a:r>
            </a:p>
          </p:txBody>
        </p:sp>
      </p:grpSp>
      <p:grpSp>
        <p:nvGrpSpPr>
          <p:cNvPr id="7180" name="组合 14"/>
          <p:cNvGrpSpPr/>
          <p:nvPr/>
        </p:nvGrpSpPr>
        <p:grpSpPr bwMode="auto">
          <a:xfrm>
            <a:off x="1729652" y="3226655"/>
            <a:ext cx="6144165" cy="635000"/>
            <a:chOff x="2315414" y="1057300"/>
            <a:chExt cx="5219069" cy="634564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2315414" y="1057300"/>
              <a:ext cx="5219069" cy="6345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gray">
            <a:xfrm>
              <a:off x="2345572" y="1108065"/>
              <a:ext cx="5146053" cy="53303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ysClr val="window" lastClr="FFFFFF"/>
              </a:solidFill>
              <a:round/>
            </a:ln>
          </p:spPr>
          <p:txBody>
            <a:bodyPr wrap="none" anchor="ctr"/>
            <a:lstStyle/>
            <a:p>
              <a:pPr indent="92075"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可完成的实验教学内容</a:t>
              </a:r>
            </a:p>
          </p:txBody>
        </p:sp>
      </p:grpSp>
      <p:grpSp>
        <p:nvGrpSpPr>
          <p:cNvPr id="7181" name="组合 17"/>
          <p:cNvGrpSpPr/>
          <p:nvPr/>
        </p:nvGrpSpPr>
        <p:grpSpPr bwMode="auto">
          <a:xfrm>
            <a:off x="1729652" y="4162759"/>
            <a:ext cx="6093711" cy="635000"/>
            <a:chOff x="2315414" y="1057300"/>
            <a:chExt cx="5219069" cy="634564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2315414" y="1057300"/>
              <a:ext cx="5219069" cy="6345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" name="AutoShape 3"/>
            <p:cNvSpPr>
              <a:spLocks noChangeArrowheads="1"/>
            </p:cNvSpPr>
            <p:nvPr/>
          </p:nvSpPr>
          <p:spPr bwMode="gray">
            <a:xfrm>
              <a:off x="2345572" y="1108065"/>
              <a:ext cx="5146053" cy="53303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ysClr val="window" lastClr="FFFFFF"/>
              </a:solidFill>
              <a:round/>
            </a:ln>
          </p:spPr>
          <p:txBody>
            <a:bodyPr wrap="none" anchor="ctr"/>
            <a:lstStyle/>
            <a:p>
              <a:pPr lvl="0" indent="92075" algn="ctr" eaLnBrk="0" hangingPunct="0">
                <a:defRPr/>
              </a:pPr>
              <a:r>
                <a:rPr lang="zh-CN" altLang="en-US" sz="2400" b="1" kern="0" spc="1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研究成果产生的效益评价及预测</a:t>
              </a:r>
            </a:p>
          </p:txBody>
        </p:sp>
      </p:grpSp>
      <p:sp>
        <p:nvSpPr>
          <p:cNvPr id="25" name="圆角矩形 8"/>
          <p:cNvSpPr/>
          <p:nvPr/>
        </p:nvSpPr>
        <p:spPr bwMode="auto">
          <a:xfrm>
            <a:off x="1004736" y="5230398"/>
            <a:ext cx="514278" cy="4735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DE6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 w="57150" cap="flat" cmpd="sng" algn="ctr">
            <a:solidFill>
              <a:srgbClr val="BEBEBE"/>
            </a:solidFill>
            <a:prstDash val="solid"/>
          </a:ln>
          <a:effectLst>
            <a:outerShdw blurRad="50800" sx="1000" sy="1000" algn="ctr" rotWithShape="0">
              <a:srgbClr val="00B0F0"/>
            </a:outerShdw>
          </a:effectLst>
          <a:scene3d>
            <a:camera prst="orthographicFront"/>
            <a:lightRig rig="balanced" dir="t">
              <a:rot lat="0" lon="0" rev="2160000"/>
            </a:lightRig>
          </a:scene3d>
          <a:sp3d extrusionH="76200" contourW="12700">
            <a:bevelT/>
            <a:extrusionClr>
              <a:srgbClr val="002060"/>
            </a:extrusionClr>
            <a:contourClr>
              <a:sysClr val="window" lastClr="FFFFFF">
                <a:lumMod val="95000"/>
              </a:sysClr>
            </a:contourClr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100" normalizeH="0" baseline="0" noProof="0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endParaRPr kumimoji="0" lang="zh-CN" altLang="en-US" sz="2400" b="1" i="0" u="none" strike="noStrike" kern="0" cap="none" spc="100" normalizeH="0" baseline="0" noProof="0" dirty="0">
              <a:ln w="18415" cmpd="sng">
                <a:solidFill>
                  <a:srgbClr val="2163CF">
                    <a:alpha val="3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1729654" y="5406703"/>
            <a:ext cx="4882002" cy="323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协同创新中心机制体制改革措施</a:t>
            </a:r>
          </a:p>
        </p:txBody>
      </p:sp>
      <p:grpSp>
        <p:nvGrpSpPr>
          <p:cNvPr id="34" name="组合 17"/>
          <p:cNvGrpSpPr/>
          <p:nvPr/>
        </p:nvGrpSpPr>
        <p:grpSpPr bwMode="auto">
          <a:xfrm>
            <a:off x="1729652" y="5149980"/>
            <a:ext cx="6093711" cy="635000"/>
            <a:chOff x="2315414" y="1057300"/>
            <a:chExt cx="5219069" cy="634564"/>
          </a:xfrm>
        </p:grpSpPr>
        <p:sp>
          <p:nvSpPr>
            <p:cNvPr id="35" name="AutoShape 3"/>
            <p:cNvSpPr>
              <a:spLocks noChangeArrowheads="1"/>
            </p:cNvSpPr>
            <p:nvPr/>
          </p:nvSpPr>
          <p:spPr bwMode="auto">
            <a:xfrm>
              <a:off x="2315414" y="1057300"/>
              <a:ext cx="5219069" cy="6345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6" name="AutoShape 3"/>
            <p:cNvSpPr>
              <a:spLocks noChangeArrowheads="1"/>
            </p:cNvSpPr>
            <p:nvPr/>
          </p:nvSpPr>
          <p:spPr bwMode="gray">
            <a:xfrm>
              <a:off x="2345572" y="1108065"/>
              <a:ext cx="5146053" cy="53303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ysClr val="window" lastClr="FFFFFF"/>
              </a:solidFill>
              <a:round/>
            </a:ln>
          </p:spPr>
          <p:txBody>
            <a:bodyPr wrap="none" anchor="ctr"/>
            <a:lstStyle/>
            <a:p>
              <a:pPr marL="0" marR="0" lvl="0" indent="92075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spc="1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研究经费使用情况</a:t>
              </a:r>
            </a:p>
          </p:txBody>
        </p:sp>
      </p:grpSp>
      <p:sp>
        <p:nvSpPr>
          <p:cNvPr id="37" name="圆角矩形 4"/>
          <p:cNvSpPr/>
          <p:nvPr/>
        </p:nvSpPr>
        <p:spPr bwMode="auto">
          <a:xfrm>
            <a:off x="1004648" y="1553135"/>
            <a:ext cx="514366" cy="4905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DE6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 w="57150" cap="flat" cmpd="sng" algn="ctr">
            <a:solidFill>
              <a:srgbClr val="BEBEBE"/>
            </a:solidFill>
            <a:prstDash val="solid"/>
          </a:ln>
          <a:effectLst>
            <a:outerShdw blurRad="50800" sx="1000" sy="1000" algn="ctr" rotWithShape="0">
              <a:srgbClr val="00B0F0"/>
            </a:outerShdw>
          </a:effectLst>
          <a:scene3d>
            <a:camera prst="orthographicFront"/>
            <a:lightRig rig="balanced" dir="t">
              <a:rot lat="0" lon="0" rev="2160000"/>
            </a:lightRig>
          </a:scene3d>
          <a:sp3d extrusionH="76200" contourW="12700">
            <a:bevelT/>
            <a:extrusionClr>
              <a:srgbClr val="002060"/>
            </a:extrusionClr>
            <a:contourClr>
              <a:sysClr val="window" lastClr="FFFFFF">
                <a:lumMod val="95000"/>
              </a:sysClr>
            </a:contourClr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100" normalizeH="0" baseline="0" noProof="0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kumimoji="0" lang="zh-CN" altLang="en-US" sz="2200" b="1" i="0" u="none" strike="noStrike" kern="0" cap="none" spc="100" normalizeH="0" baseline="0" noProof="0" dirty="0">
              <a:ln w="18415" cmpd="sng">
                <a:solidFill>
                  <a:srgbClr val="2163CF">
                    <a:alpha val="3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8" name="组合 11"/>
          <p:cNvGrpSpPr/>
          <p:nvPr/>
        </p:nvGrpSpPr>
        <p:grpSpPr bwMode="auto">
          <a:xfrm>
            <a:off x="1723214" y="1480656"/>
            <a:ext cx="6195037" cy="635000"/>
            <a:chOff x="2315414" y="1057300"/>
            <a:chExt cx="5219069" cy="634564"/>
          </a:xfrm>
        </p:grpSpPr>
        <p:sp>
          <p:nvSpPr>
            <p:cNvPr id="39" name="AutoShape 3"/>
            <p:cNvSpPr>
              <a:spLocks noChangeArrowheads="1"/>
            </p:cNvSpPr>
            <p:nvPr/>
          </p:nvSpPr>
          <p:spPr bwMode="auto">
            <a:xfrm>
              <a:off x="2315414" y="1057300"/>
              <a:ext cx="5219069" cy="6345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0" name="AutoShape 3"/>
            <p:cNvSpPr>
              <a:spLocks noChangeArrowheads="1"/>
            </p:cNvSpPr>
            <p:nvPr/>
          </p:nvSpPr>
          <p:spPr bwMode="gray">
            <a:xfrm>
              <a:off x="2345572" y="1108065"/>
              <a:ext cx="5146053" cy="53303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ysClr val="window" lastClr="FFFFFF"/>
              </a:solidFill>
              <a:round/>
            </a:ln>
          </p:spPr>
          <p:txBody>
            <a:bodyPr wrap="none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概述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63"/>
    </mc:Choice>
    <mc:Fallback xmlns="">
      <p:transition advTm="21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测试环境要求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196975"/>
            <a:ext cx="8207375" cy="423545"/>
          </a:xfrm>
        </p:spPr>
        <p:txBody>
          <a:bodyPr/>
          <a:lstStyle/>
          <a:p>
            <a:r>
              <a:rPr lang="zh-CN" altLang="en-US" dirty="0"/>
              <a:t>硬件测试环境：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F066911-2AB4-4DC2-BCB3-7DCBE9A2FC4C}" type="slidenum">
              <a:rPr lang="zh-CN" altLang="en-US"/>
              <a:t>5</a:t>
            </a:fld>
            <a:r>
              <a:rPr lang="zh-CN" altLang="en-US"/>
              <a:t> 页</a:t>
            </a: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7CC90ECC-8B76-4A4B-9063-964DFF89898F}"/>
              </a:ext>
            </a:extLst>
          </p:cNvPr>
          <p:cNvSpPr txBox="1">
            <a:spLocks/>
          </p:cNvSpPr>
          <p:nvPr/>
        </p:nvSpPr>
        <p:spPr bwMode="auto">
          <a:xfrm>
            <a:off x="6542088" y="8060398"/>
            <a:ext cx="2133600" cy="212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7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第 </a:t>
            </a:r>
            <a:fld id="{DF066911-2AB4-4DC2-BCB3-7DCBE9A2FC4C}" type="slidenum">
              <a:rPr lang="zh-CN" altLang="en-US" smtClean="0"/>
              <a:pPr>
                <a:defRPr/>
              </a:pPr>
              <a:t>5</a:t>
            </a:fld>
            <a:r>
              <a:rPr lang="zh-CN" altLang="en-US"/>
              <a:t> 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4D54C37-B8D3-4829-BC68-A1D07410F2F9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4212017"/>
              </p:ext>
            </p:extLst>
          </p:nvPr>
        </p:nvGraphicFramePr>
        <p:xfrm>
          <a:off x="501805" y="1838155"/>
          <a:ext cx="8173882" cy="3876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9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4097">
                  <a:extLst>
                    <a:ext uri="{9D8B030D-6E8A-4147-A177-3AD203B41FA5}">
                      <a16:colId xmlns:a16="http://schemas.microsoft.com/office/drawing/2014/main" val="197731691"/>
                    </a:ext>
                  </a:extLst>
                </a:gridCol>
              </a:tblGrid>
              <a:tr h="767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技术指标</a:t>
                      </a: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当前状态（具备功能）</a:t>
                      </a: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完成情况</a:t>
                      </a: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en-US" sz="2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spc="-20" dirty="0"/>
                        <a:t>服务器</a:t>
                      </a:r>
                      <a:endParaRPr lang="zh-CN" altLang="zh-CN" sz="1800" b="1" spc="-2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华为云服务器</a:t>
                      </a:r>
                      <a:endParaRPr kumimoji="0" lang="en-US" altLang="zh-CN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MAC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地址：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fa:16:3e:67:34:49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CPU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c6.4xlarge.4 16V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主频：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3.00GHz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内存：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64.0GB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硬盘：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1TB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spc="-20" dirty="0"/>
                        <a:t>客户端</a:t>
                      </a:r>
                      <a:endParaRPr lang="zh-CN" altLang="zh-CN" sz="1800" b="1" spc="-2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兼容机</a:t>
                      </a:r>
                      <a:endParaRPr kumimoji="0" lang="en-US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HZN019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CPU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Intel(R) Core(TM) i5-10210U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主频：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1.60GHz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内存：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8.0GB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硬盘：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500GB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测试环境要求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196975"/>
            <a:ext cx="8207375" cy="423545"/>
          </a:xfrm>
        </p:spPr>
        <p:txBody>
          <a:bodyPr/>
          <a:lstStyle/>
          <a:p>
            <a:r>
              <a:rPr lang="zh-CN" altLang="en-US" dirty="0"/>
              <a:t>软件测试环境：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F066911-2AB4-4DC2-BCB3-7DCBE9A2FC4C}" type="slidenum">
              <a:rPr lang="zh-CN" altLang="en-US"/>
              <a:t>6</a:t>
            </a:fld>
            <a:r>
              <a:rPr lang="zh-CN" altLang="en-US"/>
              <a:t> 页</a:t>
            </a: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7CC90ECC-8B76-4A4B-9063-964DFF89898F}"/>
              </a:ext>
            </a:extLst>
          </p:cNvPr>
          <p:cNvSpPr txBox="1">
            <a:spLocks/>
          </p:cNvSpPr>
          <p:nvPr/>
        </p:nvSpPr>
        <p:spPr bwMode="auto">
          <a:xfrm>
            <a:off x="6542088" y="8060398"/>
            <a:ext cx="2133600" cy="212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7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第 </a:t>
            </a:r>
            <a:fld id="{DF066911-2AB4-4DC2-BCB3-7DCBE9A2FC4C}" type="slidenum">
              <a:rPr lang="zh-CN" altLang="en-US" smtClean="0"/>
              <a:pPr>
                <a:defRPr/>
              </a:pPr>
              <a:t>6</a:t>
            </a:fld>
            <a:r>
              <a:rPr lang="zh-CN" altLang="en-US"/>
              <a:t> 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4D54C37-B8D3-4829-BC68-A1D07410F2F9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4848054"/>
              </p:ext>
            </p:extLst>
          </p:nvPr>
        </p:nvGraphicFramePr>
        <p:xfrm>
          <a:off x="501805" y="1838154"/>
          <a:ext cx="7694341" cy="3090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3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技术指标</a:t>
                      </a: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当前状态（具备功能）</a:t>
                      </a: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完成情况</a:t>
                      </a: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spc="-20" dirty="0"/>
                        <a:t>服务器</a:t>
                      </a:r>
                      <a:endParaRPr lang="zh-CN" altLang="zh-CN" sz="1800" b="1" spc="-2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 16.04</a:t>
                      </a:r>
                      <a:endParaRPr kumimoji="0" lang="en-US" altLang="zh-CN" sz="13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Postgres 90521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MySQL 5.7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Hadoop 2.7.4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8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spc="-20" dirty="0"/>
                        <a:t>客户端</a:t>
                      </a:r>
                      <a:endParaRPr lang="zh-CN" altLang="zh-CN" sz="1800" b="1" spc="-2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10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家庭中文版</a:t>
                      </a:r>
                      <a:endParaRPr kumimoji="0" lang="en-US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Google Chrome 87.0.4280.66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2768DD5-F443-4DBF-8261-56EC7A6266C3}"/>
              </a:ext>
            </a:extLst>
          </p:cNvPr>
          <p:cNvSpPr txBox="1"/>
          <p:nvPr/>
        </p:nvSpPr>
        <p:spPr>
          <a:xfrm>
            <a:off x="680224" y="4928840"/>
            <a:ext cx="799546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测试工具：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本次功能性测试、性能效率测试不采用功能自动化测试工具，采用测试人员手工测试方式进行测试并记录。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0703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0"/>
            <a:ext cx="9144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fontAlgn="ctr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fontAlgn="ctr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fontAlgn="ctr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fontAlgn="ctr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fontAlgn="ctr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报告提纲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1011086" y="2421495"/>
            <a:ext cx="514366" cy="4905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DE6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 w="57150" cap="flat" cmpd="sng" algn="ctr">
            <a:solidFill>
              <a:srgbClr val="BEBEBE"/>
            </a:solidFill>
            <a:prstDash val="solid"/>
          </a:ln>
          <a:effectLst>
            <a:outerShdw blurRad="50800" sx="1000" sy="1000" algn="ctr" rotWithShape="0">
              <a:srgbClr val="00B0F0"/>
            </a:outerShdw>
          </a:effectLst>
          <a:scene3d>
            <a:camera prst="orthographicFront"/>
            <a:lightRig rig="balanced" dir="t">
              <a:rot lat="0" lon="0" rev="2160000"/>
            </a:lightRig>
          </a:scene3d>
          <a:sp3d extrusionH="76200" contourW="12700">
            <a:bevelT/>
            <a:extrusionClr>
              <a:srgbClr val="002060"/>
            </a:extrusionClr>
            <a:contourClr>
              <a:sysClr val="window" lastClr="FFFFFF">
                <a:lumMod val="95000"/>
              </a:sysClr>
            </a:contourClr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100" normalizeH="0" baseline="0" noProof="0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endParaRPr kumimoji="0" lang="zh-CN" altLang="en-US" sz="2200" b="1" i="0" u="none" strike="noStrike" kern="0" cap="none" spc="100" normalizeH="0" baseline="0" noProof="0" dirty="0">
              <a:ln w="18415" cmpd="sng">
                <a:solidFill>
                  <a:srgbClr val="2163CF">
                    <a:alpha val="3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004736" y="3252107"/>
            <a:ext cx="514292" cy="477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DE6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 w="57150" cap="flat" cmpd="sng" algn="ctr">
            <a:solidFill>
              <a:srgbClr val="BEBEBE"/>
            </a:solidFill>
            <a:prstDash val="solid"/>
          </a:ln>
          <a:effectLst>
            <a:outerShdw blurRad="50800" sx="1000" sy="1000" algn="ctr" rotWithShape="0">
              <a:srgbClr val="00B0F0"/>
            </a:outerShdw>
          </a:effectLst>
          <a:scene3d>
            <a:camera prst="orthographicFront"/>
            <a:lightRig rig="balanced" dir="t">
              <a:rot lat="0" lon="0" rev="2160000"/>
            </a:lightRig>
          </a:scene3d>
          <a:sp3d extrusionH="76200" contourW="12700">
            <a:bevelT/>
            <a:extrusionClr>
              <a:srgbClr val="002060"/>
            </a:extrusionClr>
            <a:contourClr>
              <a:sysClr val="window" lastClr="FFFFFF">
                <a:lumMod val="95000"/>
              </a:sysClr>
            </a:contourClr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100" normalizeH="0" baseline="0" noProof="0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endParaRPr kumimoji="0" lang="zh-CN" altLang="en-US" sz="2400" b="1" i="0" u="none" strike="noStrike" kern="0" cap="none" spc="100" normalizeH="0" baseline="0" noProof="0" dirty="0">
              <a:ln w="18415" cmpd="sng">
                <a:solidFill>
                  <a:srgbClr val="2163CF">
                    <a:alpha val="3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004736" y="4243177"/>
            <a:ext cx="514278" cy="4735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DE6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 w="57150" cap="flat" cmpd="sng" algn="ctr">
            <a:solidFill>
              <a:srgbClr val="BEBEBE"/>
            </a:solidFill>
            <a:prstDash val="solid"/>
          </a:ln>
          <a:effectLst>
            <a:outerShdw blurRad="50800" sx="1000" sy="1000" algn="ctr" rotWithShape="0">
              <a:srgbClr val="00B0F0"/>
            </a:outerShdw>
          </a:effectLst>
          <a:scene3d>
            <a:camera prst="orthographicFront"/>
            <a:lightRig rig="balanced" dir="t">
              <a:rot lat="0" lon="0" rev="2160000"/>
            </a:lightRig>
          </a:scene3d>
          <a:sp3d extrusionH="76200" contourW="12700">
            <a:bevelT/>
            <a:extrusionClr>
              <a:srgbClr val="002060"/>
            </a:extrusionClr>
            <a:contourClr>
              <a:sysClr val="window" lastClr="FFFFFF">
                <a:lumMod val="95000"/>
              </a:sysClr>
            </a:contourClr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100" normalizeH="0" baseline="0" noProof="0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endParaRPr kumimoji="0" lang="zh-CN" altLang="en-US" sz="2400" b="1" i="0" u="none" strike="noStrike" kern="0" cap="none" spc="100" normalizeH="0" baseline="0" noProof="0" dirty="0">
              <a:ln w="18415" cmpd="sng">
                <a:solidFill>
                  <a:srgbClr val="2163CF">
                    <a:alpha val="3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729654" y="4419482"/>
            <a:ext cx="4882002" cy="323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协同创新中心机制体制改革措施</a:t>
            </a:r>
          </a:p>
        </p:txBody>
      </p:sp>
      <p:grpSp>
        <p:nvGrpSpPr>
          <p:cNvPr id="7179" name="组合 11"/>
          <p:cNvGrpSpPr/>
          <p:nvPr/>
        </p:nvGrpSpPr>
        <p:grpSpPr bwMode="auto">
          <a:xfrm>
            <a:off x="1729652" y="2349016"/>
            <a:ext cx="6195037" cy="635000"/>
            <a:chOff x="2315414" y="1057300"/>
            <a:chExt cx="5219069" cy="634564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2315414" y="1057300"/>
              <a:ext cx="5219069" cy="6345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gray">
            <a:xfrm>
              <a:off x="2345572" y="1108065"/>
              <a:ext cx="5146053" cy="53303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ysClr val="window" lastClr="FFFFFF"/>
              </a:solidFill>
              <a:round/>
            </a:ln>
          </p:spPr>
          <p:txBody>
            <a:bodyPr wrap="none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标志性成果及创新点</a:t>
              </a:r>
            </a:p>
          </p:txBody>
        </p:sp>
      </p:grpSp>
      <p:grpSp>
        <p:nvGrpSpPr>
          <p:cNvPr id="7180" name="组合 14"/>
          <p:cNvGrpSpPr/>
          <p:nvPr/>
        </p:nvGrpSpPr>
        <p:grpSpPr bwMode="auto">
          <a:xfrm>
            <a:off x="1729652" y="3226655"/>
            <a:ext cx="6144165" cy="635000"/>
            <a:chOff x="2315414" y="1057300"/>
            <a:chExt cx="5219069" cy="634564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2315414" y="1057300"/>
              <a:ext cx="5219069" cy="6345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gray">
            <a:xfrm>
              <a:off x="2345572" y="1108065"/>
              <a:ext cx="5146053" cy="53303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ysClr val="window" lastClr="FFFFFF"/>
              </a:solidFill>
              <a:round/>
            </a:ln>
          </p:spPr>
          <p:txBody>
            <a:bodyPr wrap="none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FF00"/>
                  </a:solidFill>
                  <a:latin typeface="Arial" panose="020B0604020202020204" pitchFamily="34" charset="0"/>
                  <a:ea typeface="华文细黑" panose="02010600040101010101" pitchFamily="2" charset="-122"/>
                  <a:sym typeface="+mn-ea"/>
                </a:rPr>
                <a:t>测试项目</a:t>
              </a:r>
            </a:p>
          </p:txBody>
        </p:sp>
      </p:grpSp>
      <p:grpSp>
        <p:nvGrpSpPr>
          <p:cNvPr id="7181" name="组合 17"/>
          <p:cNvGrpSpPr/>
          <p:nvPr/>
        </p:nvGrpSpPr>
        <p:grpSpPr bwMode="auto">
          <a:xfrm>
            <a:off x="1729652" y="4162759"/>
            <a:ext cx="6093711" cy="635000"/>
            <a:chOff x="2315414" y="1057300"/>
            <a:chExt cx="5219069" cy="634564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2315414" y="1057300"/>
              <a:ext cx="5219069" cy="6345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" name="AutoShape 3"/>
            <p:cNvSpPr>
              <a:spLocks noChangeArrowheads="1"/>
            </p:cNvSpPr>
            <p:nvPr/>
          </p:nvSpPr>
          <p:spPr bwMode="gray">
            <a:xfrm>
              <a:off x="2345572" y="1108065"/>
              <a:ext cx="5146053" cy="53303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ysClr val="window" lastClr="FFFFFF"/>
              </a:solidFill>
              <a:round/>
            </a:ln>
          </p:spPr>
          <p:txBody>
            <a:bodyPr wrap="none" anchor="ctr"/>
            <a:lstStyle/>
            <a:p>
              <a:pPr lvl="0" indent="92075" algn="ctr" eaLnBrk="0" hangingPunct="0">
                <a:defRPr/>
              </a:pPr>
              <a:endParaRPr lang="zh-CN" altLang="en-US" sz="2400" b="1" kern="0" spc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" name="圆角矩形 8"/>
          <p:cNvSpPr/>
          <p:nvPr/>
        </p:nvSpPr>
        <p:spPr bwMode="auto">
          <a:xfrm>
            <a:off x="1004736" y="5230398"/>
            <a:ext cx="514278" cy="4735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DE6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 w="57150" cap="flat" cmpd="sng" algn="ctr">
            <a:solidFill>
              <a:srgbClr val="BEBEBE"/>
            </a:solidFill>
            <a:prstDash val="solid"/>
          </a:ln>
          <a:effectLst>
            <a:outerShdw blurRad="50800" sx="1000" sy="1000" algn="ctr" rotWithShape="0">
              <a:srgbClr val="00B0F0"/>
            </a:outerShdw>
          </a:effectLst>
          <a:scene3d>
            <a:camera prst="orthographicFront"/>
            <a:lightRig rig="balanced" dir="t">
              <a:rot lat="0" lon="0" rev="2160000"/>
            </a:lightRig>
          </a:scene3d>
          <a:sp3d extrusionH="76200" contourW="12700">
            <a:bevelT/>
            <a:extrusionClr>
              <a:srgbClr val="002060"/>
            </a:extrusionClr>
            <a:contourClr>
              <a:sysClr val="window" lastClr="FFFFFF">
                <a:lumMod val="95000"/>
              </a:sysClr>
            </a:contourClr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100" normalizeH="0" baseline="0" noProof="0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endParaRPr kumimoji="0" lang="zh-CN" altLang="en-US" sz="2400" b="1" i="0" u="none" strike="noStrike" kern="0" cap="none" spc="100" normalizeH="0" baseline="0" noProof="0" dirty="0">
              <a:ln w="18415" cmpd="sng">
                <a:solidFill>
                  <a:srgbClr val="2163CF">
                    <a:alpha val="3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1729654" y="5406703"/>
            <a:ext cx="4882002" cy="323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协同创新中心机制体制改革措施</a:t>
            </a:r>
          </a:p>
        </p:txBody>
      </p:sp>
      <p:grpSp>
        <p:nvGrpSpPr>
          <p:cNvPr id="34" name="组合 17"/>
          <p:cNvGrpSpPr/>
          <p:nvPr/>
        </p:nvGrpSpPr>
        <p:grpSpPr bwMode="auto">
          <a:xfrm>
            <a:off x="1729652" y="5149980"/>
            <a:ext cx="6093711" cy="635000"/>
            <a:chOff x="2315414" y="1057300"/>
            <a:chExt cx="5219069" cy="634564"/>
          </a:xfrm>
        </p:grpSpPr>
        <p:sp>
          <p:nvSpPr>
            <p:cNvPr id="35" name="AutoShape 3"/>
            <p:cNvSpPr>
              <a:spLocks noChangeArrowheads="1"/>
            </p:cNvSpPr>
            <p:nvPr/>
          </p:nvSpPr>
          <p:spPr bwMode="auto">
            <a:xfrm>
              <a:off x="2315414" y="1057300"/>
              <a:ext cx="5219069" cy="6345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6" name="AutoShape 3"/>
            <p:cNvSpPr>
              <a:spLocks noChangeArrowheads="1"/>
            </p:cNvSpPr>
            <p:nvPr/>
          </p:nvSpPr>
          <p:spPr bwMode="gray">
            <a:xfrm>
              <a:off x="2345572" y="1108065"/>
              <a:ext cx="5146053" cy="53303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ysClr val="window" lastClr="FFFFFF"/>
              </a:solidFill>
              <a:round/>
            </a:ln>
          </p:spPr>
          <p:txBody>
            <a:bodyPr wrap="none" anchor="ctr"/>
            <a:lstStyle/>
            <a:p>
              <a:pPr marL="0" marR="0" lvl="0" indent="92075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2400" b="1" kern="0" spc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37" name="圆角矩形 4"/>
          <p:cNvSpPr/>
          <p:nvPr/>
        </p:nvSpPr>
        <p:spPr bwMode="auto">
          <a:xfrm>
            <a:off x="1004648" y="1553135"/>
            <a:ext cx="514366" cy="4905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DE6"/>
              </a:gs>
              <a:gs pos="100000">
                <a:srgbClr val="0070C0"/>
              </a:gs>
            </a:gsLst>
            <a:path path="rect">
              <a:fillToRect l="100000" t="100000"/>
            </a:path>
            <a:tileRect r="-100000" b="-100000"/>
          </a:gradFill>
          <a:ln w="57150" cap="flat" cmpd="sng" algn="ctr">
            <a:solidFill>
              <a:srgbClr val="BEBEBE"/>
            </a:solidFill>
            <a:prstDash val="solid"/>
          </a:ln>
          <a:effectLst>
            <a:outerShdw blurRad="50800" sx="1000" sy="1000" algn="ctr" rotWithShape="0">
              <a:srgbClr val="00B0F0"/>
            </a:outerShdw>
          </a:effectLst>
          <a:scene3d>
            <a:camera prst="orthographicFront"/>
            <a:lightRig rig="balanced" dir="t">
              <a:rot lat="0" lon="0" rev="2160000"/>
            </a:lightRig>
          </a:scene3d>
          <a:sp3d extrusionH="76200" contourW="12700">
            <a:bevelT/>
            <a:extrusionClr>
              <a:srgbClr val="002060"/>
            </a:extrusionClr>
            <a:contourClr>
              <a:sysClr val="window" lastClr="FFFFFF">
                <a:lumMod val="95000"/>
              </a:sysClr>
            </a:contourClr>
          </a:sp3d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100" normalizeH="0" baseline="0" noProof="0" dirty="0">
                <a:ln w="18415" cmpd="sng">
                  <a:solidFill>
                    <a:srgbClr val="2163CF">
                      <a:alpha val="30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kumimoji="0" lang="zh-CN" altLang="en-US" sz="2200" b="1" i="0" u="none" strike="noStrike" kern="0" cap="none" spc="100" normalizeH="0" baseline="0" noProof="0" dirty="0">
              <a:ln w="18415" cmpd="sng">
                <a:solidFill>
                  <a:srgbClr val="2163CF">
                    <a:alpha val="30000"/>
                  </a:srgbClr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8" name="组合 11"/>
          <p:cNvGrpSpPr/>
          <p:nvPr/>
        </p:nvGrpSpPr>
        <p:grpSpPr bwMode="auto">
          <a:xfrm>
            <a:off x="1723214" y="1480656"/>
            <a:ext cx="6195037" cy="635000"/>
            <a:chOff x="2315414" y="1057300"/>
            <a:chExt cx="5219069" cy="634564"/>
          </a:xfrm>
        </p:grpSpPr>
        <p:sp>
          <p:nvSpPr>
            <p:cNvPr id="39" name="AutoShape 3"/>
            <p:cNvSpPr>
              <a:spLocks noChangeArrowheads="1"/>
            </p:cNvSpPr>
            <p:nvPr/>
          </p:nvSpPr>
          <p:spPr bwMode="auto">
            <a:xfrm>
              <a:off x="2315414" y="1057300"/>
              <a:ext cx="5219069" cy="6345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Text" lastClr="000000">
                    <a:lumMod val="50000"/>
                    <a:lumOff val="50000"/>
                  </a:sys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0" name="AutoShape 3"/>
            <p:cNvSpPr>
              <a:spLocks noChangeArrowheads="1"/>
            </p:cNvSpPr>
            <p:nvPr/>
          </p:nvSpPr>
          <p:spPr bwMode="gray">
            <a:xfrm>
              <a:off x="2345572" y="1108065"/>
              <a:ext cx="5146053" cy="53303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ysClr val="window" lastClr="FFFFFF"/>
              </a:solidFill>
              <a:round/>
            </a:ln>
          </p:spPr>
          <p:txBody>
            <a:bodyPr wrap="none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主要内容、方案及技术指标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63"/>
    </mc:Choice>
    <mc:Fallback xmlns="">
      <p:transition advTm="216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</a:t>
            </a:r>
            <a:r>
              <a:rPr lang="zh-CN" altLang="en-US" sz="2400" dirty="0">
                <a:latin typeface="Arial" panose="020B0604020202020204" pitchFamily="34" charset="0"/>
                <a:ea typeface="华文细黑" panose="02010600040101010101" pitchFamily="2" charset="-122"/>
              </a:rPr>
              <a:t>测试项目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1196975"/>
            <a:ext cx="8207375" cy="424732"/>
          </a:xfrm>
        </p:spPr>
        <p:txBody>
          <a:bodyPr/>
          <a:lstStyle/>
          <a:p>
            <a:r>
              <a:rPr lang="zh-CN" altLang="en-US" dirty="0"/>
              <a:t>功能测试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F066911-2AB4-4DC2-BCB3-7DCBE9A2FC4C}" type="slidenum">
              <a:rPr lang="zh-CN" altLang="en-US"/>
              <a:t>8</a:t>
            </a:fld>
            <a:r>
              <a:rPr lang="zh-CN" altLang="en-US"/>
              <a:t> 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3C71384-FE9B-4734-9D2A-2C582C3E4402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1786951"/>
              </p:ext>
            </p:extLst>
          </p:nvPr>
        </p:nvGraphicFramePr>
        <p:xfrm>
          <a:off x="468313" y="1839951"/>
          <a:ext cx="7950858" cy="3821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1381187907"/>
                    </a:ext>
                  </a:extLst>
                </a:gridCol>
                <a:gridCol w="1055197">
                  <a:extLst>
                    <a:ext uri="{9D8B030D-6E8A-4147-A177-3AD203B41FA5}">
                      <a16:colId xmlns:a16="http://schemas.microsoft.com/office/drawing/2014/main" val="459225141"/>
                    </a:ext>
                  </a:extLst>
                </a:gridCol>
                <a:gridCol w="1068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5690">
                  <a:extLst>
                    <a:ext uri="{9D8B030D-6E8A-4147-A177-3AD203B41FA5}">
                      <a16:colId xmlns:a16="http://schemas.microsoft.com/office/drawing/2014/main" val="3819596657"/>
                    </a:ext>
                  </a:extLst>
                </a:gridCol>
              </a:tblGrid>
              <a:tr h="55652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产品名称及版本号</a:t>
                      </a: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社交媒体签到数据管理系统</a:t>
                      </a: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en-US" sz="2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66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zh-CN" sz="2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软件产品功能项目</a:t>
                      </a:r>
                      <a:endParaRPr lang="zh-CN" altLang="en-US" sz="2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en-US" sz="2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26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66298"/>
                  </a:ext>
                </a:extLst>
              </a:tr>
              <a:tr h="703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spc="-20" dirty="0"/>
                        <a:t>序号 </a:t>
                      </a:r>
                      <a:endParaRPr lang="zh-CN" altLang="zh-CN" sz="1800" b="1" spc="-2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spc="-20" dirty="0"/>
                        <a:t>功能</a:t>
                      </a:r>
                      <a:endParaRPr lang="zh-CN" altLang="zh-CN" sz="1800" b="1" spc="-2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spc="-20" dirty="0"/>
                        <a:t>子功能</a:t>
                      </a:r>
                      <a:endParaRPr lang="zh-CN" altLang="zh-CN" sz="1800" b="1" spc="-2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b="1" kern="1200" spc="-2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功能简要说明</a:t>
                      </a:r>
                      <a:endParaRPr lang="en-US" altLang="zh-CN" sz="1800" b="1" kern="1200" spc="-2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428966"/>
                  </a:ext>
                </a:extLst>
              </a:tr>
              <a:tr h="703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800" b="1" spc="-20" dirty="0"/>
                        <a:t>1</a:t>
                      </a:r>
                      <a:endParaRPr lang="zh-CN" altLang="zh-CN" sz="1800" b="1" spc="-2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800" b="1" spc="-20" dirty="0"/>
                        <a:t>微博签到数据管理系统</a:t>
                      </a:r>
                      <a:endParaRPr lang="zh-CN" altLang="zh-CN" sz="1800" b="1" spc="-2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600" b="0" spc="-20" dirty="0"/>
                        <a:t>集群管理与监控</a:t>
                      </a:r>
                      <a:endParaRPr lang="zh-CN" altLang="zh-CN" sz="1600" b="0" spc="-2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600" b="0" kern="1200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</a:t>
                      </a:r>
                      <a:r>
                        <a:rPr lang="en-US" sz="1600" b="0" kern="1200" spc="-2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r>
                        <a:rPr lang="zh-CN" altLang="en-US" sz="1600" b="0" kern="1200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集群进行数据监控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2218439"/>
                  </a:ext>
                </a:extLst>
              </a:tr>
              <a:tr h="703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800" b="1" spc="-20" dirty="0"/>
                        <a:t>2</a:t>
                      </a:r>
                      <a:endParaRPr lang="zh-CN" altLang="zh-CN" sz="1800" b="1" spc="-2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zh-CN" sz="1800" b="1" spc="-2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600" b="0" spc="-20" dirty="0"/>
                        <a:t>数据查询</a:t>
                      </a:r>
                      <a:endParaRPr lang="zh-CN" altLang="zh-CN" sz="1600" b="0" spc="-2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600" b="0" kern="1200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按时间和空间条件查询微博签到数据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413938"/>
                  </a:ext>
                </a:extLst>
              </a:tr>
              <a:tr h="703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800" b="1" spc="-20" dirty="0"/>
                        <a:t>3</a:t>
                      </a:r>
                      <a:endParaRPr lang="zh-CN" altLang="zh-CN" sz="1800" b="1" spc="-2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zh-CN" sz="1800" b="1" spc="-2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600" b="0" spc="-20" dirty="0"/>
                        <a:t>数据分析</a:t>
                      </a:r>
                      <a:endParaRPr lang="zh-CN" altLang="zh-CN" sz="1600" b="0" spc="-2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600" b="0" kern="1200" spc="-2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统计一段时间某个城市的热门景点排序。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688263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</a:t>
            </a:r>
            <a:r>
              <a:rPr lang="zh-CN" altLang="en-US" sz="2400" dirty="0">
                <a:latin typeface="Arial" panose="020B0604020202020204" pitchFamily="34" charset="0"/>
                <a:ea typeface="华文细黑" panose="02010600040101010101" pitchFamily="2" charset="-122"/>
              </a:rPr>
              <a:t>测试项目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F066911-2AB4-4DC2-BCB3-7DCBE9A2FC4C}" type="slidenum">
              <a:rPr lang="zh-CN" altLang="en-US"/>
              <a:t>9</a:t>
            </a:fld>
            <a:r>
              <a:rPr lang="zh-CN" altLang="en-US"/>
              <a:t> 页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E8E284E-18C3-4CD6-89B7-F7C2B2A55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07375" cy="1532727"/>
          </a:xfrm>
        </p:spPr>
        <p:txBody>
          <a:bodyPr/>
          <a:lstStyle/>
          <a:p>
            <a:r>
              <a:rPr lang="zh-CN" altLang="en-US" dirty="0"/>
              <a:t>集群的监控与管理</a:t>
            </a: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Apache Ambari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是一种基于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的工具，支持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Apache Hadoop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集群的供应、管理和监控。链接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http://192.168.1.30:8080/#/main/services/HDFS/summary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进入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Ambari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管理界面，可视化界面如下。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A17A7AF-DF21-412D-ABC1-9C0359F15359}"/>
              </a:ext>
            </a:extLst>
          </p:cNvPr>
          <p:cNvCxnSpPr>
            <a:cxnSpLocks/>
          </p:cNvCxnSpPr>
          <p:nvPr/>
        </p:nvCxnSpPr>
        <p:spPr bwMode="auto">
          <a:xfrm flipH="1">
            <a:off x="6029132" y="3925230"/>
            <a:ext cx="5129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7D53DE74-CDE9-4A22-B736-F5F7A577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76" y="2867598"/>
            <a:ext cx="7001934" cy="31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4033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c214361-95e9-409b-aa52-6597e4a7da2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c214361-95e9-409b-aa52-6597e4a7da2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c214361-95e9-409b-aa52-6597e4a7da2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c214361-95e9-409b-aa52-6597e4a7da2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7720d71-d918-48ae-8f43-69655dc1651b}"/>
</p:tagLst>
</file>

<file path=ppt/theme/theme1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pyright (c) 2007-2010 NordriDesign™ _light">
  <a:themeElements>
    <a:clrScheme name="Copyright (c) 2007-2010 NordriDesign™ _light 9">
      <a:dk1>
        <a:srgbClr val="B2B2B2"/>
      </a:dk1>
      <a:lt1>
        <a:srgbClr val="FFFFFF"/>
      </a:lt1>
      <a:dk2>
        <a:srgbClr val="000000"/>
      </a:dk2>
      <a:lt2>
        <a:srgbClr val="FFFFFF"/>
      </a:lt2>
      <a:accent1>
        <a:srgbClr val="43A1FF"/>
      </a:accent1>
      <a:accent2>
        <a:srgbClr val="00246C"/>
      </a:accent2>
      <a:accent3>
        <a:srgbClr val="AAAAAA"/>
      </a:accent3>
      <a:accent4>
        <a:srgbClr val="DADADA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Copyright (c) 2007-2010 NordriDesign™ _ligh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8A"/>
        </a:accent6>
        <a:hlink>
          <a:srgbClr val="FEA23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light 2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0066CC"/>
        </a:accent1>
        <a:accent2>
          <a:srgbClr val="003399"/>
        </a:accent2>
        <a:accent3>
          <a:srgbClr val="AAAAAA"/>
        </a:accent3>
        <a:accent4>
          <a:srgbClr val="DADADA"/>
        </a:accent4>
        <a:accent5>
          <a:srgbClr val="AAB8E2"/>
        </a:accent5>
        <a:accent6>
          <a:srgbClr val="002D8A"/>
        </a:accent6>
        <a:hlink>
          <a:srgbClr val="FEA23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light 3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49DA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41C5"/>
        </a:accent6>
        <a:hlink>
          <a:srgbClr val="FEA23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light 4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49DA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41C5"/>
        </a:accent6>
        <a:hlink>
          <a:srgbClr val="FEA23C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light 5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49DA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41C5"/>
        </a:accent6>
        <a:hlink>
          <a:srgbClr val="FEA23C"/>
        </a:hlink>
        <a:folHlink>
          <a:srgbClr val="FFFF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light 6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49DA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41C5"/>
        </a:accent6>
        <a:hlink>
          <a:srgbClr val="FEA23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light 7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49DA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41C5"/>
        </a:accent6>
        <a:hlink>
          <a:srgbClr val="FEA23C"/>
        </a:hlink>
        <a:folHlink>
          <a:srgbClr val="FFFF5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light 8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1F5C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1B53"/>
        </a:accent6>
        <a:hlink>
          <a:srgbClr val="FEA23C"/>
        </a:hlink>
        <a:folHlink>
          <a:srgbClr val="FFFF5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light 9">
        <a:dk1>
          <a:srgbClr val="B2B2B2"/>
        </a:dk1>
        <a:lt1>
          <a:srgbClr val="FFFFFF"/>
        </a:lt1>
        <a:dk2>
          <a:srgbClr val="000000"/>
        </a:dk2>
        <a:lt2>
          <a:srgbClr val="FFFFFF"/>
        </a:lt2>
        <a:accent1>
          <a:srgbClr val="43A1FF"/>
        </a:accent1>
        <a:accent2>
          <a:srgbClr val="00246C"/>
        </a:accent2>
        <a:accent3>
          <a:srgbClr val="AAAAAA"/>
        </a:accent3>
        <a:accent4>
          <a:srgbClr val="DADADA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859</Words>
  <Application>Microsoft Office PowerPoint</Application>
  <PresentationFormat>全屏显示(4:3)</PresentationFormat>
  <Paragraphs>166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黑体</vt:lpstr>
      <vt:lpstr>微软雅黑</vt:lpstr>
      <vt:lpstr>Arial</vt:lpstr>
      <vt:lpstr>Times New Roman</vt:lpstr>
      <vt:lpstr>Wingdings</vt:lpstr>
      <vt:lpstr>1_Copyright (c) 2007-2010 NordriDesign™ _light</vt:lpstr>
      <vt:lpstr>Copyright (c) 2007-2010 NordriDesign™ _light</vt:lpstr>
      <vt:lpstr>2_Copyright (c) 2007-2010 NordriDesign™ _light</vt:lpstr>
      <vt:lpstr>PowerPoint 演示文稿</vt:lpstr>
      <vt:lpstr>PowerPoint 演示文稿</vt:lpstr>
      <vt:lpstr>1. 概述</vt:lpstr>
      <vt:lpstr>PowerPoint 演示文稿</vt:lpstr>
      <vt:lpstr>2.测试环境要求</vt:lpstr>
      <vt:lpstr>2.测试环境要求</vt:lpstr>
      <vt:lpstr>PowerPoint 演示文稿</vt:lpstr>
      <vt:lpstr>3.测试项目</vt:lpstr>
      <vt:lpstr>3.测试项目</vt:lpstr>
      <vt:lpstr>3.测试项目</vt:lpstr>
      <vt:lpstr>3.测试项目</vt:lpstr>
      <vt:lpstr>3.测试项目</vt:lpstr>
      <vt:lpstr>3.测试项目</vt:lpstr>
      <vt:lpstr>3.测试项目</vt:lpstr>
      <vt:lpstr>3.测试项目</vt:lpstr>
      <vt:lpstr>3.测试项目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Kunlun</dc:creator>
  <cp:lastModifiedBy>杨 啸晨</cp:lastModifiedBy>
  <cp:revision>234</cp:revision>
  <dcterms:created xsi:type="dcterms:W3CDTF">2018-05-13T02:09:00Z</dcterms:created>
  <dcterms:modified xsi:type="dcterms:W3CDTF">2021-05-21T11:08:05Z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C4501C63E0E545449B72580FFE5988FB</vt:lpwstr>
  </property>
  <property fmtid="{D5CDD505-2E9C-101B-9397-08002B2CF9AE}" pid="3" name="KSOProductBuildVer">
    <vt:lpwstr>2052-11.1.0.10356</vt:lpwstr>
  </property>
</Properties>
</file>