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4" r:id="rId7"/>
    <p:sldId id="261" r:id="rId8"/>
    <p:sldId id="259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29292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>
        <p:scale>
          <a:sx n="75" d="100"/>
          <a:sy n="75" d="100"/>
        </p:scale>
        <p:origin x="-181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576064"/>
          </a:xfrm>
        </p:spPr>
        <p:txBody>
          <a:bodyPr>
            <a:normAutofit/>
          </a:bodyPr>
          <a:lstStyle/>
          <a:p>
            <a:r>
              <a:rPr lang="es-PE" sz="2400" b="1" dirty="0">
                <a:latin typeface="Gill Sans MT" panose="020B0502020104020203" pitchFamily="34" charset="0"/>
              </a:rPr>
              <a:t>Estructura de Datos y </a:t>
            </a:r>
            <a:r>
              <a:rPr lang="es-PE" sz="2400" b="1" dirty="0" smtClean="0">
                <a:latin typeface="Gill Sans MT" panose="020B0502020104020203" pitchFamily="34" charset="0"/>
              </a:rPr>
              <a:t>Algoritmos</a:t>
            </a:r>
            <a:endParaRPr lang="es-PE" sz="2400" dirty="0">
              <a:latin typeface="Gill Sans MT" panose="020B0502020104020203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478904"/>
          </a:xfrm>
        </p:spPr>
        <p:txBody>
          <a:bodyPr>
            <a:normAutofit/>
          </a:bodyPr>
          <a:lstStyle/>
          <a:p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Trabajo Final (TF) Ciclo </a:t>
            </a:r>
            <a:r>
              <a:rPr lang="es-PE" sz="18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2015-01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01.png"/>
          <p:cNvPicPr/>
          <p:nvPr/>
        </p:nvPicPr>
        <p:blipFill>
          <a:blip r:embed="rId2"/>
          <a:srcRect t="19333" b="19666"/>
          <a:stretch>
            <a:fillRect/>
          </a:stretch>
        </p:blipFill>
        <p:spPr>
          <a:xfrm>
            <a:off x="3967163" y="260648"/>
            <a:ext cx="1209675" cy="737870"/>
          </a:xfrm>
          <a:prstGeom prst="rect">
            <a:avLst/>
          </a:prstGeom>
          <a:ln/>
        </p:spPr>
      </p:pic>
      <p:sp>
        <p:nvSpPr>
          <p:cNvPr id="5" name="4 CuadroTexto"/>
          <p:cNvSpPr txBox="1"/>
          <p:nvPr/>
        </p:nvSpPr>
        <p:spPr>
          <a:xfrm>
            <a:off x="2746468" y="2780928"/>
            <a:ext cx="3651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b="1" dirty="0" smtClean="0">
                <a:latin typeface="Gill Sans MT" panose="020B0502020104020203" pitchFamily="34" charset="0"/>
              </a:rPr>
              <a:t>Crono-</a:t>
            </a:r>
            <a:r>
              <a:rPr lang="es-PE" sz="4800" b="1" dirty="0" err="1" smtClean="0">
                <a:latin typeface="Gill Sans MT" panose="020B0502020104020203" pitchFamily="34" charset="0"/>
              </a:rPr>
              <a:t>Blast</a:t>
            </a:r>
            <a:endParaRPr lang="es-PE" sz="4800" b="1" dirty="0">
              <a:latin typeface="Gill Sans MT" panose="020B0502020104020203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0468" y="5445224"/>
            <a:ext cx="28873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 smtClean="0">
                <a:latin typeface="Gill Sans MT" panose="020B0502020104020203" pitchFamily="34" charset="0"/>
              </a:rPr>
              <a:t>Desarrolladores</a:t>
            </a:r>
            <a:endParaRPr lang="es-PE" sz="2000" dirty="0">
              <a:latin typeface="Gill Sans MT" panose="020B0502020104020203" pitchFamily="34" charset="0"/>
            </a:endParaRPr>
          </a:p>
          <a:p>
            <a:r>
              <a:rPr lang="es-PE" sz="2000" dirty="0" smtClean="0">
                <a:latin typeface="Gill Sans MT" panose="020B0502020104020203" pitchFamily="34" charset="0"/>
              </a:rPr>
              <a:t>- Cutipa </a:t>
            </a:r>
            <a:r>
              <a:rPr lang="es-PE" sz="2000" dirty="0">
                <a:latin typeface="Gill Sans MT" panose="020B0502020104020203" pitchFamily="34" charset="0"/>
              </a:rPr>
              <a:t>Arias, Helmut E.</a:t>
            </a:r>
          </a:p>
          <a:p>
            <a:r>
              <a:rPr lang="es-PE" sz="2000" dirty="0" smtClean="0">
                <a:latin typeface="Gill Sans MT" panose="020B0502020104020203" pitchFamily="34" charset="0"/>
              </a:rPr>
              <a:t>- Kina </a:t>
            </a:r>
            <a:r>
              <a:rPr lang="es-PE" sz="2000" dirty="0" err="1">
                <a:latin typeface="Gill Sans MT" panose="020B0502020104020203" pitchFamily="34" charset="0"/>
              </a:rPr>
              <a:t>Kina</a:t>
            </a:r>
            <a:r>
              <a:rPr lang="es-PE" sz="2000" dirty="0">
                <a:latin typeface="Gill Sans MT" panose="020B0502020104020203" pitchFamily="34" charset="0"/>
              </a:rPr>
              <a:t>, Ken M.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6834">
            <a:off x="-554854" y="1349504"/>
            <a:ext cx="1109710" cy="152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0981">
            <a:off x="8589144" y="4325454"/>
            <a:ext cx="1109710" cy="152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0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93988"/>
            <a:ext cx="8496944" cy="1470025"/>
          </a:xfrm>
        </p:spPr>
        <p:txBody>
          <a:bodyPr>
            <a:noAutofit/>
          </a:bodyPr>
          <a:lstStyle/>
          <a:p>
            <a:r>
              <a:rPr lang="es-PE" sz="8000" b="1" dirty="0">
                <a:latin typeface="Gill Sans MT" panose="020B0502020104020203" pitchFamily="34" charset="0"/>
                <a:cs typeface="Consolas" panose="020B0609020204030204" pitchFamily="49" charset="0"/>
              </a:rPr>
              <a:t>R</a:t>
            </a:r>
            <a:r>
              <a:rPr lang="es-PE" sz="8000" b="1" dirty="0" smtClean="0">
                <a:latin typeface="Gill Sans MT" panose="020B0502020104020203" pitchFamily="34" charset="0"/>
                <a:cs typeface="Consolas" panose="020B0609020204030204" pitchFamily="49" charset="0"/>
              </a:rPr>
              <a:t>equerimientos</a:t>
            </a:r>
            <a:endParaRPr lang="es-PE" sz="8000" b="1" dirty="0">
              <a:latin typeface="Gill Sans MT" panose="020B05020201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97539" y="1196752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s-PE" sz="8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P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s-PE" b="1" dirty="0" smtClean="0">
                <a:latin typeface="Gill Sans MT" panose="020B0502020104020203" pitchFamily="34" charset="0"/>
              </a:rPr>
              <a:t>Funcionales</a:t>
            </a:r>
            <a:endParaRPr lang="es-PE" b="1" dirty="0">
              <a:latin typeface="Gill Sans MT" panose="020B05020201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>
                <a:latin typeface="Gill Sans MT" panose="020B0502020104020203" pitchFamily="34" charset="0"/>
              </a:rPr>
              <a:t>- Manejar juego</a:t>
            </a:r>
          </a:p>
          <a:p>
            <a:pPr marL="0" indent="0">
              <a:buNone/>
            </a:pPr>
            <a:r>
              <a:rPr lang="es-PE" dirty="0" smtClean="0">
                <a:latin typeface="Gill Sans MT" panose="020B0502020104020203" pitchFamily="34" charset="0"/>
              </a:rPr>
              <a:t>- </a:t>
            </a:r>
            <a:r>
              <a:rPr lang="es-PE" dirty="0">
                <a:latin typeface="Gill Sans MT" panose="020B0502020104020203" pitchFamily="34" charset="0"/>
              </a:rPr>
              <a:t>Jugar nivel</a:t>
            </a:r>
          </a:p>
          <a:p>
            <a:pPr marL="0" indent="0">
              <a:buNone/>
            </a:pPr>
            <a:r>
              <a:rPr lang="es-PE" dirty="0">
                <a:latin typeface="Gill Sans MT" panose="020B0502020104020203" pitchFamily="34" charset="0"/>
              </a:rPr>
              <a:t>- Manejar personaje</a:t>
            </a:r>
          </a:p>
          <a:p>
            <a:endParaRPr lang="es-PE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B. </a:t>
            </a:r>
            <a:r>
              <a:rPr lang="es-PE" b="1" dirty="0" smtClean="0">
                <a:latin typeface="Gill Sans MT" panose="020B0502020104020203" pitchFamily="34" charset="0"/>
              </a:rPr>
              <a:t>No Funcionales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latin typeface="Gill Sans MT" panose="020B0502020104020203" pitchFamily="34" charset="0"/>
              </a:rPr>
              <a:t>- </a:t>
            </a:r>
            <a:r>
              <a:rPr lang="es-PE" dirty="0">
                <a:latin typeface="Gill Sans MT" panose="020B0502020104020203" pitchFamily="34" charset="0"/>
              </a:rPr>
              <a:t>Guardar partida actual en archivos binarios.</a:t>
            </a:r>
          </a:p>
          <a:p>
            <a:pPr marL="0" indent="0">
              <a:buNone/>
            </a:pPr>
            <a:r>
              <a:rPr lang="es-PE" dirty="0">
                <a:latin typeface="Gill Sans MT" panose="020B0502020104020203" pitchFamily="34" charset="0"/>
              </a:rPr>
              <a:t>- Cargar partida desde archivos binarios.</a:t>
            </a:r>
          </a:p>
          <a:p>
            <a:pPr marL="0" indent="0">
              <a:buNone/>
            </a:pPr>
            <a:r>
              <a:rPr lang="es-PE" dirty="0">
                <a:latin typeface="Gill Sans MT" panose="020B0502020104020203" pitchFamily="34" charset="0"/>
              </a:rPr>
              <a:t>- Desarrollar aplicación con interfaz gráfica de usuario en C++.</a:t>
            </a:r>
          </a:p>
          <a:p>
            <a:endParaRPr lang="es-PE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93988"/>
            <a:ext cx="8496944" cy="1470025"/>
          </a:xfrm>
        </p:spPr>
        <p:txBody>
          <a:bodyPr>
            <a:noAutofit/>
          </a:bodyPr>
          <a:lstStyle/>
          <a:p>
            <a:r>
              <a:rPr lang="es-PE" sz="8000" b="1" dirty="0" smtClean="0">
                <a:latin typeface="Gill Sans MT" panose="020B0502020104020203" pitchFamily="34" charset="0"/>
                <a:cs typeface="Consolas" panose="020B0609020204030204" pitchFamily="49" charset="0"/>
              </a:rPr>
              <a:t>Estructuras de datos</a:t>
            </a:r>
            <a:endParaRPr lang="es-PE" sz="8000" b="1" dirty="0">
              <a:latin typeface="Gill Sans MT" panose="020B0502020104020203" pitchFamily="34" charset="0"/>
              <a:cs typeface="Consolas" panose="020B0609020204030204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15410" y="1196752"/>
            <a:ext cx="1313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II</a:t>
            </a:r>
            <a:endParaRPr lang="es-PE" sz="8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7698" y="3501008"/>
            <a:ext cx="8229600" cy="274042"/>
          </a:xfrm>
        </p:spPr>
        <p:txBody>
          <a:bodyPr>
            <a:noAutofit/>
          </a:bodyPr>
          <a:lstStyle/>
          <a:p>
            <a:pPr algn="l"/>
            <a:r>
              <a:rPr lang="es-PE" sz="2400" b="1" dirty="0" smtClean="0">
                <a:latin typeface="Gill Sans MT" panose="020B0502020104020203" pitchFamily="34" charset="0"/>
                <a:cs typeface="Consolas" panose="020B0609020204030204" pitchFamily="49" charset="0"/>
              </a:rPr>
              <a:t>B.  Vector</a:t>
            </a:r>
            <a:endParaRPr lang="es-PE" sz="2400" b="1" dirty="0">
              <a:latin typeface="Gill Sans MT" panose="020B0502020104020203" pitchFamily="34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287698" y="515763"/>
            <a:ext cx="8568604" cy="2520280"/>
            <a:chOff x="287698" y="3356992"/>
            <a:chExt cx="8568604" cy="2520280"/>
          </a:xfrm>
        </p:grpSpPr>
        <p:sp>
          <p:nvSpPr>
            <p:cNvPr id="4" name="3 Rectángulo"/>
            <p:cNvSpPr/>
            <p:nvPr/>
          </p:nvSpPr>
          <p:spPr>
            <a:xfrm>
              <a:off x="287698" y="3356992"/>
              <a:ext cx="8568604" cy="2520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481013"/>
              <a:ext cx="1257300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481013"/>
              <a:ext cx="109537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500064"/>
              <a:ext cx="2038350" cy="22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490539"/>
              <a:ext cx="244792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1 Título"/>
          <p:cNvSpPr txBox="1">
            <a:spLocks/>
          </p:cNvSpPr>
          <p:nvPr/>
        </p:nvSpPr>
        <p:spPr>
          <a:xfrm>
            <a:off x="323690" y="166292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2400" b="1" dirty="0" smtClean="0">
                <a:latin typeface="Gill Sans MT" panose="020B0502020104020203" pitchFamily="34" charset="0"/>
                <a:cs typeface="Consolas" panose="020B0609020204030204" pitchFamily="49" charset="0"/>
              </a:rPr>
              <a:t>A. </a:t>
            </a:r>
            <a:r>
              <a:rPr lang="es-PE" sz="2400" b="1" dirty="0" err="1" smtClean="0">
                <a:latin typeface="Gill Sans MT" panose="020B0502020104020203" pitchFamily="34" charset="0"/>
              </a:rPr>
              <a:t>Struct</a:t>
            </a:r>
            <a:endParaRPr lang="es-PE" sz="2400" b="1" dirty="0">
              <a:latin typeface="Gill Sans MT" panose="020B0502020104020203" pitchFamily="34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287698" y="3861048"/>
            <a:ext cx="8568604" cy="1089680"/>
            <a:chOff x="287698" y="3527452"/>
            <a:chExt cx="8568604" cy="1089680"/>
          </a:xfrm>
        </p:grpSpPr>
        <p:sp>
          <p:nvSpPr>
            <p:cNvPr id="15" name="14 Rectángulo"/>
            <p:cNvSpPr/>
            <p:nvPr/>
          </p:nvSpPr>
          <p:spPr>
            <a:xfrm>
              <a:off x="287698" y="3527452"/>
              <a:ext cx="8568604" cy="10896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 bwMode="auto">
            <a:xfrm>
              <a:off x="683568" y="3645024"/>
              <a:ext cx="2348576" cy="855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16 Grupo"/>
          <p:cNvGrpSpPr/>
          <p:nvPr/>
        </p:nvGrpSpPr>
        <p:grpSpPr>
          <a:xfrm>
            <a:off x="287698" y="5623491"/>
            <a:ext cx="8568604" cy="411059"/>
            <a:chOff x="287698" y="3356992"/>
            <a:chExt cx="8568604" cy="411059"/>
          </a:xfrm>
        </p:grpSpPr>
        <p:sp>
          <p:nvSpPr>
            <p:cNvPr id="18" name="17 Rectángulo"/>
            <p:cNvSpPr/>
            <p:nvPr/>
          </p:nvSpPr>
          <p:spPr>
            <a:xfrm>
              <a:off x="287698" y="3356992"/>
              <a:ext cx="8568604" cy="411059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76" y="3463251"/>
              <a:ext cx="2295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1 Título"/>
          <p:cNvSpPr txBox="1">
            <a:spLocks/>
          </p:cNvSpPr>
          <p:nvPr/>
        </p:nvSpPr>
        <p:spPr>
          <a:xfrm>
            <a:off x="287698" y="5210716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2400" b="1" dirty="0">
                <a:latin typeface="Gill Sans MT" panose="020B0502020104020203" pitchFamily="34" charset="0"/>
                <a:cs typeface="Consolas" panose="020B0609020204030204" pitchFamily="49" charset="0"/>
              </a:rPr>
              <a:t>C</a:t>
            </a:r>
            <a:r>
              <a:rPr lang="es-PE" sz="2400" b="1" dirty="0" smtClean="0">
                <a:latin typeface="Gill Sans MT" panose="020B0502020104020203" pitchFamily="34" charset="0"/>
                <a:cs typeface="Consolas" panose="020B0609020204030204" pitchFamily="49" charset="0"/>
              </a:rPr>
              <a:t>.  </a:t>
            </a:r>
            <a:r>
              <a:rPr lang="es-PE" sz="2400" b="1" dirty="0" err="1" smtClean="0">
                <a:latin typeface="Gill Sans MT" panose="020B0502020104020203" pitchFamily="34" charset="0"/>
                <a:cs typeface="Consolas" panose="020B0609020204030204" pitchFamily="49" charset="0"/>
              </a:rPr>
              <a:t>Stack</a:t>
            </a:r>
            <a:endParaRPr lang="es-PE" sz="24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93988"/>
            <a:ext cx="8496944" cy="1470025"/>
          </a:xfrm>
        </p:spPr>
        <p:txBody>
          <a:bodyPr>
            <a:noAutofit/>
          </a:bodyPr>
          <a:lstStyle/>
          <a:p>
            <a:r>
              <a:rPr lang="es-PE" sz="8000" b="1" dirty="0" smtClean="0">
                <a:latin typeface="Gill Sans MT" panose="020B0502020104020203" pitchFamily="34" charset="0"/>
                <a:cs typeface="Consolas" panose="020B0609020204030204" pitchFamily="49" charset="0"/>
              </a:rPr>
              <a:t>Diagrama de clases</a:t>
            </a:r>
            <a:endParaRPr lang="es-PE" sz="8000" b="1" dirty="0">
              <a:latin typeface="Gill Sans MT" panose="020B0502020104020203" pitchFamily="34" charset="0"/>
              <a:cs typeface="Consolas" panose="020B0609020204030204" pitchFamily="49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633282" y="1196752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III</a:t>
            </a:r>
            <a:endParaRPr lang="es-PE" sz="8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1039 Grupo"/>
          <p:cNvGrpSpPr/>
          <p:nvPr/>
        </p:nvGrpSpPr>
        <p:grpSpPr>
          <a:xfrm>
            <a:off x="490649" y="515297"/>
            <a:ext cx="8162703" cy="5827407"/>
            <a:chOff x="179512" y="372589"/>
            <a:chExt cx="8162703" cy="58274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039" y="4072749"/>
              <a:ext cx="1680766" cy="782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599" y="3150232"/>
              <a:ext cx="1645644" cy="782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037" y="1295106"/>
              <a:ext cx="1680768" cy="790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037" y="372589"/>
              <a:ext cx="1680768" cy="782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035" y="2225405"/>
              <a:ext cx="1680770" cy="78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225406"/>
              <a:ext cx="2001056" cy="78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039" y="5545076"/>
              <a:ext cx="1680766" cy="65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447" y="1702743"/>
              <a:ext cx="1680768" cy="65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7 Conector angular"/>
            <p:cNvCxnSpPr>
              <a:stCxn id="1029" idx="1"/>
              <a:endCxn id="1031" idx="3"/>
            </p:cNvCxnSpPr>
            <p:nvPr/>
          </p:nvCxnSpPr>
          <p:spPr>
            <a:xfrm rot="10800000" flipV="1">
              <a:off x="2180569" y="764001"/>
              <a:ext cx="808469" cy="185397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angular"/>
            <p:cNvCxnSpPr>
              <a:stCxn id="1028" idx="1"/>
              <a:endCxn id="1031" idx="3"/>
            </p:cNvCxnSpPr>
            <p:nvPr/>
          </p:nvCxnSpPr>
          <p:spPr>
            <a:xfrm rot="10800000" flipV="1">
              <a:off x="2180569" y="1690409"/>
              <a:ext cx="808469" cy="92756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angular"/>
            <p:cNvCxnSpPr>
              <a:stCxn id="1030" idx="1"/>
              <a:endCxn id="1031" idx="3"/>
            </p:cNvCxnSpPr>
            <p:nvPr/>
          </p:nvCxnSpPr>
          <p:spPr>
            <a:xfrm rot="10800000" flipV="1">
              <a:off x="2180569" y="2617971"/>
              <a:ext cx="808467" cy="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angular"/>
            <p:cNvCxnSpPr>
              <a:stCxn id="1027" idx="1"/>
              <a:endCxn id="1031" idx="3"/>
            </p:cNvCxnSpPr>
            <p:nvPr/>
          </p:nvCxnSpPr>
          <p:spPr>
            <a:xfrm rot="10800000">
              <a:off x="2180569" y="2617976"/>
              <a:ext cx="826031" cy="923669"/>
            </a:xfrm>
            <a:prstGeom prst="bentConnector3">
              <a:avLst>
                <a:gd name="adj1" fmla="val 511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angular"/>
            <p:cNvCxnSpPr>
              <a:stCxn id="1026" idx="1"/>
              <a:endCxn id="1031" idx="3"/>
            </p:cNvCxnSpPr>
            <p:nvPr/>
          </p:nvCxnSpPr>
          <p:spPr>
            <a:xfrm rot="10800000">
              <a:off x="2180569" y="2617976"/>
              <a:ext cx="808471" cy="184618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Rectángulo"/>
            <p:cNvSpPr/>
            <p:nvPr/>
          </p:nvSpPr>
          <p:spPr>
            <a:xfrm>
              <a:off x="2180568" y="2509959"/>
              <a:ext cx="15918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50" name="49 Conector recto"/>
            <p:cNvCxnSpPr/>
            <p:nvPr/>
          </p:nvCxnSpPr>
          <p:spPr>
            <a:xfrm>
              <a:off x="2180568" y="2617970"/>
              <a:ext cx="159184" cy="162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flipV="1">
              <a:off x="2180568" y="2420888"/>
              <a:ext cx="159184" cy="197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2339752" y="242088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angular"/>
            <p:cNvCxnSpPr>
              <a:stCxn id="1029" idx="3"/>
              <a:endCxn id="1033" idx="1"/>
            </p:cNvCxnSpPr>
            <p:nvPr/>
          </p:nvCxnSpPr>
          <p:spPr>
            <a:xfrm>
              <a:off x="4669805" y="764001"/>
              <a:ext cx="1991642" cy="1264427"/>
            </a:xfrm>
            <a:prstGeom prst="bentConnector3">
              <a:avLst>
                <a:gd name="adj1" fmla="val 49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angular"/>
            <p:cNvCxnSpPr>
              <a:stCxn id="1028" idx="3"/>
              <a:endCxn id="1033" idx="1"/>
            </p:cNvCxnSpPr>
            <p:nvPr/>
          </p:nvCxnSpPr>
          <p:spPr>
            <a:xfrm>
              <a:off x="4669805" y="1690409"/>
              <a:ext cx="1991642" cy="338019"/>
            </a:xfrm>
            <a:prstGeom prst="bentConnector3">
              <a:avLst>
                <a:gd name="adj1" fmla="val 49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angular"/>
            <p:cNvCxnSpPr>
              <a:stCxn id="1030" idx="3"/>
              <a:endCxn id="1033" idx="1"/>
            </p:cNvCxnSpPr>
            <p:nvPr/>
          </p:nvCxnSpPr>
          <p:spPr>
            <a:xfrm flipV="1">
              <a:off x="4669805" y="2028428"/>
              <a:ext cx="1991642" cy="589544"/>
            </a:xfrm>
            <a:prstGeom prst="bentConnector3">
              <a:avLst>
                <a:gd name="adj1" fmla="val 49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angular"/>
            <p:cNvCxnSpPr>
              <a:stCxn id="1027" idx="3"/>
              <a:endCxn id="1033" idx="1"/>
            </p:cNvCxnSpPr>
            <p:nvPr/>
          </p:nvCxnSpPr>
          <p:spPr>
            <a:xfrm flipV="1">
              <a:off x="4652243" y="2028428"/>
              <a:ext cx="2009204" cy="151321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angular"/>
            <p:cNvCxnSpPr>
              <a:stCxn id="1026" idx="3"/>
              <a:endCxn id="1033" idx="1"/>
            </p:cNvCxnSpPr>
            <p:nvPr/>
          </p:nvCxnSpPr>
          <p:spPr>
            <a:xfrm flipV="1">
              <a:off x="4669805" y="2028428"/>
              <a:ext cx="1991642" cy="2435732"/>
            </a:xfrm>
            <a:prstGeom prst="bentConnector3">
              <a:avLst>
                <a:gd name="adj1" fmla="val 495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angular"/>
            <p:cNvCxnSpPr>
              <a:stCxn id="1032" idx="3"/>
              <a:endCxn id="1033" idx="1"/>
            </p:cNvCxnSpPr>
            <p:nvPr/>
          </p:nvCxnSpPr>
          <p:spPr>
            <a:xfrm flipV="1">
              <a:off x="4669805" y="2028428"/>
              <a:ext cx="1991642" cy="3844108"/>
            </a:xfrm>
            <a:prstGeom prst="bentConnector3">
              <a:avLst>
                <a:gd name="adj1" fmla="val 49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61 CuadroTexto"/>
            <p:cNvSpPr txBox="1"/>
            <p:nvPr/>
          </p:nvSpPr>
          <p:spPr>
            <a:xfrm>
              <a:off x="4844238" y="330408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50" dirty="0" smtClean="0"/>
                <a:t>0…*</a:t>
              </a:r>
              <a:endParaRPr lang="es-PE" sz="1050" dirty="0"/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4844238" y="2388627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50" dirty="0" smtClean="0"/>
                <a:t>0…*</a:t>
              </a:r>
              <a:endParaRPr lang="es-PE" sz="1050" dirty="0"/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4843092" y="56612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50" dirty="0" smtClean="0"/>
                <a:t>0…*</a:t>
              </a:r>
              <a:endParaRPr lang="es-PE" sz="1050" dirty="0"/>
            </a:p>
          </p:txBody>
        </p:sp>
        <p:sp>
          <p:nvSpPr>
            <p:cNvPr id="1039" name="1038 Triángulo isósceles"/>
            <p:cNvSpPr/>
            <p:nvPr/>
          </p:nvSpPr>
          <p:spPr>
            <a:xfrm rot="16200000">
              <a:off x="6321215" y="1928925"/>
              <a:ext cx="134196" cy="19900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81 Triángulo isósceles"/>
            <p:cNvSpPr/>
            <p:nvPr/>
          </p:nvSpPr>
          <p:spPr>
            <a:xfrm rot="5400000">
              <a:off x="6520221" y="1928925"/>
              <a:ext cx="134196" cy="19900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6670898" y="180180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 smtClean="0"/>
              <a:t>1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514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96</Words>
  <Application>Microsoft Office PowerPoint</Application>
  <PresentationFormat>Presentación en pantalla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Estructura de Datos y Algoritmos</vt:lpstr>
      <vt:lpstr>Requerimientos</vt:lpstr>
      <vt:lpstr>A. Funcionales</vt:lpstr>
      <vt:lpstr>B. No Funcionales</vt:lpstr>
      <vt:lpstr>Estructuras de datos</vt:lpstr>
      <vt:lpstr>B.  Vector</vt:lpstr>
      <vt:lpstr>Diagrama de clases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Kina</dc:creator>
  <cp:lastModifiedBy>Alumnos</cp:lastModifiedBy>
  <cp:revision>15</cp:revision>
  <dcterms:created xsi:type="dcterms:W3CDTF">2015-07-01T05:35:42Z</dcterms:created>
  <dcterms:modified xsi:type="dcterms:W3CDTF">2015-07-01T22:29:17Z</dcterms:modified>
</cp:coreProperties>
</file>