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71" r:id="rId6"/>
    <p:sldId id="268" r:id="rId7"/>
    <p:sldId id="267" r:id="rId8"/>
    <p:sldId id="270" r:id="rId9"/>
    <p:sldId id="262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9CCFF"/>
    <a:srgbClr val="003399"/>
    <a:srgbClr val="777777"/>
    <a:srgbClr val="33CCFF"/>
    <a:srgbClr val="FFD961"/>
    <a:srgbClr val="70A301"/>
    <a:srgbClr val="40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egan.Campbell\AppData\Local\Microsoft\Windows\Temporary Internet Files\Content.IE5\6DBOFL4D\MPj04011730000[1]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bg2">
                <a:lumMod val="40000"/>
                <a:lumOff val="60000"/>
                <a:tint val="45000"/>
                <a:satMod val="400000"/>
              </a:schemeClr>
            </a:duotone>
          </a:blip>
          <a:srcRect r="14758"/>
          <a:stretch>
            <a:fillRect/>
          </a:stretch>
        </p:blipFill>
        <p:spPr bwMode="auto">
          <a:xfrm rot="16200000">
            <a:off x="2010434" y="-516569"/>
            <a:ext cx="5120640" cy="9171296"/>
          </a:xfrm>
          <a:prstGeom prst="rect">
            <a:avLst/>
          </a:prstGeom>
          <a:noFill/>
          <a:ln>
            <a:solidFill>
              <a:srgbClr val="F8F8F8"/>
            </a:solidFill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81000"/>
            <a:ext cx="4953000" cy="1143000"/>
          </a:xfrm>
        </p:spPr>
        <p:txBody>
          <a:bodyPr/>
          <a:lstStyle>
            <a:lvl1pPr latinLnBrk="0">
              <a:defRPr lang="de-DE" sz="36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5410200"/>
            <a:ext cx="3810000" cy="990600"/>
          </a:xfrm>
        </p:spPr>
        <p:txBody>
          <a:bodyPr/>
          <a:lstStyle>
            <a:lvl1pPr marL="0" indent="0" latinLnBrk="0">
              <a:buFontTx/>
              <a:buNone/>
              <a:defRPr lang="de-DE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8B71C045-586A-4BA0-8177-5BEF6CD0150F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623AB4D9-EE93-4C13-8B61-352F1A093D1C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207645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07695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E2885A9A-0D2D-40A8-B6A2-9FF642561417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4485813-DF0E-4479-A825-3882B97ACC82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2" name="Rectangle 11"/>
            <p:cNvSpPr/>
            <p:nvPr userDrawn="1"/>
          </p:nvSpPr>
          <p:spPr bwMode="auto">
            <a:xfrm>
              <a:off x="0" y="1066800"/>
              <a:ext cx="9144000" cy="5791200"/>
            </a:xfrm>
            <a:prstGeom prst="rect">
              <a:avLst/>
            </a:prstGeom>
            <a:solidFill>
              <a:srgbClr val="F8F8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" name="Group 10"/>
            <p:cNvGrpSpPr/>
            <p:nvPr userDrawn="1"/>
          </p:nvGrpSpPr>
          <p:grpSpPr>
            <a:xfrm>
              <a:off x="0" y="0"/>
              <a:ext cx="9144000" cy="1524000"/>
              <a:chOff x="0" y="0"/>
              <a:chExt cx="9144000" cy="1524000"/>
            </a:xfrm>
          </p:grpSpPr>
          <p:sp>
            <p:nvSpPr>
              <p:cNvPr id="6" name="Rectangle 5"/>
              <p:cNvSpPr/>
              <p:nvPr userDrawn="1"/>
            </p:nvSpPr>
            <p:spPr bwMode="auto">
              <a:xfrm>
                <a:off x="0" y="0"/>
                <a:ext cx="9144000" cy="1066800"/>
              </a:xfrm>
              <a:prstGeom prst="rect">
                <a:avLst/>
              </a:prstGeom>
              <a:solidFill>
                <a:schemeClr val="tx1"/>
              </a:solidFill>
              <a:ln w="22225" cap="flat" cmpd="sng" algn="ctr">
                <a:solidFill>
                  <a:srgbClr val="F8F8F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 userDrawn="1"/>
            </p:nvSpPr>
            <p:spPr bwMode="auto">
              <a:xfrm>
                <a:off x="685800" y="304800"/>
                <a:ext cx="8001000" cy="1219200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rgbClr val="F8F8F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8" name="Picture 7" descr="j0285108.jpg"/>
              <p:cNvPicPr>
                <a:picLocks noChangeAspect="1"/>
              </p:cNvPicPr>
              <p:nvPr userDrawn="1"/>
            </p:nvPicPr>
            <p:blipFill>
              <a:blip r:embed="rId2" cstate="print">
                <a:lum bright="10000"/>
                <a:duotone>
                  <a:prstClr val="black"/>
                  <a:schemeClr val="tx2">
                    <a:lumMod val="75000"/>
                    <a:tint val="45000"/>
                    <a:satMod val="400000"/>
                  </a:schemeClr>
                </a:duotone>
              </a:blip>
              <a:srcRect l="9524" r="19048"/>
              <a:stretch>
                <a:fillRect/>
              </a:stretch>
            </p:blipFill>
            <p:spPr>
              <a:xfrm>
                <a:off x="2362200" y="381000"/>
                <a:ext cx="1143000" cy="1053465"/>
              </a:xfrm>
              <a:prstGeom prst="ellipse">
                <a:avLst/>
              </a:prstGeom>
              <a:ln w="19050" cap="rnd">
                <a:solidFill>
                  <a:schemeClr val="tx2">
                    <a:lumMod val="75000"/>
                  </a:schemeClr>
                </a:solidFill>
              </a:ln>
            </p:spPr>
          </p:pic>
          <p:pic>
            <p:nvPicPr>
              <p:cNvPr id="10" name="Picture 9" descr="j0285110.jpg"/>
              <p:cNvPicPr>
                <a:picLocks noChangeAspect="1"/>
              </p:cNvPicPr>
              <p:nvPr userDrawn="1"/>
            </p:nvPicPr>
            <p:blipFill>
              <a:blip r:embed="rId3" cstate="print">
                <a:duotone>
                  <a:prstClr val="black"/>
                  <a:schemeClr val="tx2">
                    <a:lumMod val="75000"/>
                    <a:tint val="45000"/>
                    <a:satMod val="400000"/>
                  </a:schemeClr>
                </a:duotone>
                <a:lum bright="10000"/>
              </a:blip>
              <a:srcRect l="19213" r="10417"/>
              <a:stretch>
                <a:fillRect/>
              </a:stretch>
            </p:blipFill>
            <p:spPr>
              <a:xfrm>
                <a:off x="1066800" y="381000"/>
                <a:ext cx="1073020" cy="1051560"/>
              </a:xfrm>
              <a:prstGeom prst="ellipse">
                <a:avLst/>
              </a:prstGeom>
              <a:ln w="19050" cap="rnd">
                <a:solidFill>
                  <a:schemeClr val="tx2">
                    <a:lumMod val="75000"/>
                  </a:schemeClr>
                </a:solidFill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de-DE" sz="36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57D6B59B-1B13-47CD-B7C0-62EF1B3B3D1A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lang="de-DE"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lang="de-DE" sz="200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600"/>
            </a:lvl3pPr>
            <a:lvl4pPr marL="1371600" indent="0">
              <a:buNone/>
              <a:defRPr lang="de-DE" sz="1400"/>
            </a:lvl4pPr>
            <a:lvl5pPr marL="1828800" indent="0">
              <a:buNone/>
              <a:defRPr lang="de-DE" sz="1400"/>
            </a:lvl5pPr>
            <a:lvl6pPr marL="2286000" indent="0">
              <a:buNone/>
              <a:defRPr lang="de-DE" sz="1400"/>
            </a:lvl6pPr>
            <a:lvl7pPr marL="2743200" indent="0">
              <a:buNone/>
              <a:defRPr lang="de-DE" sz="1400"/>
            </a:lvl7pPr>
            <a:lvl8pPr marL="3200400" indent="0">
              <a:buNone/>
              <a:defRPr lang="de-DE" sz="1400"/>
            </a:lvl8pPr>
            <a:lvl9pPr marL="3657600" indent="0">
              <a:buNone/>
              <a:defRPr lang="de-DE"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CCD6FB86-3EAC-4D9A-B6EB-7B128FBA40DF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de-DE"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4076700" cy="4267200"/>
          </a:xfrm>
        </p:spPr>
        <p:txBody>
          <a:bodyPr/>
          <a:lstStyle>
            <a:lvl1pPr latinLnBrk="0">
              <a:defRPr lang="de-DE" sz="2800"/>
            </a:lvl1pPr>
            <a:lvl2pPr>
              <a:defRPr lang="de-DE" sz="2400"/>
            </a:lvl2pPr>
            <a:lvl3pPr>
              <a:defRPr lang="de-DE" sz="2000"/>
            </a:lvl3pPr>
            <a:lvl4pPr>
              <a:defRPr lang="de-DE" sz="1800"/>
            </a:lvl4pPr>
            <a:lvl5pPr>
              <a:defRPr lang="de-DE" sz="18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752600"/>
            <a:ext cx="4076700" cy="4267200"/>
          </a:xfrm>
        </p:spPr>
        <p:txBody>
          <a:bodyPr/>
          <a:lstStyle>
            <a:lvl1pPr latinLnBrk="0">
              <a:defRPr lang="de-DE" sz="2800"/>
            </a:lvl1pPr>
            <a:lvl2pPr>
              <a:defRPr lang="de-DE" sz="2400"/>
            </a:lvl2pPr>
            <a:lvl3pPr>
              <a:defRPr lang="de-DE" sz="2000"/>
            </a:lvl3pPr>
            <a:lvl4pPr>
              <a:defRPr lang="de-DE" sz="1800"/>
            </a:lvl4pPr>
            <a:lvl5pPr>
              <a:defRPr lang="de-DE" sz="18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F693E2B2-C904-45F5-AAD3-C3054AD4504C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74638"/>
            <a:ext cx="4953000" cy="1143000"/>
          </a:xfrm>
        </p:spPr>
        <p:txBody>
          <a:bodyPr/>
          <a:lstStyle>
            <a:lvl1pPr latinLnBrk="0">
              <a:defRPr lang="de-DE"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02FDBE3B-094C-4A17-B388-927A89DF659A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E00C02F5-8AAA-4AA4-8697-96024ED87D6B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717909A1-259F-4D5F-A0C4-EE1FA26088D9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008313" cy="914400"/>
          </a:xfrm>
        </p:spPr>
        <p:txBody>
          <a:bodyPr anchor="b"/>
          <a:lstStyle>
            <a:lvl1pPr algn="l" latinLnBrk="0">
              <a:defRPr lang="de-DE"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24000"/>
            <a:ext cx="5111750" cy="4602163"/>
          </a:xfrm>
        </p:spPr>
        <p:txBody>
          <a:bodyPr/>
          <a:lstStyle>
            <a:lvl1pPr latinLnBrk="0"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687763"/>
          </a:xfrm>
        </p:spPr>
        <p:txBody>
          <a:bodyPr/>
          <a:lstStyle>
            <a:lvl1pPr marL="0" indent="0" latinLnBrk="0">
              <a:buNone/>
              <a:defRPr lang="de-DE" sz="1400"/>
            </a:lvl1pPr>
            <a:lvl2pPr marL="457200" indent="0">
              <a:buNone/>
              <a:defRPr lang="de-DE" sz="1200"/>
            </a:lvl2pPr>
            <a:lvl3pPr marL="914400" indent="0">
              <a:buNone/>
              <a:defRPr lang="de-DE" sz="1000"/>
            </a:lvl3pPr>
            <a:lvl4pPr marL="1371600" indent="0">
              <a:buNone/>
              <a:defRPr lang="de-DE" sz="900"/>
            </a:lvl4pPr>
            <a:lvl5pPr marL="1828800" indent="0">
              <a:buNone/>
              <a:defRPr lang="de-DE" sz="900"/>
            </a:lvl5pPr>
            <a:lvl6pPr marL="2286000" indent="0">
              <a:buNone/>
              <a:defRPr lang="de-DE" sz="900"/>
            </a:lvl6pPr>
            <a:lvl7pPr marL="2743200" indent="0">
              <a:buNone/>
              <a:defRPr lang="de-DE" sz="900"/>
            </a:lvl7pPr>
            <a:lvl8pPr marL="3200400" indent="0">
              <a:buNone/>
              <a:defRPr lang="de-DE" sz="900"/>
            </a:lvl8pPr>
            <a:lvl9pPr marL="3657600" indent="0">
              <a:buNone/>
              <a:defRPr lang="de-DE"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17C170FA-F6CA-43EF-B955-B484116D604D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de-DE"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23999"/>
            <a:ext cx="5486400" cy="3203575"/>
          </a:xfrm>
        </p:spPr>
        <p:txBody>
          <a:bodyPr/>
          <a:lstStyle>
            <a:lvl1pPr marL="0" indent="0" latinLnBrk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de-DE" sz="1400"/>
            </a:lvl1pPr>
            <a:lvl2pPr marL="457200" indent="0">
              <a:buNone/>
              <a:defRPr lang="de-DE" sz="1200"/>
            </a:lvl2pPr>
            <a:lvl3pPr marL="914400" indent="0">
              <a:buNone/>
              <a:defRPr lang="de-DE" sz="1000"/>
            </a:lvl3pPr>
            <a:lvl4pPr marL="1371600" indent="0">
              <a:buNone/>
              <a:defRPr lang="de-DE" sz="900"/>
            </a:lvl4pPr>
            <a:lvl5pPr marL="1828800" indent="0">
              <a:buNone/>
              <a:defRPr lang="de-DE" sz="900"/>
            </a:lvl5pPr>
            <a:lvl6pPr marL="2286000" indent="0">
              <a:buNone/>
              <a:defRPr lang="de-DE" sz="900"/>
            </a:lvl6pPr>
            <a:lvl7pPr marL="2743200" indent="0">
              <a:buNone/>
              <a:defRPr lang="de-DE" sz="900"/>
            </a:lvl7pPr>
            <a:lvl8pPr marL="3200400" indent="0">
              <a:buNone/>
              <a:defRPr lang="de-DE" sz="900"/>
            </a:lvl8pPr>
            <a:lvl9pPr marL="3657600" indent="0">
              <a:buNone/>
              <a:defRPr lang="de-DE"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latinLnBrk="0">
              <a:defRPr lang="de-DE"/>
            </a:lvl1pPr>
          </a:lstStyle>
          <a:p>
            <a:pPr>
              <a:defRPr lang="de-DE"/>
            </a:pPr>
            <a:fld id="{24AC5A69-BC7D-4724-B82F-6CF21085CA35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0" y="3810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lang="de-DE" sz="1000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lang="de-DE" sz="1000"/>
            </a:lvl1pPr>
          </a:lstStyle>
          <a:p>
            <a:pPr>
              <a:defRPr lang="de-DE"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lang="de-DE" sz="1000"/>
            </a:lvl1pPr>
          </a:lstStyle>
          <a:p>
            <a:pPr>
              <a:defRPr lang="de-DE"/>
            </a:pPr>
            <a:fld id="{14485813-DF0E-4479-A825-3882B97ACC82}" type="slidenum">
              <a:rPr/>
              <a:pPr>
                <a:defRPr lang="de-DE"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lang="de-DE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har char="•"/>
        <a:defRPr lang="de-DE" sz="3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de-DE" sz="2800">
          <a:solidFill>
            <a:schemeClr val="tx1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de-DE" sz="2400">
          <a:solidFill>
            <a:schemeClr val="tx1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de-DE" sz="2000">
          <a:solidFill>
            <a:schemeClr val="tx1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de-DE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vario-helicopter.biz/de/Zahnraeder/Innenzahnraeder/Innenzahnrad::3684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27290" y="282724"/>
            <a:ext cx="5306888" cy="1143000"/>
          </a:xfrm>
        </p:spPr>
        <p:txBody>
          <a:bodyPr/>
          <a:lstStyle/>
          <a:p>
            <a:r>
              <a:rPr lang="de-DE" dirty="0">
                <a:solidFill>
                  <a:srgbClr val="F8F8F8"/>
                </a:solidFill>
              </a:rPr>
              <a:t>Zahnlos GmbH &amp; Co. KG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31368" y="4221088"/>
            <a:ext cx="4281264" cy="1782688"/>
          </a:xfrm>
        </p:spPr>
        <p:txBody>
          <a:bodyPr/>
          <a:lstStyle/>
          <a:p>
            <a:r>
              <a:rPr lang="de-DE" b="1" dirty="0">
                <a:solidFill>
                  <a:srgbClr val="F8F8F8"/>
                </a:solidFill>
                <a:latin typeface="Bahnschrift SemiCondensed" panose="020B0502040204020203" pitchFamily="34" charset="0"/>
              </a:rPr>
              <a:t>Grafisches Programm zur Fertigung von Zahnrädern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85F033-6153-4418-A854-E53E339E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5478495"/>
            <a:ext cx="3312368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8817F-ADFC-47DF-930D-9A604509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8F8F8"/>
                </a:solidFill>
              </a:rPr>
              <a:t>Das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D3403-3CE8-4F8A-A960-791924F9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378" y="1628800"/>
            <a:ext cx="10741803" cy="5491336"/>
          </a:xfrm>
        </p:spPr>
        <p:txBody>
          <a:bodyPr/>
          <a:lstStyle/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highlight>
                  <a:srgbClr val="FFFF00"/>
                </a:highlight>
              </a:rPr>
              <a:t> Zahnlos GmbH &amp; Co. KG</a:t>
            </a: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5FFE05-AE90-4DC2-B7B2-57D771AC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05" y="3212976"/>
            <a:ext cx="5904656" cy="31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8F8F8"/>
                </a:solidFill>
              </a:rPr>
              <a:t>Unternehmenszielsetzung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35" y="2060848"/>
            <a:ext cx="8305800" cy="4267200"/>
          </a:xfrm>
        </p:spPr>
        <p:txBody>
          <a:bodyPr/>
          <a:lstStyle/>
          <a:p>
            <a:r>
              <a:rPr lang="de-DE" sz="18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Einfach und unkompliziert den gewünschten Zahnradtyp entwickeln</a:t>
            </a:r>
          </a:p>
          <a:p>
            <a:pPr marL="0" indent="0">
              <a:buNone/>
            </a:pPr>
            <a:endParaRPr lang="de-DE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sz="1600" dirty="0">
                <a:solidFill>
                  <a:schemeClr val="bg1">
                    <a:lumMod val="10000"/>
                  </a:schemeClr>
                </a:solidFill>
              </a:rPr>
              <a:t>-</a:t>
            </a: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Da wir uns vorerst auf den Berechnungen aus „Sprint 1“ beruhen, haben wir zunächst nur 2 Zahnradtypen zur Auswahl.</a:t>
            </a:r>
          </a:p>
          <a:p>
            <a:pPr marL="0" indent="0">
              <a:buNone/>
            </a:pPr>
            <a:endParaRPr lang="de-DE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-Verbesserung und Wünsche besprechen und anschließend Umsetzen.</a:t>
            </a: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37935B-D183-433D-B076-29F342AD9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19746"/>
            <a:ext cx="7200800" cy="1730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8F8F8"/>
                </a:solidFill>
              </a:rPr>
              <a:t>Teamvorstellung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4819672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Das Team besteht auf 4 Mitgliedern verschiedener Nationalitäten. </a:t>
            </a:r>
          </a:p>
          <a:p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1. </a:t>
            </a:r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Patrik Detmer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 </a:t>
            </a:r>
            <a:r>
              <a:rPr lang="de-DE" sz="2000" b="1" dirty="0" err="1">
                <a:solidFill>
                  <a:schemeClr val="bg1">
                    <a:lumMod val="10000"/>
                  </a:schemeClr>
                </a:solidFill>
              </a:rPr>
              <a:t>Product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10000"/>
                  </a:schemeClr>
                </a:solidFill>
              </a:rPr>
              <a:t>Owner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2. Eike Lennart </a:t>
            </a:r>
            <a:r>
              <a:rPr lang="de-DE" sz="2000" i="1" dirty="0" err="1">
                <a:solidFill>
                  <a:schemeClr val="bg1">
                    <a:lumMod val="10000"/>
                  </a:schemeClr>
                </a:solidFill>
              </a:rPr>
              <a:t>Siemen</a:t>
            </a:r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de-DE" sz="2000" b="1" dirty="0" err="1">
                <a:solidFill>
                  <a:schemeClr val="bg1">
                    <a:lumMod val="10000"/>
                  </a:schemeClr>
                </a:solidFill>
              </a:rPr>
              <a:t>Scrum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 Master)</a:t>
            </a:r>
          </a:p>
          <a:p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3. Chen Peng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(Entwicklungsteam)</a:t>
            </a:r>
          </a:p>
          <a:p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4. Cemil Can </a:t>
            </a:r>
            <a:r>
              <a:rPr lang="de-DE" sz="2000" i="1" dirty="0" err="1">
                <a:solidFill>
                  <a:schemeClr val="bg1">
                    <a:lumMod val="10000"/>
                  </a:schemeClr>
                </a:solidFill>
              </a:rPr>
              <a:t>Özbörme</a:t>
            </a:r>
            <a:r>
              <a:rPr lang="de-DE" sz="20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sz="2000" b="1" dirty="0">
                <a:solidFill>
                  <a:schemeClr val="bg1">
                    <a:lumMod val="10000"/>
                  </a:schemeClr>
                </a:solidFill>
              </a:rPr>
              <a:t>(Entwicklungsteam)</a:t>
            </a:r>
          </a:p>
          <a:p>
            <a:endParaRPr lang="de-DE" sz="2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D0AE4B-E380-49FD-8625-E2A441A2B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365104"/>
            <a:ext cx="4680520" cy="17281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2BAB1-4727-41BD-8FF0-5DA9E4A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rgbClr val="F8F8F8"/>
                </a:solidFill>
              </a:rPr>
              <a:t>Das 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36EDA-7A39-4E95-BFE0-D1C33ADD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8305800" cy="426720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Bei dem Produkt für die Firma „Zahnrad Zar GmbH &amp; Co. KG“ handelt es sich um ein auf C# basierendes Programm welches mittels „Windows Visual Studio“ entwickelt wurde und auch ständig weiter entwickelt wird. </a:t>
            </a:r>
            <a:endParaRPr lang="de-DE" sz="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AutoNum type="arabicPeriod"/>
            </a:pPr>
            <a:r>
              <a:rPr lang="de-DE" sz="1800" dirty="0">
                <a:solidFill>
                  <a:schemeClr val="bg1">
                    <a:lumMod val="10000"/>
                  </a:schemeClr>
                </a:solidFill>
              </a:rPr>
              <a:t>Sprint                                 </a:t>
            </a:r>
            <a:r>
              <a:rPr lang="de-DE" sz="1800" dirty="0">
                <a:solidFill>
                  <a:srgbClr val="001D2E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„Programmiersprache“ </a:t>
            </a:r>
          </a:p>
          <a:p>
            <a:pPr>
              <a:buAutoNum type="arabicPeriod"/>
            </a:pPr>
            <a:endParaRPr lang="de-DE" sz="1800" dirty="0">
              <a:solidFill>
                <a:srgbClr val="001D2E"/>
              </a:solidFill>
              <a:latin typeface="Arial" panose="020B0604020202020204" pitchFamily="34" charset="0"/>
            </a:endParaRPr>
          </a:p>
          <a:p>
            <a:pPr>
              <a:buAutoNum type="arabicPeriod"/>
            </a:pPr>
            <a:endParaRPr lang="de-DE" sz="1800" dirty="0">
              <a:solidFill>
                <a:srgbClr val="001D2E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buAutoNum type="arabicPeriod"/>
            </a:pPr>
            <a:r>
              <a:rPr lang="de-DE" sz="1800" dirty="0">
                <a:solidFill>
                  <a:srgbClr val="001D2E"/>
                </a:solidFill>
                <a:latin typeface="Arial" panose="020B0604020202020204" pitchFamily="34" charset="0"/>
              </a:rPr>
              <a:t>Sprint                                  </a:t>
            </a:r>
            <a:r>
              <a:rPr lang="de-DE" sz="1800" dirty="0">
                <a:solidFill>
                  <a:srgbClr val="001D2E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„Windows Präsentation Framework“ (WPF)</a:t>
            </a:r>
            <a:endParaRPr lang="de-DE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Ok: Köşeli Çift Ayraç 3">
            <a:extLst>
              <a:ext uri="{FF2B5EF4-FFF2-40B4-BE49-F238E27FC236}">
                <a16:creationId xmlns:a16="http://schemas.microsoft.com/office/drawing/2014/main" id="{8E1CE202-4A2E-4AD8-A250-1B5F2BC97D6B}"/>
              </a:ext>
            </a:extLst>
          </p:cNvPr>
          <p:cNvSpPr/>
          <p:nvPr/>
        </p:nvSpPr>
        <p:spPr bwMode="auto">
          <a:xfrm>
            <a:off x="1979712" y="3212976"/>
            <a:ext cx="1224136" cy="144016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k: Köşeli Çift Ayraç 4">
            <a:extLst>
              <a:ext uri="{FF2B5EF4-FFF2-40B4-BE49-F238E27FC236}">
                <a16:creationId xmlns:a16="http://schemas.microsoft.com/office/drawing/2014/main" id="{6293B40F-46F1-4EFD-AECF-9E4A98659A0F}"/>
              </a:ext>
            </a:extLst>
          </p:cNvPr>
          <p:cNvSpPr/>
          <p:nvPr/>
        </p:nvSpPr>
        <p:spPr bwMode="auto">
          <a:xfrm>
            <a:off x="1979712" y="4221088"/>
            <a:ext cx="1224136" cy="144016"/>
          </a:xfrm>
          <a:prstGeom prst="chevr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rgbClr val="F8F8F8"/>
                </a:solidFill>
              </a:rPr>
              <a:t>Literaturverzeichnis GUI Programm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9552" y="1772816"/>
            <a:ext cx="8305800" cy="4752528"/>
          </a:xfrm>
        </p:spPr>
        <p:txBody>
          <a:bodyPr/>
          <a:lstStyle/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Bilder für die Grafische Oberfläche im Programm (Bilder von Zahnräder) zur Demonstration.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CCECFF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(aus einer öffentlichen Quelle)</a:t>
            </a: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de-DE" sz="2000" i="1" u="sng" dirty="0"/>
              <a:t>Innenzahnrad: </a:t>
            </a:r>
            <a:r>
              <a:rPr lang="de-DE" sz="2000" dirty="0">
                <a:solidFill>
                  <a:srgbClr val="99CC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https://www.vario-helicopter.biz/de/Zahnraeder/Innenzahnraeder/Innenzahnrad::36846.html</a:t>
            </a:r>
            <a:endParaRPr lang="de-DE" sz="2000" dirty="0">
              <a:solidFill>
                <a:srgbClr val="99CCFF"/>
              </a:solidFill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i="1" u="sng" dirty="0"/>
          </a:p>
          <a:p>
            <a:pPr marL="0" indent="0">
              <a:buNone/>
            </a:pPr>
            <a:r>
              <a:rPr lang="de-DE" sz="2000" i="1" u="sng" dirty="0"/>
              <a:t>Zahnrad „Gradverzahnt“: </a:t>
            </a:r>
            <a:r>
              <a:rPr lang="de-DE" sz="2000" i="1" u="sng" dirty="0">
                <a:solidFill>
                  <a:srgbClr val="99CCFF"/>
                </a:solidFill>
              </a:rPr>
              <a:t>https://www.vario-helicopter.biz/de/Zahnraeder/Zahnraeder-Modul-1-5/Zahnrad-17-mm-47-Zaehne::100833.html</a:t>
            </a:r>
            <a:endParaRPr lang="de-DE" sz="2000" dirty="0">
              <a:solidFill>
                <a:srgbClr val="99CC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EC3BE2-264C-46A5-A4F7-0B9BC97D08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1" y="4131638"/>
            <a:ext cx="2118891" cy="9909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1555DCB-0197-44A2-A4AB-F63DEF0C3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804199"/>
            <a:ext cx="2118890" cy="9807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rgbClr val="F8F8F8"/>
                </a:solidFill>
              </a:rPr>
              <a:t>Literaturverzeichnis Präsentation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25F3EA-B28C-404A-84AE-9E5A670B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16832"/>
            <a:ext cx="7657728" cy="4195192"/>
          </a:xfrm>
        </p:spPr>
        <p:txBody>
          <a:bodyPr/>
          <a:lstStyle/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Abb. 1: </a:t>
            </a:r>
            <a:r>
              <a:rPr lang="de-DE" sz="1600" u="sng" dirty="0">
                <a:solidFill>
                  <a:srgbClr val="99CCFF"/>
                </a:solidFill>
              </a:rPr>
              <a:t>https://www.leonardocompany.com/o/adaptive-media/image/5157133/h_560/LDO_banner_software.jpg?t=1550744881800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Abb. 2: </a:t>
            </a:r>
            <a:r>
              <a:rPr lang="de-DE" sz="1600" u="sng" dirty="0">
                <a:solidFill>
                  <a:srgbClr val="99CCFF"/>
                </a:solidFill>
              </a:rPr>
              <a:t>https://caso.com/wp-content/uploads/2019/12/Team-Photo-scaled.jpg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MG_SalesMarketingPresentation_TP10290550">
  <a:themeElements>
    <a:clrScheme name="Default Design 10">
      <a:dk1>
        <a:srgbClr val="336699"/>
      </a:dk1>
      <a:lt1>
        <a:srgbClr val="CCECFF"/>
      </a:lt1>
      <a:dk2>
        <a:srgbClr val="CCFF66"/>
      </a:dk2>
      <a:lt2>
        <a:srgbClr val="336699"/>
      </a:lt2>
      <a:accent1>
        <a:srgbClr val="DFF3FF"/>
      </a:accent1>
      <a:accent2>
        <a:srgbClr val="A6B84A"/>
      </a:accent2>
      <a:accent3>
        <a:srgbClr val="E2F4FF"/>
      </a:accent3>
      <a:accent4>
        <a:srgbClr val="2A5682"/>
      </a:accent4>
      <a:accent5>
        <a:srgbClr val="ECF8FF"/>
      </a:accent5>
      <a:accent6>
        <a:srgbClr val="96A642"/>
      </a:accent6>
      <a:hlink>
        <a:srgbClr val="73B5CF"/>
      </a:hlink>
      <a:folHlink>
        <a:srgbClr val="008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E9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F2D7"/>
        </a:accent5>
        <a:accent6>
          <a:srgbClr val="2D2D8A"/>
        </a:accent6>
        <a:hlink>
          <a:srgbClr val="339966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EBA"/>
        </a:accent1>
        <a:accent2>
          <a:srgbClr val="F1FFCD"/>
        </a:accent2>
        <a:accent3>
          <a:srgbClr val="FFFFFF"/>
        </a:accent3>
        <a:accent4>
          <a:srgbClr val="000000"/>
        </a:accent4>
        <a:accent5>
          <a:srgbClr val="E7ECD9"/>
        </a:accent5>
        <a:accent6>
          <a:srgbClr val="DAE7BA"/>
        </a:accent6>
        <a:hlink>
          <a:srgbClr val="7B7D37"/>
        </a:hlink>
        <a:folHlink>
          <a:srgbClr val="3A62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777777"/>
        </a:dk1>
        <a:lt1>
          <a:srgbClr val="333333"/>
        </a:lt1>
        <a:dk2>
          <a:srgbClr val="000066"/>
        </a:dk2>
        <a:lt2>
          <a:srgbClr val="D1D1CB"/>
        </a:lt2>
        <a:accent1>
          <a:srgbClr val="99998D"/>
        </a:accent1>
        <a:accent2>
          <a:srgbClr val="6292C6"/>
        </a:accent2>
        <a:accent3>
          <a:srgbClr val="AAAAB8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3333"/>
        </a:dk1>
        <a:lt1>
          <a:srgbClr val="FFFFFF"/>
        </a:lt1>
        <a:dk2>
          <a:srgbClr val="D1D1CB"/>
        </a:dk2>
        <a:lt2>
          <a:srgbClr val="777777"/>
        </a:lt2>
        <a:accent1>
          <a:srgbClr val="99998D"/>
        </a:accent1>
        <a:accent2>
          <a:srgbClr val="6292C6"/>
        </a:accent2>
        <a:accent3>
          <a:srgbClr val="FFFFFF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ABCF7F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4C0"/>
        </a:accent5>
        <a:accent6>
          <a:srgbClr val="E78A5C"/>
        </a:accent6>
        <a:hlink>
          <a:srgbClr val="EA552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85CADF"/>
        </a:dk1>
        <a:lt1>
          <a:srgbClr val="DBF0FF"/>
        </a:lt1>
        <a:dk2>
          <a:srgbClr val="CCFFFF"/>
        </a:dk2>
        <a:lt2>
          <a:srgbClr val="003366"/>
        </a:lt2>
        <a:accent1>
          <a:srgbClr val="3F709D"/>
        </a:accent1>
        <a:accent2>
          <a:srgbClr val="00B000"/>
        </a:accent2>
        <a:accent3>
          <a:srgbClr val="EAF6FF"/>
        </a:accent3>
        <a:accent4>
          <a:srgbClr val="71ACBE"/>
        </a:accent4>
        <a:accent5>
          <a:srgbClr val="AFBBCC"/>
        </a:accent5>
        <a:accent6>
          <a:srgbClr val="009F00"/>
        </a:accent6>
        <a:hlink>
          <a:srgbClr val="66CCFF"/>
        </a:hlink>
        <a:folHlink>
          <a:srgbClr val="FFF3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663300"/>
        </a:dk1>
        <a:lt1>
          <a:srgbClr val="D2BA9E"/>
        </a:lt1>
        <a:dk2>
          <a:srgbClr val="DFC08D"/>
        </a:dk2>
        <a:lt2>
          <a:srgbClr val="2D2015"/>
        </a:lt2>
        <a:accent1>
          <a:srgbClr val="C6DF95"/>
        </a:accent1>
        <a:accent2>
          <a:srgbClr val="8F5F2F"/>
        </a:accent2>
        <a:accent3>
          <a:srgbClr val="E5D9CC"/>
        </a:accent3>
        <a:accent4>
          <a:srgbClr val="562A00"/>
        </a:accent4>
        <a:accent5>
          <a:srgbClr val="DFECC8"/>
        </a:accent5>
        <a:accent6>
          <a:srgbClr val="81552A"/>
        </a:accent6>
        <a:hlink>
          <a:srgbClr val="CCB400"/>
        </a:hlink>
        <a:folHlink>
          <a:srgbClr val="5C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969696"/>
        </a:dk1>
        <a:lt1>
          <a:srgbClr val="DEF6F1"/>
        </a:lt1>
        <a:dk2>
          <a:srgbClr val="8BCD33"/>
        </a:dk2>
        <a:lt2>
          <a:srgbClr val="969696"/>
        </a:lt2>
        <a:accent1>
          <a:srgbClr val="E8FFCD"/>
        </a:accent1>
        <a:accent2>
          <a:srgbClr val="8DC6FF"/>
        </a:accent2>
        <a:accent3>
          <a:srgbClr val="ECFAF7"/>
        </a:accent3>
        <a:accent4>
          <a:srgbClr val="7F7F7F"/>
        </a:accent4>
        <a:accent5>
          <a:srgbClr val="F2FFE3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36699"/>
        </a:dk1>
        <a:lt1>
          <a:srgbClr val="CCECFF"/>
        </a:lt1>
        <a:dk2>
          <a:srgbClr val="CCFF66"/>
        </a:dk2>
        <a:lt2>
          <a:srgbClr val="336699"/>
        </a:lt2>
        <a:accent1>
          <a:srgbClr val="DFF3FF"/>
        </a:accent1>
        <a:accent2>
          <a:srgbClr val="A6B84A"/>
        </a:accent2>
        <a:accent3>
          <a:srgbClr val="E2F4FF"/>
        </a:accent3>
        <a:accent4>
          <a:srgbClr val="2A5682"/>
        </a:accent4>
        <a:accent5>
          <a:srgbClr val="ECF8FF"/>
        </a:accent5>
        <a:accent6>
          <a:srgbClr val="96A642"/>
        </a:accent6>
        <a:hlink>
          <a:srgbClr val="73B5CF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D9"/>
        </a:lt1>
        <a:dk2>
          <a:srgbClr val="663300"/>
        </a:dk2>
        <a:lt2>
          <a:srgbClr val="777777"/>
        </a:lt2>
        <a:accent1>
          <a:srgbClr val="F6FDE1"/>
        </a:accent1>
        <a:accent2>
          <a:srgbClr val="BFC39F"/>
        </a:accent2>
        <a:accent3>
          <a:srgbClr val="FFFFE9"/>
        </a:accent3>
        <a:accent4>
          <a:srgbClr val="000000"/>
        </a:accent4>
        <a:accent5>
          <a:srgbClr val="FAFEEE"/>
        </a:accent5>
        <a:accent6>
          <a:srgbClr val="ADB090"/>
        </a:accent6>
        <a:hlink>
          <a:srgbClr val="FE7F52"/>
        </a:hlink>
        <a:folHlink>
          <a:srgbClr val="F836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969696"/>
        </a:dk1>
        <a:lt1>
          <a:srgbClr val="DADAE6"/>
        </a:lt1>
        <a:dk2>
          <a:srgbClr val="FFFFFF"/>
        </a:dk2>
        <a:lt2>
          <a:srgbClr val="3E3E5C"/>
        </a:lt2>
        <a:accent1>
          <a:srgbClr val="C4CFE6"/>
        </a:accent1>
        <a:accent2>
          <a:srgbClr val="9DE719"/>
        </a:accent2>
        <a:accent3>
          <a:srgbClr val="EAEAF0"/>
        </a:accent3>
        <a:accent4>
          <a:srgbClr val="7F7F7F"/>
        </a:accent4>
        <a:accent5>
          <a:srgbClr val="DEE4F0"/>
        </a:accent5>
        <a:accent6>
          <a:srgbClr val="8ED116"/>
        </a:accent6>
        <a:hlink>
          <a:srgbClr val="0066CC"/>
        </a:hlink>
        <a:folHlink>
          <a:srgbClr val="FAFF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f105ad54-119a-4495-aa55-0e28b6b4ad2f">english</DirectSourceMarket>
    <ApprovalStatus xmlns="f105ad54-119a-4495-aa55-0e28b6b4ad2f">In Progress</ApprovalStatus>
    <MarketSpecific xmlns="f105ad54-119a-4495-aa55-0e28b6b4ad2f" xsi:nil="true"/>
    <PrimaryImageGen xmlns="f105ad54-119a-4495-aa55-0e28b6b4ad2f">true</PrimaryImageGen>
    <ThumbnailAssetId xmlns="f105ad54-119a-4495-aa55-0e28b6b4ad2f" xsi:nil="true"/>
    <NumericId xmlns="f105ad54-119a-4495-aa55-0e28b6b4ad2f">-1</NumericId>
    <TPFriendlyName xmlns="f105ad54-119a-4495-aa55-0e28b6b4ad2f">Verkaufs marketing präsentation</TPFriendlyName>
    <BusinessGroup xmlns="f105ad54-119a-4495-aa55-0e28b6b4ad2f" xsi:nil="true"/>
    <APEditor xmlns="f105ad54-119a-4495-aa55-0e28b6b4ad2f">
      <UserInfo>
        <DisplayName>REDMOND\v-luannv</DisplayName>
        <AccountId>179</AccountId>
        <AccountType/>
      </UserInfo>
    </APEditor>
    <SourceTitle xmlns="f105ad54-119a-4495-aa55-0e28b6b4ad2f">Sales and marketing presentation</SourceTitle>
    <OpenTemplate xmlns="f105ad54-119a-4495-aa55-0e28b6b4ad2f">true</OpenTemplate>
    <UALocComments xmlns="f105ad54-119a-4495-aa55-0e28b6b4ad2f" xsi:nil="true"/>
    <ParentAssetId xmlns="f105ad54-119a-4495-aa55-0e28b6b4ad2f" xsi:nil="true"/>
    <PublishStatusLookup xmlns="f105ad54-119a-4495-aa55-0e28b6b4ad2f">
      <Value>89104</Value>
      <Value>520492</Value>
    </PublishStatusLookup>
    <IntlLangReviewDate xmlns="f105ad54-119a-4495-aa55-0e28b6b4ad2f" xsi:nil="true"/>
    <LastPublishResultLookup xmlns="f105ad54-119a-4495-aa55-0e28b6b4ad2f" xsi:nil="true"/>
    <MachineTranslated xmlns="f105ad54-119a-4495-aa55-0e28b6b4ad2f" xsi:nil="true"/>
    <OriginalSourceMarket xmlns="f105ad54-119a-4495-aa55-0e28b6b4ad2f">english</OriginalSourceMarket>
    <TPInstallLocation xmlns="f105ad54-119a-4495-aa55-0e28b6b4ad2f">{My Templates}</TPInstallLocation>
    <APDescription xmlns="f105ad54-119a-4495-aa55-0e28b6b4ad2f" xsi:nil="true"/>
    <ContentItem xmlns="f105ad54-119a-4495-aa55-0e28b6b4ad2f" xsi:nil="true"/>
    <ClipArtFilename xmlns="f105ad54-119a-4495-aa55-0e28b6b4ad2f" xsi:nil="true"/>
    <EditorialStatus xmlns="f105ad54-119a-4495-aa55-0e28b6b4ad2f" xsi:nil="true"/>
    <PublishTargets xmlns="f105ad54-119a-4495-aa55-0e28b6b4ad2f">OfficeOnline</PublishTargets>
    <TPLaunchHelpLinkType xmlns="f105ad54-119a-4495-aa55-0e28b6b4ad2f">Template</TPLaunchHelpLinkType>
    <LastModifiedDateTime xmlns="f105ad54-119a-4495-aa55-0e28b6b4ad2f" xsi:nil="true"/>
    <TimesCloned xmlns="f105ad54-119a-4495-aa55-0e28b6b4ad2f" xsi:nil="true"/>
    <Provider xmlns="f105ad54-119a-4495-aa55-0e28b6b4ad2f">EY006220130</Provider>
    <AssetStart xmlns="f105ad54-119a-4495-aa55-0e28b6b4ad2f">2009-06-17T13:53:12+00:00</AssetStart>
    <LastHandOff xmlns="f105ad54-119a-4495-aa55-0e28b6b4ad2f" xsi:nil="true"/>
    <AcquiredFrom xmlns="f105ad54-119a-4495-aa55-0e28b6b4ad2f" xsi:nil="true"/>
    <TPClientViewer xmlns="f105ad54-119a-4495-aa55-0e28b6b4ad2f">Microsoft Office PowerPoint</TPClientViewer>
    <ArtSampleDocs xmlns="f105ad54-119a-4495-aa55-0e28b6b4ad2f" xsi:nil="true"/>
    <UACurrentWords xmlns="f105ad54-119a-4495-aa55-0e28b6b4ad2f">0</UACurrentWords>
    <UALocRecommendation xmlns="f105ad54-119a-4495-aa55-0e28b6b4ad2f">Localize</UALocRecommendation>
    <IsDeleted xmlns="f105ad54-119a-4495-aa55-0e28b6b4ad2f">false</IsDeleted>
    <ShowIn xmlns="f105ad54-119a-4495-aa55-0e28b6b4ad2f" xsi:nil="true"/>
    <UANotes xmlns="f105ad54-119a-4495-aa55-0e28b6b4ad2f" xsi:nil="true"/>
    <TemplateStatus xmlns="f105ad54-119a-4495-aa55-0e28b6b4ad2f" xsi:nil="true"/>
    <VoteCount xmlns="f105ad54-119a-4495-aa55-0e28b6b4ad2f" xsi:nil="true"/>
    <CSXHash xmlns="f105ad54-119a-4495-aa55-0e28b6b4ad2f" xsi:nil="true"/>
    <AssetExpire xmlns="f105ad54-119a-4495-aa55-0e28b6b4ad2f">2100-01-01T00:00:00+00:00</AssetExpire>
    <DSATActionTaken xmlns="f105ad54-119a-4495-aa55-0e28b6b4ad2f" xsi:nil="true"/>
    <CSXSubmissionMarket xmlns="f105ad54-119a-4495-aa55-0e28b6b4ad2f" xsi:nil="true"/>
    <TPExecutable xmlns="f105ad54-119a-4495-aa55-0e28b6b4ad2f" xsi:nil="true"/>
    <SubmitterId xmlns="f105ad54-119a-4495-aa55-0e28b6b4ad2f" xsi:nil="true"/>
    <AssetType xmlns="f105ad54-119a-4495-aa55-0e28b6b4ad2f">TP</AssetType>
    <CSXUpdate xmlns="f105ad54-119a-4495-aa55-0e28b6b4ad2f">false</CSXUpdate>
    <BugNumber xmlns="f105ad54-119a-4495-aa55-0e28b6b4ad2f" xsi:nil="true"/>
    <ApprovalLog xmlns="f105ad54-119a-4495-aa55-0e28b6b4ad2f" xsi:nil="true"/>
    <CSXSubmissionDate xmlns="f105ad54-119a-4495-aa55-0e28b6b4ad2f" xsi:nil="true"/>
    <Milestone xmlns="f105ad54-119a-4495-aa55-0e28b6b4ad2f" xsi:nil="true"/>
    <OriginAsset xmlns="f105ad54-119a-4495-aa55-0e28b6b4ad2f" xsi:nil="true"/>
    <TPComponent xmlns="f105ad54-119a-4495-aa55-0e28b6b4ad2f">PPTFiles</TPComponent>
    <Component xmlns="c7af2036-029c-470e-8042-297c68a41472" xsi:nil="true"/>
    <Description0 xmlns="c7af2036-029c-470e-8042-297c68a41472" xsi:nil="true"/>
    <AssetId xmlns="f105ad54-119a-4495-aa55-0e28b6b4ad2f">TP010290550</AssetId>
    <TPApplication xmlns="f105ad54-119a-4495-aa55-0e28b6b4ad2f">PowerPoint</TPApplication>
    <TPLaunchHelpLink xmlns="f105ad54-119a-4495-aa55-0e28b6b4ad2f" xsi:nil="true"/>
    <IntlLocPriority xmlns="f105ad54-119a-4495-aa55-0e28b6b4ad2f" xsi:nil="true"/>
    <PlannedPubDate xmlns="f105ad54-119a-4495-aa55-0e28b6b4ad2f" xsi:nil="true"/>
    <HandoffToMSDN xmlns="f105ad54-119a-4495-aa55-0e28b6b4ad2f" xsi:nil="true"/>
    <IntlLangReviewer xmlns="f105ad54-119a-4495-aa55-0e28b6b4ad2f" xsi:nil="true"/>
    <CrawlForDependencies xmlns="f105ad54-119a-4495-aa55-0e28b6b4ad2f">false</CrawlForDependencies>
    <TrustLevel xmlns="f105ad54-119a-4495-aa55-0e28b6b4ad2f">1 Microsoft Managed Content</TrustLevel>
    <IsSearchable xmlns="f105ad54-119a-4495-aa55-0e28b6b4ad2f">false</IsSearchable>
    <TPNamespace xmlns="f105ad54-119a-4495-aa55-0e28b6b4ad2f">POWERPNT</TPNamespace>
    <Markets xmlns="f105ad54-119a-4495-aa55-0e28b6b4ad2f"/>
    <AverageRating xmlns="f105ad54-119a-4495-aa55-0e28b6b4ad2f" xsi:nil="true"/>
    <OutputCachingOn xmlns="f105ad54-119a-4495-aa55-0e28b6b4ad2f">false</OutputCachingOn>
    <IntlLangReview xmlns="f105ad54-119a-4495-aa55-0e28b6b4ad2f" xsi:nil="true"/>
    <UAProjectedTotalWords xmlns="f105ad54-119a-4495-aa55-0e28b6b4ad2f" xsi:nil="true"/>
    <APAuthor xmlns="f105ad54-119a-4495-aa55-0e28b6b4ad2f">
      <UserInfo>
        <DisplayName>REDMOND\cynvey</DisplayName>
        <AccountId>305</AccountId>
        <AccountType/>
      </UserInfo>
    </APAuthor>
    <TPAppVersion xmlns="f105ad54-119a-4495-aa55-0e28b6b4ad2f">12</TPAppVersion>
    <TPCommandLine xmlns="f105ad54-119a-4495-aa55-0e28b6b4ad2f">{PP} /n {FilePath}</TPCommandLine>
    <EditorialTags xmlns="f105ad54-119a-4495-aa55-0e28b6b4ad2f" xsi:nil="true"/>
    <Downloads xmlns="f105ad54-119a-4495-aa55-0e28b6b4ad2f">0</Downloads>
    <Providers xmlns="f105ad54-119a-4495-aa55-0e28b6b4ad2f" xsi:nil="true"/>
    <LegacyData xmlns="f105ad54-119a-4495-aa55-0e28b6b4ad2f" xsi:nil="true"/>
    <OOCacheId xmlns="f105ad54-119a-4495-aa55-0e28b6b4ad2f" xsi:nil="true"/>
    <FriendlyTitle xmlns="f105ad54-119a-4495-aa55-0e28b6b4ad2f" xsi:nil="true"/>
    <TemplateTemplateType xmlns="f105ad54-119a-4495-aa55-0e28b6b4ad2f">PowerPoint 12 Default</TemplateTemplateType>
    <Manager xmlns="f105ad54-119a-4495-aa55-0e28b6b4ad2f" xsi:nil="true"/>
    <PolicheckWords xmlns="f105ad54-119a-4495-aa55-0e28b6b4ad2f" xsi:nil="true"/>
    <BlockPublish xmlns="f105ad54-119a-4495-aa55-0e28b6b4ad2f" xsi:nil="true"/>
    <InternalTagsTaxHTField0 xmlns="f105ad54-119a-4495-aa55-0e28b6b4ad2f">
      <Terms xmlns="http://schemas.microsoft.com/office/infopath/2007/PartnerControls"/>
    </InternalTagsTaxHTField0>
    <CampaignTagsTaxHTField0 xmlns="f105ad54-119a-4495-aa55-0e28b6b4ad2f">
      <Terms xmlns="http://schemas.microsoft.com/office/infopath/2007/PartnerControls"/>
    </CampaignTagsTaxHTField0>
    <LocNewPublishedVersionLookup xmlns="f105ad54-119a-4495-aa55-0e28b6b4ad2f" xsi:nil="true"/>
    <LocPublishedDependentAssetsLookup xmlns="f105ad54-119a-4495-aa55-0e28b6b4ad2f" xsi:nil="true"/>
    <LocManualTestRequired xmlns="f105ad54-119a-4495-aa55-0e28b6b4ad2f" xsi:nil="true"/>
    <LocLastLocAttemptVersionTypeLookup xmlns="f105ad54-119a-4495-aa55-0e28b6b4ad2f" xsi:nil="true"/>
    <LocOverallPublishStatusLookup xmlns="f105ad54-119a-4495-aa55-0e28b6b4ad2f" xsi:nil="true"/>
    <LocPublishedLinkedAssetsLookup xmlns="f105ad54-119a-4495-aa55-0e28b6b4ad2f" xsi:nil="true"/>
    <TaxCatchAll xmlns="f105ad54-119a-4495-aa55-0e28b6b4ad2f"/>
    <LocComments xmlns="f105ad54-119a-4495-aa55-0e28b6b4ad2f" xsi:nil="true"/>
    <LocProcessedForHandoffsLookup xmlns="f105ad54-119a-4495-aa55-0e28b6b4ad2f" xsi:nil="true"/>
    <LocProcessedForMarketsLookup xmlns="f105ad54-119a-4495-aa55-0e28b6b4ad2f" xsi:nil="true"/>
    <LocOverallHandbackStatusLookup xmlns="f105ad54-119a-4495-aa55-0e28b6b4ad2f" xsi:nil="true"/>
    <FeatureTagsTaxHTField0 xmlns="f105ad54-119a-4495-aa55-0e28b6b4ad2f">
      <Terms xmlns="http://schemas.microsoft.com/office/infopath/2007/PartnerControls"/>
    </FeatureTagsTaxHTField0>
    <LocOverallPreviewStatusLookup xmlns="f105ad54-119a-4495-aa55-0e28b6b4ad2f" xsi:nil="true"/>
    <LocalizationTagsTaxHTField0 xmlns="f105ad54-119a-4495-aa55-0e28b6b4ad2f">
      <Terms xmlns="http://schemas.microsoft.com/office/infopath/2007/PartnerControls"/>
    </LocalizationTagsTaxHTField0>
    <ScenarioTagsTaxHTField0 xmlns="f105ad54-119a-4495-aa55-0e28b6b4ad2f">
      <Terms xmlns="http://schemas.microsoft.com/office/infopath/2007/PartnerControls"/>
    </ScenarioTagsTaxHTField0>
    <LocOverallLocStatusLookup xmlns="f105ad54-119a-4495-aa55-0e28b6b4ad2f" xsi:nil="true"/>
    <LocRecommendedHandoff xmlns="f105ad54-119a-4495-aa55-0e28b6b4ad2f" xsi:nil="true"/>
    <RecommendationsModifier xmlns="f105ad54-119a-4495-aa55-0e28b6b4ad2f" xsi:nil="true"/>
    <LocLastLocAttemptVersionLookup xmlns="f105ad54-119a-4495-aa55-0e28b6b4ad2f">100883</LocLastLocAttemptVersionLookup>
    <OriginalRelease xmlns="f105ad54-119a-4495-aa55-0e28b6b4ad2f">14</OriginalRelease>
    <LocMarketGroupTiers2 xmlns="f105ad54-119a-4495-aa55-0e28b6b4ad2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37696D9D1D95EC45A9440548E782419D04008C4669C20C93454ABB50E332FADBDDBE" ma:contentTypeVersion="55" ma:contentTypeDescription="Create a new document." ma:contentTypeScope="" ma:versionID="0862fa1d3c98dca9116b8c2bbf050b2c">
  <xsd:schema xmlns:xsd="http://www.w3.org/2001/XMLSchema" xmlns:xs="http://www.w3.org/2001/XMLSchema" xmlns:p="http://schemas.microsoft.com/office/2006/metadata/properties" xmlns:ns2="f105ad54-119a-4495-aa55-0e28b6b4ad2f" xmlns:ns3="c7af2036-029c-470e-8042-297c68a41472" targetNamespace="http://schemas.microsoft.com/office/2006/metadata/properties" ma:root="true" ma:fieldsID="efcf89ea05a71204977c7c6a0a118372" ns2:_="" ns3:_="">
    <xsd:import namespace="f105ad54-119a-4495-aa55-0e28b6b4ad2f"/>
    <xsd:import namespace="c7af2036-029c-470e-8042-297c68a4147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d54-119a-4495-aa55-0e28b6b4ad2f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fcc66ca1-c804-4edc-95c8-efd5040409e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77ED1C39-458B-43CB-92CF-2BB5034D6716}" ma:internalName="CSXSubmissionMarket" ma:readOnly="false" ma:showField="MarketName" ma:web="f105ad54-119a-4495-aa55-0e28b6b4ad2f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6cd481e8-ffbe-48c6-a0d2-a06a66f62d0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8E76E2C-5BED-4E0E-9D91-D053B66F5ED2}" ma:internalName="InProjectListLookup" ma:readOnly="true" ma:showField="InProjectLis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49953ee0-cdd8-4a42-ac76-36ba2a8fee2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8E76E2C-5BED-4E0E-9D91-D053B66F5ED2}" ma:internalName="LastCompleteVersionLookup" ma:readOnly="true" ma:showField="LastComplete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8E76E2C-5BED-4E0E-9D91-D053B66F5ED2}" ma:internalName="LastPreviewErrorLookup" ma:readOnly="true" ma:showField="LastPreview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8E76E2C-5BED-4E0E-9D91-D053B66F5ED2}" ma:internalName="LastPreviewResultLookup" ma:readOnly="true" ma:showField="LastPreview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8E76E2C-5BED-4E0E-9D91-D053B66F5ED2}" ma:internalName="LastPreviewAttemptDateLookup" ma:readOnly="true" ma:showField="LastPreview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8E76E2C-5BED-4E0E-9D91-D053B66F5ED2}" ma:internalName="LastPreviewedByLookup" ma:readOnly="true" ma:showField="LastPreview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8E76E2C-5BED-4E0E-9D91-D053B66F5ED2}" ma:internalName="LastPreviewTimeLookup" ma:readOnly="true" ma:showField="LastPreview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8E76E2C-5BED-4E0E-9D91-D053B66F5ED2}" ma:internalName="LastPreviewVersionLookup" ma:readOnly="true" ma:showField="LastPreview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8E76E2C-5BED-4E0E-9D91-D053B66F5ED2}" ma:internalName="LastPublishErrorLookup" ma:readOnly="true" ma:showField="LastPublish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8E76E2C-5BED-4E0E-9D91-D053B66F5ED2}" ma:internalName="LastPublishResultLookup" ma:readOnly="true" ma:showField="LastPublish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8E76E2C-5BED-4E0E-9D91-D053B66F5ED2}" ma:internalName="LastPublishAttemptDateLookup" ma:readOnly="true" ma:showField="LastPublish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8E76E2C-5BED-4E0E-9D91-D053B66F5ED2}" ma:internalName="LastPublishedByLookup" ma:readOnly="true" ma:showField="LastPublish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8E76E2C-5BED-4E0E-9D91-D053B66F5ED2}" ma:internalName="LastPublishTimeLookup" ma:readOnly="true" ma:showField="LastPublish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8E76E2C-5BED-4E0E-9D91-D053B66F5ED2}" ma:internalName="LastPublishVersionLookup" ma:readOnly="true" ma:showField="LastPublish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F611A6F9-FC3A-482F-805C-5B55AA6502C0}" ma:internalName="LocLastLocAttemptVersionLookup" ma:readOnly="false" ma:showField="LastLocAttemptVersion" ma:web="f105ad54-119a-4495-aa55-0e28b6b4ad2f">
      <xsd:simpleType>
        <xsd:restriction base="dms:Lookup"/>
      </xsd:simpleType>
    </xsd:element>
    <xsd:element name="LocLastLocAttemptVersionTypeLookup" ma:index="72" nillable="true" ma:displayName="Loc Last Loc Attempt Version Type" ma:default="" ma:list="{F611A6F9-FC3A-482F-805C-5B55AA6502C0}" ma:internalName="LocLastLocAttemptVersionTypeLookup" ma:readOnly="true" ma:showField="LastLocAttemptVersionType" ma:web="f105ad54-119a-4495-aa55-0e28b6b4ad2f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F611A6F9-FC3A-482F-805C-5B55AA6502C0}" ma:internalName="LocNewPublishedVersionLookup" ma:readOnly="true" ma:showField="NewPublishedVersion" ma:web="f105ad54-119a-4495-aa55-0e28b6b4ad2f">
      <xsd:simpleType>
        <xsd:restriction base="dms:Lookup"/>
      </xsd:simpleType>
    </xsd:element>
    <xsd:element name="LocOverallHandbackStatusLookup" ma:index="76" nillable="true" ma:displayName="Loc Overall Handback Status" ma:default="" ma:list="{F611A6F9-FC3A-482F-805C-5B55AA6502C0}" ma:internalName="LocOverallHandbackStatusLookup" ma:readOnly="true" ma:showField="OverallHandbackStatus" ma:web="f105ad54-119a-4495-aa55-0e28b6b4ad2f">
      <xsd:simpleType>
        <xsd:restriction base="dms:Lookup"/>
      </xsd:simpleType>
    </xsd:element>
    <xsd:element name="LocOverallLocStatusLookup" ma:index="77" nillable="true" ma:displayName="Loc Overall Localize Status" ma:default="" ma:list="{F611A6F9-FC3A-482F-805C-5B55AA6502C0}" ma:internalName="LocOverallLocStatusLookup" ma:readOnly="true" ma:showField="OverallLocStatus" ma:web="f105ad54-119a-4495-aa55-0e28b6b4ad2f">
      <xsd:simpleType>
        <xsd:restriction base="dms:Lookup"/>
      </xsd:simpleType>
    </xsd:element>
    <xsd:element name="LocOverallPreviewStatusLookup" ma:index="78" nillable="true" ma:displayName="Loc Overall Preview Status" ma:default="" ma:list="{F611A6F9-FC3A-482F-805C-5B55AA6502C0}" ma:internalName="LocOverallPreviewStatusLookup" ma:readOnly="true" ma:showField="OverallPreviewStatus" ma:web="f105ad54-119a-4495-aa55-0e28b6b4ad2f">
      <xsd:simpleType>
        <xsd:restriction base="dms:Lookup"/>
      </xsd:simpleType>
    </xsd:element>
    <xsd:element name="LocOverallPublishStatusLookup" ma:index="79" nillable="true" ma:displayName="Loc Overall Publish Status" ma:default="" ma:list="{F611A6F9-FC3A-482F-805C-5B55AA6502C0}" ma:internalName="LocOverallPublishStatusLookup" ma:readOnly="true" ma:showField="OverallPublishStatus" ma:web="f105ad54-119a-4495-aa55-0e28b6b4ad2f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F611A6F9-FC3A-482F-805C-5B55AA6502C0}" ma:internalName="LocProcessedForHandoffsLookup" ma:readOnly="true" ma:showField="ProcessedForHandoffs" ma:web="f105ad54-119a-4495-aa55-0e28b6b4ad2f">
      <xsd:simpleType>
        <xsd:restriction base="dms:Lookup"/>
      </xsd:simpleType>
    </xsd:element>
    <xsd:element name="LocProcessedForMarketsLookup" ma:index="82" nillable="true" ma:displayName="Loc Processed For Markets" ma:default="" ma:list="{F611A6F9-FC3A-482F-805C-5B55AA6502C0}" ma:internalName="LocProcessedForMarketsLookup" ma:readOnly="true" ma:showField="ProcessedForMarkets" ma:web="f105ad54-119a-4495-aa55-0e28b6b4ad2f">
      <xsd:simpleType>
        <xsd:restriction base="dms:Lookup"/>
      </xsd:simpleType>
    </xsd:element>
    <xsd:element name="LocPublishedDependentAssetsLookup" ma:index="83" nillable="true" ma:displayName="Loc Published Dependent Assets" ma:default="" ma:list="{F611A6F9-FC3A-482F-805C-5B55AA6502C0}" ma:internalName="LocPublishedDependentAssetsLookup" ma:readOnly="true" ma:showField="PublishedDependentAssets" ma:web="f105ad54-119a-4495-aa55-0e28b6b4ad2f">
      <xsd:simpleType>
        <xsd:restriction base="dms:Lookup"/>
      </xsd:simpleType>
    </xsd:element>
    <xsd:element name="LocPublishedLinkedAssetsLookup" ma:index="84" nillable="true" ma:displayName="Loc Published Linked Assets" ma:default="" ma:list="{F611A6F9-FC3A-482F-805C-5B55AA6502C0}" ma:internalName="LocPublishedLinkedAssetsLookup" ma:readOnly="true" ma:showField="PublishedLinkedAssets" ma:web="f105ad54-119a-4495-aa55-0e28b6b4ad2f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e3ccb7f3-e095-4e60-89e4-99358a9e407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77ED1C39-458B-43CB-92CF-2BB5034D6716}" ma:internalName="Markets" ma:readOnly="false" ma:showField="MarketNa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8E76E2C-5BED-4E0E-9D91-D053B66F5ED2}" ma:internalName="NumOfRatingsLookup" ma:readOnly="true" ma:showField="NumOfRating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8E76E2C-5BED-4E0E-9D91-D053B66F5ED2}" ma:internalName="PublishStatusLookup" ma:readOnly="false" ma:showField="PublishStatu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faf1e1af-89ff-457d-b189-64e47bbed779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4d3419f-9772-4c8d-a0a0-05446c45e95f}" ma:internalName="TaxCatchAll" ma:showField="CatchAllData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4d3419f-9772-4c8d-a0a0-05446c45e95f}" ma:internalName="TaxCatchAllLabel" ma:readOnly="true" ma:showField="CatchAllDataLabel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f2036-029c-470e-8042-297c68a4147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01E313-8F9D-4440-B4F7-718C9B2D8E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FF3A48-CEDF-4E2C-93A2-80DD637554A8}">
  <ds:schemaRefs>
    <ds:schemaRef ds:uri="http://schemas.microsoft.com/office/2006/metadata/properties"/>
    <ds:schemaRef ds:uri="http://schemas.microsoft.com/office/infopath/2007/PartnerControls"/>
    <ds:schemaRef ds:uri="f105ad54-119a-4495-aa55-0e28b6b4ad2f"/>
    <ds:schemaRef ds:uri="c7af2036-029c-470e-8042-297c68a41472"/>
  </ds:schemaRefs>
</ds:datastoreItem>
</file>

<file path=customXml/itemProps3.xml><?xml version="1.0" encoding="utf-8"?>
<ds:datastoreItem xmlns:ds="http://schemas.openxmlformats.org/officeDocument/2006/customXml" ds:itemID="{B8850C15-FE45-4039-8C21-B849F0C0C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5ad54-119a-4495-aa55-0e28b6b4ad2f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Verkaufs marketing präsentation</Template>
  <TotalTime>0</TotalTime>
  <Words>284</Words>
  <Application>Microsoft Office PowerPoint</Application>
  <PresentationFormat>Bildschirmpräsentation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Bahnschrift SemiCondensed</vt:lpstr>
      <vt:lpstr>PMG_SalesMarketingPresentation_TP10290550</vt:lpstr>
      <vt:lpstr>Zahnlos GmbH &amp; Co. KG</vt:lpstr>
      <vt:lpstr>Das Unternehmen</vt:lpstr>
      <vt:lpstr>Unternehmenszielsetzung</vt:lpstr>
      <vt:lpstr>Teamvorstellung</vt:lpstr>
      <vt:lpstr>Das Produkt</vt:lpstr>
      <vt:lpstr>Literaturverzeichnis GUI Programm</vt:lpstr>
      <vt:lpstr>Literaturverzeichnis Präsentation</vt:lpstr>
    </vt:vector>
  </TitlesOfParts>
  <Company>Lionbridge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Zahnlos GmbH &amp; Co. KG</dc:title>
  <dc:creator>Patrik Detmer</dc:creator>
  <cp:lastModifiedBy>Patrik Detmer</cp:lastModifiedBy>
  <cp:revision>22</cp:revision>
  <cp:lastPrinted>1601-01-01T00:00:00Z</cp:lastPrinted>
  <dcterms:created xsi:type="dcterms:W3CDTF">2020-11-24T13:33:10Z</dcterms:created>
  <dcterms:modified xsi:type="dcterms:W3CDTF">2020-11-26T11:03:14Z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TC010721181033</vt:lpwstr>
  </property>
  <property fmtid="{D5CDD505-2E9C-101B-9397-08002B2CF9AE}" pid="3" name="ContentTypeId">
    <vt:lpwstr>0x01010037696D9D1D95EC45A9440548E782419D04008C4669C20C93454ABB50E332FADBDDBE</vt:lpwstr>
  </property>
  <property fmtid="{D5CDD505-2E9C-101B-9397-08002B2CF9AE}" pid="4" name="ImageGenCounter">
    <vt:i4>0</vt:i4>
  </property>
  <property fmtid="{D5CDD505-2E9C-101B-9397-08002B2CF9AE}" pid="5" name="ImageGenStatus">
    <vt:i4>0</vt:i4>
  </property>
  <property fmtid="{D5CDD505-2E9C-101B-9397-08002B2CF9AE}" pid="6" name="PolicheckStatus">
    <vt:i4>0</vt:i4>
  </property>
  <property fmtid="{D5CDD505-2E9C-101B-9397-08002B2CF9AE}" pid="7" name="Applications">
    <vt:lpwstr>67;#Template 12;#53;#PowerPoint 12;#563;#PowerPoint 14</vt:lpwstr>
  </property>
  <property fmtid="{D5CDD505-2E9C-101B-9397-08002B2CF9AE}" pid="8" name="PolicheckCounter">
    <vt:i4>0</vt:i4>
  </property>
  <property fmtid="{D5CDD505-2E9C-101B-9397-08002B2CF9AE}" pid="9" name="APTrustLevel">
    <vt:r8>1</vt:r8>
  </property>
  <property fmtid="{D5CDD505-2E9C-101B-9397-08002B2CF9AE}" pid="10" name="Order">
    <vt:r8>10960900</vt:r8>
  </property>
</Properties>
</file>