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2"/>
  </p:notesMasterIdLst>
  <p:sldIdLst>
    <p:sldId id="256" r:id="rId2"/>
    <p:sldId id="258" r:id="rId3"/>
    <p:sldId id="259" r:id="rId4"/>
    <p:sldId id="260" r:id="rId5"/>
    <p:sldId id="265" r:id="rId6"/>
    <p:sldId id="266" r:id="rId7"/>
    <p:sldId id="267" r:id="rId8"/>
    <p:sldId id="269" r:id="rId9"/>
    <p:sldId id="270" r:id="rId10"/>
    <p:sldId id="271" r:id="rId11"/>
    <p:sldId id="272" r:id="rId12"/>
    <p:sldId id="273" r:id="rId13"/>
    <p:sldId id="274" r:id="rId14"/>
    <p:sldId id="275" r:id="rId15"/>
    <p:sldId id="276" r:id="rId16"/>
    <p:sldId id="277" r:id="rId17"/>
    <p:sldId id="278" r:id="rId18"/>
    <p:sldId id="279" r:id="rId19"/>
    <p:sldId id="281" r:id="rId20"/>
    <p:sldId id="28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717" autoAdjust="0"/>
  </p:normalViewPr>
  <p:slideViewPr>
    <p:cSldViewPr>
      <p:cViewPr>
        <p:scale>
          <a:sx n="100" d="100"/>
          <a:sy n="100" d="100"/>
        </p:scale>
        <p:origin x="-130" y="6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95B2EE-03E1-4D88-B126-88AAB9F0DCD6}" type="datetimeFigureOut">
              <a:rPr lang="en-US" smtClean="0"/>
              <a:pPr/>
              <a:t>6/7/2011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BDE08B-2C17-4C50-9679-DB7F0F11EB6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DE08B-2C17-4C50-9679-DB7F0F11EB6D}"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551D0920-0B5C-4124-8B96-708564C0BFE6}" type="datetimeFigureOut">
              <a:rPr lang="en-US" smtClean="0"/>
              <a:pPr/>
              <a:t>6/7/2011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11" name="Slide Number Placeholder 10"/>
          <p:cNvSpPr>
            <a:spLocks noGrp="1"/>
          </p:cNvSpPr>
          <p:nvPr>
            <p:ph type="sldNum" sz="quarter" idx="12"/>
          </p:nvPr>
        </p:nvSpPr>
        <p:spPr/>
        <p:txBody>
          <a:bodyPr/>
          <a:lstStyle>
            <a:extLst/>
          </a:lstStyle>
          <a:p>
            <a:fld id="{2F87A750-073C-4E77-80FD-87074BBB22A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1D0920-0B5C-4124-8B96-708564C0BFE6}" type="datetimeFigureOut">
              <a:rPr lang="en-US" smtClean="0"/>
              <a:pPr/>
              <a:t>6/7/2011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F87A750-073C-4E77-80FD-87074BBB22A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1D0920-0B5C-4124-8B96-708564C0BFE6}" type="datetimeFigureOut">
              <a:rPr lang="en-US" smtClean="0"/>
              <a:pPr/>
              <a:t>6/7/2011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F87A750-073C-4E77-80FD-87074BBB22A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1D0920-0B5C-4124-8B96-708564C0BFE6}" type="datetimeFigureOut">
              <a:rPr lang="en-US" smtClean="0"/>
              <a:pPr/>
              <a:t>6/7/2011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F87A750-073C-4E77-80FD-87074BBB22A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51D0920-0B5C-4124-8B96-708564C0BFE6}" type="datetimeFigureOut">
              <a:rPr lang="en-US" smtClean="0"/>
              <a:pPr/>
              <a:t>6/7/2011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F87A750-073C-4E77-80FD-87074BBB22A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51D0920-0B5C-4124-8B96-708564C0BFE6}" type="datetimeFigureOut">
              <a:rPr lang="en-US" smtClean="0"/>
              <a:pPr/>
              <a:t>6/7/2011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F87A750-073C-4E77-80FD-87074BBB22A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51D0920-0B5C-4124-8B96-708564C0BFE6}" type="datetimeFigureOut">
              <a:rPr lang="en-US" smtClean="0"/>
              <a:pPr/>
              <a:t>6/7/2011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2F87A750-073C-4E77-80FD-87074BBB22A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51D0920-0B5C-4124-8B96-708564C0BFE6}" type="datetimeFigureOut">
              <a:rPr lang="en-US" smtClean="0"/>
              <a:pPr/>
              <a:t>6/7/2011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2F87A750-073C-4E77-80FD-87074BBB22A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551D0920-0B5C-4124-8B96-708564C0BFE6}" type="datetimeFigureOut">
              <a:rPr lang="en-US" smtClean="0"/>
              <a:pPr/>
              <a:t>6/7/2011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2F87A750-073C-4E77-80FD-87074BBB22A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51D0920-0B5C-4124-8B96-708564C0BFE6}" type="datetimeFigureOut">
              <a:rPr lang="en-US" smtClean="0"/>
              <a:pPr/>
              <a:t>6/7/2011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F87A750-073C-4E77-80FD-87074BBB22A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51D0920-0B5C-4124-8B96-708564C0BFE6}" type="datetimeFigureOut">
              <a:rPr lang="en-US" smtClean="0"/>
              <a:pPr/>
              <a:t>6/7/2011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F87A750-073C-4E77-80FD-87074BBB22A6}" type="slidenum">
              <a:rPr lang="en-US" smtClean="0"/>
              <a:pPr/>
              <a:t>‹#›</a:t>
            </a:fld>
            <a:endParaRPr lang="en-US" dirty="0"/>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51D0920-0B5C-4124-8B96-708564C0BFE6}" type="datetimeFigureOut">
              <a:rPr lang="en-US" smtClean="0"/>
              <a:pPr/>
              <a:t>6/7/2011</a:t>
            </a:fld>
            <a:endParaRPr lang="en-US" dirty="0"/>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F87A750-073C-4E77-80FD-87074BBB22A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DrK@amerasianinstitute.org"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2800" dirty="0" smtClean="0"/>
              <a:t>St</a:t>
            </a:r>
            <a:r>
              <a:rPr lang="en-US" sz="2800" b="1" dirty="0" smtClean="0"/>
              <a:t>igma, Psychosocial Risk and Core Mental Health Sympotomatology Among Amerasians in the Philippines: A Multiple Case Study</a:t>
            </a:r>
            <a:r>
              <a:rPr lang="en-US" sz="2800" dirty="0" smtClean="0"/>
              <a:t/>
            </a:r>
            <a:br>
              <a:rPr lang="en-US" sz="2800" dirty="0" smtClean="0"/>
            </a:br>
            <a:endParaRPr lang="en-US" sz="2800" dirty="0"/>
          </a:p>
        </p:txBody>
      </p:sp>
      <p:sp>
        <p:nvSpPr>
          <p:cNvPr id="3" name="Subtitle 2"/>
          <p:cNvSpPr>
            <a:spLocks noGrp="1"/>
          </p:cNvSpPr>
          <p:nvPr>
            <p:ph type="subTitle" idx="1"/>
          </p:nvPr>
        </p:nvSpPr>
        <p:spPr>
          <a:xfrm>
            <a:off x="457200" y="3899938"/>
            <a:ext cx="8001000" cy="2196062"/>
          </a:xfrm>
        </p:spPr>
        <p:txBody>
          <a:bodyPr>
            <a:normAutofit fontScale="62500" lnSpcReduction="20000"/>
          </a:bodyPr>
          <a:lstStyle/>
          <a:p>
            <a:r>
              <a:rPr lang="en-US" dirty="0" smtClean="0"/>
              <a:t>_________________________________________________</a:t>
            </a:r>
          </a:p>
          <a:p>
            <a:endParaRPr lang="en-US" b="1" dirty="0" smtClean="0"/>
          </a:p>
          <a:p>
            <a:r>
              <a:rPr lang="en-US" sz="2300" b="1" dirty="0" smtClean="0"/>
              <a:t>Dr. P.C. "Pete" Kutschera, PhD, LMSW </a:t>
            </a:r>
            <a:r>
              <a:rPr lang="en-US" dirty="0" smtClean="0"/>
              <a:t>- pkuts001@waldenu.edu – </a:t>
            </a:r>
            <a:r>
              <a:rPr lang="en-US" b="1" dirty="0" smtClean="0"/>
              <a:t>AmerasianInstitute.org</a:t>
            </a:r>
          </a:p>
          <a:p>
            <a:endParaRPr lang="en-US" dirty="0" smtClean="0"/>
          </a:p>
          <a:p>
            <a:r>
              <a:rPr lang="en-US" dirty="0" smtClean="0"/>
              <a:t>Dissertation Research Review Committee</a:t>
            </a:r>
          </a:p>
          <a:p>
            <a:endParaRPr lang="en-US" dirty="0" smtClean="0"/>
          </a:p>
          <a:p>
            <a:r>
              <a:rPr lang="en-US" dirty="0" smtClean="0"/>
              <a:t>Dr. Marie A. Caputi, Ph.D., Chair</a:t>
            </a:r>
          </a:p>
          <a:p>
            <a:r>
              <a:rPr lang="en-US" dirty="0" smtClean="0"/>
              <a:t>  Dr. Monica H. Gordon, Ph.D.</a:t>
            </a:r>
          </a:p>
          <a:p>
            <a:r>
              <a:rPr lang="en-US" dirty="0" smtClean="0"/>
              <a:t>Dr. William M.  Barkley, Ph.D.</a:t>
            </a:r>
          </a:p>
          <a:p>
            <a:endParaRPr lang="en-US" dirty="0" smtClean="0"/>
          </a:p>
          <a:p>
            <a:r>
              <a:rPr lang="en-US" b="1" dirty="0" smtClean="0"/>
              <a:t>College of Social and Behavioral Sciences - Walden University </a:t>
            </a:r>
          </a:p>
          <a:p>
            <a:r>
              <a:rPr lang="en-US" b="1" dirty="0" smtClean="0"/>
              <a:t>&amp; National Amerasian Research Institute (Provisional)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371600"/>
            <a:ext cx="8260080" cy="4663440"/>
          </a:xfrm>
        </p:spPr>
        <p:txBody>
          <a:bodyPr>
            <a:normAutofit fontScale="90000"/>
          </a:bodyPr>
          <a:lstStyle/>
          <a:p>
            <a:r>
              <a:rPr lang="en-US" sz="2800" dirty="0" smtClean="0">
                <a:solidFill>
                  <a:schemeClr val="tx1"/>
                </a:solidFill>
              </a:rPr>
              <a:t/>
            </a:r>
            <a:br>
              <a:rPr lang="en-US" sz="2800" dirty="0" smtClean="0">
                <a:solidFill>
                  <a:schemeClr val="tx1"/>
                </a:solidFill>
              </a:rPr>
            </a:br>
            <a:r>
              <a:rPr lang="en-US" sz="2800" dirty="0" smtClean="0">
                <a:solidFill>
                  <a:schemeClr val="tx1"/>
                </a:solidFill>
              </a:rPr>
              <a:t> </a:t>
            </a:r>
            <a:br>
              <a:rPr lang="en-US" sz="2800" dirty="0" smtClean="0">
                <a:solidFill>
                  <a:schemeClr val="tx1"/>
                </a:solidFill>
              </a:rPr>
            </a:br>
            <a:r>
              <a:rPr lang="en-US" sz="2800" dirty="0" smtClean="0">
                <a:solidFill>
                  <a:schemeClr val="tx1"/>
                </a:solidFill>
              </a:rPr>
              <a:t/>
            </a:r>
            <a:br>
              <a:rPr lang="en-US" sz="2800" dirty="0" smtClean="0">
                <a:solidFill>
                  <a:schemeClr val="tx1"/>
                </a:solidFill>
              </a:rPr>
            </a:br>
            <a:r>
              <a:rPr lang="en-US" sz="2800" dirty="0" smtClean="0">
                <a:solidFill>
                  <a:schemeClr val="tx1"/>
                </a:solidFill>
              </a:rPr>
              <a:t/>
            </a:r>
            <a:br>
              <a:rPr lang="en-US" sz="2800" dirty="0" smtClean="0">
                <a:solidFill>
                  <a:schemeClr val="tx1"/>
                </a:solidFill>
              </a:rPr>
            </a:br>
            <a:r>
              <a:rPr lang="en-US" sz="2800" dirty="0" smtClean="0">
                <a:solidFill>
                  <a:schemeClr val="tx1"/>
                </a:solidFill>
              </a:rPr>
              <a:t/>
            </a:r>
            <a:br>
              <a:rPr lang="en-US" sz="2800" dirty="0" smtClean="0">
                <a:solidFill>
                  <a:schemeClr val="tx1"/>
                </a:solidFill>
              </a:rPr>
            </a:br>
            <a:r>
              <a:rPr lang="en-US" sz="2800" dirty="0" smtClean="0">
                <a:solidFill>
                  <a:schemeClr val="tx1"/>
                </a:solidFill>
              </a:rPr>
              <a:t>   </a:t>
            </a:r>
            <a:r>
              <a:rPr lang="en-US" sz="2200" dirty="0" smtClean="0">
                <a:solidFill>
                  <a:schemeClr val="tx1"/>
                </a:solidFill>
              </a:rPr>
              <a:t>Somatic Complaints </a:t>
            </a:r>
            <a:br>
              <a:rPr lang="en-US" sz="2200" dirty="0" smtClean="0">
                <a:solidFill>
                  <a:schemeClr val="tx1"/>
                </a:solidFill>
              </a:rPr>
            </a:br>
            <a:r>
              <a:rPr lang="en-US" sz="2200" dirty="0" smtClean="0">
                <a:solidFill>
                  <a:schemeClr val="tx1"/>
                </a:solidFill>
              </a:rPr>
              <a:t> </a:t>
            </a:r>
            <a:br>
              <a:rPr lang="en-US" sz="2200" dirty="0" smtClean="0">
                <a:solidFill>
                  <a:schemeClr val="tx1"/>
                </a:solidFill>
              </a:rPr>
            </a:br>
            <a:r>
              <a:rPr lang="en-US" sz="2200" dirty="0" smtClean="0">
                <a:solidFill>
                  <a:schemeClr val="tx1"/>
                </a:solidFill>
              </a:rPr>
              <a:t>   Derivative Amerasian Family Construct</a:t>
            </a:r>
            <a:br>
              <a:rPr lang="en-US" sz="2200" dirty="0" smtClean="0">
                <a:solidFill>
                  <a:schemeClr val="tx1"/>
                </a:solidFill>
              </a:rPr>
            </a:br>
            <a:r>
              <a:rPr lang="en-US" sz="2200" dirty="0" smtClean="0">
                <a:solidFill>
                  <a:schemeClr val="tx1"/>
                </a:solidFill>
              </a:rPr>
              <a:t> </a:t>
            </a:r>
            <a:br>
              <a:rPr lang="en-US" sz="2200" dirty="0" smtClean="0">
                <a:solidFill>
                  <a:schemeClr val="tx1"/>
                </a:solidFill>
              </a:rPr>
            </a:br>
            <a:r>
              <a:rPr lang="en-US" sz="2200" dirty="0" smtClean="0">
                <a:solidFill>
                  <a:schemeClr val="tx1"/>
                </a:solidFill>
              </a:rPr>
              <a:t>   Neutral, Apolitical Views of Oppression</a:t>
            </a:r>
            <a:br>
              <a:rPr lang="en-US" sz="2200" dirty="0" smtClean="0">
                <a:solidFill>
                  <a:schemeClr val="tx1"/>
                </a:solidFill>
              </a:rPr>
            </a:br>
            <a:r>
              <a:rPr lang="en-US" sz="2200" dirty="0" smtClean="0">
                <a:solidFill>
                  <a:schemeClr val="tx1"/>
                </a:solidFill>
              </a:rPr>
              <a:t/>
            </a:r>
            <a:br>
              <a:rPr lang="en-US" sz="2200" dirty="0" smtClean="0">
                <a:solidFill>
                  <a:schemeClr val="tx1"/>
                </a:solidFill>
              </a:rPr>
            </a:br>
            <a:r>
              <a:rPr lang="en-US" sz="2200" dirty="0" smtClean="0">
                <a:solidFill>
                  <a:schemeClr val="tx1"/>
                </a:solidFill>
              </a:rPr>
              <a:t>  “Pan Amerasian” Social Construct  </a:t>
            </a:r>
            <a:br>
              <a:rPr lang="en-US" sz="2200" dirty="0" smtClean="0">
                <a:solidFill>
                  <a:schemeClr val="tx1"/>
                </a:solidFill>
              </a:rPr>
            </a:br>
            <a:r>
              <a:rPr lang="en-US" sz="2200" dirty="0" smtClean="0">
                <a:solidFill>
                  <a:schemeClr val="tx1"/>
                </a:solidFill>
              </a:rPr>
              <a:t/>
            </a:r>
            <a:br>
              <a:rPr lang="en-US" sz="2200" dirty="0" smtClean="0">
                <a:solidFill>
                  <a:schemeClr val="tx1"/>
                </a:solidFill>
              </a:rPr>
            </a:br>
            <a:r>
              <a:rPr lang="en-US" sz="2200" dirty="0" smtClean="0">
                <a:solidFill>
                  <a:schemeClr val="tx1"/>
                </a:solidFill>
              </a:rPr>
              <a:t>   Strong Diaspora Features </a:t>
            </a: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endParaRPr lang="en-US" sz="1400" dirty="0">
              <a:solidFill>
                <a:schemeClr val="tx1"/>
              </a:solidFill>
            </a:endParaRPr>
          </a:p>
        </p:txBody>
      </p:sp>
      <p:sp>
        <p:nvSpPr>
          <p:cNvPr id="3" name="Content Placeholder 2"/>
          <p:cNvSpPr>
            <a:spLocks noGrp="1"/>
          </p:cNvSpPr>
          <p:nvPr>
            <p:ph idx="1"/>
          </p:nvPr>
        </p:nvSpPr>
        <p:spPr>
          <a:xfrm>
            <a:off x="502920" y="530352"/>
            <a:ext cx="8183880" cy="841248"/>
          </a:xfrm>
        </p:spPr>
        <p:txBody>
          <a:bodyPr>
            <a:normAutofit fontScale="92500" lnSpcReduction="20000"/>
          </a:bodyPr>
          <a:lstStyle/>
          <a:p>
            <a:r>
              <a:rPr lang="en-US" b="1" dirty="0" smtClean="0">
                <a:solidFill>
                  <a:schemeClr val="accent1"/>
                </a:solidFill>
              </a:rPr>
              <a:t>Nonconforming, Unanticipated and Divergent Findings</a:t>
            </a:r>
            <a:endParaRPr lang="en-US" dirty="0" smtClean="0">
              <a:solidFill>
                <a:schemeClr val="accent1"/>
              </a:solidFill>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371600"/>
            <a:ext cx="8183880" cy="4663440"/>
          </a:xfrm>
        </p:spPr>
        <p:txBody>
          <a:bodyPr>
            <a:normAutofit/>
          </a:bodyPr>
          <a:lstStyle/>
          <a:p>
            <a:r>
              <a:rPr lang="en-US" sz="1200" dirty="0" smtClean="0">
                <a:solidFill>
                  <a:schemeClr val="tx1"/>
                </a:solidFill>
              </a:rPr>
              <a:t>_____________________________________________________________________</a:t>
            </a:r>
            <a:br>
              <a:rPr lang="en-US" sz="1200" dirty="0" smtClean="0">
                <a:solidFill>
                  <a:schemeClr val="tx1"/>
                </a:solidFill>
              </a:rPr>
            </a:br>
            <a:r>
              <a:rPr lang="en-US" sz="1200" dirty="0" smtClean="0">
                <a:solidFill>
                  <a:schemeClr val="tx1"/>
                </a:solidFill>
              </a:rPr>
              <a:t> </a:t>
            </a:r>
            <a:br>
              <a:rPr lang="en-US" sz="1200" dirty="0" smtClean="0">
                <a:solidFill>
                  <a:schemeClr val="tx1"/>
                </a:solidFill>
              </a:rPr>
            </a:br>
            <a:r>
              <a:rPr lang="en-US" sz="1200" dirty="0" smtClean="0">
                <a:solidFill>
                  <a:schemeClr val="tx1"/>
                </a:solidFill>
              </a:rPr>
              <a:t> </a:t>
            </a:r>
            <a:br>
              <a:rPr lang="en-US" sz="1200" dirty="0" smtClean="0">
                <a:solidFill>
                  <a:schemeClr val="tx1"/>
                </a:solidFill>
              </a:rPr>
            </a:br>
            <a:r>
              <a:rPr lang="en-US" sz="1200" dirty="0" smtClean="0">
                <a:solidFill>
                  <a:schemeClr val="tx1"/>
                </a:solidFill>
              </a:rPr>
              <a:t>  </a:t>
            </a:r>
            <a:r>
              <a:rPr lang="en-US" sz="1400" dirty="0" smtClean="0">
                <a:solidFill>
                  <a:schemeClr val="tx1"/>
                </a:solidFill>
              </a:rPr>
              <a:t>Research Question 1: </a:t>
            </a:r>
            <a:r>
              <a:rPr lang="en-US" sz="1400" b="0" dirty="0" smtClean="0">
                <a:solidFill>
                  <a:schemeClr val="tx1"/>
                </a:solidFill>
              </a:rPr>
              <a:t>How did both Filipino Amerasian adults and adolescents describe their lives as they experience social stigmatization and ethnic discrimination</a:t>
            </a:r>
            <a:r>
              <a:rPr lang="en-US" sz="1200" b="0" dirty="0" smtClean="0">
                <a:solidFill>
                  <a:schemeClr val="tx1"/>
                </a:solidFill>
              </a:rPr>
              <a:t>?</a:t>
            </a:r>
            <a:br>
              <a:rPr lang="en-US" sz="1200" b="0" dirty="0" smtClean="0">
                <a:solidFill>
                  <a:schemeClr val="tx1"/>
                </a:solidFill>
              </a:rPr>
            </a:br>
            <a:r>
              <a:rPr lang="en-US" sz="1200" b="0" dirty="0" smtClean="0">
                <a:solidFill>
                  <a:schemeClr val="tx1"/>
                </a:solidFill>
              </a:rPr>
              <a:t> </a:t>
            </a:r>
            <a:r>
              <a:rPr lang="en-US" sz="1200" dirty="0" smtClean="0">
                <a:solidFill>
                  <a:schemeClr val="tx1"/>
                </a:solidFill>
              </a:rPr>
              <a:t/>
            </a:r>
            <a:br>
              <a:rPr lang="en-US" sz="1200" dirty="0" smtClean="0">
                <a:solidFill>
                  <a:schemeClr val="tx1"/>
                </a:solidFill>
              </a:rPr>
            </a:br>
            <a:r>
              <a:rPr lang="en-US" sz="1200" b="0" dirty="0" smtClean="0">
                <a:solidFill>
                  <a:schemeClr val="tx1"/>
                </a:solidFill>
              </a:rPr>
              <a:t>Essentially on 3 levels: (a) as individuals emotionally, psychologically and socioeconomically, (b) by age group (adolescents or adults), and (c) as identity with the Amerasian Diaspora.</a:t>
            </a:r>
            <a:br>
              <a:rPr lang="en-US" sz="1200" b="0" dirty="0" smtClean="0">
                <a:solidFill>
                  <a:schemeClr val="tx1"/>
                </a:solidFill>
              </a:rPr>
            </a:br>
            <a:r>
              <a:rPr lang="en-US" sz="1200" b="0" dirty="0" smtClean="0">
                <a:solidFill>
                  <a:schemeClr val="tx1"/>
                </a:solidFill>
              </a:rPr>
              <a:t> </a:t>
            </a:r>
            <a:br>
              <a:rPr lang="en-US" sz="1200" b="0" dirty="0" smtClean="0">
                <a:solidFill>
                  <a:schemeClr val="tx1"/>
                </a:solidFill>
              </a:rPr>
            </a:br>
            <a:r>
              <a:rPr lang="en-US" sz="1200" u="sng" dirty="0" smtClean="0">
                <a:solidFill>
                  <a:schemeClr val="tx1"/>
                </a:solidFill>
              </a:rPr>
              <a:t>The early loss of their fathers and in at least 6 instances both parents </a:t>
            </a:r>
            <a:r>
              <a:rPr lang="en-US" sz="1200" b="0" u="sng" dirty="0" smtClean="0">
                <a:solidFill>
                  <a:schemeClr val="tx1"/>
                </a:solidFill>
              </a:rPr>
              <a:t>was</a:t>
            </a:r>
            <a:r>
              <a:rPr lang="en-US" sz="1200" u="sng" dirty="0" smtClean="0">
                <a:solidFill>
                  <a:schemeClr val="tx1"/>
                </a:solidFill>
              </a:rPr>
              <a:t> a defining life event</a:t>
            </a:r>
            <a:r>
              <a:rPr lang="en-US" sz="1200" b="0" dirty="0" smtClean="0">
                <a:solidFill>
                  <a:schemeClr val="tx1"/>
                </a:solidFill>
              </a:rPr>
              <a:t>, costly SES wise, profoundly emotional, and affected how Amerasians believed they were viewed by the outside world. A number reported symptoms similar to such psychological phenomena of </a:t>
            </a:r>
            <a:r>
              <a:rPr lang="en-US" sz="1200" u="sng" dirty="0" smtClean="0">
                <a:solidFill>
                  <a:schemeClr val="tx1"/>
                </a:solidFill>
              </a:rPr>
              <a:t>unresolved, complicated grief </a:t>
            </a:r>
            <a:r>
              <a:rPr lang="en-US" sz="1200" b="0" dirty="0" smtClean="0">
                <a:solidFill>
                  <a:schemeClr val="tx1"/>
                </a:solidFill>
              </a:rPr>
              <a:t>or more </a:t>
            </a:r>
            <a:r>
              <a:rPr lang="en-US" sz="1200" u="sng" dirty="0" smtClean="0">
                <a:solidFill>
                  <a:schemeClr val="tx1"/>
                </a:solidFill>
              </a:rPr>
              <a:t>severe psychic loss </a:t>
            </a:r>
            <a:r>
              <a:rPr lang="en-US" sz="1200" b="0" dirty="0" smtClean="0">
                <a:solidFill>
                  <a:schemeClr val="tx1"/>
                </a:solidFill>
              </a:rPr>
              <a:t>related to abandonment by their fathers or both parents (Shabad, 1993).</a:t>
            </a:r>
            <a:br>
              <a:rPr lang="en-US" sz="1200" b="0" dirty="0" smtClean="0">
                <a:solidFill>
                  <a:schemeClr val="tx1"/>
                </a:solidFill>
              </a:rPr>
            </a:br>
            <a:r>
              <a:rPr lang="en-US" sz="1200" b="0" dirty="0" smtClean="0">
                <a:solidFill>
                  <a:schemeClr val="tx1"/>
                </a:solidFill>
              </a:rPr>
              <a:t> </a:t>
            </a:r>
            <a:br>
              <a:rPr lang="en-US" sz="1200" b="0" dirty="0" smtClean="0">
                <a:solidFill>
                  <a:schemeClr val="tx1"/>
                </a:solidFill>
              </a:rPr>
            </a:br>
            <a:r>
              <a:rPr lang="en-US" sz="1200" b="0" dirty="0" smtClean="0">
                <a:solidFill>
                  <a:schemeClr val="tx1"/>
                </a:solidFill>
              </a:rPr>
              <a:t>Usually in early grade school they </a:t>
            </a:r>
            <a:r>
              <a:rPr lang="en-US" sz="1200" u="sng" dirty="0" smtClean="0">
                <a:solidFill>
                  <a:schemeClr val="tx1"/>
                </a:solidFill>
              </a:rPr>
              <a:t>learned definitively that they were "different"</a:t>
            </a:r>
            <a:r>
              <a:rPr lang="en-US" sz="1200" b="0" dirty="0" smtClean="0">
                <a:solidFill>
                  <a:schemeClr val="tx1"/>
                </a:solidFill>
              </a:rPr>
              <a:t> than fellow classmates or mainstream Filipinos </a:t>
            </a:r>
            <a:r>
              <a:rPr lang="en-US" sz="1200" u="sng" dirty="0" smtClean="0">
                <a:solidFill>
                  <a:schemeClr val="tx1"/>
                </a:solidFill>
              </a:rPr>
              <a:t>due to skin or complexion color, facial features or hair differences </a:t>
            </a:r>
            <a:r>
              <a:rPr lang="en-US" sz="1200" b="0" dirty="0" smtClean="0">
                <a:solidFill>
                  <a:schemeClr val="tx1"/>
                </a:solidFill>
              </a:rPr>
              <a:t>typically resulting in </a:t>
            </a:r>
            <a:r>
              <a:rPr lang="en-US" sz="1200" u="sng" dirty="0" smtClean="0">
                <a:solidFill>
                  <a:schemeClr val="tx1"/>
                </a:solidFill>
              </a:rPr>
              <a:t>teasing, name-calling, verbal </a:t>
            </a:r>
            <a:r>
              <a:rPr lang="en-US" sz="1200" b="0" dirty="0" smtClean="0">
                <a:solidFill>
                  <a:schemeClr val="tx1"/>
                </a:solidFill>
              </a:rPr>
              <a:t>and</a:t>
            </a:r>
            <a:r>
              <a:rPr lang="en-US" sz="1200" u="sng" dirty="0" smtClean="0">
                <a:solidFill>
                  <a:schemeClr val="tx1"/>
                </a:solidFill>
              </a:rPr>
              <a:t> physical harassment</a:t>
            </a:r>
            <a:r>
              <a:rPr lang="en-US" sz="1200" dirty="0" smtClean="0">
                <a:solidFill>
                  <a:schemeClr val="tx1"/>
                </a:solidFill>
              </a:rPr>
              <a:t>.</a:t>
            </a:r>
            <a:r>
              <a:rPr lang="en-US" sz="1200" b="0" dirty="0" smtClean="0">
                <a:solidFill>
                  <a:schemeClr val="tx1"/>
                </a:solidFill>
              </a:rPr>
              <a:t/>
            </a:r>
            <a:br>
              <a:rPr lang="en-US" sz="1200" b="0" dirty="0" smtClean="0">
                <a:solidFill>
                  <a:schemeClr val="tx1"/>
                </a:solidFill>
              </a:rPr>
            </a:br>
            <a:r>
              <a:rPr lang="en-US" sz="1200" b="0" dirty="0" smtClean="0">
                <a:solidFill>
                  <a:schemeClr val="tx1"/>
                </a:solidFill>
              </a:rPr>
              <a:t> </a:t>
            </a:r>
            <a:br>
              <a:rPr lang="en-US" sz="1200" b="0" dirty="0" smtClean="0">
                <a:solidFill>
                  <a:schemeClr val="tx1"/>
                </a:solidFill>
              </a:rPr>
            </a:br>
            <a:r>
              <a:rPr lang="en-US" sz="1200" u="sng" dirty="0" smtClean="0">
                <a:solidFill>
                  <a:schemeClr val="tx1"/>
                </a:solidFill>
              </a:rPr>
              <a:t>At least 13 (81%) </a:t>
            </a:r>
            <a:r>
              <a:rPr lang="en-US" sz="1200" b="0" dirty="0" smtClean="0">
                <a:solidFill>
                  <a:schemeClr val="tx1"/>
                </a:solidFill>
              </a:rPr>
              <a:t>described living</a:t>
            </a:r>
            <a:r>
              <a:rPr lang="en-US" sz="1200" u="sng" dirty="0" smtClean="0">
                <a:solidFill>
                  <a:schemeClr val="tx1"/>
                </a:solidFill>
              </a:rPr>
              <a:t> in severe poverty </a:t>
            </a:r>
            <a:r>
              <a:rPr lang="en-US" sz="1200" b="0" dirty="0" smtClean="0">
                <a:solidFill>
                  <a:schemeClr val="tx1"/>
                </a:solidFill>
              </a:rPr>
              <a:t>with many attributing </a:t>
            </a:r>
            <a:br>
              <a:rPr lang="en-US" sz="1200" b="0" dirty="0" smtClean="0">
                <a:solidFill>
                  <a:schemeClr val="tx1"/>
                </a:solidFill>
              </a:rPr>
            </a:br>
            <a:r>
              <a:rPr lang="en-US" sz="1200" b="0" dirty="0" smtClean="0">
                <a:solidFill>
                  <a:schemeClr val="tx1"/>
                </a:solidFill>
              </a:rPr>
              <a:t>such conditions to status as members of African or Anglo Amerasian households, a long term condition affecting many with traumatic impact.</a:t>
            </a:r>
            <a:r>
              <a:rPr lang="en-US" sz="1200" dirty="0" smtClean="0"/>
              <a:t/>
            </a:r>
            <a:br>
              <a:rPr lang="en-US" sz="1200" dirty="0" smtClean="0"/>
            </a:br>
            <a:endParaRPr lang="en-US" sz="1200" dirty="0">
              <a:solidFill>
                <a:schemeClr val="tx1"/>
              </a:solidFill>
            </a:endParaRPr>
          </a:p>
        </p:txBody>
      </p:sp>
      <p:sp>
        <p:nvSpPr>
          <p:cNvPr id="3" name="Content Placeholder 2"/>
          <p:cNvSpPr>
            <a:spLocks noGrp="1"/>
          </p:cNvSpPr>
          <p:nvPr>
            <p:ph idx="1"/>
          </p:nvPr>
        </p:nvSpPr>
        <p:spPr>
          <a:xfrm>
            <a:off x="502920" y="530352"/>
            <a:ext cx="8183880" cy="841248"/>
          </a:xfrm>
        </p:spPr>
        <p:txBody>
          <a:bodyPr/>
          <a:lstStyle/>
          <a:p>
            <a:r>
              <a:rPr lang="en-US" b="1" dirty="0" smtClean="0">
                <a:solidFill>
                  <a:schemeClr val="accent1"/>
                </a:solidFill>
              </a:rPr>
              <a:t>Interpretation of Findings</a:t>
            </a:r>
            <a:endParaRPr lang="en-US" dirty="0" smtClean="0">
              <a:solidFill>
                <a:schemeClr val="accent1"/>
              </a:solidFill>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371600"/>
            <a:ext cx="8183880" cy="4663440"/>
          </a:xfrm>
        </p:spPr>
        <p:txBody>
          <a:bodyPr>
            <a:normAutofit fontScale="90000"/>
          </a:bodyPr>
          <a:lstStyle/>
          <a:p>
            <a:r>
              <a:rPr lang="en-US" sz="1300" dirty="0" smtClean="0">
                <a:solidFill>
                  <a:schemeClr val="tx1"/>
                </a:solidFill>
              </a:rPr>
              <a:t>__________________________________________________________________</a:t>
            </a:r>
            <a:br>
              <a:rPr lang="en-US" sz="1300" dirty="0" smtClean="0">
                <a:solidFill>
                  <a:schemeClr val="tx1"/>
                </a:solidFill>
              </a:rPr>
            </a:br>
            <a:r>
              <a:rPr lang="en-US" sz="1300" dirty="0" smtClean="0">
                <a:solidFill>
                  <a:schemeClr val="tx1"/>
                </a:solidFill>
              </a:rPr>
              <a:t> </a:t>
            </a:r>
            <a:br>
              <a:rPr lang="en-US" sz="1300" dirty="0" smtClean="0">
                <a:solidFill>
                  <a:schemeClr val="tx1"/>
                </a:solidFill>
              </a:rPr>
            </a:br>
            <a:r>
              <a:rPr lang="en-US" sz="1300" dirty="0" smtClean="0">
                <a:solidFill>
                  <a:schemeClr val="tx1"/>
                </a:solidFill>
              </a:rPr>
              <a:t>Research Question 2:</a:t>
            </a:r>
            <a:r>
              <a:rPr lang="en-US" sz="1300" b="0" dirty="0" smtClean="0">
                <a:solidFill>
                  <a:schemeClr val="tx1"/>
                </a:solidFill>
              </a:rPr>
              <a:t>  Were there indicators that Filipino Amerasians generally experienced stigmatization and discrimination based upon their different racial and ethnic constitution, physical features, and conditions of birth as progeny of U.S. servicemen?  </a:t>
            </a:r>
            <a:r>
              <a:rPr lang="en-US" sz="1300" dirty="0" smtClean="0">
                <a:solidFill>
                  <a:schemeClr val="tx1"/>
                </a:solidFill>
              </a:rPr>
              <a:t/>
            </a:r>
            <a:br>
              <a:rPr lang="en-US" sz="1300" dirty="0" smtClean="0">
                <a:solidFill>
                  <a:schemeClr val="tx1"/>
                </a:solidFill>
              </a:rPr>
            </a:br>
            <a:r>
              <a:rPr lang="en-US" sz="1300" dirty="0" smtClean="0">
                <a:solidFill>
                  <a:schemeClr val="tx1"/>
                </a:solidFill>
              </a:rPr>
              <a:t> </a:t>
            </a:r>
            <a:br>
              <a:rPr lang="en-US" sz="1300" dirty="0" smtClean="0">
                <a:solidFill>
                  <a:schemeClr val="tx1"/>
                </a:solidFill>
              </a:rPr>
            </a:br>
            <a:r>
              <a:rPr lang="en-US" sz="1300" b="0" dirty="0" smtClean="0">
                <a:solidFill>
                  <a:schemeClr val="tx1"/>
                </a:solidFill>
              </a:rPr>
              <a:t>The sample majority believed they </a:t>
            </a:r>
            <a:r>
              <a:rPr lang="en-US" sz="1300" u="sng" dirty="0" smtClean="0">
                <a:solidFill>
                  <a:schemeClr val="tx1"/>
                </a:solidFill>
              </a:rPr>
              <a:t>experienced both stigmatization and discrimination </a:t>
            </a:r>
            <a:r>
              <a:rPr lang="en-US" sz="1300" b="0" dirty="0" smtClean="0">
                <a:solidFill>
                  <a:schemeClr val="tx1"/>
                </a:solidFill>
              </a:rPr>
              <a:t>in many crucial aspects of their personal and public lives primarily driven by Filipino society and </a:t>
            </a:r>
            <a:r>
              <a:rPr lang="en-US" sz="1300" u="sng" dirty="0" smtClean="0">
                <a:solidFill>
                  <a:schemeClr val="tx1"/>
                </a:solidFill>
              </a:rPr>
              <a:t>based upon their physical features, social circumstances at birth including mixed- parentage, </a:t>
            </a:r>
            <a:r>
              <a:rPr lang="en-US" sz="1300" b="0" dirty="0" smtClean="0">
                <a:solidFill>
                  <a:schemeClr val="tx1"/>
                </a:solidFill>
              </a:rPr>
              <a:t>and </a:t>
            </a:r>
            <a:r>
              <a:rPr lang="en-US" sz="1300" u="sng" dirty="0" smtClean="0">
                <a:solidFill>
                  <a:schemeClr val="tx1"/>
                </a:solidFill>
              </a:rPr>
              <a:t>resultant low SES. </a:t>
            </a:r>
            <a:r>
              <a:rPr lang="en-US" sz="1300" b="0" dirty="0" smtClean="0">
                <a:solidFill>
                  <a:schemeClr val="tx1"/>
                </a:solidFill>
              </a:rPr>
              <a:t/>
            </a:r>
            <a:br>
              <a:rPr lang="en-US" sz="1300" b="0" dirty="0" smtClean="0">
                <a:solidFill>
                  <a:schemeClr val="tx1"/>
                </a:solidFill>
              </a:rPr>
            </a:br>
            <a:r>
              <a:rPr lang="en-US" sz="1300" b="0" dirty="0" smtClean="0">
                <a:solidFill>
                  <a:schemeClr val="tx1"/>
                </a:solidFill>
              </a:rPr>
              <a:t> </a:t>
            </a:r>
            <a:br>
              <a:rPr lang="en-US" sz="1300" b="0" dirty="0" smtClean="0">
                <a:solidFill>
                  <a:schemeClr val="tx1"/>
                </a:solidFill>
              </a:rPr>
            </a:br>
            <a:r>
              <a:rPr lang="en-US" sz="1300" b="0" dirty="0" smtClean="0">
                <a:solidFill>
                  <a:schemeClr val="tx1"/>
                </a:solidFill>
              </a:rPr>
              <a:t>Some reported they were </a:t>
            </a:r>
            <a:r>
              <a:rPr lang="en-US" sz="1300" u="sng" dirty="0" smtClean="0">
                <a:solidFill>
                  <a:schemeClr val="tx1"/>
                </a:solidFill>
              </a:rPr>
              <a:t>stigmatized in the early years if their mothers were prostitutes or suspected of engaging in sex industry </a:t>
            </a:r>
            <a:r>
              <a:rPr lang="en-US" sz="1300" b="0" dirty="0" smtClean="0">
                <a:solidFill>
                  <a:schemeClr val="tx1"/>
                </a:solidFill>
              </a:rPr>
              <a:t>pursuits by other family members, neighbors or classmates. Some said they were held accountable throughout their lives because of their mother's involvement in the sex industry and claims that </a:t>
            </a:r>
            <a:r>
              <a:rPr lang="en-US" sz="1300" u="sng" dirty="0" smtClean="0">
                <a:solidFill>
                  <a:schemeClr val="tx1"/>
                </a:solidFill>
              </a:rPr>
              <a:t>their fathers were ashamed of them and subsequently abandoned them.</a:t>
            </a:r>
            <a:br>
              <a:rPr lang="en-US" sz="1300" u="sng" dirty="0" smtClean="0">
                <a:solidFill>
                  <a:schemeClr val="tx1"/>
                </a:solidFill>
              </a:rPr>
            </a:br>
            <a:r>
              <a:rPr lang="en-US" sz="1300" u="sng" dirty="0" smtClean="0">
                <a:solidFill>
                  <a:schemeClr val="tx1"/>
                </a:solidFill>
              </a:rPr>
              <a:t> </a:t>
            </a:r>
            <a:r>
              <a:rPr lang="en-US" sz="1300" b="0" dirty="0" smtClean="0">
                <a:solidFill>
                  <a:schemeClr val="tx1"/>
                </a:solidFill>
              </a:rPr>
              <a:t/>
            </a:r>
            <a:br>
              <a:rPr lang="en-US" sz="1300" b="0" dirty="0" smtClean="0">
                <a:solidFill>
                  <a:schemeClr val="tx1"/>
                </a:solidFill>
              </a:rPr>
            </a:br>
            <a:r>
              <a:rPr lang="en-US" sz="1300" b="0" dirty="0" smtClean="0">
                <a:solidFill>
                  <a:schemeClr val="tx1"/>
                </a:solidFill>
              </a:rPr>
              <a:t>Both Anglos and Africans experienced </a:t>
            </a:r>
            <a:r>
              <a:rPr lang="en-US" sz="1300" u="sng" dirty="0" smtClean="0">
                <a:solidFill>
                  <a:schemeClr val="tx1"/>
                </a:solidFill>
              </a:rPr>
              <a:t>heavy name-calling </a:t>
            </a:r>
            <a:r>
              <a:rPr lang="en-US" sz="1300" b="0" dirty="0" smtClean="0">
                <a:solidFill>
                  <a:schemeClr val="tx1"/>
                </a:solidFill>
              </a:rPr>
              <a:t>and </a:t>
            </a:r>
            <a:r>
              <a:rPr lang="en-US" sz="1300" u="sng" dirty="0" smtClean="0">
                <a:solidFill>
                  <a:schemeClr val="tx1"/>
                </a:solidFill>
              </a:rPr>
              <a:t>verbal harassment </a:t>
            </a:r>
            <a:r>
              <a:rPr lang="en-US" sz="1300" b="0" dirty="0" smtClean="0">
                <a:solidFill>
                  <a:schemeClr val="tx1"/>
                </a:solidFill>
              </a:rPr>
              <a:t>beginning in their early grade school years and continuing into adulthood mostly based on their physical appearances or circumstances at birth. Both Anglos and Africans</a:t>
            </a:r>
            <a:r>
              <a:rPr lang="en-US" sz="1300" u="sng" dirty="0" smtClean="0">
                <a:solidFill>
                  <a:schemeClr val="tx1"/>
                </a:solidFill>
              </a:rPr>
              <a:t> described these episodes as highly traumatizing</a:t>
            </a:r>
            <a:r>
              <a:rPr lang="en-US" sz="1300" dirty="0" smtClean="0">
                <a:solidFill>
                  <a:schemeClr val="tx1"/>
                </a:solidFill>
              </a:rPr>
              <a:t> </a:t>
            </a:r>
            <a:r>
              <a:rPr lang="en-US" sz="1300" b="0" dirty="0" smtClean="0">
                <a:solidFill>
                  <a:schemeClr val="tx1"/>
                </a:solidFill>
              </a:rPr>
              <a:t>and many speculated such conditions </a:t>
            </a:r>
            <a:r>
              <a:rPr lang="en-US" sz="1300" u="sng" dirty="0" smtClean="0">
                <a:solidFill>
                  <a:schemeClr val="tx1"/>
                </a:solidFill>
              </a:rPr>
              <a:t>impacted negatively on their mental or physical health.</a:t>
            </a:r>
            <a:br>
              <a:rPr lang="en-US" sz="1300" u="sng" dirty="0" smtClean="0">
                <a:solidFill>
                  <a:schemeClr val="tx1"/>
                </a:solidFill>
              </a:rPr>
            </a:br>
            <a:r>
              <a:rPr lang="en-US" sz="1300" u="sng" dirty="0" smtClean="0">
                <a:solidFill>
                  <a:schemeClr val="tx1"/>
                </a:solidFill>
              </a:rPr>
              <a:t> </a:t>
            </a:r>
            <a:r>
              <a:rPr lang="en-US" sz="1300" b="0" dirty="0" smtClean="0">
                <a:solidFill>
                  <a:schemeClr val="tx1"/>
                </a:solidFill>
              </a:rPr>
              <a:t/>
            </a:r>
            <a:br>
              <a:rPr lang="en-US" sz="1300" b="0" dirty="0" smtClean="0">
                <a:solidFill>
                  <a:schemeClr val="tx1"/>
                </a:solidFill>
              </a:rPr>
            </a:br>
            <a:r>
              <a:rPr lang="en-US" sz="1300" b="0" dirty="0" smtClean="0">
                <a:solidFill>
                  <a:schemeClr val="tx1"/>
                </a:solidFill>
              </a:rPr>
              <a:t>Many Amerasians repeatedly </a:t>
            </a:r>
            <a:r>
              <a:rPr lang="en-US" sz="1300" u="sng" dirty="0" smtClean="0">
                <a:solidFill>
                  <a:schemeClr val="tx1"/>
                </a:solidFill>
              </a:rPr>
              <a:t>witnessed schoolyard bullying, street gang attacks, intra-family abuse, or general violence </a:t>
            </a:r>
            <a:r>
              <a:rPr lang="en-US" sz="1300" b="0" dirty="0" smtClean="0">
                <a:solidFill>
                  <a:schemeClr val="tx1"/>
                </a:solidFill>
              </a:rPr>
              <a:t>directed at Amerasians’ friends or acquaintances largely based on stigma-laden and discriminatory behavior.</a:t>
            </a:r>
            <a:r>
              <a:rPr lang="en-US" sz="1400" dirty="0" smtClean="0"/>
              <a:t/>
            </a:r>
            <a:br>
              <a:rPr lang="en-US" sz="1400" dirty="0" smtClean="0"/>
            </a:br>
            <a:endParaRPr lang="en-US" sz="1400" dirty="0">
              <a:solidFill>
                <a:schemeClr val="tx1"/>
              </a:solidFill>
            </a:endParaRPr>
          </a:p>
        </p:txBody>
      </p:sp>
      <p:sp>
        <p:nvSpPr>
          <p:cNvPr id="3" name="Content Placeholder 2"/>
          <p:cNvSpPr>
            <a:spLocks noGrp="1"/>
          </p:cNvSpPr>
          <p:nvPr>
            <p:ph idx="1"/>
          </p:nvPr>
        </p:nvSpPr>
        <p:spPr>
          <a:xfrm>
            <a:off x="502920" y="530352"/>
            <a:ext cx="8183880" cy="841248"/>
          </a:xfrm>
        </p:spPr>
        <p:txBody>
          <a:bodyPr/>
          <a:lstStyle/>
          <a:p>
            <a:r>
              <a:rPr lang="en-US" b="1" dirty="0" smtClean="0">
                <a:solidFill>
                  <a:schemeClr val="accent1"/>
                </a:solidFill>
              </a:rPr>
              <a:t>Interpretation of Findings</a:t>
            </a:r>
            <a:endParaRPr lang="en-US" dirty="0" smtClean="0">
              <a:solidFill>
                <a:schemeClr val="accent1"/>
              </a:solidFill>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371600"/>
            <a:ext cx="8183880" cy="4663440"/>
          </a:xfrm>
        </p:spPr>
        <p:txBody>
          <a:bodyPr>
            <a:normAutofit fontScale="90000"/>
          </a:bodyPr>
          <a:lstStyle/>
          <a:p>
            <a:r>
              <a:rPr lang="en-US" sz="1400" dirty="0" smtClean="0">
                <a:solidFill>
                  <a:schemeClr val="tx1"/>
                </a:solidFill>
              </a:rPr>
              <a:t>__________________________________________________________________</a:t>
            </a:r>
            <a:br>
              <a:rPr lang="en-US" sz="1400" dirty="0" smtClean="0">
                <a:solidFill>
                  <a:schemeClr val="tx1"/>
                </a:solidFill>
              </a:rPr>
            </a:br>
            <a:r>
              <a:rPr lang="en-US" sz="1400" dirty="0" smtClean="0">
                <a:solidFill>
                  <a:schemeClr val="tx1"/>
                </a:solidFill>
              </a:rPr>
              <a:t> </a:t>
            </a:r>
            <a:br>
              <a:rPr lang="en-US" sz="1400" dirty="0" smtClean="0">
                <a:solidFill>
                  <a:schemeClr val="tx1"/>
                </a:solidFill>
              </a:rPr>
            </a:br>
            <a:r>
              <a:rPr lang="en-US" sz="1400" dirty="0" smtClean="0">
                <a:solidFill>
                  <a:schemeClr val="tx1"/>
                </a:solidFill>
              </a:rPr>
              <a:t>Research Question 3: </a:t>
            </a:r>
            <a:r>
              <a:rPr lang="en-US" sz="1400" b="0" dirty="0" smtClean="0">
                <a:solidFill>
                  <a:schemeClr val="tx1"/>
                </a:solidFill>
              </a:rPr>
              <a:t>Were there indications that African Americans experienced greater degrees of stigmatization, discrimination and low SES marginalization based upon the presenting conditions described above?</a:t>
            </a:r>
            <a:r>
              <a:rPr lang="en-US" sz="1400" dirty="0" smtClean="0">
                <a:solidFill>
                  <a:schemeClr val="tx1"/>
                </a:solidFill>
              </a:rPr>
              <a:t/>
            </a:r>
            <a:br>
              <a:rPr lang="en-US" sz="1400" dirty="0" smtClean="0">
                <a:solidFill>
                  <a:schemeClr val="tx1"/>
                </a:solidFill>
              </a:rPr>
            </a:br>
            <a:r>
              <a:rPr lang="en-US" sz="1400" dirty="0" smtClean="0">
                <a:solidFill>
                  <a:schemeClr val="tx1"/>
                </a:solidFill>
              </a:rPr>
              <a:t> </a:t>
            </a:r>
            <a:br>
              <a:rPr lang="en-US" sz="1400" dirty="0" smtClean="0">
                <a:solidFill>
                  <a:schemeClr val="tx1"/>
                </a:solidFill>
              </a:rPr>
            </a:br>
            <a:r>
              <a:rPr lang="en-US" sz="1400" b="0" dirty="0" smtClean="0">
                <a:solidFill>
                  <a:schemeClr val="tx1"/>
                </a:solidFill>
              </a:rPr>
              <a:t>African Amerasians stated with almost universal Anglo corroboration that </a:t>
            </a:r>
            <a:r>
              <a:rPr lang="en-US" sz="1400" u="sng" dirty="0" smtClean="0">
                <a:solidFill>
                  <a:schemeClr val="tx1"/>
                </a:solidFill>
              </a:rPr>
              <a:t>Africans were more frequently stigmatized and discriminated against by mainstream Filipinos.</a:t>
            </a:r>
            <a:br>
              <a:rPr lang="en-US" sz="1400" u="sng" dirty="0" smtClean="0">
                <a:solidFill>
                  <a:schemeClr val="tx1"/>
                </a:solidFill>
              </a:rPr>
            </a:br>
            <a:r>
              <a:rPr lang="en-US" sz="1400" u="sng" dirty="0" smtClean="0">
                <a:solidFill>
                  <a:schemeClr val="tx1"/>
                </a:solidFill>
              </a:rPr>
              <a:t> </a:t>
            </a:r>
            <a:r>
              <a:rPr lang="en-US" sz="1400" b="0" dirty="0" smtClean="0">
                <a:solidFill>
                  <a:schemeClr val="tx1"/>
                </a:solidFill>
              </a:rPr>
              <a:t/>
            </a:r>
            <a:br>
              <a:rPr lang="en-US" sz="1400" b="0" dirty="0" smtClean="0">
                <a:solidFill>
                  <a:schemeClr val="tx1"/>
                </a:solidFill>
              </a:rPr>
            </a:br>
            <a:r>
              <a:rPr lang="en-US" sz="1400" b="0" dirty="0" smtClean="0">
                <a:solidFill>
                  <a:schemeClr val="tx1"/>
                </a:solidFill>
              </a:rPr>
              <a:t>Interviews and computations from psychosocial risk and stress factors bore out that </a:t>
            </a:r>
            <a:r>
              <a:rPr lang="en-US" sz="1400" u="sng" dirty="0" smtClean="0">
                <a:solidFill>
                  <a:schemeClr val="tx1"/>
                </a:solidFill>
              </a:rPr>
              <a:t>Africans experienced greater degrees </a:t>
            </a:r>
            <a:r>
              <a:rPr lang="en-US" sz="1400" b="0" dirty="0" smtClean="0">
                <a:solidFill>
                  <a:schemeClr val="tx1"/>
                </a:solidFill>
              </a:rPr>
              <a:t>of stigma, discrimination,</a:t>
            </a:r>
            <a:r>
              <a:rPr lang="en-US" sz="1400" u="sng" dirty="0" smtClean="0">
                <a:solidFill>
                  <a:schemeClr val="tx1"/>
                </a:solidFill>
              </a:rPr>
              <a:t> impoverishment, lower social desirability, and experienced greater rejection, social isolation and feelings of inferiority </a:t>
            </a:r>
            <a:r>
              <a:rPr lang="en-US" sz="1400" b="0" dirty="0" smtClean="0">
                <a:solidFill>
                  <a:schemeClr val="tx1"/>
                </a:solidFill>
              </a:rPr>
              <a:t>than Anglos.</a:t>
            </a:r>
            <a:br>
              <a:rPr lang="en-US" sz="1400" b="0" dirty="0" smtClean="0">
                <a:solidFill>
                  <a:schemeClr val="tx1"/>
                </a:solidFill>
              </a:rPr>
            </a:br>
            <a:r>
              <a:rPr lang="en-US" sz="1400" b="0" dirty="0" smtClean="0">
                <a:solidFill>
                  <a:schemeClr val="tx1"/>
                </a:solidFill>
              </a:rPr>
              <a:t> </a:t>
            </a:r>
            <a:br>
              <a:rPr lang="en-US" sz="1400" b="0" dirty="0" smtClean="0">
                <a:solidFill>
                  <a:schemeClr val="tx1"/>
                </a:solidFill>
              </a:rPr>
            </a:br>
            <a:r>
              <a:rPr lang="en-US" sz="1400" b="0" dirty="0" smtClean="0">
                <a:solidFill>
                  <a:schemeClr val="tx1"/>
                </a:solidFill>
              </a:rPr>
              <a:t>Confirmation from the DASS-21 indicated Africans experienced higher levels of psychopathological symptomatology in each of the three subscales (Depression, Anxiety and Stress). </a:t>
            </a:r>
            <a:r>
              <a:rPr lang="en-US" sz="1400" u="sng" dirty="0" smtClean="0">
                <a:solidFill>
                  <a:schemeClr val="tx1"/>
                </a:solidFill>
              </a:rPr>
              <a:t>Adult Africans (n=4) were the most vulnerable sub-group </a:t>
            </a:r>
            <a:r>
              <a:rPr lang="en-US" sz="1400" b="0" dirty="0" smtClean="0">
                <a:solidFill>
                  <a:schemeClr val="tx1"/>
                </a:solidFill>
              </a:rPr>
              <a:t>in the sample </a:t>
            </a:r>
            <a:r>
              <a:rPr lang="en-US" sz="1400" u="sng" dirty="0" smtClean="0">
                <a:solidFill>
                  <a:schemeClr val="tx1"/>
                </a:solidFill>
              </a:rPr>
              <a:t>followed by women </a:t>
            </a:r>
            <a:r>
              <a:rPr lang="en-US" sz="1400" b="0" dirty="0" smtClean="0">
                <a:solidFill>
                  <a:schemeClr val="tx1"/>
                </a:solidFill>
              </a:rPr>
              <a:t>and </a:t>
            </a:r>
            <a:r>
              <a:rPr lang="en-US" sz="1400" u="sng" dirty="0" smtClean="0">
                <a:solidFill>
                  <a:schemeClr val="tx1"/>
                </a:solidFill>
              </a:rPr>
              <a:t>specifically African women </a:t>
            </a:r>
            <a:r>
              <a:rPr lang="en-US" sz="1400" b="0" dirty="0" smtClean="0">
                <a:solidFill>
                  <a:schemeClr val="tx1"/>
                </a:solidFill>
              </a:rPr>
              <a:t>in both age categories.</a:t>
            </a:r>
            <a:br>
              <a:rPr lang="en-US" sz="1400" b="0" dirty="0" smtClean="0">
                <a:solidFill>
                  <a:schemeClr val="tx1"/>
                </a:solidFill>
              </a:rPr>
            </a:br>
            <a:r>
              <a:rPr lang="en-US" sz="1400" b="0" dirty="0" smtClean="0">
                <a:solidFill>
                  <a:schemeClr val="tx1"/>
                </a:solidFill>
              </a:rPr>
              <a:t> </a:t>
            </a:r>
            <a:br>
              <a:rPr lang="en-US" sz="1400" b="0" dirty="0" smtClean="0">
                <a:solidFill>
                  <a:schemeClr val="tx1"/>
                </a:solidFill>
              </a:rPr>
            </a:br>
            <a:r>
              <a:rPr lang="en-US" sz="1400" u="sng" dirty="0" smtClean="0">
                <a:solidFill>
                  <a:schemeClr val="tx1"/>
                </a:solidFill>
              </a:rPr>
              <a:t>Africans experienced </a:t>
            </a:r>
            <a:r>
              <a:rPr lang="en-US" sz="1400" b="0" dirty="0" smtClean="0">
                <a:solidFill>
                  <a:schemeClr val="tx1"/>
                </a:solidFill>
              </a:rPr>
              <a:t>slightly </a:t>
            </a:r>
            <a:r>
              <a:rPr lang="en-US" sz="1400" u="sng" dirty="0" smtClean="0">
                <a:solidFill>
                  <a:schemeClr val="tx1"/>
                </a:solidFill>
              </a:rPr>
              <a:t>higher levels of economic impoverishment </a:t>
            </a:r>
            <a:r>
              <a:rPr lang="en-US" sz="1400" b="0" dirty="0" smtClean="0">
                <a:solidFill>
                  <a:schemeClr val="tx1"/>
                </a:solidFill>
              </a:rPr>
              <a:t>than Anglos and slightly </a:t>
            </a:r>
            <a:r>
              <a:rPr lang="en-US" sz="1400" u="sng" dirty="0" smtClean="0">
                <a:solidFill>
                  <a:schemeClr val="tx1"/>
                </a:solidFill>
              </a:rPr>
              <a:t>more severe levels of housing insecurity and homelessness. </a:t>
            </a:r>
            <a:br>
              <a:rPr lang="en-US" sz="1400" u="sng" dirty="0" smtClean="0">
                <a:solidFill>
                  <a:schemeClr val="tx1"/>
                </a:solidFill>
              </a:rPr>
            </a:br>
            <a:r>
              <a:rPr lang="en-US" sz="1400" b="0" dirty="0" smtClean="0">
                <a:solidFill>
                  <a:schemeClr val="tx1"/>
                </a:solidFill>
              </a:rPr>
              <a:t/>
            </a:r>
            <a:br>
              <a:rPr lang="en-US" sz="1400" b="0" dirty="0" smtClean="0">
                <a:solidFill>
                  <a:schemeClr val="tx1"/>
                </a:solidFill>
              </a:rPr>
            </a:br>
            <a:r>
              <a:rPr lang="en-US" sz="1400" u="sng" dirty="0" smtClean="0">
                <a:solidFill>
                  <a:schemeClr val="tx1"/>
                </a:solidFill>
              </a:rPr>
              <a:t>Name-calling </a:t>
            </a:r>
            <a:r>
              <a:rPr lang="en-US" sz="1400" b="0" dirty="0" smtClean="0">
                <a:solidFill>
                  <a:schemeClr val="tx1"/>
                </a:solidFill>
              </a:rPr>
              <a:t>and verbal harassment </a:t>
            </a:r>
            <a:r>
              <a:rPr lang="en-US" sz="1400" u="sng" dirty="0" smtClean="0">
                <a:solidFill>
                  <a:schemeClr val="tx1"/>
                </a:solidFill>
              </a:rPr>
              <a:t>was more intense </a:t>
            </a:r>
            <a:r>
              <a:rPr lang="en-US" sz="1400" b="0" dirty="0" smtClean="0">
                <a:solidFill>
                  <a:schemeClr val="tx1"/>
                </a:solidFill>
              </a:rPr>
              <a:t>when </a:t>
            </a:r>
            <a:r>
              <a:rPr lang="en-US" sz="1400" dirty="0" smtClean="0">
                <a:solidFill>
                  <a:schemeClr val="tx1"/>
                </a:solidFill>
              </a:rPr>
              <a:t>directed against Africans </a:t>
            </a:r>
            <a:r>
              <a:rPr lang="en-US" sz="1400" b="0" dirty="0" smtClean="0">
                <a:solidFill>
                  <a:schemeClr val="tx1"/>
                </a:solidFill>
              </a:rPr>
              <a:t> with particular emphasis on </a:t>
            </a:r>
            <a:r>
              <a:rPr lang="en-US" sz="1400" u="sng" dirty="0" smtClean="0">
                <a:solidFill>
                  <a:schemeClr val="tx1"/>
                </a:solidFill>
              </a:rPr>
              <a:t>provocative references to one's physical appearance </a:t>
            </a:r>
            <a:r>
              <a:rPr lang="en-US" sz="1400" b="0" dirty="0" smtClean="0">
                <a:solidFill>
                  <a:schemeClr val="tx1"/>
                </a:solidFill>
              </a:rPr>
              <a:t>and phenotypic features (e.g., "fat lips"; "black hole"; "nigger"; "black monkey"; "slave" and "Kulot" or one with kinky hair.</a:t>
            </a:r>
            <a:endParaRPr lang="en-US" sz="1400" b="0" dirty="0">
              <a:solidFill>
                <a:schemeClr val="tx1"/>
              </a:solidFill>
            </a:endParaRPr>
          </a:p>
        </p:txBody>
      </p:sp>
      <p:sp>
        <p:nvSpPr>
          <p:cNvPr id="3" name="Content Placeholder 2"/>
          <p:cNvSpPr>
            <a:spLocks noGrp="1"/>
          </p:cNvSpPr>
          <p:nvPr>
            <p:ph idx="1"/>
          </p:nvPr>
        </p:nvSpPr>
        <p:spPr>
          <a:xfrm>
            <a:off x="502920" y="530352"/>
            <a:ext cx="8183880" cy="841248"/>
          </a:xfrm>
        </p:spPr>
        <p:txBody>
          <a:bodyPr/>
          <a:lstStyle/>
          <a:p>
            <a:r>
              <a:rPr lang="en-US" b="1" dirty="0" smtClean="0">
                <a:solidFill>
                  <a:schemeClr val="accent1"/>
                </a:solidFill>
              </a:rPr>
              <a:t>Interpretation of Findings</a:t>
            </a:r>
            <a:endParaRPr lang="en-US" dirty="0" smtClean="0">
              <a:solidFill>
                <a:schemeClr val="accent1"/>
              </a:solidFill>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371600"/>
            <a:ext cx="8183880" cy="4663440"/>
          </a:xfrm>
        </p:spPr>
        <p:txBody>
          <a:bodyPr>
            <a:normAutofit fontScale="90000"/>
          </a:bodyPr>
          <a:lstStyle/>
          <a:p>
            <a:r>
              <a:rPr lang="en-US" sz="1400" dirty="0" smtClean="0">
                <a:solidFill>
                  <a:schemeClr val="tx1"/>
                </a:solidFill>
              </a:rPr>
              <a:t>________________________________________________________</a:t>
            </a:r>
            <a:br>
              <a:rPr lang="en-US" sz="1400" dirty="0" smtClean="0">
                <a:solidFill>
                  <a:schemeClr val="tx1"/>
                </a:solidFill>
              </a:rPr>
            </a:br>
            <a:r>
              <a:rPr lang="en-US" sz="1400" dirty="0" smtClean="0">
                <a:solidFill>
                  <a:schemeClr val="tx1"/>
                </a:solidFill>
              </a:rPr>
              <a:t> </a:t>
            </a:r>
            <a:br>
              <a:rPr lang="en-US" sz="1400" dirty="0" smtClean="0">
                <a:solidFill>
                  <a:schemeClr val="tx1"/>
                </a:solidFill>
              </a:rPr>
            </a:br>
            <a:r>
              <a:rPr lang="en-US" sz="1600" dirty="0" smtClean="0">
                <a:solidFill>
                  <a:schemeClr val="tx1"/>
                </a:solidFill>
              </a:rPr>
              <a:t>Research Question 4: </a:t>
            </a:r>
            <a:r>
              <a:rPr lang="en-US" sz="1600" b="0" dirty="0" smtClean="0">
                <a:solidFill>
                  <a:schemeClr val="tx1"/>
                </a:solidFill>
              </a:rPr>
              <a:t> Did Amerasians view their circumstances of birth as a contributing factor to their psychosocial, SES and general mental health well-being</a:t>
            </a:r>
            <a:r>
              <a:rPr lang="en-US" sz="1400" b="0" dirty="0" smtClean="0">
                <a:solidFill>
                  <a:schemeClr val="tx1"/>
                </a:solidFill>
              </a:rPr>
              <a:t>?  </a:t>
            </a:r>
            <a:br>
              <a:rPr lang="en-US" sz="1400" b="0" dirty="0" smtClean="0">
                <a:solidFill>
                  <a:schemeClr val="tx1"/>
                </a:solidFill>
              </a:rPr>
            </a:br>
            <a:r>
              <a:rPr lang="en-US" sz="1400" b="0" dirty="0" smtClean="0">
                <a:solidFill>
                  <a:schemeClr val="tx1"/>
                </a:solidFill>
              </a:rPr>
              <a:t> </a:t>
            </a:r>
            <a:r>
              <a:rPr lang="en-US" sz="1400" dirty="0" smtClean="0">
                <a:solidFill>
                  <a:schemeClr val="tx1"/>
                </a:solidFill>
              </a:rPr>
              <a:t/>
            </a:r>
            <a:br>
              <a:rPr lang="en-US" sz="1400" dirty="0" smtClean="0">
                <a:solidFill>
                  <a:schemeClr val="tx1"/>
                </a:solidFill>
              </a:rPr>
            </a:br>
            <a:r>
              <a:rPr lang="en-US" sz="1400" b="0" dirty="0" smtClean="0">
                <a:solidFill>
                  <a:schemeClr val="tx1"/>
                </a:solidFill>
              </a:rPr>
              <a:t>Participants readily made </a:t>
            </a:r>
            <a:r>
              <a:rPr lang="en-US" sz="1400" u="sng" dirty="0" smtClean="0">
                <a:solidFill>
                  <a:schemeClr val="tx1"/>
                </a:solidFill>
              </a:rPr>
              <a:t>personal connections between circumstances surrounding their unique birth circumstances as Amerasians and their current marginal SES and psychosocial conditions.</a:t>
            </a:r>
            <a:r>
              <a:rPr lang="en-US" sz="1400" b="0" dirty="0" smtClean="0">
                <a:solidFill>
                  <a:schemeClr val="tx1"/>
                </a:solidFill>
              </a:rPr>
              <a:t/>
            </a:r>
            <a:br>
              <a:rPr lang="en-US" sz="1400" b="0" dirty="0" smtClean="0">
                <a:solidFill>
                  <a:schemeClr val="tx1"/>
                </a:solidFill>
              </a:rPr>
            </a:br>
            <a:r>
              <a:rPr lang="en-US" sz="1400" b="0" dirty="0" smtClean="0">
                <a:solidFill>
                  <a:schemeClr val="tx1"/>
                </a:solidFill>
              </a:rPr>
              <a:t> </a:t>
            </a:r>
            <a:br>
              <a:rPr lang="en-US" sz="1400" b="0" dirty="0" smtClean="0">
                <a:solidFill>
                  <a:schemeClr val="tx1"/>
                </a:solidFill>
              </a:rPr>
            </a:br>
            <a:r>
              <a:rPr lang="en-US" sz="1400" b="0" dirty="0" smtClean="0">
                <a:solidFill>
                  <a:schemeClr val="tx1"/>
                </a:solidFill>
              </a:rPr>
              <a:t>The sample </a:t>
            </a:r>
            <a:r>
              <a:rPr lang="en-US" sz="1400" u="sng" dirty="0" smtClean="0">
                <a:solidFill>
                  <a:schemeClr val="tx1"/>
                </a:solidFill>
              </a:rPr>
              <a:t>generally acknowledged that many of the difficulties encountered in their youth, such as being of mixed parentage, experiencing the loss of financial and emotional support from the father within the family unit, and being biracial within the dominant Filipino society contributed to emotional difficulties at various life stages. </a:t>
            </a:r>
            <a:r>
              <a:rPr lang="en-US" sz="1400" b="0" dirty="0" smtClean="0">
                <a:solidFill>
                  <a:schemeClr val="tx1"/>
                </a:solidFill>
              </a:rPr>
              <a:t/>
            </a:r>
            <a:br>
              <a:rPr lang="en-US" sz="1400" b="0" dirty="0" smtClean="0">
                <a:solidFill>
                  <a:schemeClr val="tx1"/>
                </a:solidFill>
              </a:rPr>
            </a:br>
            <a:r>
              <a:rPr lang="en-US" sz="1400" b="0" dirty="0" smtClean="0">
                <a:solidFill>
                  <a:schemeClr val="tx1"/>
                </a:solidFill>
              </a:rPr>
              <a:t> </a:t>
            </a:r>
            <a:br>
              <a:rPr lang="en-US" sz="1400" b="0" dirty="0" smtClean="0">
                <a:solidFill>
                  <a:schemeClr val="tx1"/>
                </a:solidFill>
              </a:rPr>
            </a:br>
            <a:r>
              <a:rPr lang="en-US" sz="1400" u="sng" dirty="0" smtClean="0">
                <a:solidFill>
                  <a:schemeClr val="tx1"/>
                </a:solidFill>
              </a:rPr>
              <a:t>Their perceptions of how these conditions historically developed in a sociopolitical sense was unclear or unknown </a:t>
            </a:r>
            <a:r>
              <a:rPr lang="en-US" sz="1400" b="0" dirty="0" smtClean="0">
                <a:solidFill>
                  <a:schemeClr val="tx1"/>
                </a:solidFill>
              </a:rPr>
              <a:t>to them and </a:t>
            </a:r>
            <a:r>
              <a:rPr lang="en-US" sz="1400" u="sng" dirty="0" smtClean="0">
                <a:solidFill>
                  <a:schemeClr val="tx1"/>
                </a:solidFill>
              </a:rPr>
              <a:t>their knowledge of the historical circumstances surrounding the formation of military prostitution, income and class inequity and other trappings of colonial and post and neo-colonial structuring was minimal.</a:t>
            </a:r>
            <a:br>
              <a:rPr lang="en-US" sz="1400" u="sng" dirty="0" smtClean="0">
                <a:solidFill>
                  <a:schemeClr val="tx1"/>
                </a:solidFill>
              </a:rPr>
            </a:br>
            <a:r>
              <a:rPr lang="en-US" sz="1400" u="sng" dirty="0" smtClean="0">
                <a:solidFill>
                  <a:schemeClr val="tx1"/>
                </a:solidFill>
              </a:rPr>
              <a:t> </a:t>
            </a:r>
            <a:r>
              <a:rPr lang="en-US" sz="1400" b="0" dirty="0" smtClean="0">
                <a:solidFill>
                  <a:schemeClr val="tx1"/>
                </a:solidFill>
              </a:rPr>
              <a:t/>
            </a:r>
            <a:br>
              <a:rPr lang="en-US" sz="1400" b="0" dirty="0" smtClean="0">
                <a:solidFill>
                  <a:schemeClr val="tx1"/>
                </a:solidFill>
              </a:rPr>
            </a:br>
            <a:r>
              <a:rPr lang="en-US" sz="1400" b="0" dirty="0" smtClean="0">
                <a:solidFill>
                  <a:schemeClr val="tx1"/>
                </a:solidFill>
              </a:rPr>
              <a:t>The sample did not perceive the conditions that Fanon (1963, 1965) prescribed as precursors of psychological oppression. The sample did not to any appreciable degree express notions or knowledge of colonizer authoritarianism, human exploitation, alienation, oppressor-driven stigmatization or SES depravation in the sociopolitical sense as outlined by Fanon.</a:t>
            </a:r>
            <a:r>
              <a:rPr lang="en-US" sz="1400" dirty="0" smtClean="0">
                <a:solidFill>
                  <a:schemeClr val="tx1"/>
                </a:solidFill>
              </a:rPr>
              <a:t/>
            </a:r>
            <a:br>
              <a:rPr lang="en-US" sz="1400" dirty="0" smtClean="0">
                <a:solidFill>
                  <a:schemeClr val="tx1"/>
                </a:solidFill>
              </a:rPr>
            </a:br>
            <a:endParaRPr lang="en-US" sz="1400" dirty="0">
              <a:solidFill>
                <a:schemeClr val="tx1"/>
              </a:solidFill>
            </a:endParaRPr>
          </a:p>
        </p:txBody>
      </p:sp>
      <p:sp>
        <p:nvSpPr>
          <p:cNvPr id="3" name="Content Placeholder 2"/>
          <p:cNvSpPr>
            <a:spLocks noGrp="1"/>
          </p:cNvSpPr>
          <p:nvPr>
            <p:ph idx="1"/>
          </p:nvPr>
        </p:nvSpPr>
        <p:spPr>
          <a:xfrm>
            <a:off x="502920" y="530352"/>
            <a:ext cx="8183880" cy="841248"/>
          </a:xfrm>
        </p:spPr>
        <p:txBody>
          <a:bodyPr/>
          <a:lstStyle/>
          <a:p>
            <a:r>
              <a:rPr lang="en-US" b="1" dirty="0" smtClean="0">
                <a:solidFill>
                  <a:schemeClr val="accent1"/>
                </a:solidFill>
              </a:rPr>
              <a:t>Interpretation of Findings</a:t>
            </a:r>
            <a:endParaRPr lang="en-US" dirty="0" smtClean="0">
              <a:solidFill>
                <a:schemeClr val="accent1"/>
              </a:solidFill>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371600"/>
            <a:ext cx="8183880" cy="4663440"/>
          </a:xfrm>
        </p:spPr>
        <p:txBody>
          <a:bodyPr>
            <a:normAutofit fontScale="90000"/>
          </a:bodyPr>
          <a:lstStyle/>
          <a:p>
            <a:r>
              <a:rPr lang="en-US" sz="1600" dirty="0" smtClean="0">
                <a:solidFill>
                  <a:schemeClr val="tx1"/>
                </a:solidFill>
              </a:rPr>
              <a:t>Research Question 5:</a:t>
            </a:r>
            <a:r>
              <a:rPr lang="en-US" sz="1600" b="0" dirty="0" smtClean="0">
                <a:solidFill>
                  <a:schemeClr val="tx1"/>
                </a:solidFill>
              </a:rPr>
              <a:t>  Was there a presence of stigmatization and discrimination-related psychosocial stress factors experienced by Filipino  Amerasians and depression, anxiety and stress (i.e., core elements of psychopathological symptomatology)?  </a:t>
            </a:r>
            <a:r>
              <a:rPr lang="en-US" sz="1600" dirty="0" smtClean="0">
                <a:solidFill>
                  <a:schemeClr val="tx1"/>
                </a:solidFill>
              </a:rPr>
              <a:t/>
            </a:r>
            <a:br>
              <a:rPr lang="en-US" sz="1600" dirty="0" smtClean="0">
                <a:solidFill>
                  <a:schemeClr val="tx1"/>
                </a:solidFill>
              </a:rPr>
            </a:br>
            <a:r>
              <a:rPr lang="en-US" sz="1600" dirty="0" smtClean="0">
                <a:solidFill>
                  <a:schemeClr val="tx1"/>
                </a:solidFill>
              </a:rPr>
              <a:t> </a:t>
            </a:r>
            <a:r>
              <a:rPr lang="en-US" sz="1400" dirty="0" smtClean="0">
                <a:solidFill>
                  <a:schemeClr val="tx1"/>
                </a:solidFill>
              </a:rPr>
              <a:t/>
            </a:r>
            <a:br>
              <a:rPr lang="en-US" sz="1400" dirty="0" smtClean="0">
                <a:solidFill>
                  <a:schemeClr val="tx1"/>
                </a:solidFill>
              </a:rPr>
            </a:br>
            <a:r>
              <a:rPr lang="en-US" sz="1400" dirty="0" smtClean="0">
                <a:solidFill>
                  <a:schemeClr val="tx1"/>
                </a:solidFill>
              </a:rPr>
              <a:t> </a:t>
            </a:r>
            <a:r>
              <a:rPr lang="en-US" sz="1400" b="0" dirty="0" smtClean="0">
                <a:solidFill>
                  <a:schemeClr val="tx1"/>
                </a:solidFill>
              </a:rPr>
              <a:t>Primarily, </a:t>
            </a:r>
            <a:r>
              <a:rPr lang="en-US" sz="1400" u="sng" dirty="0" smtClean="0">
                <a:solidFill>
                  <a:schemeClr val="tx1"/>
                </a:solidFill>
              </a:rPr>
              <a:t>distinct and cumulatively elevated levels of anxiety and depression; </a:t>
            </a:r>
            <a:r>
              <a:rPr lang="en-US" sz="1400" b="0" dirty="0" smtClean="0">
                <a:solidFill>
                  <a:schemeClr val="tx1"/>
                </a:solidFill>
              </a:rPr>
              <a:t>secondarily, less but nevertheless noteworthy, levels of stress presented among a majority of participants</a:t>
            </a:r>
            <a:r>
              <a:rPr lang="en-US" sz="1400" u="sng" dirty="0" smtClean="0">
                <a:solidFill>
                  <a:schemeClr val="tx1"/>
                </a:solidFill>
              </a:rPr>
              <a:t>.</a:t>
            </a:r>
            <a:br>
              <a:rPr lang="en-US" sz="1400" u="sng" dirty="0" smtClean="0">
                <a:solidFill>
                  <a:schemeClr val="tx1"/>
                </a:solidFill>
              </a:rPr>
            </a:br>
            <a:r>
              <a:rPr lang="en-US" sz="1400" u="sng" dirty="0" smtClean="0">
                <a:solidFill>
                  <a:schemeClr val="tx1"/>
                </a:solidFill>
              </a:rPr>
              <a:t> </a:t>
            </a:r>
            <a:br>
              <a:rPr lang="en-US" sz="1400" u="sng" dirty="0" smtClean="0">
                <a:solidFill>
                  <a:schemeClr val="tx1"/>
                </a:solidFill>
              </a:rPr>
            </a:br>
            <a:r>
              <a:rPr lang="en-US" sz="1400" b="0" dirty="0" smtClean="0">
                <a:solidFill>
                  <a:schemeClr val="tx1"/>
                </a:solidFill>
              </a:rPr>
              <a:t>There was </a:t>
            </a:r>
            <a:r>
              <a:rPr lang="en-US" sz="1400" u="sng" dirty="0" smtClean="0">
                <a:solidFill>
                  <a:schemeClr val="tx1"/>
                </a:solidFill>
              </a:rPr>
              <a:t>a discernable if not clear pattern of co-occurrence of aggregated stigmatization and discrimination-related psychosocial risk and stress factors with progressively elevated anxiety and depression levels.</a:t>
            </a:r>
            <a:r>
              <a:rPr lang="en-US" sz="1400" b="0" dirty="0" smtClean="0">
                <a:solidFill>
                  <a:schemeClr val="tx1"/>
                </a:solidFill>
              </a:rPr>
              <a:t/>
            </a:r>
            <a:br>
              <a:rPr lang="en-US" sz="1400" b="0" dirty="0" smtClean="0">
                <a:solidFill>
                  <a:schemeClr val="tx1"/>
                </a:solidFill>
              </a:rPr>
            </a:br>
            <a:r>
              <a:rPr lang="en-US" sz="1400" b="0" dirty="0" smtClean="0">
                <a:solidFill>
                  <a:schemeClr val="tx1"/>
                </a:solidFill>
              </a:rPr>
              <a:t> </a:t>
            </a:r>
            <a:br>
              <a:rPr lang="en-US" sz="1400" b="0" dirty="0" smtClean="0">
                <a:solidFill>
                  <a:schemeClr val="tx1"/>
                </a:solidFill>
              </a:rPr>
            </a:br>
            <a:r>
              <a:rPr lang="en-US" sz="1400" b="0" dirty="0" smtClean="0">
                <a:solidFill>
                  <a:schemeClr val="tx1"/>
                </a:solidFill>
              </a:rPr>
              <a:t>There was </a:t>
            </a:r>
            <a:r>
              <a:rPr lang="en-US" sz="1400" u="sng" dirty="0" smtClean="0">
                <a:solidFill>
                  <a:schemeClr val="tx1"/>
                </a:solidFill>
              </a:rPr>
              <a:t>evidence of severe or extremely severe levels of symptomatic anxiety, depression or stress (n=10, or 62%), suggesting, though not confirming, the occurrence of mental disorder,</a:t>
            </a:r>
            <a:r>
              <a:rPr lang="en-US" sz="1400" b="0" dirty="0" smtClean="0">
                <a:solidFill>
                  <a:schemeClr val="tx1"/>
                </a:solidFill>
              </a:rPr>
              <a:t> not an objective of this study.</a:t>
            </a:r>
            <a:br>
              <a:rPr lang="en-US" sz="1400" b="0" dirty="0" smtClean="0">
                <a:solidFill>
                  <a:schemeClr val="tx1"/>
                </a:solidFill>
              </a:rPr>
            </a:br>
            <a:r>
              <a:rPr lang="en-US" sz="1400" b="0" dirty="0" smtClean="0">
                <a:solidFill>
                  <a:schemeClr val="tx1"/>
                </a:solidFill>
              </a:rPr>
              <a:t> </a:t>
            </a:r>
            <a:br>
              <a:rPr lang="en-US" sz="1400" b="0" dirty="0" smtClean="0">
                <a:solidFill>
                  <a:schemeClr val="tx1"/>
                </a:solidFill>
              </a:rPr>
            </a:br>
            <a:r>
              <a:rPr lang="en-US" sz="1400" b="0" dirty="0" smtClean="0">
                <a:solidFill>
                  <a:schemeClr val="tx1"/>
                </a:solidFill>
              </a:rPr>
              <a:t>This </a:t>
            </a:r>
            <a:r>
              <a:rPr lang="en-US" sz="1400" u="sng" dirty="0" smtClean="0">
                <a:solidFill>
                  <a:schemeClr val="tx1"/>
                </a:solidFill>
              </a:rPr>
              <a:t>research approximated similar findings</a:t>
            </a:r>
            <a:r>
              <a:rPr lang="en-US" sz="1400" b="0" dirty="0" smtClean="0">
                <a:solidFill>
                  <a:schemeClr val="tx1"/>
                </a:solidFill>
              </a:rPr>
              <a:t> revealing mental health risk and stress and the potential for future development of psychopathology in a number of empirical field studies </a:t>
            </a:r>
            <a:r>
              <a:rPr lang="en-US" sz="1400" u="sng" dirty="0" smtClean="0">
                <a:solidFill>
                  <a:schemeClr val="tx1"/>
                </a:solidFill>
              </a:rPr>
              <a:t>among Vietnamese Amerasian refugees </a:t>
            </a:r>
            <a:r>
              <a:rPr lang="en-US" sz="1400" b="0" dirty="0" smtClean="0">
                <a:solidFill>
                  <a:schemeClr val="tx1"/>
                </a:solidFill>
              </a:rPr>
              <a:t>conducted in the 1980s and early 1990s.  </a:t>
            </a:r>
            <a:r>
              <a:rPr lang="en-US" sz="1400" b="0" dirty="0" smtClean="0"/>
              <a:t/>
            </a:r>
            <a:br>
              <a:rPr lang="en-US" sz="1400" b="0" dirty="0" smtClean="0"/>
            </a:br>
            <a:endParaRPr lang="en-US" sz="1400" b="0" dirty="0">
              <a:solidFill>
                <a:schemeClr val="tx1"/>
              </a:solidFill>
            </a:endParaRPr>
          </a:p>
        </p:txBody>
      </p:sp>
      <p:sp>
        <p:nvSpPr>
          <p:cNvPr id="3" name="Content Placeholder 2"/>
          <p:cNvSpPr>
            <a:spLocks noGrp="1"/>
          </p:cNvSpPr>
          <p:nvPr>
            <p:ph idx="1"/>
          </p:nvPr>
        </p:nvSpPr>
        <p:spPr>
          <a:xfrm>
            <a:off x="502920" y="530352"/>
            <a:ext cx="8183880" cy="841248"/>
          </a:xfrm>
        </p:spPr>
        <p:txBody>
          <a:bodyPr>
            <a:normAutofit fontScale="77500" lnSpcReduction="20000"/>
          </a:bodyPr>
          <a:lstStyle/>
          <a:p>
            <a:r>
              <a:rPr lang="en-US" sz="4100" b="1" dirty="0" smtClean="0">
                <a:solidFill>
                  <a:schemeClr val="accent1"/>
                </a:solidFill>
              </a:rPr>
              <a:t>Interpretation of Findings</a:t>
            </a:r>
            <a:endParaRPr lang="en-US" sz="4100" dirty="0" smtClean="0">
              <a:solidFill>
                <a:schemeClr val="accent1"/>
              </a:solidFill>
            </a:endParaRPr>
          </a:p>
          <a:p>
            <a:pPr>
              <a:buNone/>
            </a:pPr>
            <a:r>
              <a:rPr lang="en-US" b="1" dirty="0" smtClean="0"/>
              <a:t>_______________________________________</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57400"/>
            <a:ext cx="8183880" cy="4663440"/>
          </a:xfrm>
        </p:spPr>
        <p:txBody>
          <a:bodyPr>
            <a:normAutofit fontScale="90000"/>
          </a:bodyPr>
          <a:lstStyle/>
          <a:p>
            <a:pPr>
              <a:buFont typeface="Arial" pitchFamily="34" charset="0"/>
              <a:buChar char="•"/>
            </a:pPr>
            <a:r>
              <a:rPr lang="en-US" sz="2000" dirty="0" smtClean="0">
                <a:solidFill>
                  <a:schemeClr val="tx1"/>
                </a:solidFill>
              </a:rPr>
              <a:t/>
            </a:r>
            <a:br>
              <a:rPr lang="en-US" sz="2000" dirty="0" smtClean="0">
                <a:solidFill>
                  <a:schemeClr val="tx1"/>
                </a:solidFill>
              </a:rPr>
            </a:br>
            <a:r>
              <a:rPr lang="en-US" sz="2000" dirty="0" smtClean="0">
                <a:solidFill>
                  <a:schemeClr val="tx1"/>
                </a:solidFill>
              </a:rPr>
              <a:t>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200" dirty="0" smtClean="0">
                <a:solidFill>
                  <a:schemeClr val="tx1"/>
                </a:solidFill>
              </a:rPr>
              <a:t>U.S. Department of Defense Responsibilities &amp; Challenges</a:t>
            </a:r>
            <a:r>
              <a:rPr lang="en-US" sz="2700" dirty="0" smtClean="0">
                <a:solidFill>
                  <a:schemeClr val="tx1"/>
                </a:solidFill>
              </a:rPr>
              <a:t/>
            </a:r>
            <a:br>
              <a:rPr lang="en-US" sz="2700" dirty="0" smtClean="0">
                <a:solidFill>
                  <a:schemeClr val="tx1"/>
                </a:solidFill>
              </a:rPr>
            </a:br>
            <a:r>
              <a:rPr lang="en-US" sz="2700" dirty="0" smtClean="0">
                <a:solidFill>
                  <a:schemeClr val="tx1"/>
                </a:solidFill>
              </a:rPr>
              <a:t/>
            </a:r>
            <a:br>
              <a:rPr lang="en-US" sz="2700" dirty="0" smtClean="0">
                <a:solidFill>
                  <a:schemeClr val="tx1"/>
                </a:solidFill>
              </a:rPr>
            </a:br>
            <a:r>
              <a:rPr lang="en-US" sz="2700" dirty="0" smtClean="0">
                <a:solidFill>
                  <a:schemeClr val="tx1"/>
                </a:solidFill>
              </a:rPr>
              <a:t>   </a:t>
            </a:r>
            <a:r>
              <a:rPr lang="en-US" sz="2000" dirty="0" smtClean="0">
                <a:solidFill>
                  <a:schemeClr val="tx1"/>
                </a:solidFill>
              </a:rPr>
              <a:t>+Control of troops, federal [and private sector] employees.</a:t>
            </a:r>
            <a:br>
              <a:rPr lang="en-US" sz="2000" dirty="0" smtClean="0">
                <a:solidFill>
                  <a:schemeClr val="tx1"/>
                </a:solidFill>
              </a:rPr>
            </a:br>
            <a:r>
              <a:rPr lang="en-US" sz="2000" dirty="0" smtClean="0">
                <a:solidFill>
                  <a:schemeClr val="tx1"/>
                </a:solidFill>
              </a:rPr>
              <a:t>    +Enforcement of UCMJ – Article 134 legal restrictions.  </a:t>
            </a:r>
            <a:br>
              <a:rPr lang="en-US" sz="2000" dirty="0" smtClean="0">
                <a:solidFill>
                  <a:schemeClr val="tx1"/>
                </a:solidFill>
              </a:rPr>
            </a:br>
            <a:r>
              <a:rPr lang="en-US" sz="2000" dirty="0" smtClean="0">
                <a:solidFill>
                  <a:schemeClr val="tx1"/>
                </a:solidFill>
              </a:rPr>
              <a:t>      </a:t>
            </a:r>
            <a:br>
              <a:rPr lang="en-US" sz="2000" dirty="0" smtClean="0">
                <a:solidFill>
                  <a:schemeClr val="tx1"/>
                </a:solidFill>
              </a:rPr>
            </a:br>
            <a:r>
              <a:rPr lang="en-US" sz="2000" dirty="0" smtClean="0">
                <a:solidFill>
                  <a:schemeClr val="tx1"/>
                </a:solidFill>
              </a:rPr>
              <a:t> </a:t>
            </a:r>
            <a:br>
              <a:rPr lang="en-US" sz="2000" dirty="0" smtClean="0">
                <a:solidFill>
                  <a:schemeClr val="tx1"/>
                </a:solidFill>
              </a:rPr>
            </a:br>
            <a:r>
              <a:rPr lang="en-US" sz="2200" dirty="0" smtClean="0">
                <a:solidFill>
                  <a:schemeClr val="tx1"/>
                </a:solidFill>
              </a:rPr>
              <a:t>U.S. Initiatives Domestic &amp; Abroad </a:t>
            </a:r>
            <a:r>
              <a:rPr lang="en-US" sz="2700" dirty="0" smtClean="0">
                <a:solidFill>
                  <a:schemeClr val="tx1"/>
                </a:solidFill>
              </a:rPr>
              <a:t/>
            </a:r>
            <a:br>
              <a:rPr lang="en-US" sz="2700" dirty="0" smtClean="0">
                <a:solidFill>
                  <a:schemeClr val="tx1"/>
                </a:solidFill>
              </a:rPr>
            </a:br>
            <a:r>
              <a:rPr lang="en-US" sz="2700" dirty="0" smtClean="0">
                <a:solidFill>
                  <a:schemeClr val="tx1"/>
                </a:solidFill>
              </a:rPr>
              <a:t/>
            </a:r>
            <a:br>
              <a:rPr lang="en-US" sz="2700" dirty="0" smtClean="0">
                <a:solidFill>
                  <a:schemeClr val="tx1"/>
                </a:solidFill>
              </a:rPr>
            </a:br>
            <a:r>
              <a:rPr lang="en-US" sz="2700" dirty="0" smtClean="0">
                <a:solidFill>
                  <a:schemeClr val="tx1"/>
                </a:solidFill>
              </a:rPr>
              <a:t>   </a:t>
            </a:r>
            <a:r>
              <a:rPr lang="en-US" sz="2000" dirty="0" smtClean="0">
                <a:solidFill>
                  <a:schemeClr val="tx1"/>
                </a:solidFill>
              </a:rPr>
              <a:t>+Easement of Immigration Barriers to U.S.</a:t>
            </a:r>
            <a:br>
              <a:rPr lang="en-US" sz="2000" dirty="0" smtClean="0">
                <a:solidFill>
                  <a:schemeClr val="tx1"/>
                </a:solidFill>
              </a:rPr>
            </a:br>
            <a:r>
              <a:rPr lang="en-US" sz="2000" dirty="0" smtClean="0">
                <a:solidFill>
                  <a:schemeClr val="tx1"/>
                </a:solidFill>
              </a:rPr>
              <a:t>    +Review of Amerasian Visa [I-360] Embassy Checklist  </a:t>
            </a:r>
            <a:br>
              <a:rPr lang="en-US" sz="2000" dirty="0" smtClean="0">
                <a:solidFill>
                  <a:schemeClr val="tx1"/>
                </a:solidFill>
              </a:rPr>
            </a:br>
            <a:r>
              <a:rPr lang="en-US" sz="2000" dirty="0" smtClean="0">
                <a:solidFill>
                  <a:schemeClr val="tx1"/>
                </a:solidFill>
              </a:rPr>
              <a:t>    +Revisiting the 1987 Amerasian Homecoming Act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1400" dirty="0" smtClean="0"/>
              <a:t/>
            </a:r>
            <a:br>
              <a:rPr lang="en-US" sz="1400" dirty="0" smtClean="0"/>
            </a:br>
            <a:endParaRPr lang="en-US" sz="1400" dirty="0">
              <a:solidFill>
                <a:schemeClr val="tx1"/>
              </a:solidFill>
            </a:endParaRPr>
          </a:p>
        </p:txBody>
      </p:sp>
      <p:sp>
        <p:nvSpPr>
          <p:cNvPr id="3" name="Content Placeholder 2"/>
          <p:cNvSpPr>
            <a:spLocks noGrp="1"/>
          </p:cNvSpPr>
          <p:nvPr>
            <p:ph idx="1"/>
          </p:nvPr>
        </p:nvSpPr>
        <p:spPr>
          <a:xfrm>
            <a:off x="502920" y="530352"/>
            <a:ext cx="8183880" cy="841248"/>
          </a:xfrm>
        </p:spPr>
        <p:txBody>
          <a:bodyPr>
            <a:normAutofit fontScale="77500" lnSpcReduction="20000"/>
          </a:bodyPr>
          <a:lstStyle/>
          <a:p>
            <a:r>
              <a:rPr lang="en-US" sz="3800" b="1" dirty="0" smtClean="0">
                <a:solidFill>
                  <a:schemeClr val="accent1"/>
                </a:solidFill>
              </a:rPr>
              <a:t>Recommended Governmental Action</a:t>
            </a:r>
            <a:r>
              <a:rPr lang="en-US" b="1" dirty="0" smtClean="0">
                <a:solidFill>
                  <a:schemeClr val="accent1"/>
                </a:solidFill>
              </a:rPr>
              <a:t/>
            </a:r>
            <a:br>
              <a:rPr lang="en-US" b="1" dirty="0" smtClean="0">
                <a:solidFill>
                  <a:schemeClr val="accent1"/>
                </a:solidFill>
              </a:rPr>
            </a:b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371600"/>
            <a:ext cx="8183880" cy="4663440"/>
          </a:xfrm>
        </p:spPr>
        <p:txBody>
          <a:bodyPr>
            <a:normAutofit fontScale="90000"/>
          </a:bodyPr>
          <a:lstStyle/>
          <a:p>
            <a:r>
              <a:rPr lang="en-US" sz="2200" dirty="0" smtClean="0">
                <a:solidFill>
                  <a:schemeClr val="tx1"/>
                </a:solidFill>
              </a:rPr>
              <a:t>____________________________________________</a:t>
            </a:r>
            <a:br>
              <a:rPr lang="en-US" sz="2200" dirty="0" smtClean="0">
                <a:solidFill>
                  <a:schemeClr val="tx1"/>
                </a:solidFill>
              </a:rPr>
            </a:br>
            <a:r>
              <a:rPr lang="en-US" sz="2200" dirty="0" smtClean="0">
                <a:solidFill>
                  <a:schemeClr val="tx1"/>
                </a:solidFill>
              </a:rPr>
              <a:t> </a:t>
            </a:r>
            <a:br>
              <a:rPr lang="en-US" sz="2200" dirty="0" smtClean="0">
                <a:solidFill>
                  <a:schemeClr val="tx1"/>
                </a:solidFill>
              </a:rPr>
            </a:br>
            <a:r>
              <a:rPr lang="en-US" sz="2200" dirty="0" smtClean="0">
                <a:solidFill>
                  <a:schemeClr val="tx1"/>
                </a:solidFill>
              </a:rPr>
              <a:t> Therapeutic Psychiatric &amp; Social Work Treatment   </a:t>
            </a:r>
            <a:br>
              <a:rPr lang="en-US" sz="2200" dirty="0" smtClean="0">
                <a:solidFill>
                  <a:schemeClr val="tx1"/>
                </a:solidFill>
              </a:rPr>
            </a:br>
            <a:r>
              <a:rPr lang="en-US" sz="2200" dirty="0" smtClean="0">
                <a:solidFill>
                  <a:schemeClr val="tx1"/>
                </a:solidFill>
              </a:rPr>
              <a:t> Initiatives </a:t>
            </a:r>
            <a:br>
              <a:rPr lang="en-US" sz="2200" dirty="0" smtClean="0">
                <a:solidFill>
                  <a:schemeClr val="tx1"/>
                </a:solidFill>
              </a:rPr>
            </a:br>
            <a:r>
              <a:rPr lang="en-US" sz="2200" dirty="0" smtClean="0">
                <a:solidFill>
                  <a:schemeClr val="tx1"/>
                </a:solidFill>
              </a:rPr>
              <a:t> </a:t>
            </a:r>
            <a:br>
              <a:rPr lang="en-US" sz="2200" dirty="0" smtClean="0">
                <a:solidFill>
                  <a:schemeClr val="tx1"/>
                </a:solidFill>
              </a:rPr>
            </a:br>
            <a:r>
              <a:rPr lang="en-US" sz="2200" dirty="0" smtClean="0">
                <a:solidFill>
                  <a:schemeClr val="tx1"/>
                </a:solidFill>
              </a:rPr>
              <a:t>Recognition of Amerasian Issues by Academia</a:t>
            </a:r>
            <a:br>
              <a:rPr lang="en-US" sz="2200" dirty="0" smtClean="0">
                <a:solidFill>
                  <a:schemeClr val="tx1"/>
                </a:solidFill>
              </a:rPr>
            </a:br>
            <a:r>
              <a:rPr lang="en-US" sz="2200" dirty="0" smtClean="0">
                <a:solidFill>
                  <a:schemeClr val="tx1"/>
                </a:solidFill>
              </a:rPr>
              <a:t> </a:t>
            </a:r>
            <a:br>
              <a:rPr lang="en-US" sz="2200" dirty="0" smtClean="0">
                <a:solidFill>
                  <a:schemeClr val="tx1"/>
                </a:solidFill>
              </a:rPr>
            </a:br>
            <a:r>
              <a:rPr lang="en-US" sz="2200" dirty="0" smtClean="0">
                <a:solidFill>
                  <a:schemeClr val="tx1"/>
                </a:solidFill>
              </a:rPr>
              <a:t>Research Strategy Plans &amp; Options </a:t>
            </a:r>
            <a:br>
              <a:rPr lang="en-US" sz="2200" dirty="0" smtClean="0">
                <a:solidFill>
                  <a:schemeClr val="tx1"/>
                </a:solidFill>
              </a:rPr>
            </a:br>
            <a:r>
              <a:rPr lang="en-US" sz="2200" dirty="0" smtClean="0">
                <a:solidFill>
                  <a:schemeClr val="tx1"/>
                </a:solidFill>
              </a:rPr>
              <a:t> </a:t>
            </a:r>
            <a:br>
              <a:rPr lang="en-US" sz="2200" dirty="0" smtClean="0">
                <a:solidFill>
                  <a:schemeClr val="tx1"/>
                </a:solidFill>
              </a:rPr>
            </a:br>
            <a:r>
              <a:rPr lang="en-US" sz="2200" dirty="0" smtClean="0">
                <a:solidFill>
                  <a:schemeClr val="tx1"/>
                </a:solidFill>
              </a:rPr>
              <a:t>Non-Profit, Foundation &amp; NGO Support</a:t>
            </a:r>
            <a:br>
              <a:rPr lang="en-US" sz="22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t/>
            </a:r>
            <a:br>
              <a:rPr lang="en-US" sz="1400" dirty="0" smtClean="0"/>
            </a:br>
            <a:endParaRPr lang="en-US" sz="1400" dirty="0">
              <a:solidFill>
                <a:schemeClr val="tx1"/>
              </a:solidFill>
            </a:endParaRPr>
          </a:p>
        </p:txBody>
      </p:sp>
      <p:sp>
        <p:nvSpPr>
          <p:cNvPr id="3" name="Content Placeholder 2"/>
          <p:cNvSpPr>
            <a:spLocks noGrp="1"/>
          </p:cNvSpPr>
          <p:nvPr>
            <p:ph idx="1"/>
          </p:nvPr>
        </p:nvSpPr>
        <p:spPr>
          <a:xfrm>
            <a:off x="502920" y="530352"/>
            <a:ext cx="8183880" cy="841248"/>
          </a:xfrm>
        </p:spPr>
        <p:txBody>
          <a:bodyPr/>
          <a:lstStyle/>
          <a:p>
            <a:r>
              <a:rPr lang="en-US" b="1" dirty="0" smtClean="0">
                <a:solidFill>
                  <a:schemeClr val="accent1"/>
                </a:solidFill>
              </a:rPr>
              <a:t>Recommendations for Social Action </a:t>
            </a:r>
            <a:endParaRPr lang="en-US" dirty="0" smtClean="0">
              <a:solidFill>
                <a:schemeClr val="accent1"/>
              </a:solidFill>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371600"/>
            <a:ext cx="8183880" cy="4663440"/>
          </a:xfrm>
        </p:spPr>
        <p:txBody>
          <a:bodyPr>
            <a:normAutofit fontScale="90000"/>
          </a:bodyPr>
          <a:lstStyle/>
          <a:p>
            <a:r>
              <a:rPr lang="en-US" sz="1400" dirty="0" smtClean="0">
                <a:solidFill>
                  <a:schemeClr val="tx1"/>
                </a:solidFill>
              </a:rPr>
              <a:t>______________________________________________________________</a:t>
            </a:r>
            <a:br>
              <a:rPr lang="en-US" sz="1400" dirty="0" smtClean="0">
                <a:solidFill>
                  <a:schemeClr val="tx1"/>
                </a:solidFill>
              </a:rPr>
            </a:br>
            <a:r>
              <a:rPr lang="en-US" sz="1400" dirty="0" smtClean="0">
                <a:solidFill>
                  <a:schemeClr val="tx1"/>
                </a:solidFill>
              </a:rPr>
              <a:t> </a:t>
            </a:r>
            <a:br>
              <a:rPr lang="en-US" sz="1400" dirty="0" smtClean="0">
                <a:solidFill>
                  <a:schemeClr val="tx1"/>
                </a:solidFill>
              </a:rPr>
            </a:br>
            <a:r>
              <a:rPr lang="en-US" sz="2000" dirty="0" smtClean="0">
                <a:solidFill>
                  <a:schemeClr val="tx1"/>
                </a:solidFill>
              </a:rPr>
              <a:t>Open Research Opportunities</a:t>
            </a:r>
            <a:r>
              <a:rPr lang="en-US" sz="1400" dirty="0" smtClean="0">
                <a:solidFill>
                  <a:schemeClr val="tx1"/>
                </a:solidFill>
              </a:rPr>
              <a:t/>
            </a:r>
            <a:br>
              <a:rPr lang="en-US" sz="1400" dirty="0" smtClean="0">
                <a:solidFill>
                  <a:schemeClr val="tx1"/>
                </a:solidFill>
              </a:rPr>
            </a:br>
            <a:r>
              <a:rPr lang="en-US" sz="1400" dirty="0" smtClean="0">
                <a:solidFill>
                  <a:schemeClr val="tx1"/>
                </a:solidFill>
              </a:rPr>
              <a:t> </a:t>
            </a:r>
            <a:br>
              <a:rPr lang="en-US" sz="1400" dirty="0" smtClean="0">
                <a:solidFill>
                  <a:schemeClr val="tx1"/>
                </a:solidFill>
              </a:rPr>
            </a:br>
            <a:r>
              <a:rPr lang="en-US" sz="1400" dirty="0" smtClean="0">
                <a:solidFill>
                  <a:schemeClr val="tx1"/>
                </a:solidFill>
              </a:rPr>
              <a:t> </a:t>
            </a:r>
            <a:br>
              <a:rPr lang="en-US" sz="1400" dirty="0" smtClean="0">
                <a:solidFill>
                  <a:schemeClr val="tx1"/>
                </a:solidFill>
              </a:rPr>
            </a:br>
            <a:r>
              <a:rPr lang="en-US" sz="1600" dirty="0" smtClean="0">
                <a:solidFill>
                  <a:schemeClr val="tx1"/>
                </a:solidFill>
              </a:rPr>
              <a:t>Statistically Enhanced Sample Needed - in Numbers &amp; Geographical Dispersal</a:t>
            </a:r>
            <a:br>
              <a:rPr lang="en-US" sz="1600" dirty="0" smtClean="0">
                <a:solidFill>
                  <a:schemeClr val="tx1"/>
                </a:solidFill>
              </a:rPr>
            </a:br>
            <a:r>
              <a:rPr lang="en-US" sz="1600" dirty="0" smtClean="0">
                <a:solidFill>
                  <a:schemeClr val="tx1"/>
                </a:solidFill>
              </a:rPr>
              <a:t> </a:t>
            </a:r>
            <a:r>
              <a:rPr lang="en-US" sz="1400" dirty="0" smtClean="0">
                <a:solidFill>
                  <a:schemeClr val="tx1"/>
                </a:solidFill>
              </a:rPr>
              <a:t/>
            </a:r>
            <a:br>
              <a:rPr lang="en-US" sz="1400" dirty="0" smtClean="0">
                <a:solidFill>
                  <a:schemeClr val="tx1"/>
                </a:solidFill>
              </a:rPr>
            </a:br>
            <a:r>
              <a:rPr lang="en-US" sz="1600" dirty="0" smtClean="0">
                <a:solidFill>
                  <a:schemeClr val="tx1"/>
                </a:solidFill>
              </a:rPr>
              <a:t>Aspects of Unresolved, Complicated, Residual Grief &amp; Psychic Loss among Filipino Amerasians</a:t>
            </a:r>
            <a:br>
              <a:rPr lang="en-US" sz="1600" dirty="0" smtClean="0">
                <a:solidFill>
                  <a:schemeClr val="tx1"/>
                </a:solidFill>
              </a:rPr>
            </a:br>
            <a:r>
              <a:rPr lang="en-US" sz="1600" dirty="0" smtClean="0">
                <a:solidFill>
                  <a:schemeClr val="tx1"/>
                </a:solidFill>
              </a:rPr>
              <a:t> </a:t>
            </a:r>
            <a:r>
              <a:rPr lang="en-US" sz="1400" dirty="0" smtClean="0">
                <a:solidFill>
                  <a:schemeClr val="tx1"/>
                </a:solidFill>
              </a:rPr>
              <a:t/>
            </a:r>
            <a:br>
              <a:rPr lang="en-US" sz="1400" dirty="0" smtClean="0">
                <a:solidFill>
                  <a:schemeClr val="tx1"/>
                </a:solidFill>
              </a:rPr>
            </a:br>
            <a:r>
              <a:rPr lang="en-US" sz="1600" dirty="0" smtClean="0">
                <a:solidFill>
                  <a:schemeClr val="tx1"/>
                </a:solidFill>
              </a:rPr>
              <a:t>The ‘Derivative Amerasian Family’ Construct.</a:t>
            </a:r>
            <a:r>
              <a:rPr lang="en-US" sz="1400" dirty="0" smtClean="0">
                <a:solidFill>
                  <a:schemeClr val="tx1"/>
                </a:solidFill>
              </a:rPr>
              <a:t/>
            </a:r>
            <a:br>
              <a:rPr lang="en-US" sz="1400" dirty="0" smtClean="0">
                <a:solidFill>
                  <a:schemeClr val="tx1"/>
                </a:solidFill>
              </a:rPr>
            </a:br>
            <a:r>
              <a:rPr lang="en-US" sz="1400" dirty="0" smtClean="0">
                <a:solidFill>
                  <a:schemeClr val="tx1"/>
                </a:solidFill>
              </a:rPr>
              <a:t> </a:t>
            </a:r>
            <a:br>
              <a:rPr lang="en-US" sz="1400" dirty="0" smtClean="0">
                <a:solidFill>
                  <a:schemeClr val="tx1"/>
                </a:solidFill>
              </a:rPr>
            </a:br>
            <a:r>
              <a:rPr lang="en-US" sz="1600" dirty="0" smtClean="0">
                <a:solidFill>
                  <a:schemeClr val="tx1"/>
                </a:solidFill>
              </a:rPr>
              <a:t>Implications of Somatic Complaints &amp; Illness Among Filipino Amerasians. </a:t>
            </a:r>
            <a:r>
              <a:rPr lang="en-US" sz="1400" dirty="0" smtClean="0">
                <a:solidFill>
                  <a:schemeClr val="tx1"/>
                </a:solidFill>
              </a:rPr>
              <a:t/>
            </a:r>
            <a:br>
              <a:rPr lang="en-US" sz="1400" dirty="0" smtClean="0">
                <a:solidFill>
                  <a:schemeClr val="tx1"/>
                </a:solidFill>
              </a:rPr>
            </a:br>
            <a:r>
              <a:rPr lang="en-US" sz="1400" dirty="0" smtClean="0">
                <a:solidFill>
                  <a:schemeClr val="tx1"/>
                </a:solidFill>
              </a:rPr>
              <a:t> </a:t>
            </a:r>
            <a:br>
              <a:rPr lang="en-US" sz="1400" dirty="0" smtClean="0">
                <a:solidFill>
                  <a:schemeClr val="tx1"/>
                </a:solidFill>
              </a:rPr>
            </a:br>
            <a:r>
              <a:rPr lang="en-US" sz="1600" dirty="0" smtClean="0">
                <a:solidFill>
                  <a:schemeClr val="tx1"/>
                </a:solidFill>
              </a:rPr>
              <a:t>Demographic Research </a:t>
            </a:r>
            <a:r>
              <a:rPr lang="en-US" sz="1400" dirty="0" smtClean="0">
                <a:solidFill>
                  <a:schemeClr val="tx1"/>
                </a:solidFill>
              </a:rPr>
              <a:t>– </a:t>
            </a:r>
            <a:r>
              <a:rPr lang="en-US" sz="1600" dirty="0" smtClean="0">
                <a:solidFill>
                  <a:schemeClr val="tx1"/>
                </a:solidFill>
              </a:rPr>
              <a:t>the empirically untested 50,000 Filipino Amerasian Claim? </a:t>
            </a:r>
            <a:r>
              <a:rPr lang="en-US" sz="1400" dirty="0" smtClean="0">
                <a:solidFill>
                  <a:schemeClr val="tx1"/>
                </a:solidFill>
              </a:rPr>
              <a:t/>
            </a:r>
            <a:br>
              <a:rPr lang="en-US" sz="14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smtClean="0">
                <a:solidFill>
                  <a:schemeClr val="tx1"/>
                </a:solidFill>
              </a:rPr>
              <a:t>The ‘Pan Amerasian’ Diaspora Social Construct </a:t>
            </a:r>
            <a:r>
              <a:rPr lang="en-US" sz="1300" dirty="0" smtClean="0">
                <a:solidFill>
                  <a:schemeClr val="tx1"/>
                </a:solidFill>
              </a:rPr>
              <a:t>(Philippines, S. Korea, Okinawa, Thailand, Guam, Vietnam, Afghanistan , etc.)  </a:t>
            </a:r>
            <a:br>
              <a:rPr lang="en-US" sz="1300" dirty="0" smtClean="0">
                <a:solidFill>
                  <a:schemeClr val="tx1"/>
                </a:solidFill>
              </a:rPr>
            </a:br>
            <a:r>
              <a:rPr lang="en-US" sz="1300" dirty="0" smtClean="0">
                <a:solidFill>
                  <a:schemeClr val="tx1"/>
                </a:solidFill>
              </a:rPr>
              <a:t/>
            </a:r>
            <a:br>
              <a:rPr lang="en-US" sz="1300" dirty="0" smtClean="0">
                <a:solidFill>
                  <a:schemeClr val="tx1"/>
                </a:solidFill>
              </a:rPr>
            </a:br>
            <a:r>
              <a:rPr lang="en-US" sz="1600" dirty="0" smtClean="0">
                <a:solidFill>
                  <a:schemeClr val="tx1"/>
                </a:solidFill>
              </a:rPr>
              <a:t>The ‘New Face’ of Philippine Amerasia 2011 &amp; Beyond.</a:t>
            </a:r>
            <a:br>
              <a:rPr lang="en-US" sz="1600" dirty="0" smtClean="0">
                <a:solidFill>
                  <a:schemeClr val="tx1"/>
                </a:solidFill>
              </a:rPr>
            </a:br>
            <a:r>
              <a:rPr lang="en-US" sz="1600" dirty="0" smtClean="0">
                <a:solidFill>
                  <a:schemeClr val="tx1"/>
                </a:solidFill>
              </a:rPr>
              <a:t> </a:t>
            </a:r>
            <a:r>
              <a:rPr lang="en-US" sz="1400" dirty="0" smtClean="0"/>
              <a:t/>
            </a:r>
            <a:br>
              <a:rPr lang="en-US" sz="1400" dirty="0" smtClean="0"/>
            </a:br>
            <a:endParaRPr lang="en-US" sz="1400" dirty="0">
              <a:solidFill>
                <a:schemeClr val="tx1"/>
              </a:solidFill>
            </a:endParaRPr>
          </a:p>
        </p:txBody>
      </p:sp>
      <p:sp>
        <p:nvSpPr>
          <p:cNvPr id="3" name="Content Placeholder 2"/>
          <p:cNvSpPr>
            <a:spLocks noGrp="1"/>
          </p:cNvSpPr>
          <p:nvPr>
            <p:ph idx="1"/>
          </p:nvPr>
        </p:nvSpPr>
        <p:spPr>
          <a:xfrm>
            <a:off x="502920" y="530352"/>
            <a:ext cx="8183880" cy="841248"/>
          </a:xfrm>
        </p:spPr>
        <p:txBody>
          <a:bodyPr>
            <a:normAutofit fontScale="92500"/>
          </a:bodyPr>
          <a:lstStyle/>
          <a:p>
            <a:r>
              <a:rPr lang="en-US" b="1" dirty="0" smtClean="0">
                <a:solidFill>
                  <a:schemeClr val="accent1"/>
                </a:solidFill>
              </a:rPr>
              <a:t>Recommendations for Further Research </a:t>
            </a:r>
            <a:endParaRPr lang="en-US" dirty="0" smtClean="0">
              <a:solidFill>
                <a:schemeClr val="accent1"/>
              </a:solidFill>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42360"/>
            <a:ext cx="8001000" cy="3215640"/>
          </a:xfrm>
        </p:spPr>
        <p:txBody>
          <a:bodyPr>
            <a:normAutofit fontScale="90000"/>
          </a:bodyPr>
          <a:lstStyle/>
          <a:p>
            <a:pPr algn="ctr"/>
            <a:r>
              <a:rPr lang="en-US" sz="1400" dirty="0" smtClean="0">
                <a:solidFill>
                  <a:schemeClr val="tx1"/>
                </a:solidFill>
              </a:rPr>
              <a:t/>
            </a:r>
            <a:br>
              <a:rPr lang="en-US" sz="1400" dirty="0" smtClean="0">
                <a:solidFill>
                  <a:schemeClr val="tx1"/>
                </a:solidFill>
              </a:rPr>
            </a:br>
            <a:r>
              <a:rPr lang="en-US" sz="3100" dirty="0" smtClean="0">
                <a:solidFill>
                  <a:schemeClr val="accent1"/>
                </a:solidFill>
              </a:rPr>
              <a:t>Closing Thoughts: </a:t>
            </a:r>
            <a:br>
              <a:rPr lang="en-US" sz="3100" dirty="0" smtClean="0">
                <a:solidFill>
                  <a:schemeClr val="accent1"/>
                </a:solidFill>
              </a:rPr>
            </a:br>
            <a:r>
              <a:rPr lang="en-US" sz="3100" dirty="0" smtClean="0">
                <a:solidFill>
                  <a:schemeClr val="tx1"/>
                </a:solidFill>
              </a:rPr>
              <a:t> </a:t>
            </a: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t>
            </a:r>
            <a:br>
              <a:rPr lang="en-US" sz="1400" dirty="0" smtClean="0">
                <a:solidFill>
                  <a:schemeClr val="tx1"/>
                </a:solidFill>
              </a:rPr>
            </a:br>
            <a:r>
              <a:rPr lang="en-US" sz="1800" dirty="0" smtClean="0">
                <a:solidFill>
                  <a:schemeClr val="tx1"/>
                </a:solidFill>
              </a:rPr>
              <a:t>     "Perhaps we cannot prevent this world from being a world in which children are tortured.  But we can reduce the number of tortured children. And if you don't help us, who else in the world can help us do this?"</a:t>
            </a:r>
            <a:r>
              <a:rPr lang="en-US" sz="1600" dirty="0" smtClean="0">
                <a:solidFill>
                  <a:schemeClr val="tx1"/>
                </a:solidFill>
              </a:rPr>
              <a:t/>
            </a:r>
            <a:br>
              <a:rPr lang="en-US" sz="1600" dirty="0" smtClean="0">
                <a:solidFill>
                  <a:schemeClr val="tx1"/>
                </a:solidFill>
              </a:rPr>
            </a:br>
            <a:r>
              <a:rPr lang="en-US" sz="1600" dirty="0" smtClean="0">
                <a:solidFill>
                  <a:schemeClr val="tx1"/>
                </a:solidFill>
              </a:rPr>
              <a:t>                                                                                    </a:t>
            </a:r>
            <a:br>
              <a:rPr lang="en-US" sz="1600" dirty="0" smtClean="0">
                <a:solidFill>
                  <a:schemeClr val="tx1"/>
                </a:solidFill>
              </a:rPr>
            </a:br>
            <a:r>
              <a:rPr lang="en-US" sz="1600" dirty="0" smtClean="0">
                <a:solidFill>
                  <a:schemeClr val="tx1"/>
                </a:solidFill>
              </a:rPr>
              <a:t>  --</a:t>
            </a:r>
            <a:r>
              <a:rPr lang="en-US" sz="1600" b="0" dirty="0" smtClean="0">
                <a:solidFill>
                  <a:schemeClr val="tx1"/>
                </a:solidFill>
              </a:rPr>
              <a:t>Albert Camus </a:t>
            </a:r>
            <a:br>
              <a:rPr lang="en-US" sz="1600" b="0" dirty="0" smtClean="0">
                <a:solidFill>
                  <a:schemeClr val="tx1"/>
                </a:solidFill>
              </a:rPr>
            </a:br>
            <a:r>
              <a:rPr lang="en-US" sz="1600" b="0" dirty="0" smtClean="0">
                <a:solidFill>
                  <a:schemeClr val="tx1"/>
                </a:solidFill>
              </a:rPr>
              <a:t/>
            </a:r>
            <a:br>
              <a:rPr lang="en-US" sz="1600" b="0" dirty="0" smtClean="0">
                <a:solidFill>
                  <a:schemeClr val="tx1"/>
                </a:solidFill>
              </a:rPr>
            </a:br>
            <a:r>
              <a:rPr lang="en-US" sz="1600" b="0" dirty="0" smtClean="0">
                <a:solidFill>
                  <a:schemeClr val="tx1"/>
                </a:solidFill>
              </a:rPr>
              <a:t/>
            </a:r>
            <a:br>
              <a:rPr lang="en-US" sz="1600" b="0" dirty="0" smtClean="0">
                <a:solidFill>
                  <a:schemeClr val="tx1"/>
                </a:solidFill>
              </a:rPr>
            </a:br>
            <a:r>
              <a:rPr lang="en-US" sz="1600" b="0" dirty="0" smtClean="0">
                <a:solidFill>
                  <a:schemeClr val="accent1"/>
                </a:solidFill>
              </a:rPr>
              <a:t>“</a:t>
            </a:r>
            <a:r>
              <a:rPr lang="en-US" sz="1800" b="0" i="1" dirty="0" err="1" smtClean="0">
                <a:solidFill>
                  <a:schemeClr val="accent1"/>
                </a:solidFill>
              </a:rPr>
              <a:t>Salamat</a:t>
            </a:r>
            <a:r>
              <a:rPr lang="en-US" sz="1800" b="0" i="1" dirty="0" smtClean="0">
                <a:solidFill>
                  <a:schemeClr val="accent1"/>
                </a:solidFill>
              </a:rPr>
              <a:t>” to the Philippine Children’s Fund of America, Director Erik D. Gomez, and the committed PCFA Staff – Without your cooperation this research would not have been possible</a:t>
            </a:r>
            <a:r>
              <a:rPr lang="en-US" sz="1800" b="0" i="1" dirty="0" smtClean="0">
                <a:solidFill>
                  <a:schemeClr val="accent1"/>
                </a:solidFill>
              </a:rPr>
              <a:t>!</a:t>
            </a:r>
            <a:br>
              <a:rPr lang="en-US" sz="1800" b="0" i="1" dirty="0" smtClean="0">
                <a:solidFill>
                  <a:schemeClr val="accent1"/>
                </a:solidFill>
              </a:rPr>
            </a:br>
            <a:r>
              <a:rPr lang="en-US" sz="1800" b="0" i="1" dirty="0" smtClean="0">
                <a:solidFill>
                  <a:schemeClr val="accent1"/>
                </a:solidFill>
              </a:rPr>
              <a:t/>
            </a:r>
            <a:br>
              <a:rPr lang="en-US" sz="1800" b="0" i="1" dirty="0" smtClean="0">
                <a:solidFill>
                  <a:schemeClr val="accent1"/>
                </a:solidFill>
              </a:rPr>
            </a:br>
            <a:r>
              <a:rPr lang="en-US" sz="1800" b="0" i="1" dirty="0" smtClean="0">
                <a:solidFill>
                  <a:schemeClr val="accent1"/>
                </a:solidFill>
              </a:rPr>
              <a:t>http://vimeo.com/16703711</a:t>
            </a:r>
            <a:r>
              <a:rPr lang="en-US" sz="1600" b="0" dirty="0" smtClean="0">
                <a:solidFill>
                  <a:schemeClr val="accent1"/>
                </a:solidFill>
              </a:rPr>
              <a:t/>
            </a:r>
            <a:br>
              <a:rPr lang="en-US" sz="1600" b="0" dirty="0" smtClean="0">
                <a:solidFill>
                  <a:schemeClr val="accent1"/>
                </a:solidFill>
              </a:rPr>
            </a:br>
            <a:r>
              <a:rPr lang="en-US" sz="2200" b="0" dirty="0" smtClean="0">
                <a:solidFill>
                  <a:schemeClr val="accent1"/>
                </a:solidFill>
              </a:rPr>
              <a:t/>
            </a:r>
            <a:br>
              <a:rPr lang="en-US" sz="2200" b="0" dirty="0" smtClean="0">
                <a:solidFill>
                  <a:schemeClr val="accent1"/>
                </a:solidFill>
              </a:rPr>
            </a:br>
            <a:r>
              <a:rPr lang="en-US" sz="2200" dirty="0" smtClean="0">
                <a:solidFill>
                  <a:schemeClr val="tx1"/>
                </a:solidFill>
              </a:rPr>
              <a:t/>
            </a:r>
            <a:br>
              <a:rPr lang="en-US" sz="2200" dirty="0" smtClean="0">
                <a:solidFill>
                  <a:schemeClr val="tx1"/>
                </a:solidFill>
              </a:rPr>
            </a:br>
            <a:r>
              <a:rPr lang="en-US" sz="2200" dirty="0" smtClean="0">
                <a:solidFill>
                  <a:schemeClr val="tx1"/>
                </a:solidFill>
              </a:rPr>
              <a:t> </a:t>
            </a:r>
            <a:r>
              <a:rPr lang="en-US" sz="1400" dirty="0" smtClean="0">
                <a:solidFill>
                  <a:schemeClr val="tx1"/>
                </a:solidFill>
              </a:rPr>
              <a:t/>
            </a:r>
            <a:br>
              <a:rPr lang="en-US" sz="1400" dirty="0" smtClean="0">
                <a:solidFill>
                  <a:schemeClr val="tx1"/>
                </a:solidFill>
              </a:rPr>
            </a:br>
            <a:r>
              <a:rPr lang="en-US" sz="1400" dirty="0" smtClean="0">
                <a:solidFill>
                  <a:schemeClr val="tx1"/>
                </a:solidFill>
              </a:rPr>
              <a:t>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t/>
            </a:r>
            <a:br>
              <a:rPr lang="en-US" sz="1400" dirty="0" smtClean="0"/>
            </a:br>
            <a:endParaRPr lang="en-US" sz="1400" dirty="0">
              <a:solidFill>
                <a:schemeClr val="tx1"/>
              </a:solidFill>
            </a:endParaRPr>
          </a:p>
        </p:txBody>
      </p:sp>
      <p:sp>
        <p:nvSpPr>
          <p:cNvPr id="3" name="Content Placeholder 2"/>
          <p:cNvSpPr>
            <a:spLocks noGrp="1"/>
          </p:cNvSpPr>
          <p:nvPr>
            <p:ph idx="1"/>
          </p:nvPr>
        </p:nvSpPr>
        <p:spPr>
          <a:xfrm>
            <a:off x="838200" y="1828800"/>
            <a:ext cx="8183880" cy="841248"/>
          </a:xfrm>
        </p:spPr>
        <p:txBody>
          <a:bodyPr/>
          <a:lstStyle/>
          <a:p>
            <a:endParaRPr lang="en-US" dirty="0" smtClean="0">
              <a:solidFill>
                <a:schemeClr val="accent1"/>
              </a:solidFill>
            </a:endParaRPr>
          </a:p>
          <a:p>
            <a:endParaRPr lang="en-US" b="1" dirty="0" smtClean="0">
              <a:solidFill>
                <a:schemeClr val="accent1"/>
              </a:solidFill>
            </a:endParaRPr>
          </a:p>
          <a:p>
            <a:endParaRPr lang="en-US" b="1" dirty="0" smtClean="0">
              <a:solidFill>
                <a:schemeClr val="accent1"/>
              </a:solidFill>
            </a:endParaRPr>
          </a:p>
          <a:p>
            <a:endParaRPr lang="en-US" b="1" dirty="0" smtClean="0">
              <a:solidFill>
                <a:schemeClr val="accent1"/>
              </a:solidFill>
            </a:endParaRPr>
          </a:p>
          <a:p>
            <a:endParaRPr lang="en-US" b="1" dirty="0" smtClean="0">
              <a:solidFill>
                <a:schemeClr val="accent1"/>
              </a:solidFill>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524000"/>
            <a:ext cx="8183880" cy="4511040"/>
          </a:xfrm>
        </p:spPr>
        <p:txBody>
          <a:bodyPr>
            <a:noAutofit/>
          </a:bodyPr>
          <a:lstStyle/>
          <a:p>
            <a:r>
              <a:rPr lang="en-US" sz="1400" dirty="0" smtClean="0">
                <a:solidFill>
                  <a:schemeClr val="tx1"/>
                </a:solidFill>
              </a:rPr>
              <a:t>______________________________________________________________</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b="0" dirty="0" smtClean="0">
                <a:solidFill>
                  <a:schemeClr val="tx1"/>
                </a:solidFill>
              </a:rPr>
              <a:t>This research explored the intensity and impact of stigmatization and discrimination among a group of biracial, socioeconomically marginalized African and Anglo Filipino-Americans in Luzon, the Philippines. Study participants are adolescent and young adult progeny of U.S. servicemen   abandoned by their fathers when the U.S. Department of Defense (DOD) withdrew long-standing naval, air force, and marine  bases in 1991-92.</a:t>
            </a:r>
            <a:br>
              <a:rPr lang="en-US" sz="1400" b="0" dirty="0" smtClean="0">
                <a:solidFill>
                  <a:schemeClr val="tx1"/>
                </a:solidFill>
              </a:rPr>
            </a:br>
            <a:r>
              <a:rPr lang="en-US" sz="1400" b="0" dirty="0" smtClean="0">
                <a:solidFill>
                  <a:schemeClr val="tx1"/>
                </a:solidFill>
              </a:rPr>
              <a:t>These children were fathered as a result of military, civilian and DOD contractor personal liaisons with Philippine women including sex industry workers. </a:t>
            </a:r>
            <a:br>
              <a:rPr lang="en-US" sz="1400" b="0" dirty="0" smtClean="0">
                <a:solidFill>
                  <a:schemeClr val="tx1"/>
                </a:solidFill>
              </a:rPr>
            </a:br>
            <a:r>
              <a:rPr lang="en-US" sz="1400" b="0" dirty="0" smtClean="0">
                <a:solidFill>
                  <a:schemeClr val="tx1"/>
                </a:solidFill>
              </a:rPr>
              <a:t> </a:t>
            </a:r>
            <a:br>
              <a:rPr lang="en-US" sz="1400" b="0" dirty="0" smtClean="0">
                <a:solidFill>
                  <a:schemeClr val="tx1"/>
                </a:solidFill>
              </a:rPr>
            </a:br>
            <a:r>
              <a:rPr lang="en-US" sz="1400" b="0" dirty="0" smtClean="0">
                <a:solidFill>
                  <a:schemeClr val="tx1"/>
                </a:solidFill>
              </a:rPr>
              <a:t>The study examined stigma- related psychosocial risk and trauma and their co-occurrence and possible relationship to core mental health symptomatology (i.e., depression, anxiety and stress) employing a researcher developed interview schedule and the Depression Anxiety Stress Scales (DASS-21) measurement inventory.</a:t>
            </a:r>
            <a:br>
              <a:rPr lang="en-US" sz="1400" b="0" dirty="0" smtClean="0">
                <a:solidFill>
                  <a:schemeClr val="tx1"/>
                </a:solidFill>
              </a:rPr>
            </a:br>
            <a:r>
              <a:rPr lang="en-US" sz="1400" b="0" dirty="0" smtClean="0">
                <a:solidFill>
                  <a:schemeClr val="tx1"/>
                </a:solidFill>
              </a:rPr>
              <a:t> </a:t>
            </a:r>
            <a:br>
              <a:rPr lang="en-US" sz="1400" b="0" dirty="0" smtClean="0">
                <a:solidFill>
                  <a:schemeClr val="tx1"/>
                </a:solidFill>
              </a:rPr>
            </a:br>
            <a:r>
              <a:rPr lang="en-US" sz="1400" b="0" dirty="0" smtClean="0">
                <a:solidFill>
                  <a:schemeClr val="tx1"/>
                </a:solidFill>
              </a:rPr>
              <a:t>Many risk factors found were stigma-related, including exposure to biracial tension and violence, name-calling, abandonment despair, identity confusion and derivative family strain. Results showed 62.5% of the sample scored severe levels of core level symptomatology (depression, anxiety or stress} suggesting psychopathology or mental disorder in significant numbers. </a:t>
            </a:r>
            <a:r>
              <a:rPr lang="en-US" sz="1400" b="0" dirty="0" smtClean="0"/>
              <a:t/>
            </a:r>
            <a:br>
              <a:rPr lang="en-US" sz="1400" b="0" dirty="0" smtClean="0"/>
            </a:br>
            <a:endParaRPr lang="en-US" sz="1400" b="0" dirty="0"/>
          </a:p>
        </p:txBody>
      </p:sp>
      <p:sp>
        <p:nvSpPr>
          <p:cNvPr id="3" name="Content Placeholder 2"/>
          <p:cNvSpPr>
            <a:spLocks noGrp="1"/>
          </p:cNvSpPr>
          <p:nvPr>
            <p:ph idx="1"/>
          </p:nvPr>
        </p:nvSpPr>
        <p:spPr>
          <a:xfrm>
            <a:off x="502920" y="530352"/>
            <a:ext cx="8183880" cy="841248"/>
          </a:xfrm>
          <a:ln>
            <a:noFill/>
          </a:ln>
        </p:spPr>
        <p:txBody>
          <a:bodyPr/>
          <a:lstStyle/>
          <a:p>
            <a:r>
              <a:rPr lang="en-US" b="1" dirty="0" smtClean="0">
                <a:solidFill>
                  <a:schemeClr val="accent1"/>
                </a:solidFill>
              </a:rPr>
              <a:t>Introduction to the Study</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382000" cy="1261872"/>
          </a:xfrm>
        </p:spPr>
        <p:txBody>
          <a:bodyPr>
            <a:normAutofit fontScale="90000"/>
          </a:bodyPr>
          <a:lstStyle/>
          <a:p>
            <a:r>
              <a:rPr lang="en-US" sz="2800" dirty="0" smtClean="0">
                <a:solidFill>
                  <a:schemeClr val="accent1"/>
                </a:solidFill>
              </a:rPr>
              <a:t>Stigma, Psychosocial Risk and Core Mental Health Symptomagology Among Amerasians in the Philippines: A Multiple Case Study</a:t>
            </a:r>
            <a:endParaRPr lang="en-US" sz="2800" dirty="0">
              <a:solidFill>
                <a:schemeClr val="accent1"/>
              </a:solidFill>
            </a:endParaRPr>
          </a:p>
        </p:txBody>
      </p:sp>
      <p:sp>
        <p:nvSpPr>
          <p:cNvPr id="3" name="Text Placeholder 2"/>
          <p:cNvSpPr>
            <a:spLocks noGrp="1"/>
          </p:cNvSpPr>
          <p:nvPr>
            <p:ph type="body" idx="1"/>
          </p:nvPr>
        </p:nvSpPr>
        <p:spPr>
          <a:xfrm>
            <a:off x="685800" y="3048000"/>
            <a:ext cx="8077200" cy="4114800"/>
          </a:xfrm>
          <a:ln>
            <a:solidFill>
              <a:schemeClr val="accent1"/>
            </a:solidFill>
          </a:ln>
        </p:spPr>
        <p:txBody>
          <a:bodyPr>
            <a:noAutofit/>
          </a:bodyPr>
          <a:lstStyle/>
          <a:p>
            <a:r>
              <a:rPr lang="en-US" sz="2000" dirty="0" smtClean="0">
                <a:solidFill>
                  <a:schemeClr val="tx1"/>
                </a:solidFill>
              </a:rPr>
              <a:t>Dr. P.C. “Pete” Kutschera, Ph.D. – AmerasianInstitute.org – </a:t>
            </a:r>
          </a:p>
          <a:p>
            <a:r>
              <a:rPr lang="en-US" sz="2000" dirty="0" smtClean="0">
                <a:solidFill>
                  <a:schemeClr val="tx1"/>
                </a:solidFill>
              </a:rPr>
              <a:t>E-mail: </a:t>
            </a:r>
            <a:r>
              <a:rPr lang="en-US" sz="2000" dirty="0" smtClean="0">
                <a:solidFill>
                  <a:schemeClr val="tx1"/>
                </a:solidFill>
                <a:hlinkClick r:id="rId2"/>
              </a:rPr>
              <a:t>DrK@amerasianinstitute.org</a:t>
            </a:r>
            <a:r>
              <a:rPr lang="en-US" sz="2000" dirty="0" smtClean="0">
                <a:solidFill>
                  <a:schemeClr val="tx1"/>
                </a:solidFill>
              </a:rPr>
              <a:t> or USA Tel. (518) 438-3538 * Phil CP# 0949-631-3092 – For a </a:t>
            </a:r>
            <a:r>
              <a:rPr lang="en-US" sz="2000" u="sng" dirty="0" smtClean="0">
                <a:solidFill>
                  <a:schemeClr val="tx1"/>
                </a:solidFill>
              </a:rPr>
              <a:t>no-cost</a:t>
            </a:r>
            <a:r>
              <a:rPr lang="en-US" sz="2000" dirty="0" smtClean="0">
                <a:solidFill>
                  <a:schemeClr val="tx1"/>
                </a:solidFill>
              </a:rPr>
              <a:t> pdf. file copy of the 266-page research: </a:t>
            </a:r>
            <a:r>
              <a:rPr lang="en-US" sz="2000" b="1" dirty="0" smtClean="0">
                <a:solidFill>
                  <a:schemeClr val="tx1"/>
                </a:solidFill>
              </a:rPr>
              <a:t>www.AmerasianInstitute.org/dissertation </a:t>
            </a:r>
          </a:p>
          <a:p>
            <a:endParaRPr lang="en-US" sz="2000" dirty="0" smtClean="0"/>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371600"/>
            <a:ext cx="8183880" cy="4663440"/>
          </a:xfrm>
        </p:spPr>
        <p:txBody>
          <a:bodyPr>
            <a:normAutofit fontScale="90000"/>
          </a:bodyPr>
          <a:lstStyle/>
          <a:p>
            <a:r>
              <a:rPr lang="en-US" sz="1400" dirty="0" smtClean="0">
                <a:solidFill>
                  <a:schemeClr val="tx1"/>
                </a:solidFill>
              </a:rPr>
              <a:t>___________________________________________________________________</a:t>
            </a:r>
            <a:br>
              <a:rPr lang="en-US" sz="1400" dirty="0" smtClean="0">
                <a:solidFill>
                  <a:schemeClr val="tx1"/>
                </a:solidFill>
              </a:rPr>
            </a:br>
            <a:r>
              <a:rPr lang="en-US" sz="1400" b="0" dirty="0" smtClean="0">
                <a:solidFill>
                  <a:schemeClr val="tx1"/>
                </a:solidFill>
              </a:rPr>
              <a:t>The review examined origins and history of socioeconomic oppression of Amerasian enclaves in the Philippines (Gastardo-Conaco &amp; Sobritchea, 1999) and other Western Pacific locales including Vietnamese Amerasians (Bemak &amp; Chang, 1997; McKelvey et al., 1992, 1993, 1999) and related Amerasian origin themes including impact of colonial and Neo-colonial oppression (C. Johnson, 2004, 2007), military prostitution, (Butler, 2000: Gage, 2007), effects of trauma upon immigrants and refugees  (Potocky-Tripodi, 2002) and Pan Amerasian demographics (Gage, 2007; Levi, 1993).</a:t>
            </a:r>
            <a:br>
              <a:rPr lang="en-US" sz="1400" b="0" dirty="0" smtClean="0">
                <a:solidFill>
                  <a:schemeClr val="tx1"/>
                </a:solidFill>
              </a:rPr>
            </a:br>
            <a:r>
              <a:rPr lang="en-US" sz="1400" b="0" dirty="0" smtClean="0">
                <a:solidFill>
                  <a:schemeClr val="tx1"/>
                </a:solidFill>
              </a:rPr>
              <a:t> </a:t>
            </a:r>
            <a:br>
              <a:rPr lang="en-US" sz="1400" b="0" dirty="0" smtClean="0">
                <a:solidFill>
                  <a:schemeClr val="tx1"/>
                </a:solidFill>
              </a:rPr>
            </a:br>
            <a:r>
              <a:rPr lang="en-US" sz="1400" b="0" dirty="0" smtClean="0">
                <a:solidFill>
                  <a:schemeClr val="tx1"/>
                </a:solidFill>
              </a:rPr>
              <a:t>History of stigmatization and discrimination among Eurasians (Stonequist, 1937) and stigma and racism's relationship to African Americans in the US (Jackson et al., 1996; Klonoff, Landrine &amp; Ullman, 1999) and Mexican immigrants and Chicano farm workers in California and Arizona (Hovey &amp; Magana, 2002; Vega et al., 1998) also were examined.</a:t>
            </a:r>
            <a:br>
              <a:rPr lang="en-US" sz="1400" b="0" dirty="0" smtClean="0">
                <a:solidFill>
                  <a:schemeClr val="tx1"/>
                </a:solidFill>
              </a:rPr>
            </a:br>
            <a:r>
              <a:rPr lang="en-US" sz="1400" b="0" dirty="0" smtClean="0">
                <a:solidFill>
                  <a:schemeClr val="tx1"/>
                </a:solidFill>
              </a:rPr>
              <a:t> </a:t>
            </a:r>
            <a:br>
              <a:rPr lang="en-US" sz="1400" b="0" dirty="0" smtClean="0">
                <a:solidFill>
                  <a:schemeClr val="tx1"/>
                </a:solidFill>
              </a:rPr>
            </a:br>
            <a:r>
              <a:rPr lang="en-US" sz="1400" b="0" dirty="0" smtClean="0">
                <a:solidFill>
                  <a:schemeClr val="tx1"/>
                </a:solidFill>
              </a:rPr>
              <a:t>Psychosocial risk factors and impact on mental health among groups historically experiencing stigma, discrimination or racism were examined including African Americans (Lewinsohn et al., 1994), Mexican migrants, Chicano farm workers  and Vietnamese Amerasians .</a:t>
            </a:r>
            <a:br>
              <a:rPr lang="en-US" sz="1400" b="0" dirty="0" smtClean="0">
                <a:solidFill>
                  <a:schemeClr val="tx1"/>
                </a:solidFill>
              </a:rPr>
            </a:br>
            <a:r>
              <a:rPr lang="en-US" sz="1400" b="0" dirty="0" smtClean="0">
                <a:solidFill>
                  <a:schemeClr val="tx1"/>
                </a:solidFill>
              </a:rPr>
              <a:t> </a:t>
            </a:r>
            <a:br>
              <a:rPr lang="en-US" sz="1400" b="0" dirty="0" smtClean="0">
                <a:solidFill>
                  <a:schemeClr val="tx1"/>
                </a:solidFill>
              </a:rPr>
            </a:br>
            <a:r>
              <a:rPr lang="en-US" sz="1400" b="0" dirty="0" smtClean="0">
                <a:solidFill>
                  <a:schemeClr val="tx1"/>
                </a:solidFill>
              </a:rPr>
              <a:t>Previous study methodologies of these phenomena were examined primarily among Vietnamese Americans, the only Pan Amerasian grouping to have extensive research conducted on it, including quantitative (Felsman et al., 1992; McKelvey et al., 1992, 1993) and qualitative (Anis, 1996) methodologies.</a:t>
            </a:r>
            <a:endParaRPr lang="en-US" sz="1400" b="0" dirty="0">
              <a:solidFill>
                <a:schemeClr val="tx1"/>
              </a:solidFill>
            </a:endParaRPr>
          </a:p>
        </p:txBody>
      </p:sp>
      <p:sp>
        <p:nvSpPr>
          <p:cNvPr id="3" name="Content Placeholder 2"/>
          <p:cNvSpPr>
            <a:spLocks noGrp="1"/>
          </p:cNvSpPr>
          <p:nvPr>
            <p:ph idx="1"/>
          </p:nvPr>
        </p:nvSpPr>
        <p:spPr>
          <a:xfrm>
            <a:off x="502920" y="530352"/>
            <a:ext cx="8183880" cy="841248"/>
          </a:xfrm>
        </p:spPr>
        <p:txBody>
          <a:bodyPr/>
          <a:lstStyle/>
          <a:p>
            <a:r>
              <a:rPr lang="en-US" sz="3200" b="1" dirty="0" smtClean="0">
                <a:solidFill>
                  <a:schemeClr val="accent1"/>
                </a:solidFill>
              </a:rPr>
              <a:t>Research Literature Review</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371600"/>
            <a:ext cx="8183880" cy="4663440"/>
          </a:xfrm>
        </p:spPr>
        <p:txBody>
          <a:bodyPr>
            <a:normAutofit fontScale="90000"/>
          </a:bodyPr>
          <a:lstStyle/>
          <a:p>
            <a:r>
              <a:rPr lang="en-US" sz="1400" dirty="0" smtClean="0">
                <a:solidFill>
                  <a:schemeClr val="tx1"/>
                </a:solidFill>
              </a:rPr>
              <a:t>_____________________________________________________________</a:t>
            </a:r>
            <a:br>
              <a:rPr lang="en-US" sz="1400" dirty="0" smtClean="0">
                <a:solidFill>
                  <a:schemeClr val="tx1"/>
                </a:solidFill>
              </a:rPr>
            </a:br>
            <a:r>
              <a:rPr lang="en-US" sz="1400" dirty="0" smtClean="0">
                <a:solidFill>
                  <a:schemeClr val="tx1"/>
                </a:solidFill>
              </a:rPr>
              <a:t> </a:t>
            </a:r>
            <a:br>
              <a:rPr lang="en-US" sz="1400" dirty="0" smtClean="0">
                <a:solidFill>
                  <a:schemeClr val="tx1"/>
                </a:solidFill>
              </a:rPr>
            </a:br>
            <a:r>
              <a:rPr lang="en-US" sz="1400" b="0" dirty="0" smtClean="0">
                <a:solidFill>
                  <a:schemeClr val="tx1"/>
                </a:solidFill>
              </a:rPr>
              <a:t>An exploratory, multiple-case study design was selected in conjunction with the </a:t>
            </a:r>
            <a:r>
              <a:rPr lang="en-US" sz="1400" b="0" i="1" dirty="0" smtClean="0">
                <a:solidFill>
                  <a:schemeClr val="tx1"/>
                </a:solidFill>
              </a:rPr>
              <a:t>Stress Process Model - a</a:t>
            </a:r>
            <a:r>
              <a:rPr lang="en-US" sz="1400" b="0" dirty="0" smtClean="0">
                <a:solidFill>
                  <a:schemeClr val="tx1"/>
                </a:solidFill>
              </a:rPr>
              <a:t>n important feature patterned on  the concept that physical risk and mental stress factors directly affect the mental state.</a:t>
            </a:r>
            <a:br>
              <a:rPr lang="en-US" sz="1400" b="0" dirty="0" smtClean="0">
                <a:solidFill>
                  <a:schemeClr val="tx1"/>
                </a:solidFill>
              </a:rPr>
            </a:br>
            <a:r>
              <a:rPr lang="en-US" sz="1400" b="0" dirty="0" smtClean="0">
                <a:solidFill>
                  <a:schemeClr val="tx1"/>
                </a:solidFill>
              </a:rPr>
              <a:t/>
            </a:r>
            <a:br>
              <a:rPr lang="en-US" sz="1400" b="0" dirty="0" smtClean="0">
                <a:solidFill>
                  <a:schemeClr val="tx1"/>
                </a:solidFill>
              </a:rPr>
            </a:br>
            <a:r>
              <a:rPr lang="en-US" sz="1400" b="0" dirty="0" smtClean="0">
                <a:solidFill>
                  <a:schemeClr val="tx1"/>
                </a:solidFill>
              </a:rPr>
              <a:t>Two primary information gathering devices used: (a) a semi-structured, open-ended interview guide data and biographical data questionnaire, and (b) the DASS-21 scales which measures Depression, Anxiety and Stress levels.</a:t>
            </a:r>
            <a:br>
              <a:rPr lang="en-US" sz="1400" b="0" dirty="0" smtClean="0">
                <a:solidFill>
                  <a:schemeClr val="tx1"/>
                </a:solidFill>
              </a:rPr>
            </a:br>
            <a:r>
              <a:rPr lang="en-US" sz="1400" b="0" dirty="0" smtClean="0">
                <a:solidFill>
                  <a:schemeClr val="tx1"/>
                </a:solidFill>
              </a:rPr>
              <a:t> </a:t>
            </a:r>
            <a:br>
              <a:rPr lang="en-US" sz="1400" b="0" dirty="0" smtClean="0">
                <a:solidFill>
                  <a:schemeClr val="tx1"/>
                </a:solidFill>
              </a:rPr>
            </a:br>
            <a:r>
              <a:rPr lang="en-US" sz="1400" b="0" dirty="0" smtClean="0">
                <a:solidFill>
                  <a:schemeClr val="tx1"/>
                </a:solidFill>
              </a:rPr>
              <a:t>Data collection was conducted on a sample of 16 youth and young adults. Four sub-groups were divided into two age ranges (ages 16-18 and 19-39)  of equal numbers of females and males and Africans and Anglos. The research site,  Angeles City, Luzon which has  6,000 of an estimated 50,000  Amerasians in the Philippines.</a:t>
            </a:r>
            <a:br>
              <a:rPr lang="en-US" sz="1400" b="0" dirty="0" smtClean="0">
                <a:solidFill>
                  <a:schemeClr val="tx1"/>
                </a:solidFill>
              </a:rPr>
            </a:br>
            <a:r>
              <a:rPr lang="en-US" sz="1400" b="0" dirty="0" smtClean="0">
                <a:solidFill>
                  <a:schemeClr val="tx1"/>
                </a:solidFill>
              </a:rPr>
              <a:t> </a:t>
            </a:r>
            <a:br>
              <a:rPr lang="en-US" sz="1400" b="0" dirty="0" smtClean="0">
                <a:solidFill>
                  <a:schemeClr val="tx1"/>
                </a:solidFill>
              </a:rPr>
            </a:br>
            <a:r>
              <a:rPr lang="en-US" sz="1400" b="0" dirty="0" smtClean="0">
                <a:solidFill>
                  <a:schemeClr val="tx1"/>
                </a:solidFill>
              </a:rPr>
              <a:t>The sample was nonclinical (i.e., not in mental health treatment). Selection was by the purposive method to ensure participants had a reasonable likelihood of encountering stigma because of origin of birth and physical features, or to assure qualities believed typical of the study phenomena (Fortune &amp; Reid, 1999).   </a:t>
            </a:r>
            <a:br>
              <a:rPr lang="en-US" sz="1400" b="0" dirty="0" smtClean="0">
                <a:solidFill>
                  <a:schemeClr val="tx1"/>
                </a:solidFill>
              </a:rPr>
            </a:br>
            <a:r>
              <a:rPr lang="en-US" sz="1400" b="0" dirty="0" smtClean="0">
                <a:solidFill>
                  <a:schemeClr val="tx1"/>
                </a:solidFill>
              </a:rPr>
              <a:t> </a:t>
            </a:r>
            <a:br>
              <a:rPr lang="en-US" sz="1400" b="0" dirty="0" smtClean="0">
                <a:solidFill>
                  <a:schemeClr val="tx1"/>
                </a:solidFill>
              </a:rPr>
            </a:br>
            <a:r>
              <a:rPr lang="en-US" sz="1400" b="0" dirty="0" smtClean="0">
                <a:solidFill>
                  <a:schemeClr val="tx1"/>
                </a:solidFill>
              </a:rPr>
              <a:t>Data analysis used triangulation (a) evaluating psychosocial risk factors and psychological themes derived from the interview schedule, (b) comparing DASS-21 scores with risk factors and psychological themes, and (c) performing both cross-case, in-case analysis.</a:t>
            </a:r>
            <a:br>
              <a:rPr lang="en-US" sz="1400" b="0" dirty="0" smtClean="0">
                <a:solidFill>
                  <a:schemeClr val="tx1"/>
                </a:solidFill>
              </a:rPr>
            </a:br>
            <a:r>
              <a:rPr lang="en-US" sz="1400" b="0" dirty="0" smtClean="0">
                <a:solidFill>
                  <a:schemeClr val="tx1"/>
                </a:solidFill>
              </a:rPr>
              <a:t> </a:t>
            </a:r>
            <a:br>
              <a:rPr lang="en-US" sz="1400" b="0" dirty="0" smtClean="0">
                <a:solidFill>
                  <a:schemeClr val="tx1"/>
                </a:solidFill>
              </a:rPr>
            </a:br>
            <a:endParaRPr lang="en-US" sz="1400" b="0" dirty="0">
              <a:solidFill>
                <a:schemeClr val="tx1"/>
              </a:solidFill>
            </a:endParaRPr>
          </a:p>
        </p:txBody>
      </p:sp>
      <p:sp>
        <p:nvSpPr>
          <p:cNvPr id="3" name="Content Placeholder 2"/>
          <p:cNvSpPr>
            <a:spLocks noGrp="1"/>
          </p:cNvSpPr>
          <p:nvPr>
            <p:ph idx="1"/>
          </p:nvPr>
        </p:nvSpPr>
        <p:spPr>
          <a:xfrm>
            <a:off x="685800" y="457200"/>
            <a:ext cx="8183880" cy="841248"/>
          </a:xfrm>
        </p:spPr>
        <p:txBody>
          <a:bodyPr>
            <a:normAutofit/>
          </a:bodyPr>
          <a:lstStyle/>
          <a:p>
            <a:pPr lvl="1"/>
            <a:r>
              <a:rPr lang="en-US" sz="3000" b="1" dirty="0" smtClean="0">
                <a:solidFill>
                  <a:schemeClr val="accent1"/>
                </a:solidFill>
              </a:rPr>
              <a:t>Methodology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371600"/>
            <a:ext cx="8183880" cy="4663440"/>
          </a:xfrm>
        </p:spPr>
        <p:txBody>
          <a:bodyPr>
            <a:normAutofit fontScale="90000"/>
          </a:bodyPr>
          <a:lstStyle/>
          <a:p>
            <a:r>
              <a:rPr lang="en-US" sz="1400" dirty="0" smtClean="0">
                <a:solidFill>
                  <a:schemeClr val="tx1"/>
                </a:solidFill>
              </a:rPr>
              <a:t>____________________________________________________________</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Relationship Between Risk Factors and Scores on the DASS-21</a:t>
            </a:r>
            <a:br>
              <a:rPr lang="en-US" sz="1400" dirty="0" smtClean="0">
                <a:solidFill>
                  <a:schemeClr val="tx1"/>
                </a:solidFill>
              </a:rPr>
            </a:br>
            <a:r>
              <a:rPr lang="en-US" sz="1400" dirty="0" smtClean="0">
                <a:solidFill>
                  <a:schemeClr val="tx1"/>
                </a:solidFill>
              </a:rPr>
              <a:t> </a:t>
            </a:r>
            <a:r>
              <a:rPr lang="en-US" sz="1400" b="0" dirty="0" smtClean="0">
                <a:solidFill>
                  <a:schemeClr val="tx1"/>
                </a:solidFill>
              </a:rPr>
              <a:t/>
            </a:r>
            <a:br>
              <a:rPr lang="en-US" sz="1400" b="0" dirty="0" smtClean="0">
                <a:solidFill>
                  <a:schemeClr val="tx1"/>
                </a:solidFill>
              </a:rPr>
            </a:br>
            <a:r>
              <a:rPr lang="en-US" sz="1400" b="0" dirty="0" smtClean="0">
                <a:solidFill>
                  <a:schemeClr val="tx1"/>
                </a:solidFill>
              </a:rPr>
              <a:t> Cross- case comparison and analysis of DASS-21 severity ratings with risk factors indicated a </a:t>
            </a:r>
            <a:r>
              <a:rPr lang="en-US" sz="1400" u="sng" dirty="0" smtClean="0">
                <a:solidFill>
                  <a:schemeClr val="tx1"/>
                </a:solidFill>
              </a:rPr>
              <a:t>clear co-occurrence </a:t>
            </a:r>
            <a:r>
              <a:rPr lang="en-US" sz="1400" b="0" dirty="0" smtClean="0">
                <a:solidFill>
                  <a:schemeClr val="tx1"/>
                </a:solidFill>
              </a:rPr>
              <a:t>among those participants with </a:t>
            </a:r>
            <a:r>
              <a:rPr lang="en-US" sz="1400" dirty="0" smtClean="0">
                <a:solidFill>
                  <a:schemeClr val="tx1"/>
                </a:solidFill>
              </a:rPr>
              <a:t>severe psychopathological symptomatology (Depression, Anxiety and Stress)</a:t>
            </a:r>
            <a:r>
              <a:rPr lang="en-US" sz="1400" b="0" dirty="0" smtClean="0">
                <a:solidFill>
                  <a:schemeClr val="tx1"/>
                </a:solidFill>
              </a:rPr>
              <a:t> and </a:t>
            </a:r>
            <a:r>
              <a:rPr lang="en-US" sz="1400" u="sng" dirty="0" smtClean="0">
                <a:solidFill>
                  <a:schemeClr val="tx1"/>
                </a:solidFill>
              </a:rPr>
              <a:t>multiples of risk and stress factors.</a:t>
            </a:r>
            <a:r>
              <a:rPr lang="en-US" sz="1400" b="0" dirty="0" smtClean="0">
                <a:solidFill>
                  <a:schemeClr val="tx1"/>
                </a:solidFill>
              </a:rPr>
              <a:t/>
            </a:r>
            <a:br>
              <a:rPr lang="en-US" sz="1400" b="0" dirty="0" smtClean="0">
                <a:solidFill>
                  <a:schemeClr val="tx1"/>
                </a:solidFill>
              </a:rPr>
            </a:br>
            <a:r>
              <a:rPr lang="en-US" sz="1400" b="0" dirty="0" smtClean="0">
                <a:solidFill>
                  <a:schemeClr val="tx1"/>
                </a:solidFill>
              </a:rPr>
              <a:t> </a:t>
            </a:r>
            <a:br>
              <a:rPr lang="en-US" sz="1400" b="0" dirty="0" smtClean="0">
                <a:solidFill>
                  <a:schemeClr val="tx1"/>
                </a:solidFill>
              </a:rPr>
            </a:br>
            <a:r>
              <a:rPr lang="en-US" sz="1400" b="0" dirty="0" smtClean="0">
                <a:solidFill>
                  <a:schemeClr val="tx1"/>
                </a:solidFill>
              </a:rPr>
              <a:t>Overall, the results reflected a general pattern that </a:t>
            </a:r>
            <a:r>
              <a:rPr lang="en-US" sz="1400" u="sng" dirty="0" smtClean="0">
                <a:solidFill>
                  <a:schemeClr val="tx1"/>
                </a:solidFill>
              </a:rPr>
              <a:t>the greater the number of participant psychosocial risk factors, the greater were the mean symptomatology scores. Participants with 8 or more risk factors appeared to cross a threshold and symptomatology scores appeared to climb precipitously. Significantly, the mean  for the sample was 9.93. </a:t>
            </a:r>
            <a:br>
              <a:rPr lang="en-US" sz="1400" u="sng" dirty="0" smtClean="0">
                <a:solidFill>
                  <a:schemeClr val="tx1"/>
                </a:solidFill>
              </a:rPr>
            </a:br>
            <a:r>
              <a:rPr lang="en-US" sz="1400" u="sng" dirty="0" smtClean="0">
                <a:solidFill>
                  <a:schemeClr val="tx1"/>
                </a:solidFill>
              </a:rPr>
              <a:t> </a:t>
            </a:r>
            <a:r>
              <a:rPr lang="en-US" sz="1400" b="0" dirty="0" smtClean="0">
                <a:solidFill>
                  <a:schemeClr val="tx1"/>
                </a:solidFill>
              </a:rPr>
              <a:t/>
            </a:r>
            <a:br>
              <a:rPr lang="en-US" sz="1400" b="0" dirty="0" smtClean="0">
                <a:solidFill>
                  <a:schemeClr val="tx1"/>
                </a:solidFill>
              </a:rPr>
            </a:br>
            <a:r>
              <a:rPr lang="en-US" sz="1400" b="0" dirty="0" smtClean="0">
                <a:solidFill>
                  <a:schemeClr val="tx1"/>
                </a:solidFill>
              </a:rPr>
              <a:t>These findings suggested a possible relationship between these variables in the Filipino Amerasian sample beyond the mere co-occurrence of risk factors with higher symptomatology scores. Generally and statistically speaking for this small Amerasian sample </a:t>
            </a:r>
            <a:r>
              <a:rPr lang="en-US" sz="1400" u="sng" dirty="0" smtClean="0">
                <a:solidFill>
                  <a:schemeClr val="tx1"/>
                </a:solidFill>
              </a:rPr>
              <a:t>as cumulative numbers of risk factors rose so did core symptomatology levels, a conclusion borne out by</a:t>
            </a:r>
            <a:r>
              <a:rPr lang="en-US" sz="1400" dirty="0" smtClean="0">
                <a:solidFill>
                  <a:schemeClr val="tx1"/>
                </a:solidFill>
              </a:rPr>
              <a:t> </a:t>
            </a:r>
            <a:r>
              <a:rPr lang="en-US" sz="1400" b="0" dirty="0" smtClean="0">
                <a:solidFill>
                  <a:schemeClr val="tx1"/>
                </a:solidFill>
              </a:rPr>
              <a:t>McKelvey et. al., (1992, 1993) </a:t>
            </a:r>
            <a:r>
              <a:rPr lang="en-US" sz="1400" u="sng" dirty="0" smtClean="0">
                <a:solidFill>
                  <a:schemeClr val="tx1"/>
                </a:solidFill>
              </a:rPr>
              <a:t>studying Vietnamese Amerasian refugees.</a:t>
            </a:r>
            <a:r>
              <a:rPr lang="en-US" sz="1400" b="0" dirty="0" smtClean="0"/>
              <a:t/>
            </a:r>
            <a:br>
              <a:rPr lang="en-US" sz="1400" b="0" dirty="0" smtClean="0"/>
            </a:br>
            <a:r>
              <a:rPr lang="en-US" sz="1400" b="0" dirty="0" smtClean="0">
                <a:solidFill>
                  <a:schemeClr val="tx1"/>
                </a:solidFill>
              </a:rPr>
              <a:t> </a:t>
            </a:r>
            <a:br>
              <a:rPr lang="en-US" sz="1400" b="0" dirty="0" smtClean="0">
                <a:solidFill>
                  <a:schemeClr val="tx1"/>
                </a:solidFill>
              </a:rPr>
            </a:br>
            <a:r>
              <a:rPr lang="en-US" sz="1400" dirty="0" smtClean="0">
                <a:solidFill>
                  <a:schemeClr val="tx1"/>
                </a:solidFill>
              </a:rPr>
              <a:t/>
            </a:r>
            <a:br>
              <a:rPr lang="en-US" sz="1400" dirty="0" smtClean="0">
                <a:solidFill>
                  <a:schemeClr val="tx1"/>
                </a:solidFill>
              </a:rPr>
            </a:br>
            <a:endParaRPr lang="en-US" sz="1400" dirty="0">
              <a:solidFill>
                <a:schemeClr val="tx1"/>
              </a:solidFill>
            </a:endParaRPr>
          </a:p>
        </p:txBody>
      </p:sp>
      <p:sp>
        <p:nvSpPr>
          <p:cNvPr id="3" name="Content Placeholder 2"/>
          <p:cNvSpPr>
            <a:spLocks noGrp="1"/>
          </p:cNvSpPr>
          <p:nvPr>
            <p:ph idx="1"/>
          </p:nvPr>
        </p:nvSpPr>
        <p:spPr>
          <a:xfrm>
            <a:off x="502920" y="530352"/>
            <a:ext cx="8183880" cy="841248"/>
          </a:xfrm>
        </p:spPr>
        <p:txBody>
          <a:bodyPr>
            <a:normAutofit fontScale="32500" lnSpcReduction="20000"/>
          </a:bodyPr>
          <a:lstStyle/>
          <a:p>
            <a:pPr lvl="1"/>
            <a:r>
              <a:rPr lang="en-US" sz="8600" b="1" dirty="0" smtClean="0">
                <a:solidFill>
                  <a:schemeClr val="accent1"/>
                </a:solidFill>
              </a:rPr>
              <a:t>Research Results &amp; Findings</a:t>
            </a:r>
          </a:p>
          <a:p>
            <a:endParaRPr lang="en-US" dirty="0" smtClean="0">
              <a:solidFill>
                <a:schemeClr val="accent1"/>
              </a:solidFill>
            </a:endParaRPr>
          </a:p>
          <a:p>
            <a:pPr>
              <a:buNone/>
            </a:pPr>
            <a:r>
              <a:rPr lang="en-US" dirty="0" smtClean="0">
                <a:solidFill>
                  <a:schemeClr val="accent1"/>
                </a:solidFill>
              </a:rPr>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371600"/>
            <a:ext cx="8183880" cy="4663440"/>
          </a:xfrm>
        </p:spPr>
        <p:txBody>
          <a:bodyPr>
            <a:normAutofit/>
          </a:bodyPr>
          <a:lstStyle/>
          <a:p>
            <a:r>
              <a:rPr lang="en-US" sz="1400" dirty="0" smtClean="0">
                <a:solidFill>
                  <a:schemeClr val="tx1"/>
                </a:solidFill>
              </a:rPr>
              <a:t>_____________________________________________________________</a:t>
            </a:r>
            <a:br>
              <a:rPr lang="en-US" sz="1400" dirty="0" smtClean="0">
                <a:solidFill>
                  <a:schemeClr val="tx1"/>
                </a:solidFill>
              </a:rPr>
            </a:br>
            <a:r>
              <a:rPr lang="en-US" sz="1400" dirty="0" smtClean="0">
                <a:solidFill>
                  <a:schemeClr val="tx1"/>
                </a:solidFill>
              </a:rPr>
              <a:t> </a:t>
            </a:r>
            <a:br>
              <a:rPr lang="en-US" sz="1400" dirty="0" smtClean="0">
                <a:solidFill>
                  <a:schemeClr val="tx1"/>
                </a:solidFill>
              </a:rPr>
            </a:br>
            <a:r>
              <a:rPr lang="en-US" sz="1400" dirty="0" smtClean="0">
                <a:solidFill>
                  <a:schemeClr val="tx1"/>
                </a:solidFill>
              </a:rPr>
              <a:t>Relationship Between Risk Factors and Scores on the DASS-21</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t/>
            </a:r>
            <a:br>
              <a:rPr lang="en-US" sz="1400" dirty="0" smtClean="0"/>
            </a:br>
            <a:endParaRPr lang="en-US" sz="1400" dirty="0">
              <a:solidFill>
                <a:schemeClr val="tx1"/>
              </a:solidFill>
            </a:endParaRPr>
          </a:p>
        </p:txBody>
      </p:sp>
      <p:sp>
        <p:nvSpPr>
          <p:cNvPr id="3" name="Content Placeholder 2"/>
          <p:cNvSpPr>
            <a:spLocks noGrp="1"/>
          </p:cNvSpPr>
          <p:nvPr>
            <p:ph idx="1"/>
          </p:nvPr>
        </p:nvSpPr>
        <p:spPr>
          <a:xfrm>
            <a:off x="502920" y="530352"/>
            <a:ext cx="8183880" cy="841248"/>
          </a:xfrm>
        </p:spPr>
        <p:txBody>
          <a:bodyPr/>
          <a:lstStyle/>
          <a:p>
            <a:r>
              <a:rPr lang="en-US" sz="3200" b="1" dirty="0" smtClean="0">
                <a:solidFill>
                  <a:schemeClr val="accent1"/>
                </a:solidFill>
              </a:rPr>
              <a:t>Research</a:t>
            </a:r>
            <a:r>
              <a:rPr lang="en-US" b="1" dirty="0" smtClean="0">
                <a:solidFill>
                  <a:schemeClr val="accent1"/>
                </a:solidFill>
              </a:rPr>
              <a:t> Results and Findings </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2286000"/>
            <a:ext cx="7743825" cy="34575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295400"/>
            <a:ext cx="8183880" cy="4876800"/>
          </a:xfrm>
        </p:spPr>
        <p:txBody>
          <a:bodyPr>
            <a:normAutofit fontScale="90000"/>
          </a:bodyPr>
          <a:lstStyle/>
          <a:p>
            <a:r>
              <a:rPr lang="en-US" sz="1600" dirty="0" smtClean="0">
                <a:solidFill>
                  <a:schemeClr val="tx1"/>
                </a:solidFill>
              </a:rPr>
              <a:t>_____________________________________________________________</a:t>
            </a:r>
            <a:br>
              <a:rPr lang="en-US" sz="1600" dirty="0" smtClean="0">
                <a:solidFill>
                  <a:schemeClr val="tx1"/>
                </a:solidFill>
              </a:rPr>
            </a:br>
            <a:r>
              <a:rPr lang="en-US" sz="1600" dirty="0" smtClean="0">
                <a:solidFill>
                  <a:schemeClr val="tx1"/>
                </a:solidFill>
              </a:rPr>
              <a:t> </a:t>
            </a:r>
            <a:br>
              <a:rPr lang="en-US" sz="1600" dirty="0" smtClean="0">
                <a:solidFill>
                  <a:schemeClr val="tx1"/>
                </a:solidFill>
              </a:rPr>
            </a:br>
            <a:r>
              <a:rPr lang="en-US" sz="1600" dirty="0" smtClean="0">
                <a:solidFill>
                  <a:schemeClr val="tx1"/>
                </a:solidFill>
              </a:rPr>
              <a:t> 			</a:t>
            </a:r>
            <a:r>
              <a:rPr lang="en-US" sz="1800" dirty="0" smtClean="0">
                <a:solidFill>
                  <a:schemeClr val="tx1"/>
                </a:solidFill>
              </a:rPr>
              <a:t>Major Psychological Themes </a:t>
            </a:r>
            <a:r>
              <a:rPr lang="en-US" sz="1600" dirty="0" smtClean="0">
                <a:solidFill>
                  <a:schemeClr val="tx1"/>
                </a:solidFill>
              </a:rPr>
              <a:t/>
            </a:r>
            <a:br>
              <a:rPr lang="en-US" sz="1600" dirty="0" smtClean="0">
                <a:solidFill>
                  <a:schemeClr val="tx1"/>
                </a:solidFill>
              </a:rPr>
            </a:br>
            <a:r>
              <a:rPr lang="en-US" sz="1600" dirty="0" smtClean="0">
                <a:solidFill>
                  <a:schemeClr val="tx1"/>
                </a:solidFill>
              </a:rPr>
              <a:t> </a:t>
            </a:r>
            <a:br>
              <a:rPr lang="en-US" sz="1600" dirty="0" smtClean="0">
                <a:solidFill>
                  <a:schemeClr val="tx1"/>
                </a:solidFill>
              </a:rPr>
            </a:br>
            <a:r>
              <a:rPr lang="en-US" sz="1600" b="0" dirty="0" smtClean="0">
                <a:solidFill>
                  <a:schemeClr val="tx1"/>
                </a:solidFill>
              </a:rPr>
              <a:t>Originally, 19 sub-themes emerged through content analysis of the narrative interview data ultimately sifted and winnowed to a composite  total of 3 principal themes based upon consolidation of related sub-themes, their dispersal affecting the widest number of participants, and for the emotion in which they were voiced by the sample:</a:t>
            </a:r>
            <a:br>
              <a:rPr lang="en-US" sz="1600" b="0" dirty="0" smtClean="0">
                <a:solidFill>
                  <a:schemeClr val="tx1"/>
                </a:solidFill>
              </a:rPr>
            </a:br>
            <a:r>
              <a:rPr lang="en-US" sz="1600" b="0" dirty="0" smtClean="0">
                <a:solidFill>
                  <a:schemeClr val="tx1"/>
                </a:solidFill>
              </a:rPr>
              <a:t> </a:t>
            </a:r>
            <a:br>
              <a:rPr lang="en-US" sz="1600" b="0" dirty="0" smtClean="0">
                <a:solidFill>
                  <a:schemeClr val="tx1"/>
                </a:solidFill>
              </a:rPr>
            </a:br>
            <a:r>
              <a:rPr lang="en-US" sz="1600" b="0" dirty="0" smtClean="0">
                <a:solidFill>
                  <a:schemeClr val="tx1"/>
                </a:solidFill>
              </a:rPr>
              <a:t>In order of their general sequential emergence during interviews the primary themes were as follows:</a:t>
            </a:r>
            <a:br>
              <a:rPr lang="en-US" sz="1600" b="0" dirty="0" smtClean="0">
                <a:solidFill>
                  <a:schemeClr val="tx1"/>
                </a:solidFill>
              </a:rPr>
            </a:br>
            <a:r>
              <a:rPr lang="en-US" sz="1600" b="0" dirty="0" smtClean="0">
                <a:solidFill>
                  <a:schemeClr val="tx1"/>
                </a:solidFill>
              </a:rPr>
              <a:t/>
            </a:r>
            <a:br>
              <a:rPr lang="en-US" sz="1600" b="0" dirty="0" smtClean="0">
                <a:solidFill>
                  <a:schemeClr val="tx1"/>
                </a:solidFill>
              </a:rPr>
            </a:br>
            <a:r>
              <a:rPr lang="en-US" sz="1600" b="0" dirty="0" smtClean="0">
                <a:solidFill>
                  <a:schemeClr val="tx1"/>
                </a:solidFill>
              </a:rPr>
              <a:t>+ Intense Abandonment Construct - "I Miss Him.“</a:t>
            </a:r>
            <a:br>
              <a:rPr lang="en-US" sz="1600" b="0" dirty="0" smtClean="0">
                <a:solidFill>
                  <a:schemeClr val="tx1"/>
                </a:solidFill>
              </a:rPr>
            </a:br>
            <a:r>
              <a:rPr lang="en-US" sz="1600" b="0" dirty="0" smtClean="0">
                <a:solidFill>
                  <a:schemeClr val="tx1"/>
                </a:solidFill>
              </a:rPr>
              <a:t/>
            </a:r>
            <a:br>
              <a:rPr lang="en-US" sz="1600" b="0" dirty="0" smtClean="0">
                <a:solidFill>
                  <a:schemeClr val="tx1"/>
                </a:solidFill>
              </a:rPr>
            </a:br>
            <a:r>
              <a:rPr lang="en-US" sz="1600" b="0" dirty="0" smtClean="0">
                <a:solidFill>
                  <a:schemeClr val="tx1"/>
                </a:solidFill>
              </a:rPr>
              <a:t>+ Stigmatized and Traumatic Exposure: "Why is this Happening to Me?“</a:t>
            </a:r>
            <a:br>
              <a:rPr lang="en-US" sz="1600" b="0" dirty="0" smtClean="0">
                <a:solidFill>
                  <a:schemeClr val="tx1"/>
                </a:solidFill>
              </a:rPr>
            </a:br>
            <a:r>
              <a:rPr lang="en-US" sz="1600" b="0" dirty="0" smtClean="0">
                <a:solidFill>
                  <a:schemeClr val="tx1"/>
                </a:solidFill>
              </a:rPr>
              <a:t/>
            </a:r>
            <a:br>
              <a:rPr lang="en-US" sz="1600" b="0" dirty="0" smtClean="0">
                <a:solidFill>
                  <a:schemeClr val="tx1"/>
                </a:solidFill>
              </a:rPr>
            </a:br>
            <a:r>
              <a:rPr lang="en-US" sz="1600" b="0" dirty="0" smtClean="0">
                <a:solidFill>
                  <a:schemeClr val="tx1"/>
                </a:solidFill>
              </a:rPr>
              <a:t>+ Identity Conflict, Confusion and Loss: "Who Am I?“</a:t>
            </a:r>
            <a:br>
              <a:rPr lang="en-US" sz="1600" b="0" dirty="0" smtClean="0">
                <a:solidFill>
                  <a:schemeClr val="tx1"/>
                </a:solidFill>
              </a:rPr>
            </a:br>
            <a:r>
              <a:rPr lang="en-US" sz="1600" b="0" dirty="0" smtClean="0">
                <a:solidFill>
                  <a:schemeClr val="tx1"/>
                </a:solidFill>
              </a:rPr>
              <a:t/>
            </a:r>
            <a:br>
              <a:rPr lang="en-US" sz="1600" b="0" dirty="0" smtClean="0">
                <a:solidFill>
                  <a:schemeClr val="tx1"/>
                </a:solidFill>
              </a:rPr>
            </a:br>
            <a:r>
              <a:rPr lang="en-US" sz="1400" b="0" dirty="0" smtClean="0">
                <a:solidFill>
                  <a:schemeClr val="tx1"/>
                </a:solidFill>
              </a:rPr>
              <a:t/>
            </a:r>
            <a:br>
              <a:rPr lang="en-US" sz="1400" b="0" dirty="0" smtClean="0">
                <a:solidFill>
                  <a:schemeClr val="tx1"/>
                </a:solidFill>
              </a:rPr>
            </a:br>
            <a:r>
              <a:rPr lang="en-US" sz="1400" b="0" dirty="0" smtClean="0">
                <a:solidFill>
                  <a:schemeClr val="tx1"/>
                </a:solidFill>
              </a:rPr>
              <a:t/>
            </a:r>
            <a:br>
              <a:rPr lang="en-US" sz="1400" b="0" dirty="0" smtClean="0">
                <a:solidFill>
                  <a:schemeClr val="tx1"/>
                </a:solidFill>
              </a:rPr>
            </a:br>
            <a:endParaRPr lang="en-US" sz="1400" b="0" dirty="0">
              <a:solidFill>
                <a:schemeClr val="tx1"/>
              </a:solidFill>
            </a:endParaRPr>
          </a:p>
        </p:txBody>
      </p:sp>
      <p:sp>
        <p:nvSpPr>
          <p:cNvPr id="3" name="Content Placeholder 2"/>
          <p:cNvSpPr>
            <a:spLocks noGrp="1"/>
          </p:cNvSpPr>
          <p:nvPr>
            <p:ph idx="1"/>
          </p:nvPr>
        </p:nvSpPr>
        <p:spPr>
          <a:xfrm>
            <a:off x="502920" y="530352"/>
            <a:ext cx="8183880" cy="841248"/>
          </a:xfrm>
        </p:spPr>
        <p:txBody>
          <a:bodyPr/>
          <a:lstStyle/>
          <a:p>
            <a:r>
              <a:rPr lang="en-US" b="1" dirty="0" smtClean="0">
                <a:solidFill>
                  <a:schemeClr val="accent1"/>
                </a:solidFill>
              </a:rPr>
              <a:t>Research Results and Findings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371600"/>
            <a:ext cx="8183880" cy="4663440"/>
          </a:xfrm>
        </p:spPr>
        <p:txBody>
          <a:bodyPr>
            <a:normAutofit/>
          </a:bodyPr>
          <a:lstStyle/>
          <a:p>
            <a:endParaRPr lang="en-US" sz="1400" dirty="0">
              <a:solidFill>
                <a:schemeClr val="tx1"/>
              </a:solidFill>
            </a:endParaRPr>
          </a:p>
        </p:txBody>
      </p:sp>
      <p:sp>
        <p:nvSpPr>
          <p:cNvPr id="3" name="Content Placeholder 2"/>
          <p:cNvSpPr>
            <a:spLocks noGrp="1"/>
          </p:cNvSpPr>
          <p:nvPr>
            <p:ph idx="1"/>
          </p:nvPr>
        </p:nvSpPr>
        <p:spPr>
          <a:xfrm>
            <a:off x="502920" y="530352"/>
            <a:ext cx="8183880" cy="841248"/>
          </a:xfrm>
        </p:spPr>
        <p:txBody>
          <a:bodyPr/>
          <a:lstStyle/>
          <a:p>
            <a:r>
              <a:rPr lang="en-US" b="1" dirty="0" smtClean="0">
                <a:solidFill>
                  <a:schemeClr val="accent1"/>
                </a:solidFill>
              </a:rPr>
              <a:t>Research Results and Findings </a:t>
            </a:r>
            <a:endParaRPr lang="en-US" b="1" dirty="0">
              <a:solidFill>
                <a:schemeClr val="accent1"/>
              </a:solidFill>
            </a:endParaRPr>
          </a:p>
        </p:txBody>
      </p:sp>
      <p:pic>
        <p:nvPicPr>
          <p:cNvPr id="2051" name="Picture 3"/>
          <p:cNvPicPr>
            <a:picLocks noChangeAspect="1" noChangeArrowheads="1"/>
          </p:cNvPicPr>
          <p:nvPr/>
        </p:nvPicPr>
        <p:blipFill>
          <a:blip r:embed="rId2" cstate="print"/>
          <a:srcRect/>
          <a:stretch>
            <a:fillRect/>
          </a:stretch>
        </p:blipFill>
        <p:spPr bwMode="auto">
          <a:xfrm>
            <a:off x="457200" y="1447800"/>
            <a:ext cx="8382000" cy="49244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371600"/>
            <a:ext cx="8183880" cy="4663440"/>
          </a:xfrm>
        </p:spPr>
        <p:txBody>
          <a:bodyPr>
            <a:normAutofit/>
          </a:bodyPr>
          <a:lstStyle/>
          <a:p>
            <a:endParaRPr lang="en-US" sz="1400" dirty="0">
              <a:solidFill>
                <a:schemeClr val="tx1"/>
              </a:solidFill>
            </a:endParaRPr>
          </a:p>
        </p:txBody>
      </p:sp>
      <p:sp>
        <p:nvSpPr>
          <p:cNvPr id="3" name="Content Placeholder 2"/>
          <p:cNvSpPr>
            <a:spLocks noGrp="1"/>
          </p:cNvSpPr>
          <p:nvPr>
            <p:ph idx="1"/>
          </p:nvPr>
        </p:nvSpPr>
        <p:spPr>
          <a:xfrm>
            <a:off x="502920" y="530352"/>
            <a:ext cx="8183880" cy="841248"/>
          </a:xfrm>
        </p:spPr>
        <p:txBody>
          <a:bodyPr/>
          <a:lstStyle/>
          <a:p>
            <a:r>
              <a:rPr lang="en-US" b="1" dirty="0" smtClean="0">
                <a:solidFill>
                  <a:schemeClr val="accent1"/>
                </a:solidFill>
              </a:rPr>
              <a:t>Research Results and Findings </a:t>
            </a:r>
            <a:endParaRPr lang="en-US" dirty="0" smtClean="0">
              <a:solidFill>
                <a:schemeClr val="accent1"/>
              </a:solidFill>
            </a:endParaRP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81000" y="1219200"/>
            <a:ext cx="8543925" cy="507682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6184</TotalTime>
  <Words>258</Words>
  <Application>Microsoft Office PowerPoint</Application>
  <PresentationFormat>On-screen Show (4:3)</PresentationFormat>
  <Paragraphs>57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Aspect</vt:lpstr>
      <vt:lpstr>Stigma, Psychosocial Risk and Core Mental Health Sympotomatology Among Amerasians in the Philippines: A Multiple Case Study </vt:lpstr>
      <vt:lpstr>______________________________________________________________  This research explored the intensity and impact of stigmatization and discrimination among a group of biracial, socioeconomically marginalized African and Anglo Filipino-Americans in Luzon, the Philippines. Study participants are adolescent and young adult progeny of U.S. servicemen   abandoned by their fathers when the U.S. Department of Defense (DOD) withdrew long-standing naval, air force, and marine  bases in 1991-92. These children were fathered as a result of military, civilian and DOD contractor personal liaisons with Philippine women including sex industry workers.    The study examined stigma- related psychosocial risk and trauma and their co-occurrence and possible relationship to core mental health symptomatology (i.e., depression, anxiety and stress) employing a researcher developed interview schedule and the Depression Anxiety Stress Scales (DASS-21) measurement inventory.   Many risk factors found were stigma-related, including exposure to biracial tension and violence, name-calling, abandonment despair, identity confusion and derivative family strain. Results showed 62.5% of the sample scored severe levels of core level symptomatology (depression, anxiety or stress} suggesting psychopathology or mental disorder in significant numbers.  </vt:lpstr>
      <vt:lpstr>___________________________________________________________________ The review examined origins and history of socioeconomic oppression of Amerasian enclaves in the Philippines (Gastardo-Conaco &amp; Sobritchea, 1999) and other Western Pacific locales including Vietnamese Amerasians (Bemak &amp; Chang, 1997; McKelvey et al., 1992, 1993, 1999) and related Amerasian origin themes including impact of colonial and Neo-colonial oppression (C. Johnson, 2004, 2007), military prostitution, (Butler, 2000: Gage, 2007), effects of trauma upon immigrants and refugees  (Potocky-Tripodi, 2002) and Pan Amerasian demographics (Gage, 2007; Levi, 1993).   History of stigmatization and discrimination among Eurasians (Stonequist, 1937) and stigma and racism's relationship to African Americans in the US (Jackson et al., 1996; Klonoff, Landrine &amp; Ullman, 1999) and Mexican immigrants and Chicano farm workers in California and Arizona (Hovey &amp; Magana, 2002; Vega et al., 1998) also were examined.   Psychosocial risk factors and impact on mental health among groups historically experiencing stigma, discrimination or racism were examined including African Americans (Lewinsohn et al., 1994), Mexican migrants, Chicano farm workers  and Vietnamese Amerasians .   Previous study methodologies of these phenomena were examined primarily among Vietnamese Americans, the only Pan Amerasian grouping to have extensive research conducted on it, including quantitative (Felsman et al., 1992; McKelvey et al., 1992, 1993) and qualitative (Anis, 1996) methodologies.</vt:lpstr>
      <vt:lpstr>_____________________________________________________________   An exploratory, multiple-case study design was selected in conjunction with the Stress Process Model - an important feature patterned on  the concept that physical risk and mental stress factors directly affect the mental state.  Two primary information gathering devices used: (a) a semi-structured, open-ended interview guide data and biographical data questionnaire, and (b) the DASS-21 scales which measures Depression, Anxiety and Stress levels.   Data collection was conducted on a sample of 16 youth and young adults. Four sub-groups were divided into two age ranges (ages 16-18 and 19-39)  of equal numbers of females and males and Africans and Anglos. The research site,  Angeles City, Luzon which has  6,000 of an estimated 50,000  Amerasians in the Philippines.   The sample was nonclinical (i.e., not in mental health treatment). Selection was by the purposive method to ensure participants had a reasonable likelihood of encountering stigma because of origin of birth and physical features, or to assure qualities believed typical of the study phenomena (Fortune &amp; Reid, 1999).      Data analysis used triangulation (a) evaluating psychosocial risk factors and psychological themes derived from the interview schedule, (b) comparing DASS-21 scores with risk factors and psychological themes, and (c) performing both cross-case, in-case analysis.   </vt:lpstr>
      <vt:lpstr>____________________________________________________________   Relationship Between Risk Factors and Scores on the DASS-21    Cross- case comparison and analysis of DASS-21 severity ratings with risk factors indicated a clear co-occurrence among those participants with severe psychopathological symptomatology (Depression, Anxiety and Stress) and multiples of risk and stress factors.   Overall, the results reflected a general pattern that the greater the number of participant psychosocial risk factors, the greater were the mean symptomatology scores. Participants with 8 or more risk factors appeared to cross a threshold and symptomatology scores appeared to climb precipitously. Significantly, the mean  for the sample was 9.93.    These findings suggested a possible relationship between these variables in the Filipino Amerasian sample beyond the mere co-occurrence of risk factors with higher symptomatology scores. Generally and statistically speaking for this small Amerasian sample as cumulative numbers of risk factors rose so did core symptomatology levels, a conclusion borne out by McKelvey et. al., (1992, 1993) studying Vietnamese Amerasian refugees.    </vt:lpstr>
      <vt:lpstr>_____________________________________________________________   Relationship Between Risk Factors and Scores on the DASS-21                  </vt:lpstr>
      <vt:lpstr>_____________________________________________________________       Major Psychological Themes    Originally, 19 sub-themes emerged through content analysis of the narrative interview data ultimately sifted and winnowed to a composite  total of 3 principal themes based upon consolidation of related sub-themes, their dispersal affecting the widest number of participants, and for the emotion in which they were voiced by the sample:   In order of their general sequential emergence during interviews the primary themes were as follows:  + Intense Abandonment Construct - "I Miss Him.“  + Stigmatized and Traumatic Exposure: "Why is this Happening to Me?“  + Identity Conflict, Confusion and Loss: "Who Am I?“    </vt:lpstr>
      <vt:lpstr>Slide 8</vt:lpstr>
      <vt:lpstr>Slide 9</vt:lpstr>
      <vt:lpstr>         Somatic Complaints       Derivative Amerasian Family Construct      Neutral, Apolitical Views of Oppression    “Pan Amerasian” Social Construct       Strong Diaspora Features       </vt:lpstr>
      <vt:lpstr>_____________________________________________________________________       Research Question 1: How did both Filipino Amerasian adults and adolescents describe their lives as they experience social stigmatization and ethnic discrimination?   Essentially on 3 levels: (a) as individuals emotionally, psychologically and socioeconomically, (b) by age group (adolescents or adults), and (c) as identity with the Amerasian Diaspora.   The early loss of their fathers and in at least 6 instances both parents was a defining life event, costly SES wise, profoundly emotional, and affected how Amerasians believed they were viewed by the outside world. A number reported symptoms similar to such psychological phenomena of unresolved, complicated grief or more severe psychic loss related to abandonment by their fathers or both parents (Shabad, 1993).   Usually in early grade school they learned definitively that they were "different" than fellow classmates or mainstream Filipinos due to skin or complexion color, facial features or hair differences typically resulting in teasing, name-calling, verbal and physical harassment.   At least 13 (81%) described living in severe poverty with many attributing  such conditions to status as members of African or Anglo Amerasian households, a long term condition affecting many with traumatic impact. </vt:lpstr>
      <vt:lpstr>__________________________________________________________________   Research Question 2:  Were there indicators that Filipino Amerasians generally experienced stigmatization and discrimination based upon their different racial and ethnic constitution, physical features, and conditions of birth as progeny of U.S. servicemen?     The sample majority believed they experienced both stigmatization and discrimination in many crucial aspects of their personal and public lives primarily driven by Filipino society and based upon their physical features, social circumstances at birth including mixed- parentage, and resultant low SES.    Some reported they were stigmatized in the early years if their mothers were prostitutes or suspected of engaging in sex industry pursuits by other family members, neighbors or classmates. Some said they were held accountable throughout their lives because of their mother's involvement in the sex industry and claims that their fathers were ashamed of them and subsequently abandoned them.   Both Anglos and Africans experienced heavy name-calling and verbal harassment beginning in their early grade school years and continuing into adulthood mostly based on their physical appearances or circumstances at birth. Both Anglos and Africans described these episodes as highly traumatizing and many speculated such conditions impacted negatively on their mental or physical health.   Many Amerasians repeatedly witnessed schoolyard bullying, street gang attacks, intra-family abuse, or general violence directed at Amerasians’ friends or acquaintances largely based on stigma-laden and discriminatory behavior. </vt:lpstr>
      <vt:lpstr>__________________________________________________________________   Research Question 3: Were there indications that African Americans experienced greater degrees of stigmatization, discrimination and low SES marginalization based upon the presenting conditions described above?   African Amerasians stated with almost universal Anglo corroboration that Africans were more frequently stigmatized and discriminated against by mainstream Filipinos.   Interviews and computations from psychosocial risk and stress factors bore out that Africans experienced greater degrees of stigma, discrimination, impoverishment, lower social desirability, and experienced greater rejection, social isolation and feelings of inferiority than Anglos.   Confirmation from the DASS-21 indicated Africans experienced higher levels of psychopathological symptomatology in each of the three subscales (Depression, Anxiety and Stress). Adult Africans (n=4) were the most vulnerable sub-group in the sample followed by women and specifically African women in both age categories.   Africans experienced slightly higher levels of economic impoverishment than Anglos and slightly more severe levels of housing insecurity and homelessness.   Name-calling and verbal harassment was more intense when directed against Africans  with particular emphasis on provocative references to one's physical appearance and phenotypic features (e.g., "fat lips"; "black hole"; "nigger"; "black monkey"; "slave" and "Kulot" or one with kinky hair.</vt:lpstr>
      <vt:lpstr>________________________________________________________   Research Question 4:  Did Amerasians view their circumstances of birth as a contributing factor to their psychosocial, SES and general mental health well-being?     Participants readily made personal connections between circumstances surrounding their unique birth circumstances as Amerasians and their current marginal SES and psychosocial conditions.   The sample generally acknowledged that many of the difficulties encountered in their youth, such as being of mixed parentage, experiencing the loss of financial and emotional support from the father within the family unit, and being biracial within the dominant Filipino society contributed to emotional difficulties at various life stages.    Their perceptions of how these conditions historically developed in a sociopolitical sense was unclear or unknown to them and their knowledge of the historical circumstances surrounding the formation of military prostitution, income and class inequity and other trappings of colonial and post and neo-colonial structuring was minimal.   The sample did not perceive the conditions that Fanon (1963, 1965) prescribed as precursors of psychological oppression. The sample did not to any appreciable degree express notions or knowledge of colonizer authoritarianism, human exploitation, alienation, oppressor-driven stigmatization or SES depravation in the sociopolitical sense as outlined by Fanon. </vt:lpstr>
      <vt:lpstr>Research Question 5:  Was there a presence of stigmatization and discrimination-related psychosocial stress factors experienced by Filipino  Amerasians and depression, anxiety and stress (i.e., core elements of psychopathological symptomatology)?      Primarily, distinct and cumulatively elevated levels of anxiety and depression; secondarily, less but nevertheless noteworthy, levels of stress presented among a majority of participants.   There was a discernable if not clear pattern of co-occurrence of aggregated stigmatization and discrimination-related psychosocial risk and stress factors with progressively elevated anxiety and depression levels.   There was evidence of severe or extremely severe levels of symptomatic anxiety, depression or stress (n=10, or 62%), suggesting, though not confirming, the occurrence of mental disorder, not an objective of this study.   This research approximated similar findings revealing mental health risk and stress and the potential for future development of psychopathology in a number of empirical field studies among Vietnamese Amerasian refugees conducted in the 1980s and early 1990s.   </vt:lpstr>
      <vt:lpstr>       U.S. Department of Defense Responsibilities &amp; Challenges     +Control of troops, federal [and private sector] employees.     +Enforcement of UCMJ – Article 134 legal restrictions.            U.S. Initiatives Domestic &amp; Abroad      +Easement of Immigration Barriers to U.S.     +Review of Amerasian Visa [I-360] Embassy Checklist       +Revisiting the 1987 Amerasian Homecoming Act        </vt:lpstr>
      <vt:lpstr>____________________________________________    Therapeutic Psychiatric &amp; Social Work Treatment     Initiatives    Recognition of Amerasian Issues by Academia   Research Strategy Plans &amp; Options    Non-Profit, Foundation &amp; NGO Support        </vt:lpstr>
      <vt:lpstr>______________________________________________________________   Open Research Opportunities     Statistically Enhanced Sample Needed - in Numbers &amp; Geographical Dispersal   Aspects of Unresolved, Complicated, Residual Grief &amp; Psychic Loss among Filipino Amerasians   The ‘Derivative Amerasian Family’ Construct.   Implications of Somatic Complaints &amp; Illness Among Filipino Amerasians.    Demographic Research – the empirically untested 50,000 Filipino Amerasian Claim?   The ‘Pan Amerasian’ Diaspora Social Construct (Philippines, S. Korea, Okinawa, Thailand, Guam, Vietnam, Afghanistan , etc.)    The ‘New Face’ of Philippine Amerasia 2011 &amp; Beyond.   </vt:lpstr>
      <vt:lpstr> Closing Thoughts:             "Perhaps we cannot prevent this world from being a world in which children are tortured.  But we can reduce the number of tortured children. And if you don't help us, who else in the world can help us do this?"                                                                                        --Albert Camus    “Salamat” to the Philippine Children’s Fund of America, Director Erik D. Gomez, and the committed PCFA Staff – Without your cooperation this research would not have been possible!  http://vimeo.com/16703711          </vt:lpstr>
      <vt:lpstr>Stigma, Psychosocial Risk and Core Mental Health Symptomagology Among Amerasians in the Philippines: A Multiple Case Study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Stigma, Psychosocial Risk and Core Mental Health Sympotomatology Among Amerasians in the Philippines: A Multiple Case Study</dc:title>
  <dc:creator>peter kutschera</dc:creator>
  <cp:lastModifiedBy>peter kutschera</cp:lastModifiedBy>
  <cp:revision>310</cp:revision>
  <dcterms:created xsi:type="dcterms:W3CDTF">2010-08-16T00:36:03Z</dcterms:created>
  <dcterms:modified xsi:type="dcterms:W3CDTF">2011-06-07T19:25:16Z</dcterms:modified>
</cp:coreProperties>
</file>