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99" r:id="rId3"/>
    <p:sldId id="327" r:id="rId4"/>
    <p:sldId id="355" r:id="rId5"/>
    <p:sldId id="349" r:id="rId6"/>
    <p:sldId id="351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6" r:id="rId18"/>
    <p:sldId id="365" r:id="rId19"/>
    <p:sldId id="368" r:id="rId20"/>
    <p:sldId id="369" r:id="rId21"/>
    <p:sldId id="367" r:id="rId22"/>
    <p:sldId id="370" r:id="rId23"/>
    <p:sldId id="37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53D1A-372E-4E95-8F69-2736F2BDD498}" v="10" dt="2024-09-03T14:41:03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61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LeoHK [Student]" userId="9a3a2de1-219e-428e-8675-8644b627526f" providerId="ADAL" clId="{9FB53D1A-372E-4E95-8F69-2736F2BDD498}"/>
    <pc:docChg chg="undo custSel addSld modSld">
      <pc:chgData name="LEE, LeoHK [Student]" userId="9a3a2de1-219e-428e-8675-8644b627526f" providerId="ADAL" clId="{9FB53D1A-372E-4E95-8F69-2736F2BDD498}" dt="2024-09-03T14:47:12.795" v="175" actId="20577"/>
      <pc:docMkLst>
        <pc:docMk/>
      </pc:docMkLst>
      <pc:sldChg chg="modSp mod modNotesTx">
        <pc:chgData name="LEE, LeoHK [Student]" userId="9a3a2de1-219e-428e-8675-8644b627526f" providerId="ADAL" clId="{9FB53D1A-372E-4E95-8F69-2736F2BDD498}" dt="2024-09-03T14:47:12.795" v="175" actId="20577"/>
        <pc:sldMkLst>
          <pc:docMk/>
          <pc:sldMk cId="465945336" sldId="365"/>
        </pc:sldMkLst>
        <pc:spChg chg="mod">
          <ac:chgData name="LEE, LeoHK [Student]" userId="9a3a2de1-219e-428e-8675-8644b627526f" providerId="ADAL" clId="{9FB53D1A-372E-4E95-8F69-2736F2BDD498}" dt="2024-09-03T14:46:44.836" v="164" actId="12"/>
          <ac:spMkLst>
            <pc:docMk/>
            <pc:sldMk cId="465945336" sldId="365"/>
            <ac:spMk id="3" creationId="{7A9E17B4-BB7D-8CDA-87C2-ACA2FC37F808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36:36.705" v="31"/>
        <pc:sldMkLst>
          <pc:docMk/>
          <pc:sldMk cId="2352902138" sldId="367"/>
        </pc:sldMkLst>
        <pc:spChg chg="mod">
          <ac:chgData name="LEE, LeoHK [Student]" userId="9a3a2de1-219e-428e-8675-8644b627526f" providerId="ADAL" clId="{9FB53D1A-372E-4E95-8F69-2736F2BDD498}" dt="2024-09-03T14:33:47.377" v="14" actId="20577"/>
          <ac:spMkLst>
            <pc:docMk/>
            <pc:sldMk cId="2352902138" sldId="367"/>
            <ac:spMk id="2" creationId="{0CCA2232-EC4F-0FD4-E379-332C65D18202}"/>
          </ac:spMkLst>
        </pc:spChg>
        <pc:spChg chg="mod">
          <ac:chgData name="LEE, LeoHK [Student]" userId="9a3a2de1-219e-428e-8675-8644b627526f" providerId="ADAL" clId="{9FB53D1A-372E-4E95-8F69-2736F2BDD498}" dt="2024-09-03T14:35:07.590" v="24" actId="12"/>
          <ac:spMkLst>
            <pc:docMk/>
            <pc:sldMk cId="2352902138" sldId="367"/>
            <ac:spMk id="3" creationId="{4922B6D9-A77D-7F98-F1B6-6F8B544211CA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33:32.039" v="5" actId="20577"/>
        <pc:sldMkLst>
          <pc:docMk/>
          <pc:sldMk cId="3974762201" sldId="368"/>
        </pc:sldMkLst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2" creationId="{889DB852-9EEB-37E3-C36A-10833BDC8D65}"/>
          </ac:spMkLst>
        </pc:spChg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3" creationId="{59F49C78-540C-878B-F546-11EC677D366B}"/>
          </ac:spMkLst>
        </pc:spChg>
        <pc:spChg chg="add mod ord">
          <ac:chgData name="LEE, LeoHK [Student]" userId="9a3a2de1-219e-428e-8675-8644b627526f" providerId="ADAL" clId="{9FB53D1A-372E-4E95-8F69-2736F2BDD498}" dt="2024-09-03T14:33:32.039" v="5" actId="20577"/>
          <ac:spMkLst>
            <pc:docMk/>
            <pc:sldMk cId="3974762201" sldId="368"/>
            <ac:spMk id="4" creationId="{D13FAD25-3214-BCF4-52C4-8154DA082F5A}"/>
          </ac:spMkLst>
        </pc:spChg>
        <pc:spChg chg="add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5" creationId="{695CF7F4-CACB-7A14-3EB3-A7710331AD19}"/>
          </ac:spMkLst>
        </pc:spChg>
      </pc:sldChg>
      <pc:sldChg chg="addSp delSp modSp new mod modClrScheme chgLayout modNotesTx">
        <pc:chgData name="LEE, LeoHK [Student]" userId="9a3a2de1-219e-428e-8675-8644b627526f" providerId="ADAL" clId="{9FB53D1A-372E-4E95-8F69-2736F2BDD498}" dt="2024-09-03T14:39:49.539" v="94"/>
        <pc:sldMkLst>
          <pc:docMk/>
          <pc:sldMk cId="3603374624" sldId="369"/>
        </pc:sldMkLst>
        <pc:spChg chg="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2" creationId="{9CDAD6CD-04F2-346B-8C1B-E755937108EE}"/>
          </ac:spMkLst>
        </pc:spChg>
        <pc:spChg chg="del 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3" creationId="{C102C147-C176-5540-A379-0D373FF8CBCD}"/>
          </ac:spMkLst>
        </pc:spChg>
        <pc:spChg chg="add del mod ord">
          <ac:chgData name="LEE, LeoHK [Student]" userId="9a3a2de1-219e-428e-8675-8644b627526f" providerId="ADAL" clId="{9FB53D1A-372E-4E95-8F69-2736F2BDD498}" dt="2024-09-03T14:38:56.587" v="91" actId="27636"/>
          <ac:spMkLst>
            <pc:docMk/>
            <pc:sldMk cId="3603374624" sldId="369"/>
            <ac:spMk id="4" creationId="{CAA0F1F9-10BF-6AA1-65CF-AA49CB611EB1}"/>
          </ac:spMkLst>
        </pc:spChg>
        <pc:spChg chg="add del mod ord">
          <ac:chgData name="LEE, LeoHK [Student]" userId="9a3a2de1-219e-428e-8675-8644b627526f" providerId="ADAL" clId="{9FB53D1A-372E-4E95-8F69-2736F2BDD498}" dt="2024-09-03T14:39:01.172" v="93" actId="13926"/>
          <ac:spMkLst>
            <pc:docMk/>
            <pc:sldMk cId="3603374624" sldId="369"/>
            <ac:spMk id="5" creationId="{9457246A-D6FC-3A74-29FD-D40D88D2D448}"/>
          </ac:spMkLst>
        </pc:spChg>
        <pc:spChg chg="add del mod">
          <ac:chgData name="LEE, LeoHK [Student]" userId="9a3a2de1-219e-428e-8675-8644b627526f" providerId="ADAL" clId="{9FB53D1A-372E-4E95-8F69-2736F2BDD498}" dt="2024-09-03T14:38:12.777" v="51"/>
          <ac:spMkLst>
            <pc:docMk/>
            <pc:sldMk cId="3603374624" sldId="369"/>
            <ac:spMk id="6" creationId="{6A380F69-C09A-F6BE-B72B-04242C93AE0C}"/>
          </ac:spMkLst>
        </pc:spChg>
        <pc:spChg chg="add mod">
          <ac:chgData name="LEE, LeoHK [Student]" userId="9a3a2de1-219e-428e-8675-8644b627526f" providerId="ADAL" clId="{9FB53D1A-372E-4E95-8F69-2736F2BDD498}" dt="2024-09-03T14:38:12.264" v="49" actId="21"/>
          <ac:spMkLst>
            <pc:docMk/>
            <pc:sldMk cId="3603374624" sldId="369"/>
            <ac:spMk id="7" creationId="{AEC2DBF3-53F3-8357-91B6-EC4170A2A10A}"/>
          </ac:spMkLst>
        </pc:spChg>
        <pc:spChg chg="add mod">
          <ac:chgData name="LEE, LeoHK [Student]" userId="9a3a2de1-219e-428e-8675-8644b627526f" providerId="ADAL" clId="{9FB53D1A-372E-4E95-8F69-2736F2BDD498}" dt="2024-09-03T14:38:46.298" v="64"/>
          <ac:spMkLst>
            <pc:docMk/>
            <pc:sldMk cId="3603374624" sldId="369"/>
            <ac:spMk id="8" creationId="{672A44C3-F36F-29FA-7D16-56C845DDC19E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40:07.128" v="98" actId="20577"/>
        <pc:sldMkLst>
          <pc:docMk/>
          <pc:sldMk cId="447583509" sldId="370"/>
        </pc:sldMkLst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2" creationId="{A23BD61A-C2C3-B28B-0947-055FD129F55A}"/>
          </ac:spMkLst>
        </pc:spChg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3" creationId="{B070AEEC-B8DD-C11A-2EFF-7A6E792C2C77}"/>
          </ac:spMkLst>
        </pc:spChg>
        <pc:spChg chg="add mod ord">
          <ac:chgData name="LEE, LeoHK [Student]" userId="9a3a2de1-219e-428e-8675-8644b627526f" providerId="ADAL" clId="{9FB53D1A-372E-4E95-8F69-2736F2BDD498}" dt="2024-09-03T14:40:07.128" v="98" actId="20577"/>
          <ac:spMkLst>
            <pc:docMk/>
            <pc:sldMk cId="447583509" sldId="370"/>
            <ac:spMk id="4" creationId="{D2043FE0-ECF8-16C6-F559-DEEACE075201}"/>
          </ac:spMkLst>
        </pc:spChg>
        <pc:spChg chg="add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5" creationId="{46811C5E-09FE-35C2-9741-798FEA386DBB}"/>
          </ac:spMkLst>
        </pc:spChg>
      </pc:sldChg>
      <pc:sldChg chg="modSp new mod">
        <pc:chgData name="LEE, LeoHK [Student]" userId="9a3a2de1-219e-428e-8675-8644b627526f" providerId="ADAL" clId="{9FB53D1A-372E-4E95-8F69-2736F2BDD498}" dt="2024-09-03T14:41:05.874" v="109" actId="27636"/>
        <pc:sldMkLst>
          <pc:docMk/>
          <pc:sldMk cId="1334009574" sldId="371"/>
        </pc:sldMkLst>
        <pc:spChg chg="mod">
          <ac:chgData name="LEE, LeoHK [Student]" userId="9a3a2de1-219e-428e-8675-8644b627526f" providerId="ADAL" clId="{9FB53D1A-372E-4E95-8F69-2736F2BDD498}" dt="2024-09-03T14:40:41.713" v="104" actId="20577"/>
          <ac:spMkLst>
            <pc:docMk/>
            <pc:sldMk cId="1334009574" sldId="371"/>
            <ac:spMk id="2" creationId="{EDC36F7D-A7EA-105A-1AF0-B3D4088E3D29}"/>
          </ac:spMkLst>
        </pc:spChg>
        <pc:spChg chg="mod">
          <ac:chgData name="LEE, LeoHK [Student]" userId="9a3a2de1-219e-428e-8675-8644b627526f" providerId="ADAL" clId="{9FB53D1A-372E-4E95-8F69-2736F2BDD498}" dt="2024-09-03T14:41:05.874" v="109" actId="27636"/>
          <ac:spMkLst>
            <pc:docMk/>
            <pc:sldMk cId="1334009574" sldId="371"/>
            <ac:spMk id="3" creationId="{54423870-AF17-AAFD-864D-29D0D22FF6BD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45:08.463" v="162"/>
        <pc:sldMkLst>
          <pc:docMk/>
          <pc:sldMk cId="2319303825" sldId="372"/>
        </pc:sldMkLst>
        <pc:spChg chg="mod">
          <ac:chgData name="LEE, LeoHK [Student]" userId="9a3a2de1-219e-428e-8675-8644b627526f" providerId="ADAL" clId="{9FB53D1A-372E-4E95-8F69-2736F2BDD498}" dt="2024-09-03T14:42:22.303" v="131" actId="20577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9FB53D1A-372E-4E95-8F69-2736F2BDD498}" dt="2024-09-03T14:44:58.502" v="159" actId="12"/>
          <ac:spMkLst>
            <pc:docMk/>
            <pc:sldMk cId="2319303825" sldId="372"/>
            <ac:spMk id="3" creationId="{AFA5D0DD-596D-43FC-D8B2-3195999B9FEF}"/>
          </ac:spMkLst>
        </pc:spChg>
      </pc:sldChg>
    </pc:docChg>
  </pc:docChgLst>
  <pc:docChgLst>
    <pc:chgData name="LEE, LeoHK [Student]" userId="9a3a2de1-219e-428e-8675-8644b627526f" providerId="ADAL" clId="{D5419231-7B87-49D0-B36A-7FAF24776B15}"/>
    <pc:docChg chg="modSld">
      <pc:chgData name="LEE, LeoHK [Student]" userId="9a3a2de1-219e-428e-8675-8644b627526f" providerId="ADAL" clId="{D5419231-7B87-49D0-B36A-7FAF24776B15}" dt="2024-09-03T14:47:58.579" v="2" actId="20577"/>
      <pc:docMkLst>
        <pc:docMk/>
      </pc:docMkLst>
      <pc:sldChg chg="modNotesTx">
        <pc:chgData name="LEE, LeoHK [Student]" userId="9a3a2de1-219e-428e-8675-8644b627526f" providerId="ADAL" clId="{D5419231-7B87-49D0-B36A-7FAF24776B15}" dt="2024-09-03T14:47:58.579" v="2" actId="20577"/>
        <pc:sldMkLst>
          <pc:docMk/>
          <pc:sldMk cId="465945336" sldId="365"/>
        </pc:sldMkLst>
      </pc:sldChg>
      <pc:sldChg chg="modNotesTx">
        <pc:chgData name="LEE, LeoHK [Student]" userId="9a3a2de1-219e-428e-8675-8644b627526f" providerId="ADAL" clId="{D5419231-7B87-49D0-B36A-7FAF24776B15}" dt="2024-09-03T14:47:55.292" v="1" actId="20577"/>
        <pc:sldMkLst>
          <pc:docMk/>
          <pc:sldMk cId="2352902138" sldId="367"/>
        </pc:sldMkLst>
      </pc:sldChg>
      <pc:sldChg chg="modNotesTx">
        <pc:chgData name="LEE, LeoHK [Student]" userId="9a3a2de1-219e-428e-8675-8644b627526f" providerId="ADAL" clId="{D5419231-7B87-49D0-B36A-7FAF24776B15}" dt="2024-09-03T14:47:47.995" v="0" actId="20577"/>
        <pc:sldMkLst>
          <pc:docMk/>
          <pc:sldMk cId="2319303825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7D67-3100-48F7-A3A8-CD7304D27C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D3DD-5297-46B7-9275-0184C629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最佳實踐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優先使用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或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特定名稱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使用別名來避免命名衝突或簡化長模組名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*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，除非您確切知道需要匯入的所有內容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</a:t>
            </a:r>
            <a:r>
              <a:rPr lang="en-US" altLang="zh-TW" dirty="0"/>
              <a:t>: </a:t>
            </a:r>
            <a:r>
              <a:rPr lang="zh-TW" altLang="en-US" dirty="0"/>
              <a:t>這種方式可能導致命名衝突，不推薦在大型程序中使用 </a:t>
            </a:r>
            <a:r>
              <a:rPr lang="en-US" dirty="0"/>
              <a:t>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模組喺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入面可以分為兩大類：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自己整嘅模組：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呢啲就係我哋自己寫嘅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文件。每個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文件都可以當做一個模組。我哋可以喺呢啲文件入面寫函數、類同埋變量，然後喺其他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程序入面導入同使用。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自帶嘅模組：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本身已經有嘅模組，我哋安裝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嗰陣已經包含咗。例如處理數學計算嘅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math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模組，或者處理文件同目錄嘅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os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模組等等。我哋唔使自己寫呢啲模組，直接用就得。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除咗呢兩種之外，仲有第三方模組，係其他人寫嘅，我哋可以額外安裝嚟用。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總之，無論係邊種模組，都係為咗幫我哋組織同重用代碼。用模組可以令我哋嘅程序更加有條理，更加容易明白同維護。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最佳實踐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避免使用與標準庫同名的模組名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使用虛擬環境來隔離項目依賴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謹慎修改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sys.path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，最好使用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PYTHONPATH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環境變量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模組搜索路徑對性能有影響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過長的搜索路徑可能導致導入速度變慢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保持搜索路徑簡潔和有組織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套件係咩嘢呢？簡單嚟講，套件就係一個裝住多個模組嘅資料夾。佢係一種組織同管理相關模組嘅方法。你可以將套件諗成係模組嘅集合，用嚟管理大型程式。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套件有咩特點呢？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第一，佢裝住幾個相關嘅模組文件，即係啲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檔案。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第二，套件一定要有一個特別嘅檔案，叫做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第三，套件入面仲可以有子套件，形成一個層次結構。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講到呢個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檔案，佢有咩用呢？呢個檔案就係話緊呢個資料夾係一個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套件。佢可以係空嘅，又或者寫啲初始化嘅代碼。不過要注意，喺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3.3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或者更新嘅版本，呢個檔案唔係必須嘅，但係我哋都建議你加上去。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套件有咩作用呢？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首先，佢可以組織相關嘅模組，避免命名撞車。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第二，佢提供咗一個命名空間，令到代碼結構更加清晰。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第三，佢畀我哋可以用層次化嘅方式去訪問模組。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我哋睇下一個套件嘅結構會係點：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假設我哋有個叫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嘅套件，入面有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module2.py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，仲有個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資料夾。呢個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入面又有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點樣用套件呢？我哋有幾種方法：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可以導入成個套件，用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可以導入套件入面特定嘅模組，用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module1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仲可以導入子套件或者佢嘅模組，用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my_package.subpackage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module3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用套件有咩好處呢？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首先，可以令到代碼組織同管理更加好。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第二，提高代碼嘅可重用性同可維護性。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第三，避免全局命名空間污染。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最後，方便分發同安裝，好似用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pip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咁。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最後講幾個注意事項：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幫套件起名嗰陣，盡量起個有意思嘅名，唔好同標準庫撞名。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合理噉組織模組，等結構清晰啲，容易明白。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喺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入面可以定義套件嘅公共接口。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套件的優勢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更好的代碼組織和管理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提高代碼的可重用性和可維護性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避免全局命名空間污染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方便分發和安裝（如通過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pip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）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套件名稱應具有描述性，避免與標準庫衝突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合理組織模組，使結構清晰易懂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在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中可以定義套件的公共接口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/: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呢個係我哋套件嘅主目錄。套件嘅名就係呢個目錄嘅名。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__init__.py: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呢個文件喺每個目錄入面都有，佢話畀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聽呢個目錄係一個套件或者子套件。通常呢個文件可以留空，或者用嚟寫一啲初始化嘅代碼。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module2.py: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呢啲係套件入面嘅主要模組。每個模組都可以包含函數、類或者變量。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subpackage1/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subpackage2/: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呢啲係子套件。大型嘅套件可能會有幾個子套件嚟組織代碼。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喺每個子套件入面，都會有自己嘅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文件同埋一啲模組文件。</a:t>
            </a:r>
          </a:p>
          <a:p>
            <a:endParaRPr lang="en-US" dirty="0"/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呢行會導入成個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套件。之後你可以用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my_package.xxx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嚟訪問套件入面嘅任何公開嘅模組、函數或者變量。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module1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呢行只會導入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module1。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之後你可以直接用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入面嘅函數或者類，唔使寫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my_package.module1.xxx。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subpackage1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呢行導入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子套件。之後你可以用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嚟訪問呢個子套件入面嘅嘢。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my_package.subpackage1 import module3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呢行直接導入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module3。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之後你可以直接用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入面嘅函數或者類。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my_package.module1 import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呢行直接導入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函數。之後你可以直接用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嚟調用呢個函數，唔使寫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my_package.module1.some_function()。</a:t>
            </a: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標記目錄為套件：首先，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話畀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聽呢個目錄係一個套件或者子套件。就算呢個文件係空嘅，都有呢個作用。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初始化套件：你可以喺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入面寫一啲初始化代碼，每次導入套件嘅時候呢啲代碼就會運行。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控制導入行為：你可以喺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入面定義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all__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變量，嚟控制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package import *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嘅時候會導入乜嘢。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簡化導入路徑：就好似你喺例子入面提到嘅，你可以喺主套件嘅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入面寫：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Copy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.module1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.subpackage1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module3 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呢樣做有幾個好處：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用戶可以用更簡短嘅方式嚟導入同使用你嘅套件功能。例如可以用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my_package.module1.some_function()。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你可以喺唔影響用戶代碼嘅情況下，重新組織你嘅套件結構。例如就算你將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搬到另一個模組，只要你更新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init__.py，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用戶嘅代碼都唔使改。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你可以喺呢度定義套件嘅公開接口，令到套件嘅使用更加簡單同一致。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總之，好好利用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可以令到你嘅套件更加容易使用，同時保持內部結構嘅靈活性。</a:t>
            </a:r>
          </a:p>
          <a:p>
            <a:pPr algn="l" fontAlgn="t">
              <a:buFont typeface="+mj-lt"/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常見用途：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處理列表、字典等數據結構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重複執行某些操作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實現算法（如排序、搜索）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讀取文件或處理數據流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避免無限循環（特別是使用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while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循環時）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適當使用循環控制語句來優化流程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考慮使用適當的數據結構來提高循環效率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C0FD2-7EDF-F505-5835-D7DC10E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42AB45-7DE5-EB03-E08D-4F6E1224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13F8E-C281-2E67-CBE4-A81CC9A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4F4-EE66-C70D-515C-94022D26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AEC80-867F-D720-8D37-04F87E5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A9E73-007C-4F93-9171-A6CEAEC943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89C201-7C86-0572-C640-D471AC89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PYTHON</a:t>
            </a:r>
            <a:r>
              <a:rPr lang="zh-TW" altLang="en-US" sz="4000" dirty="0"/>
              <a:t>程式編寫證書 </a:t>
            </a:r>
            <a:r>
              <a:rPr lang="en-US" altLang="zh-TW" sz="4000" dirty="0"/>
              <a:t>(</a:t>
            </a:r>
            <a:r>
              <a:rPr lang="zh-TW" altLang="en-US" sz="4000" dirty="0"/>
              <a:t>兼讀制</a:t>
            </a:r>
            <a:r>
              <a:rPr lang="en-US" altLang="zh-TW" sz="4000" dirty="0"/>
              <a:t>) – Class 5</a:t>
            </a:r>
            <a:br>
              <a:rPr lang="en-US" altLang="zh-TW" sz="4000" dirty="0"/>
            </a:br>
            <a:r>
              <a:rPr lang="en-US" altLang="zh-TW" sz="4000" dirty="0"/>
              <a:t>Certificate in Python Programming (Part-time)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01045-65B3-8395-432B-AA3662B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Leo Lee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72E707-6AEF-3153-EAF3-6A6F630E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48531"/>
              </p:ext>
            </p:extLst>
          </p:nvPr>
        </p:nvGraphicFramePr>
        <p:xfrm>
          <a:off x="1539688" y="876172"/>
          <a:ext cx="8579003" cy="2765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629">
                  <a:extLst>
                    <a:ext uri="{9D8B030D-6E8A-4147-A177-3AD203B41FA5}">
                      <a16:colId xmlns:a16="http://schemas.microsoft.com/office/drawing/2014/main" val="4292581835"/>
                    </a:ext>
                  </a:extLst>
                </a:gridCol>
                <a:gridCol w="5840374">
                  <a:extLst>
                    <a:ext uri="{9D8B030D-6E8A-4147-A177-3AD203B41FA5}">
                      <a16:colId xmlns:a16="http://schemas.microsoft.com/office/drawing/2014/main" val="1189185187"/>
                    </a:ext>
                  </a:extLst>
                </a:gridCol>
              </a:tblGrid>
              <a:tr h="4722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行業範疇： 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資訊及通訊科技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4266693002"/>
                  </a:ext>
                </a:extLst>
              </a:tr>
              <a:tr h="921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課程對象：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有意學習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程式編寫的人士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514338154"/>
                  </a:ext>
                </a:extLst>
              </a:tr>
              <a:tr h="1371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課程目標：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讓學員認識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的基本語言基礎，並能運用其編寫簡單的程式。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1266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什麼是套件（</a:t>
            </a:r>
            <a:r>
              <a:rPr lang="en-US" dirty="0"/>
              <a:t>Package）- 2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/>
              <a:t>步驟 </a:t>
            </a:r>
            <a:r>
              <a:rPr lang="en-US" altLang="zh-TW" dirty="0"/>
              <a:t>1</a:t>
            </a:r>
            <a:r>
              <a:rPr lang="zh-TW" altLang="en-US" dirty="0"/>
              <a:t>：創建兩個簡單嘅 </a:t>
            </a:r>
            <a:r>
              <a:rPr lang="en-US" dirty="0"/>
              <a:t>Python </a:t>
            </a:r>
            <a:r>
              <a:rPr lang="zh-TW" altLang="en-US" dirty="0"/>
              <a:t>文件</a:t>
            </a:r>
          </a:p>
          <a:p>
            <a:pPr marL="0" indent="0">
              <a:buNone/>
            </a:pPr>
            <a:r>
              <a:rPr lang="zh-TW" altLang="en-US" dirty="0"/>
              <a:t>首先，我哋創建兩個文件：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my_random.py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use_random.py</a:t>
            </a:r>
          </a:p>
          <a:p>
            <a:pPr marL="0" indent="0">
              <a:buNone/>
            </a:pPr>
            <a:r>
              <a:rPr lang="zh-TW" altLang="en-US" dirty="0"/>
              <a:t>步驟 </a:t>
            </a:r>
            <a:r>
              <a:rPr lang="en-US" altLang="zh-TW" dirty="0"/>
              <a:t>2</a:t>
            </a:r>
            <a:r>
              <a:rPr lang="zh-TW" altLang="en-US" dirty="0"/>
              <a:t>：編寫 </a:t>
            </a:r>
            <a:r>
              <a:rPr lang="en-US" dirty="0"/>
              <a:t>my_random.py</a:t>
            </a:r>
          </a:p>
          <a:p>
            <a:pPr marL="0" indent="0">
              <a:buNone/>
            </a:pPr>
            <a:r>
              <a:rPr lang="zh-TW" altLang="en-US" dirty="0"/>
              <a:t>喺 </a:t>
            </a:r>
            <a:r>
              <a:rPr lang="en-US" dirty="0"/>
              <a:t>my_random.py </a:t>
            </a:r>
            <a:r>
              <a:rPr lang="zh-TW" altLang="en-US" dirty="0"/>
              <a:t>入面，我哋定義一個簡單嘅隨機函數：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my_random.py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import random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def </a:t>
            </a:r>
            <a:r>
              <a:rPr lang="en-US" dirty="0" err="1">
                <a:highlight>
                  <a:srgbClr val="FFFF00"/>
                </a:highlight>
              </a:rPr>
              <a:t>get_random_number</a:t>
            </a:r>
            <a:r>
              <a:rPr lang="en-US" dirty="0">
                <a:highlight>
                  <a:srgbClr val="FFFF00"/>
                </a:highlight>
              </a:rPr>
              <a:t>(start, end):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return </a:t>
            </a:r>
            <a:r>
              <a:rPr lang="en-US" dirty="0" err="1">
                <a:highlight>
                  <a:srgbClr val="FFFF00"/>
                </a:highlight>
              </a:rPr>
              <a:t>random.randint</a:t>
            </a:r>
            <a:r>
              <a:rPr lang="en-US" dirty="0">
                <a:highlight>
                  <a:srgbClr val="FFFF00"/>
                </a:highlight>
              </a:rPr>
              <a:t>(start, end)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85459" cy="4227405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步驟 </a:t>
            </a:r>
            <a:r>
              <a:rPr lang="en-US" altLang="zh-TW" dirty="0"/>
              <a:t>3</a:t>
            </a:r>
            <a:r>
              <a:rPr lang="zh-TW" altLang="en-US" dirty="0"/>
              <a:t>：使用自製嘅模組</a:t>
            </a:r>
          </a:p>
          <a:p>
            <a:r>
              <a:rPr lang="zh-TW" altLang="en-US" dirty="0"/>
              <a:t>喺 </a:t>
            </a:r>
            <a:r>
              <a:rPr lang="en-US" dirty="0"/>
              <a:t>use_random.py </a:t>
            </a:r>
            <a:r>
              <a:rPr lang="zh-TW" altLang="en-US" dirty="0"/>
              <a:t>入面，我哋使用剛剛寫嘅函數：</a:t>
            </a:r>
          </a:p>
          <a:p>
            <a:r>
              <a:rPr lang="en-US" dirty="0">
                <a:highlight>
                  <a:srgbClr val="FFFF00"/>
                </a:highlight>
              </a:rPr>
              <a:t># use_random.py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my_random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使用自製嘅隨機數函數</a:t>
            </a:r>
          </a:p>
          <a:p>
            <a:r>
              <a:rPr lang="en-US" dirty="0">
                <a:highlight>
                  <a:srgbClr val="FFFF00"/>
                </a:highlight>
              </a:rPr>
              <a:t>number = </a:t>
            </a:r>
            <a:r>
              <a:rPr lang="en-US" dirty="0" err="1">
                <a:highlight>
                  <a:srgbClr val="FFFF00"/>
                </a:highlight>
              </a:rPr>
              <a:t>my_random.get_random_number</a:t>
            </a:r>
            <a:r>
              <a:rPr lang="en-US" dirty="0">
                <a:highlight>
                  <a:srgbClr val="FFFF00"/>
                </a:highlight>
              </a:rPr>
              <a:t>(1, 10)</a:t>
            </a:r>
          </a:p>
          <a:p>
            <a:r>
              <a:rPr lang="en-US" dirty="0">
                <a:highlight>
                  <a:srgbClr val="FFFF00"/>
                </a:highlight>
              </a:rPr>
              <a:t>print(f"</a:t>
            </a:r>
            <a:r>
              <a:rPr lang="zh-TW" altLang="en-US" dirty="0">
                <a:highlight>
                  <a:srgbClr val="FFFF00"/>
                </a:highlight>
              </a:rPr>
              <a:t>隨機數係：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number}")</a:t>
            </a:r>
          </a:p>
          <a:p>
            <a:r>
              <a:rPr lang="zh-TW" altLang="en-US" dirty="0"/>
              <a:t>步驟 </a:t>
            </a:r>
            <a:r>
              <a:rPr lang="en-US" altLang="zh-TW" dirty="0"/>
              <a:t>4</a:t>
            </a:r>
            <a:r>
              <a:rPr lang="zh-TW" altLang="en-US" dirty="0"/>
              <a:t>：解釋運作原理</a:t>
            </a:r>
          </a:p>
          <a:p>
            <a:endParaRPr lang="zh-TW" altLang="en-US" dirty="0"/>
          </a:p>
          <a:p>
            <a:r>
              <a:rPr lang="en-US" dirty="0"/>
              <a:t>my_random.py </a:t>
            </a:r>
            <a:r>
              <a:rPr lang="zh-TW" altLang="en-US" dirty="0"/>
              <a:t>係我哋自製嘅模組，入面定義咗一個隨機數函數。</a:t>
            </a:r>
          </a:p>
          <a:p>
            <a:r>
              <a:rPr lang="zh-TW" altLang="en-US" dirty="0"/>
              <a:t>喺 </a:t>
            </a:r>
            <a:r>
              <a:rPr lang="en-US" dirty="0"/>
              <a:t>use_random.py </a:t>
            </a:r>
            <a:r>
              <a:rPr lang="zh-TW" altLang="en-US" dirty="0"/>
              <a:t>入面，我哋用 </a:t>
            </a:r>
            <a:r>
              <a:rPr lang="en-US" dirty="0"/>
              <a:t>import </a:t>
            </a:r>
            <a:r>
              <a:rPr lang="en-US" dirty="0" err="1"/>
              <a:t>my_random</a:t>
            </a:r>
            <a:r>
              <a:rPr lang="en-US" dirty="0"/>
              <a:t> </a:t>
            </a:r>
            <a:r>
              <a:rPr lang="zh-TW" altLang="en-US" dirty="0"/>
              <a:t>嚟導入呢個模組。</a:t>
            </a:r>
          </a:p>
          <a:p>
            <a:r>
              <a:rPr lang="zh-TW" altLang="en-US" dirty="0"/>
              <a:t>然後我哋就可以用 </a:t>
            </a:r>
            <a:r>
              <a:rPr lang="en-US" dirty="0" err="1"/>
              <a:t>my_random.get_random_number</a:t>
            </a:r>
            <a:r>
              <a:rPr lang="en-US" dirty="0"/>
              <a:t>() </a:t>
            </a:r>
            <a:r>
              <a:rPr lang="zh-TW" altLang="en-US" dirty="0"/>
              <a:t>嚟調用呢個函數。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0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2648B-38A3-7DE8-4D97-661701B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展示一個典型的套件目錄結構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3A65C-0848-7EA4-072D-1B8AEB0A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720" y="1845734"/>
            <a:ext cx="5227319" cy="45398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my_package</a:t>
            </a:r>
            <a:r>
              <a:rPr lang="en-US" dirty="0"/>
              <a:t>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__init__.py</a:t>
            </a:r>
          </a:p>
          <a:p>
            <a:r>
              <a:rPr lang="en-US" dirty="0"/>
              <a:t>├── module1.py</a:t>
            </a:r>
          </a:p>
          <a:p>
            <a:r>
              <a:rPr lang="en-US" dirty="0"/>
              <a:t>├── module2.py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subpackage1/</a:t>
            </a:r>
          </a:p>
          <a:p>
            <a:r>
              <a:rPr lang="en-US" dirty="0"/>
              <a:t>│   ├── __init__.py</a:t>
            </a:r>
          </a:p>
          <a:p>
            <a:r>
              <a:rPr lang="en-US" dirty="0"/>
              <a:t>│   └── module3.py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└── subpackage2/</a:t>
            </a:r>
          </a:p>
          <a:p>
            <a:r>
              <a:rPr lang="en-US" dirty="0"/>
              <a:t>    ├── __init__.py</a:t>
            </a:r>
          </a:p>
          <a:p>
            <a:r>
              <a:rPr lang="en-US" dirty="0"/>
              <a:t>    └── module4.py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E6717E-FF0B-6345-88D7-B7D3760A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341620" cy="4539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導入整個套件</a:t>
            </a:r>
          </a:p>
          <a:p>
            <a:r>
              <a:rPr lang="en-US" dirty="0"/>
              <a:t>import </a:t>
            </a:r>
            <a:r>
              <a:rPr lang="en-US" dirty="0" err="1"/>
              <a:t>my_package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導入特定模組</a:t>
            </a:r>
          </a:p>
          <a:p>
            <a:r>
              <a:rPr lang="en-US" dirty="0"/>
              <a:t>from </a:t>
            </a:r>
            <a:r>
              <a:rPr lang="en-US" dirty="0" err="1"/>
              <a:t>my_package</a:t>
            </a:r>
            <a:r>
              <a:rPr lang="en-US" dirty="0"/>
              <a:t> import module1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導入子套件</a:t>
            </a:r>
          </a:p>
          <a:p>
            <a:r>
              <a:rPr lang="en-US" dirty="0"/>
              <a:t>from </a:t>
            </a:r>
            <a:r>
              <a:rPr lang="en-US" dirty="0" err="1"/>
              <a:t>my_package</a:t>
            </a:r>
            <a:r>
              <a:rPr lang="en-US" dirty="0"/>
              <a:t> import subpackage1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導入子套件入面嘅模組</a:t>
            </a:r>
          </a:p>
          <a:p>
            <a:r>
              <a:rPr lang="en-US" dirty="0"/>
              <a:t>from my_package.subpackage1 import module3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導入特定函數或者類</a:t>
            </a:r>
          </a:p>
          <a:p>
            <a:r>
              <a:rPr lang="en-US" dirty="0"/>
              <a:t>from my_package.module1 import </a:t>
            </a:r>
            <a:r>
              <a:rPr lang="en-US" dirty="0" err="1"/>
              <a:t>some_function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FCBC6C9-7A0A-172D-916C-2558B2C48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Python </a:t>
            </a:r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好用的 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F - String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B2ED814-3250-EDC7-A72E-40C70673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91B03-8479-9469-50D1-AF27E366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zh-TW" altLang="en-US" dirty="0"/>
              <a:t>字串嘅歷史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C13F4-B83E-7B0E-0290-E459E7E5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45733"/>
            <a:ext cx="5303519" cy="4844627"/>
          </a:xfrm>
        </p:spPr>
        <p:txBody>
          <a:bodyPr>
            <a:normAutofit/>
          </a:bodyPr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引入時間：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字串（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F-Strings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）係喺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Python 3.6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版本引入嘅新功能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正式發布日期係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2016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12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23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日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設計目的：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目的係為咗提供一個更簡潔、更直觀嘅字串格式化方法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想解決之前字串格式化方法嘅一啲局限性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之前嘅字串格式化方法：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%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操作符：最早期嘅方法，類似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C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語言嘅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-apple-system"/>
              </a:rPr>
              <a:t>printf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-apple-system"/>
              </a:rPr>
              <a:t>str.format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()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方法：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Python 2.6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引入，比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%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操作符更強大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呢啲舊方法仍然可以用，但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字串更加方便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B6AB85-B31C-14A5-43E8-5536ED6B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745480" cy="4410285"/>
          </a:xfrm>
        </p:spPr>
        <p:txBody>
          <a:bodyPr>
            <a:normAutofit/>
          </a:bodyPr>
          <a:lstStyle/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字串嘅優點：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語法更簡潔，易讀易寫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可以直接喺字串入面運算，更加靈活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性能通常比舊方法更好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發展：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Python 3.8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新增咗「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=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」符號，可以順便打印變數名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之後嘅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版本不斷優化同擴展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字串嘅功能</a:t>
            </a:r>
          </a:p>
        </p:txBody>
      </p:sp>
    </p:spTree>
    <p:extLst>
      <p:ext uri="{BB962C8B-B14F-4D97-AF65-F5344CB8AC3E}">
        <p14:creationId xmlns:p14="http://schemas.microsoft.com/office/powerpoint/2010/main" val="408142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36CCD-A7C9-1075-E074-FCCC5CAD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我哋可以深入解釋一下點解要加「</a:t>
            </a:r>
            <a:r>
              <a:rPr lang="en-US" altLang="zh-TW" dirty="0"/>
              <a:t>F</a:t>
            </a:r>
            <a:r>
              <a:rPr lang="zh-TW" altLang="en-US" dirty="0"/>
              <a:t>」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82F1A-67E5-89F0-3802-0B60DF94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94106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「F」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嘅意思：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代表「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Formatted」，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即係「格式化」嘅意思。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所以「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F-string」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全名其實係「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Formatted string literal」。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設計原因：</a:t>
            </a:r>
          </a:p>
          <a:p>
            <a:pPr marL="742950" lvl="1" indent="-285750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需要一個方法嚟區分普通字串同格式化字串。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加「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係一個簡單直接嘅方法，容易識別。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語法一致性：</a:t>
            </a:r>
          </a:p>
          <a:p>
            <a:pPr marL="742950" lvl="1" indent="-285750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已經有「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前綴表示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raw string，「b」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前綴表示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bytes。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用「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f」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前綴嚟表示格式化字串就好配合現有嘅設計風格。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53FC7C-4C14-9DA4-BE5A-78556651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494020" cy="4494105"/>
          </a:xfrm>
        </p:spPr>
        <p:txBody>
          <a:bodyPr>
            <a:normAutofit lnSpcReduction="10000"/>
          </a:bodyPr>
          <a:lstStyle/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易讀性：</a:t>
            </a:r>
          </a:p>
          <a:p>
            <a:pPr marL="800100" lvl="1" indent="-342900"/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」一睇就知呢個字串有特別嘢，會提醒程式員小心處理。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向後兼容：</a:t>
            </a:r>
          </a:p>
          <a:p>
            <a:pPr marL="800100" lvl="1" indent="-342900"/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加「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」唔會影響現有嘅程式，可以同舊式嘅字串格式化方法共存。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簡潔性：</a:t>
            </a:r>
          </a:p>
          <a:p>
            <a:pPr marL="800100" lvl="1" indent="-342900"/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揀用單一字母「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」而唔係一個完整嘅關鍵字，可以保持代碼簡潔。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大小寫都得：</a:t>
            </a:r>
          </a:p>
          <a:p>
            <a:pPr marL="800100" lvl="1" indent="-342900"/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其實用「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」或者「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」都得，比較靈活。</a:t>
            </a:r>
          </a:p>
        </p:txBody>
      </p:sp>
    </p:spTree>
    <p:extLst>
      <p:ext uri="{BB962C8B-B14F-4D97-AF65-F5344CB8AC3E}">
        <p14:creationId xmlns:p14="http://schemas.microsoft.com/office/powerpoint/2010/main" val="232062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56736-F9D1-AC7A-7CB7-104E4AE9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加「</a:t>
            </a:r>
            <a:r>
              <a:rPr lang="en-US" altLang="zh-TW" dirty="0"/>
              <a:t>F</a:t>
            </a:r>
            <a:r>
              <a:rPr lang="zh-TW" altLang="en-US" dirty="0"/>
              <a:t>」喺字串前面其實有幾個重要嘅用處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D1BEF-A7EE-9AF6-F539-BC8510179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" y="1845734"/>
            <a:ext cx="5333999" cy="444076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啟動格式化功能：</a:t>
            </a:r>
          </a:p>
          <a:p>
            <a:r>
              <a:rPr lang="zh-TW" altLang="en-US" dirty="0"/>
              <a:t>加「</a:t>
            </a:r>
            <a:r>
              <a:rPr lang="en-US" altLang="zh-TW" dirty="0"/>
              <a:t>F</a:t>
            </a:r>
            <a:r>
              <a:rPr lang="zh-TW" altLang="en-US" dirty="0"/>
              <a:t>」係話俾</a:t>
            </a:r>
            <a:r>
              <a:rPr lang="en-US" altLang="zh-TW" dirty="0"/>
              <a:t>Python</a:t>
            </a:r>
            <a:r>
              <a:rPr lang="zh-TW" altLang="en-US" dirty="0"/>
              <a:t>聽呢個字串需要特別處理。</a:t>
            </a:r>
          </a:p>
          <a:p>
            <a:r>
              <a:rPr lang="zh-TW" altLang="en-US" dirty="0"/>
              <a:t>允許你喺字串入面用大括號 </a:t>
            </a:r>
            <a:r>
              <a:rPr lang="en-US" altLang="zh-TW" dirty="0"/>
              <a:t>{} </a:t>
            </a:r>
            <a:r>
              <a:rPr lang="zh-TW" altLang="en-US" dirty="0"/>
              <a:t>嚟插入變數或者表達式。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即時求值：</a:t>
            </a:r>
          </a:p>
          <a:p>
            <a:r>
              <a:rPr lang="en-US" altLang="zh-TW" dirty="0"/>
              <a:t>F</a:t>
            </a:r>
            <a:r>
              <a:rPr lang="zh-TW" altLang="en-US" dirty="0"/>
              <a:t>字串入面嘅表達式會即時運算，唔需要用其他方法嚟格式化。</a:t>
            </a:r>
          </a:p>
          <a:p>
            <a:r>
              <a:rPr lang="zh-TW" altLang="en-US" dirty="0"/>
              <a:t>例子：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x = 10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y = 20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print(f"</a:t>
            </a:r>
            <a:r>
              <a:rPr lang="zh-TW" altLang="en-US" dirty="0">
                <a:highlight>
                  <a:srgbClr val="FFFF00"/>
                </a:highlight>
              </a:rPr>
              <a:t>兩數之和係 </a:t>
            </a:r>
            <a:r>
              <a:rPr lang="en-US" altLang="zh-TW" dirty="0">
                <a:highlight>
                  <a:srgbClr val="FFFF00"/>
                </a:highlight>
              </a:rPr>
              <a:t>{x + y}")  # </a:t>
            </a:r>
            <a:r>
              <a:rPr lang="zh-TW" altLang="en-US" dirty="0">
                <a:highlight>
                  <a:srgbClr val="FFFF00"/>
                </a:highlight>
              </a:rPr>
              <a:t>會直接印出 </a:t>
            </a:r>
            <a:r>
              <a:rPr lang="en-US" altLang="zh-TW" dirty="0">
                <a:highlight>
                  <a:srgbClr val="FFFF00"/>
                </a:highlight>
              </a:rPr>
              <a:t>"</a:t>
            </a:r>
            <a:r>
              <a:rPr lang="zh-TW" altLang="en-US" dirty="0">
                <a:highlight>
                  <a:srgbClr val="FFFF00"/>
                </a:highlight>
              </a:rPr>
              <a:t>兩數之和係 </a:t>
            </a:r>
            <a:r>
              <a:rPr lang="en-US" altLang="zh-TW" dirty="0">
                <a:highlight>
                  <a:srgbClr val="FFFF00"/>
                </a:highlight>
              </a:rPr>
              <a:t>30“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更簡潔嘅代碼：</a:t>
            </a:r>
          </a:p>
          <a:p>
            <a:r>
              <a:rPr lang="zh-TW" altLang="en-US" dirty="0"/>
              <a:t>相比其他字串格式化方法，</a:t>
            </a:r>
            <a:r>
              <a:rPr lang="en-US" dirty="0"/>
              <a:t>F</a:t>
            </a:r>
            <a:r>
              <a:rPr lang="zh-TW" altLang="en-US" dirty="0"/>
              <a:t>字串通常可以寫出更簡短嘅代碼。</a:t>
            </a:r>
          </a:p>
          <a:p>
            <a:r>
              <a:rPr lang="zh-TW" altLang="en-US" dirty="0"/>
              <a:t>例子：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99703D-E8EE-EDF9-5D19-9E243F4C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615940" cy="45398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name = "</a:t>
            </a:r>
            <a:r>
              <a:rPr lang="zh-TW" altLang="en-US" dirty="0">
                <a:highlight>
                  <a:srgbClr val="FFFF00"/>
                </a:highlight>
              </a:rPr>
              <a:t>阿明</a:t>
            </a:r>
            <a:r>
              <a:rPr lang="en-US" altLang="zh-TW" dirty="0">
                <a:highlight>
                  <a:srgbClr val="FFFF00"/>
                </a:highlight>
              </a:rPr>
              <a:t>"</a:t>
            </a:r>
          </a:p>
          <a:p>
            <a:r>
              <a:rPr lang="en-US" dirty="0">
                <a:highlight>
                  <a:srgbClr val="FFFF00"/>
                </a:highlight>
              </a:rPr>
              <a:t>age = 25</a:t>
            </a: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舊方法</a:t>
            </a:r>
          </a:p>
          <a:p>
            <a:r>
              <a:rPr lang="en-US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我叫 </a:t>
            </a:r>
            <a:r>
              <a:rPr lang="en-US" altLang="zh-TW" dirty="0">
                <a:highlight>
                  <a:srgbClr val="FFFF00"/>
                </a:highlight>
              </a:rPr>
              <a:t>%</a:t>
            </a:r>
            <a:r>
              <a:rPr lang="en-US" dirty="0">
                <a:highlight>
                  <a:srgbClr val="FFFF00"/>
                </a:highlight>
              </a:rPr>
              <a:t>s，</a:t>
            </a:r>
            <a:r>
              <a:rPr lang="zh-TW" altLang="en-US" dirty="0">
                <a:highlight>
                  <a:srgbClr val="FFFF00"/>
                </a:highlight>
              </a:rPr>
              <a:t>今年 </a:t>
            </a:r>
            <a:r>
              <a:rPr lang="en-US" altLang="zh-TW" dirty="0">
                <a:highlight>
                  <a:srgbClr val="FFFF00"/>
                </a:highlight>
              </a:rPr>
              <a:t>%</a:t>
            </a:r>
            <a:r>
              <a:rPr lang="en-US" dirty="0">
                <a:highlight>
                  <a:srgbClr val="FFFF00"/>
                </a:highlight>
              </a:rPr>
              <a:t>d </a:t>
            </a:r>
            <a:r>
              <a:rPr lang="zh-TW" altLang="en-US" dirty="0">
                <a:highlight>
                  <a:srgbClr val="FFFF00"/>
                </a:highlight>
              </a:rPr>
              <a:t>歲</a:t>
            </a:r>
            <a:r>
              <a:rPr lang="en-US" altLang="zh-TW" dirty="0">
                <a:highlight>
                  <a:srgbClr val="FFFF00"/>
                </a:highlight>
              </a:rPr>
              <a:t>" % (</a:t>
            </a:r>
            <a:r>
              <a:rPr lang="en-US" dirty="0">
                <a:highlight>
                  <a:srgbClr val="FFFF00"/>
                </a:highlight>
              </a:rPr>
              <a:t>name, age))</a:t>
            </a:r>
          </a:p>
          <a:p>
            <a:r>
              <a:rPr lang="en-US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我叫 </a:t>
            </a:r>
            <a:r>
              <a:rPr lang="en-US" altLang="zh-TW" dirty="0">
                <a:highlight>
                  <a:srgbClr val="FFFF00"/>
                </a:highlight>
              </a:rPr>
              <a:t>{0}</a:t>
            </a:r>
            <a:r>
              <a:rPr lang="zh-TW" altLang="en-US" dirty="0">
                <a:highlight>
                  <a:srgbClr val="FFFF00"/>
                </a:highlight>
              </a:rPr>
              <a:t>，今年 </a:t>
            </a:r>
            <a:r>
              <a:rPr lang="en-US" altLang="zh-TW" dirty="0">
                <a:highlight>
                  <a:srgbClr val="FFFF00"/>
                </a:highlight>
              </a:rPr>
              <a:t>{1} </a:t>
            </a:r>
            <a:r>
              <a:rPr lang="zh-TW" altLang="en-US" dirty="0">
                <a:highlight>
                  <a:srgbClr val="FFFF00"/>
                </a:highlight>
              </a:rPr>
              <a:t>歲</a:t>
            </a:r>
            <a:r>
              <a:rPr lang="en-US" altLang="zh-TW" dirty="0">
                <a:highlight>
                  <a:srgbClr val="FFFF00"/>
                </a:highlight>
              </a:rPr>
              <a:t>".</a:t>
            </a:r>
            <a:r>
              <a:rPr lang="en-US" dirty="0">
                <a:highlight>
                  <a:srgbClr val="FFFF00"/>
                </a:highlight>
              </a:rPr>
              <a:t>format(name, age))</a:t>
            </a:r>
          </a:p>
          <a:p>
            <a:r>
              <a:rPr lang="en-US" dirty="0">
                <a:highlight>
                  <a:srgbClr val="FFFF00"/>
                </a:highlight>
              </a:rPr>
              <a:t># F</a:t>
            </a:r>
            <a:r>
              <a:rPr lang="zh-TW" altLang="en-US" dirty="0">
                <a:highlight>
                  <a:srgbClr val="FFFF00"/>
                </a:highlight>
              </a:rPr>
              <a:t>字串</a:t>
            </a:r>
          </a:p>
          <a:p>
            <a:r>
              <a:rPr lang="en-US" dirty="0">
                <a:highlight>
                  <a:srgbClr val="FFFF00"/>
                </a:highlight>
              </a:rPr>
              <a:t>print(f"</a:t>
            </a:r>
            <a:r>
              <a:rPr lang="zh-TW" altLang="en-US" dirty="0">
                <a:highlight>
                  <a:srgbClr val="FFFF00"/>
                </a:highlight>
              </a:rPr>
              <a:t>我叫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name}，</a:t>
            </a:r>
            <a:r>
              <a:rPr lang="zh-TW" altLang="en-US" dirty="0">
                <a:highlight>
                  <a:srgbClr val="FFFF00"/>
                </a:highlight>
              </a:rPr>
              <a:t>今年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age} </a:t>
            </a:r>
            <a:r>
              <a:rPr lang="zh-TW" altLang="en-US" dirty="0">
                <a:highlight>
                  <a:srgbClr val="FFFF00"/>
                </a:highlight>
              </a:rPr>
              <a:t>歲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更強大嘅格式化選項：</a:t>
            </a:r>
          </a:p>
          <a:p>
            <a:r>
              <a:rPr lang="en-US" dirty="0"/>
              <a:t>F</a:t>
            </a:r>
            <a:r>
              <a:rPr lang="zh-TW" altLang="en-US" dirty="0"/>
              <a:t>字串提供咗好多方便嘅格式化選項，例如控制小數位數、對齊等。</a:t>
            </a:r>
          </a:p>
          <a:p>
            <a:r>
              <a:rPr lang="zh-TW" altLang="en-US" dirty="0"/>
              <a:t>例子：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pi = 3.14159</a:t>
            </a:r>
          </a:p>
          <a:p>
            <a:r>
              <a:rPr lang="en-US" dirty="0">
                <a:highlight>
                  <a:srgbClr val="FFFF00"/>
                </a:highlight>
              </a:rPr>
              <a:t>print(f"</a:t>
            </a:r>
            <a:r>
              <a:rPr lang="zh-TW" altLang="en-US" dirty="0">
                <a:highlight>
                  <a:srgbClr val="FFFF00"/>
                </a:highlight>
              </a:rPr>
              <a:t>圓周率保留兩位小數：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pi:.2f}")</a:t>
            </a:r>
          </a:p>
        </p:txBody>
      </p:sp>
    </p:spTree>
    <p:extLst>
      <p:ext uri="{BB962C8B-B14F-4D97-AF65-F5344CB8AC3E}">
        <p14:creationId xmlns:p14="http://schemas.microsoft.com/office/powerpoint/2010/main" val="101590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468709C-F4B5-38E6-1145-A14ECE7A8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CDA9DA6-4AB4-44D4-CFCC-496492DF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820EA-ECDA-F695-F40B-44B824F5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input() </a:t>
            </a:r>
            <a:r>
              <a:rPr lang="zh-TW" altLang="en-US" dirty="0"/>
              <a:t>函數重溫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2E8C7F-A5AA-6756-A577-3FC7B15D5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8421"/>
            <a:ext cx="9916176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結合F字串使用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favorite_color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你最鍾意嘅顏色係咩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？"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f"原來你鍾意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favorite_color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色！真係好選擇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。"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進階用法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可以用嚟製作簡單嘅互動式程序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結合條件語句同循環，可以製作更複雜嘅互動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安全考慮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喺處理用戶輸入時要小心，特別係喺處理敏感操作時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永遠要驗證同淨化用戶輸入，以防止潛在嘅安全風險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實際應用場景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製作簡單嘅問答游戲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收集用戶信息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互動式計算器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命令行界面程序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11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AC285-63CB-1892-AC18-FB0AB78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綜合應用練習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E17B4-BB7D-8CDA-87C2-ACA2FC37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綜合應用練習</a:t>
            </a:r>
          </a:p>
          <a:p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創建三個變數：</a:t>
            </a:r>
            <a:r>
              <a:rPr lang="en-US" altLang="zh-TW" dirty="0"/>
              <a:t>product</a:t>
            </a:r>
            <a:r>
              <a:rPr lang="zh-TW" altLang="en-US" dirty="0"/>
              <a:t>、</a:t>
            </a:r>
            <a:r>
              <a:rPr lang="en-US" altLang="zh-TW" dirty="0"/>
              <a:t>quantity </a:t>
            </a:r>
            <a:r>
              <a:rPr lang="zh-TW" altLang="en-US" dirty="0"/>
              <a:t>和 </a:t>
            </a:r>
            <a:r>
              <a:rPr lang="en-US" altLang="zh-TW" dirty="0" err="1"/>
              <a:t>unit_price</a:t>
            </a:r>
            <a:r>
              <a:rPr lang="zh-TW" altLang="en-US" dirty="0"/>
              <a:t>。用</a:t>
            </a:r>
            <a:r>
              <a:rPr lang="en-US" altLang="zh-TW" dirty="0"/>
              <a:t>F</a:t>
            </a:r>
            <a:r>
              <a:rPr lang="zh-TW" altLang="en-US" dirty="0"/>
              <a:t>字串生成一個格式化的訂單字串，包括總價，並確保所有數字都對齊。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從用戶輸入獲取名字和生日（年</a:t>
            </a:r>
            <a:r>
              <a:rPr lang="en-US" altLang="zh-TW" dirty="0"/>
              <a:t>-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日），然後用</a:t>
            </a:r>
            <a:r>
              <a:rPr lang="en-US" altLang="zh-TW" dirty="0"/>
              <a:t>F</a:t>
            </a:r>
            <a:r>
              <a:rPr lang="zh-TW" altLang="en-US" dirty="0"/>
              <a:t>字串生成一個個性化的生日賀卡信息。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創建一個表示當前時間的 </a:t>
            </a:r>
            <a:r>
              <a:rPr lang="en-US" altLang="zh-TW" dirty="0"/>
              <a:t>datetime </a:t>
            </a:r>
            <a:r>
              <a:rPr lang="zh-TW" altLang="en-US" dirty="0"/>
              <a:t>對象，然後用</a:t>
            </a:r>
            <a:r>
              <a:rPr lang="en-US" altLang="zh-TW" dirty="0"/>
              <a:t>F</a:t>
            </a:r>
            <a:r>
              <a:rPr lang="zh-TW" altLang="en-US" dirty="0"/>
              <a:t>字串以不同的日期時間格式打印出來。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4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13FAD25-3214-BCF4-52C4-8154DA082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loop</a:t>
            </a:r>
            <a:endParaRPr 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95CF7F4-CACB-7A14-3EB3-A7710331A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22">
            <a:extLst>
              <a:ext uri="{FF2B5EF4-FFF2-40B4-BE49-F238E27FC236}">
                <a16:creationId xmlns:a16="http://schemas.microsoft.com/office/drawing/2014/main" id="{BC21498E-D7DD-CA72-5ECB-D3A5D84B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第五課 </a:t>
            </a:r>
            <a:r>
              <a:rPr lang="en-US" altLang="zh-TW" dirty="0"/>
              <a:t>– Class 5</a:t>
            </a:r>
            <a:endParaRPr lang="en-US" dirty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4B72DFEC-D3B3-9193-94D0-FA83391C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模具及套件 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(Module &amp; Package)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Python </a:t>
            </a: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好用的 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F - String</a:t>
            </a:r>
            <a:endParaRPr lang="zh-TW" altLang="en-US" sz="3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150575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AD6CD-04F2-346B-8C1B-E7559371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Loop（</a:t>
            </a:r>
            <a:r>
              <a:rPr lang="zh-TW" altLang="en-US" dirty="0"/>
              <a:t>循環）</a:t>
            </a:r>
            <a:r>
              <a:rPr lang="zh-TW" altLang="en-US" sz="4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0F1F9-10BF-6AA1-65CF-AA49CB611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zh-TW" altLang="en-US" dirty="0"/>
              <a:t>循環：</a:t>
            </a:r>
          </a:p>
          <a:p>
            <a:r>
              <a:rPr lang="zh-TW" altLang="en-US" dirty="0"/>
              <a:t>用於遍歷一個序列（如列表、元組、字典、集合或字符串）</a:t>
            </a:r>
          </a:p>
          <a:p>
            <a:r>
              <a:rPr lang="zh-TW" altLang="en-US" dirty="0"/>
              <a:t>基本語法：</a:t>
            </a:r>
          </a:p>
          <a:p>
            <a:r>
              <a:rPr lang="en-US" dirty="0"/>
              <a:t>for </a:t>
            </a:r>
            <a:r>
              <a:rPr lang="zh-TW" altLang="en-US" dirty="0"/>
              <a:t>變量 </a:t>
            </a:r>
            <a:r>
              <a:rPr lang="en-US" dirty="0"/>
              <a:t>in </a:t>
            </a:r>
            <a:r>
              <a:rPr lang="zh-TW" altLang="en-US" dirty="0"/>
              <a:t>序列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執行嘅代碼</a:t>
            </a:r>
          </a:p>
          <a:p>
            <a:r>
              <a:rPr lang="zh-TW" altLang="en-US" dirty="0"/>
              <a:t>例子：</a:t>
            </a:r>
          </a:p>
          <a:p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in range(5):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這是第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i+1} </a:t>
            </a:r>
            <a:r>
              <a:rPr lang="zh-TW" altLang="en-US" dirty="0">
                <a:highlight>
                  <a:srgbClr val="FFFF00"/>
                </a:highlight>
              </a:rPr>
              <a:t>次循環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57246A-D6FC-3A74-29FD-D40D88D2D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</a:t>
            </a:r>
            <a:r>
              <a:rPr lang="zh-TW" altLang="en-US" dirty="0"/>
              <a:t>循環：</a:t>
            </a:r>
          </a:p>
          <a:p>
            <a:r>
              <a:rPr lang="zh-TW" altLang="en-US" dirty="0"/>
              <a:t>當條件為真時重複執行</a:t>
            </a:r>
          </a:p>
          <a:p>
            <a:r>
              <a:rPr lang="zh-TW" altLang="en-US" dirty="0"/>
              <a:t>基本語法：</a:t>
            </a:r>
            <a:endParaRPr lang="en-US" dirty="0"/>
          </a:p>
          <a:p>
            <a:r>
              <a:rPr lang="en-US" dirty="0"/>
              <a:t>while </a:t>
            </a:r>
            <a:r>
              <a:rPr lang="zh-TW" altLang="en-US" dirty="0"/>
              <a:t>條件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執行嘅代碼</a:t>
            </a:r>
          </a:p>
          <a:p>
            <a:r>
              <a:rPr lang="zh-TW" altLang="en-US" dirty="0"/>
              <a:t>例子：</a:t>
            </a:r>
          </a:p>
          <a:p>
            <a:r>
              <a:rPr lang="en-US" dirty="0">
                <a:highlight>
                  <a:srgbClr val="FFFF00"/>
                </a:highlight>
              </a:rPr>
              <a:t>count = 0</a:t>
            </a:r>
          </a:p>
          <a:p>
            <a:r>
              <a:rPr lang="en-US" dirty="0">
                <a:highlight>
                  <a:srgbClr val="FFFF00"/>
                </a:highlight>
              </a:rPr>
              <a:t>while count &lt; 5: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當前計數：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count}")</a:t>
            </a:r>
          </a:p>
          <a:p>
            <a:r>
              <a:rPr lang="en-US" dirty="0">
                <a:highlight>
                  <a:srgbClr val="FFFF00"/>
                </a:highlight>
              </a:rPr>
              <a:t>    count += 1</a:t>
            </a:r>
          </a:p>
        </p:txBody>
      </p:sp>
    </p:spTree>
    <p:extLst>
      <p:ext uri="{BB962C8B-B14F-4D97-AF65-F5344CB8AC3E}">
        <p14:creationId xmlns:p14="http://schemas.microsoft.com/office/powerpoint/2010/main" val="360337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A2232-EC4F-0FD4-E379-332C65D1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</a:t>
            </a:r>
            <a:r>
              <a:rPr lang="zh-TW" altLang="en-US" dirty="0"/>
              <a:t>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2B6D9-A77D-7F98-F1B6-6F8B544211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簡單計數器：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使用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for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循環同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字串打印數字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到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，每行顯示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數字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是：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Y"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用戶輸入求和：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要求用戶輸入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個數字，使用循環收集輸入，最後計算同打印總和。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0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043FE0-ECF8-16C6-F559-DEEACE07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重溫</a:t>
            </a:r>
            <a:r>
              <a:rPr lang="en-US" dirty="0"/>
              <a:t>if-else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6811C5E-09FE-35C2-9741-798FEA38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6F7D-A7EA-105A-1AF0-B3D4088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If-Else </a:t>
            </a:r>
            <a:r>
              <a:rPr lang="zh-TW" altLang="en-US" dirty="0"/>
              <a:t>條件語句簡介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23870-AF17-AAFD-864D-29D0D22F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If-</a:t>
            </a:r>
            <a:r>
              <a:rPr lang="en-US" altLang="zh-TW" dirty="0" err="1"/>
              <a:t>Elif</a:t>
            </a:r>
            <a:r>
              <a:rPr lang="en-US" altLang="zh-TW" dirty="0"/>
              <a:t>-Else</a:t>
            </a:r>
            <a:r>
              <a:rPr lang="zh-TW" altLang="en-US" dirty="0"/>
              <a:t>語句：</a:t>
            </a:r>
          </a:p>
          <a:p>
            <a:r>
              <a:rPr lang="zh-TW" altLang="en-US" dirty="0"/>
              <a:t>用於處理多個條件</a:t>
            </a:r>
          </a:p>
          <a:p>
            <a:r>
              <a:rPr lang="zh-TW" altLang="en-US" dirty="0"/>
              <a:t>可以有多個</a:t>
            </a:r>
            <a:r>
              <a:rPr lang="en-US" altLang="zh-TW" dirty="0" err="1"/>
              <a:t>elif</a:t>
            </a:r>
            <a:r>
              <a:rPr lang="zh-TW" altLang="en-US" dirty="0"/>
              <a:t>（</a:t>
            </a:r>
            <a:r>
              <a:rPr lang="en-US" altLang="zh-TW" dirty="0"/>
              <a:t>else if</a:t>
            </a:r>
            <a:r>
              <a:rPr lang="zh-TW" altLang="en-US" dirty="0"/>
              <a:t>）部分</a:t>
            </a:r>
          </a:p>
          <a:p>
            <a:r>
              <a:rPr lang="en-US" altLang="zh-TW" dirty="0"/>
              <a:t>if </a:t>
            </a:r>
            <a:r>
              <a:rPr lang="zh-TW" altLang="en-US" dirty="0"/>
              <a:t>條件</a:t>
            </a:r>
            <a:r>
              <a:rPr lang="en-US" altLang="zh-TW" dirty="0"/>
              <a:t>1: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條件</a:t>
            </a:r>
            <a:r>
              <a:rPr lang="en-US" altLang="zh-TW" dirty="0"/>
              <a:t>1</a:t>
            </a:r>
            <a:r>
              <a:rPr lang="zh-TW" altLang="en-US" dirty="0"/>
              <a:t>為真時執行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en-US" dirty="0"/>
              <a:t>條件</a:t>
            </a:r>
            <a:r>
              <a:rPr lang="en-US" altLang="zh-TW" dirty="0"/>
              <a:t>2: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為真時執行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所有條件都為假時執行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1BD62-A741-4A5D-CFC7-123DBDEC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r>
              <a:rPr lang="zh-TW" altLang="en-US" dirty="0"/>
              <a:t>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5D0DD-596D-43FC-D8B2-3195999B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簡單成績評級：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要求用戶輸入一個分數（</a:t>
            </a:r>
            <a:r>
              <a:rPr lang="en-US" altLang="zh-TW" dirty="0"/>
              <a:t>0-100</a:t>
            </a:r>
            <a:r>
              <a:rPr lang="zh-TW" altLang="en-US" dirty="0"/>
              <a:t>），然後使用</a:t>
            </a:r>
            <a:r>
              <a:rPr lang="en-US" altLang="zh-TW" dirty="0"/>
              <a:t>if-else</a:t>
            </a:r>
            <a:r>
              <a:rPr lang="zh-TW" altLang="en-US" dirty="0"/>
              <a:t>語句和</a:t>
            </a:r>
            <a:r>
              <a:rPr lang="en-US" altLang="zh-TW" dirty="0"/>
              <a:t>F</a:t>
            </a:r>
            <a:r>
              <a:rPr lang="zh-TW" altLang="en-US" dirty="0"/>
              <a:t>字串來輸出對應的等級。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簡易計算器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要求用戶輸入兩個數字和一個運算符（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+, -, *, /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），然後執行相應的計算。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19F73E-DBE7-C510-1ABA-DF8666E3D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模具及套件 </a:t>
            </a:r>
            <a:r>
              <a:rPr lang="en-US" altLang="zh-TW" dirty="0"/>
              <a:t>(Module &amp; Package)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B25DF7A-1339-BBBB-DE83-BCC0C561E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F95-9E37-211B-B944-B2F0E36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- 1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0BDBF5-6FA6-4C03-A65A-CB94FE9CF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845734"/>
            <a:ext cx="5311139" cy="4433146"/>
          </a:xfrm>
          <a:noFill/>
        </p:spPr>
        <p:txBody>
          <a:bodyPr>
            <a:normAutofit/>
          </a:bodyPr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定義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模組是一個包含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定義和語句的文件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文件名就是模組名加上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+mn-ea"/>
              </a:rPr>
              <a:t>py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後綴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特點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模組就是一個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+mn-ea"/>
              </a:rPr>
              <a:t>py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檔案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包含可重複使用的代碼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可以包含函數、類和變量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模組的作用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組織相關的代碼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提高代碼的可重用性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避免命名衝突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AAFB88A-964B-DFB4-5237-3EE02804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113020" cy="4433145"/>
          </a:xfrm>
        </p:spPr>
        <p:txBody>
          <a:bodyPr>
            <a:noAutofit/>
          </a:bodyPr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舉例說明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例如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, math.py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是一個包含數學函數的模組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random.py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是一個生成隨機數的模組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使用模組的好處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簡化複雜的程序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提高代碼的可維護性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允許代碼的模塊化和分層組織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如何使用模組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import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語句來導入模組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例如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: import math</a:t>
            </a:r>
          </a:p>
          <a:p>
            <a:pPr marL="0" indent="0">
              <a:buNone/>
            </a:pP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3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1AC48-7B7A-B306-2F8A-EB0923B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1554D-0B37-1DFC-A420-524BA72E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074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b="1" dirty="0">
                <a:latin typeface="+mn-ea"/>
              </a:rPr>
              <a:t>定義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+mn-ea"/>
              </a:rPr>
              <a:t>在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中，模組是一個包含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定義和語句的文件。文件名就是模組名加上 </a:t>
            </a:r>
            <a:r>
              <a:rPr lang="en-US" altLang="zh-TW" dirty="0">
                <a:latin typeface="+mn-ea"/>
              </a:rPr>
              <a:t>.</a:t>
            </a:r>
            <a:r>
              <a:rPr lang="en-US" altLang="zh-TW" dirty="0" err="1">
                <a:latin typeface="+mn-ea"/>
              </a:rPr>
              <a:t>py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擴展名。模組可以包含函數、類和變量，也可以包括可執行的代碼。模組的主要目的是將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程式碼分隔成功能性塊，使代碼更加模塊化，便於維護，重用和組織。</a:t>
            </a:r>
          </a:p>
          <a:p>
            <a:pPr>
              <a:lnSpc>
                <a:spcPct val="110000"/>
              </a:lnSpc>
            </a:pPr>
            <a:r>
              <a:rPr lang="zh-TW" altLang="en-US" b="1" dirty="0">
                <a:latin typeface="+mn-ea"/>
              </a:rPr>
              <a:t>創建模組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+mn-ea"/>
              </a:rPr>
              <a:t>創建一個模組非常簡單，因為它本質上就是一個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文件。以下是一個簡單的示例，我們將創建一個名為 </a:t>
            </a:r>
            <a:r>
              <a:rPr lang="en-US" altLang="zh-TW" dirty="0">
                <a:latin typeface="+mn-ea"/>
              </a:rPr>
              <a:t>utilities.py </a:t>
            </a:r>
            <a:r>
              <a:rPr lang="zh-TW" altLang="en-US" dirty="0">
                <a:latin typeface="+mn-ea"/>
              </a:rPr>
              <a:t>的模組，其中包含一個簡單的函數。</a:t>
            </a:r>
            <a:endParaRPr lang="en-US" dirty="0">
              <a:latin typeface="+mn-ea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AE4D8-DC8C-B319-83E1-83B221B87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示例：</a:t>
            </a:r>
            <a:r>
              <a:rPr lang="en-US" dirty="0"/>
              <a:t>utilities.py</a:t>
            </a: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定義一個函數</a:t>
            </a:r>
          </a:p>
          <a:p>
            <a:r>
              <a:rPr lang="en-US" dirty="0">
                <a:highlight>
                  <a:srgbClr val="FFFF00"/>
                </a:highlight>
              </a:rPr>
              <a:t>def greet(name):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</a:t>
            </a:r>
            <a:r>
              <a:rPr lang="en-US" dirty="0" err="1">
                <a:highlight>
                  <a:srgbClr val="FFFF00"/>
                </a:highlight>
              </a:rPr>
              <a:t>f"Hello</a:t>
            </a:r>
            <a:r>
              <a:rPr lang="en-US" dirty="0">
                <a:highlight>
                  <a:srgbClr val="FFFF00"/>
                </a:highlight>
              </a:rPr>
              <a:t>, {name}!")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定義一個變量</a:t>
            </a:r>
          </a:p>
          <a:p>
            <a:r>
              <a:rPr lang="en-US" dirty="0" err="1">
                <a:highlight>
                  <a:srgbClr val="FFFF00"/>
                </a:highlight>
              </a:rPr>
              <a:t>module_version</a:t>
            </a:r>
            <a:r>
              <a:rPr lang="en-US" dirty="0">
                <a:highlight>
                  <a:srgbClr val="FFFF00"/>
                </a:highlight>
              </a:rPr>
              <a:t> = "1.0"</a:t>
            </a:r>
          </a:p>
          <a:p>
            <a:endParaRPr lang="en-US" altLang="zh-TW" dirty="0"/>
          </a:p>
          <a:p>
            <a:r>
              <a:rPr lang="zh-TW" altLang="en-US" dirty="0"/>
              <a:t>這個模組包含了一個函數 </a:t>
            </a:r>
            <a:r>
              <a:rPr lang="en-US" dirty="0"/>
              <a:t>greet </a:t>
            </a:r>
            <a:r>
              <a:rPr lang="zh-TW" altLang="en-US" dirty="0"/>
              <a:t>和一個字符串變量 </a:t>
            </a:r>
            <a:r>
              <a:rPr lang="en-US" dirty="0" err="1"/>
              <a:t>module_version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99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B7F2E-C03F-41A3-A665-DCCFC511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- 3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88BF3-B9C3-D77C-FAE8-167A6A63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5733"/>
            <a:ext cx="5196839" cy="464079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/>
              <a:t>使用模組</a:t>
            </a:r>
          </a:p>
          <a:p>
            <a:r>
              <a:rPr lang="zh-TW" altLang="en-US" dirty="0"/>
              <a:t>創建模組後，你可以在其他 </a:t>
            </a:r>
            <a:r>
              <a:rPr lang="en-US" dirty="0"/>
              <a:t>Python </a:t>
            </a:r>
            <a:r>
              <a:rPr lang="zh-TW" altLang="en-US" dirty="0"/>
              <a:t>程式中使用 </a:t>
            </a:r>
            <a:r>
              <a:rPr lang="en-US" dirty="0"/>
              <a:t>import </a:t>
            </a:r>
            <a:r>
              <a:rPr lang="zh-TW" altLang="en-US" dirty="0"/>
              <a:t>語句來導入並使用這個模組。這允許你訪問模組中定義的函數、類和變量。</a:t>
            </a:r>
          </a:p>
          <a:p>
            <a:r>
              <a:rPr lang="zh-TW" altLang="en-US" b="1" dirty="0"/>
              <a:t>示例</a:t>
            </a:r>
          </a:p>
          <a:p>
            <a:r>
              <a:rPr lang="zh-TW" altLang="en-US" dirty="0"/>
              <a:t>假設你有另一個名為 </a:t>
            </a:r>
            <a:r>
              <a:rPr lang="en-US" dirty="0"/>
              <a:t>main.py </a:t>
            </a:r>
            <a:r>
              <a:rPr lang="zh-TW" altLang="en-US" dirty="0"/>
              <a:t>的文件，你想使用剛才創建的 </a:t>
            </a:r>
            <a:r>
              <a:rPr lang="en-US" dirty="0"/>
              <a:t>utilities.py </a:t>
            </a:r>
            <a:r>
              <a:rPr lang="zh-TW" altLang="en-US" dirty="0"/>
              <a:t>模組：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導入剛剛創建的模組</a:t>
            </a:r>
          </a:p>
          <a:p>
            <a:r>
              <a:rPr lang="en-US" dirty="0">
                <a:highlight>
                  <a:srgbClr val="FFFF00"/>
                </a:highlight>
              </a:rPr>
              <a:t>import utilities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使用模組中的函數</a:t>
            </a:r>
          </a:p>
          <a:p>
            <a:r>
              <a:rPr lang="en-US" dirty="0" err="1">
                <a:highlight>
                  <a:srgbClr val="FFFF00"/>
                </a:highlight>
              </a:rPr>
              <a:t>utilities.greet</a:t>
            </a:r>
            <a:r>
              <a:rPr lang="en-US" dirty="0">
                <a:highlight>
                  <a:srgbClr val="FFFF00"/>
                </a:highlight>
              </a:rPr>
              <a:t>("Alice")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使用模組中的變量</a:t>
            </a:r>
          </a:p>
          <a:p>
            <a:r>
              <a:rPr lang="en-US" dirty="0">
                <a:highlight>
                  <a:srgbClr val="FFFF00"/>
                </a:highlight>
              </a:rPr>
              <a:t>print("Module version:", </a:t>
            </a:r>
            <a:r>
              <a:rPr lang="en-US" dirty="0" err="1">
                <a:highlight>
                  <a:srgbClr val="FFFF00"/>
                </a:highlight>
              </a:rPr>
              <a:t>utilities.module_version</a:t>
            </a:r>
            <a:r>
              <a:rPr lang="en-US" dirty="0"/>
              <a:t>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6B0E8-1782-72D8-0F6F-4D4AA880AC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當你運行 </a:t>
            </a:r>
            <a:r>
              <a:rPr lang="en-US" altLang="zh-TW" dirty="0"/>
              <a:t>main.py </a:t>
            </a:r>
            <a:r>
              <a:rPr lang="zh-TW" altLang="en-US" dirty="0"/>
              <a:t>時，它會輸出：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>
                <a:highlight>
                  <a:srgbClr val="FFFF00"/>
                </a:highlight>
              </a:rPr>
              <a:t>Hello, Alice!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highlight>
                  <a:srgbClr val="FFFF00"/>
                </a:highlight>
              </a:rPr>
              <a:t>Module version: 1.0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結論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模組是 </a:t>
            </a:r>
            <a:r>
              <a:rPr lang="en-US" altLang="zh-TW" dirty="0"/>
              <a:t>Python </a:t>
            </a:r>
            <a:r>
              <a:rPr lang="zh-TW" altLang="en-US" dirty="0"/>
              <a:t>編程中一個核心概念，它幫助開發者以模塊化的方式組織代碼。通過創建模組，開發者可以將代碼分隔成獨立的部分，這些部分可以在多個項目中重用而無需重寫。此外，使用模組還有助於降低代碼的復雜性並提高可讀性。進一步學習如何有效使用模組，將對你的 </a:t>
            </a:r>
            <a:r>
              <a:rPr lang="en-US" altLang="zh-TW" dirty="0"/>
              <a:t>Python </a:t>
            </a:r>
            <a:r>
              <a:rPr lang="zh-TW" altLang="en-US" dirty="0"/>
              <a:t>程序設計技能大有裨益。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78F11-B86C-71F0-7009-D4AF432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如何匯入模組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9F5E0F-E147-61B4-57A0-96E59A75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45734"/>
            <a:ext cx="5486399" cy="438742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+mn-ea"/>
              </a:rPr>
              <a:t>1, import </a:t>
            </a:r>
            <a:r>
              <a:rPr lang="zh-TW" altLang="en-US" dirty="0">
                <a:latin typeface="+mn-ea"/>
              </a:rPr>
              <a:t>語句</a:t>
            </a:r>
          </a:p>
          <a:p>
            <a:r>
              <a:rPr lang="zh-TW" altLang="en-US" dirty="0">
                <a:latin typeface="+mn-ea"/>
              </a:rPr>
              <a:t>最基本的匯入方式</a:t>
            </a:r>
          </a:p>
          <a:p>
            <a:r>
              <a:rPr lang="zh-TW" altLang="en-US" dirty="0">
                <a:latin typeface="+mn-ea"/>
              </a:rPr>
              <a:t>語法</a:t>
            </a:r>
            <a:r>
              <a:rPr lang="en-US" altLang="zh-TW" dirty="0">
                <a:latin typeface="+mn-ea"/>
              </a:rPr>
              <a:t>: </a:t>
            </a:r>
            <a:r>
              <a:rPr lang="en-US" dirty="0">
                <a:latin typeface="+mn-ea"/>
              </a:rPr>
              <a:t>import </a:t>
            </a:r>
            <a:r>
              <a:rPr lang="zh-TW" altLang="en-US" dirty="0">
                <a:latin typeface="+mn-ea"/>
              </a:rPr>
              <a:t>模組名</a:t>
            </a:r>
          </a:p>
          <a:p>
            <a:r>
              <a:rPr lang="zh-TW" altLang="en-US" dirty="0">
                <a:latin typeface="+mn-ea"/>
              </a:rPr>
              <a:t>例子</a:t>
            </a:r>
            <a:r>
              <a:rPr lang="en-US" altLang="zh-TW" dirty="0">
                <a:latin typeface="+mn-ea"/>
              </a:rPr>
              <a:t>:</a:t>
            </a:r>
            <a:endParaRPr lang="en-US" dirty="0">
              <a:latin typeface="+mn-ea"/>
            </a:endParaRP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import math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</a:t>
            </a:r>
            <a:r>
              <a:rPr lang="en-US" dirty="0" err="1">
                <a:highlight>
                  <a:srgbClr val="FFFF00"/>
                </a:highlight>
                <a:latin typeface="+mn-ea"/>
              </a:rPr>
              <a:t>math.pi</a:t>
            </a:r>
            <a:r>
              <a:rPr lang="en-US" dirty="0">
                <a:highlight>
                  <a:srgbClr val="FFFF00"/>
                </a:highlight>
                <a:latin typeface="+mn-ea"/>
              </a:rPr>
              <a:t>)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3.141592653589793</a:t>
            </a:r>
          </a:p>
          <a:p>
            <a:r>
              <a:rPr lang="en-US" dirty="0">
                <a:latin typeface="+mn-ea"/>
              </a:rPr>
              <a:t>2, from...import </a:t>
            </a:r>
            <a:r>
              <a:rPr lang="zh-TW" altLang="en-US" dirty="0">
                <a:latin typeface="+mn-ea"/>
              </a:rPr>
              <a:t>語句</a:t>
            </a:r>
          </a:p>
          <a:p>
            <a:r>
              <a:rPr lang="zh-TW" altLang="en-US" dirty="0">
                <a:latin typeface="+mn-ea"/>
              </a:rPr>
              <a:t>從模組中匯入特定的函數、類或變量</a:t>
            </a:r>
          </a:p>
          <a:p>
            <a:r>
              <a:rPr lang="zh-TW" altLang="en-US" dirty="0">
                <a:latin typeface="+mn-ea"/>
              </a:rPr>
              <a:t>語法</a:t>
            </a:r>
            <a:r>
              <a:rPr lang="en-US" altLang="zh-TW" dirty="0">
                <a:latin typeface="+mn-ea"/>
              </a:rPr>
              <a:t>: </a:t>
            </a:r>
            <a:r>
              <a:rPr lang="en-US" dirty="0">
                <a:latin typeface="+mn-ea"/>
              </a:rPr>
              <a:t>from </a:t>
            </a:r>
            <a:r>
              <a:rPr lang="zh-TW" altLang="en-US" dirty="0">
                <a:latin typeface="+mn-ea"/>
              </a:rPr>
              <a:t>模組名 </a:t>
            </a:r>
            <a:r>
              <a:rPr lang="en-US" dirty="0">
                <a:latin typeface="+mn-ea"/>
              </a:rPr>
              <a:t>import </a:t>
            </a:r>
            <a:r>
              <a:rPr lang="zh-TW" altLang="en-US" dirty="0">
                <a:latin typeface="+mn-ea"/>
              </a:rPr>
              <a:t>名稱</a:t>
            </a:r>
            <a:r>
              <a:rPr lang="en-US" altLang="zh-TW" dirty="0">
                <a:latin typeface="+mn-ea"/>
              </a:rPr>
              <a:t>1, </a:t>
            </a:r>
            <a:r>
              <a:rPr lang="zh-TW" altLang="en-US" dirty="0">
                <a:latin typeface="+mn-ea"/>
              </a:rPr>
              <a:t>名稱</a:t>
            </a:r>
            <a:r>
              <a:rPr lang="en-US" altLang="zh-TW" dirty="0">
                <a:latin typeface="+mn-ea"/>
              </a:rPr>
              <a:t>2, ...</a:t>
            </a:r>
          </a:p>
          <a:p>
            <a:r>
              <a:rPr lang="zh-TW" altLang="en-US" dirty="0">
                <a:latin typeface="+mn-ea"/>
              </a:rPr>
              <a:t>例子</a:t>
            </a:r>
            <a:r>
              <a:rPr lang="en-US" altLang="zh-TW" dirty="0">
                <a:latin typeface="+mn-ea"/>
              </a:rPr>
              <a:t>:</a:t>
            </a:r>
            <a:endParaRPr lang="en-US" dirty="0">
              <a:latin typeface="+mn-ea"/>
            </a:endParaRP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from math import pi, sqrt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print(pi)    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print(sqrt(16))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4.0</a:t>
            </a:r>
            <a:endParaRPr lang="en-US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21F063B-BDF9-C923-7FFD-64B280A6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3"/>
            <a:ext cx="5349241" cy="457030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3, as </a:t>
            </a:r>
            <a:r>
              <a:rPr lang="zh-TW" altLang="en-US" dirty="0"/>
              <a:t>關鍵字（別名）</a:t>
            </a:r>
          </a:p>
          <a:p>
            <a:r>
              <a:rPr lang="zh-TW" altLang="en-US" dirty="0"/>
              <a:t>為匯入的模組或名稱創建別名</a:t>
            </a:r>
          </a:p>
          <a:p>
            <a:r>
              <a:rPr lang="zh-TW" altLang="en-US" dirty="0"/>
              <a:t>可以與 </a:t>
            </a:r>
            <a:r>
              <a:rPr lang="en-US" dirty="0"/>
              <a:t>import </a:t>
            </a:r>
            <a:r>
              <a:rPr lang="zh-TW" altLang="en-US" dirty="0"/>
              <a:t>或 </a:t>
            </a:r>
            <a:r>
              <a:rPr lang="en-US" dirty="0"/>
              <a:t>from...import </a:t>
            </a:r>
            <a:r>
              <a:rPr lang="zh-TW" altLang="en-US" dirty="0"/>
              <a:t>一起使用</a:t>
            </a:r>
          </a:p>
          <a:p>
            <a:r>
              <a:rPr lang="zh-TW" altLang="en-US" dirty="0"/>
              <a:t>例子</a:t>
            </a:r>
            <a:r>
              <a:rPr lang="en-US" altLang="zh-TW" dirty="0"/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import math as m</a:t>
            </a:r>
          </a:p>
          <a:p>
            <a:r>
              <a:rPr lang="en-US" dirty="0">
                <a:highlight>
                  <a:srgbClr val="FFFF00"/>
                </a:highlight>
              </a:rPr>
              <a:t>print(</a:t>
            </a:r>
            <a:r>
              <a:rPr lang="en-US" dirty="0" err="1">
                <a:highlight>
                  <a:srgbClr val="FFFF00"/>
                </a:highlight>
              </a:rPr>
              <a:t>m.pi</a:t>
            </a:r>
            <a:r>
              <a:rPr lang="en-US" dirty="0">
                <a:highlight>
                  <a:srgbClr val="FFFF00"/>
                </a:highlight>
              </a:rPr>
              <a:t>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</a:rPr>
              <a:t>from math import pi as </a:t>
            </a:r>
            <a:r>
              <a:rPr lang="el-GR" dirty="0">
                <a:highlight>
                  <a:srgbClr val="FFFF00"/>
                </a:highlight>
              </a:rPr>
              <a:t>π</a:t>
            </a:r>
          </a:p>
          <a:p>
            <a:r>
              <a:rPr lang="en-US" dirty="0">
                <a:highlight>
                  <a:srgbClr val="FFFF00"/>
                </a:highlight>
              </a:rPr>
              <a:t>print(</a:t>
            </a:r>
            <a:r>
              <a:rPr lang="el-GR" dirty="0">
                <a:highlight>
                  <a:srgbClr val="FFFF00"/>
                </a:highlight>
              </a:rPr>
              <a:t>π)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altLang="zh-TW" dirty="0"/>
              <a:t>4, </a:t>
            </a:r>
            <a:r>
              <a:rPr lang="zh-TW" altLang="en-US" dirty="0"/>
              <a:t>匯入全部內容（謹慎使用）</a:t>
            </a:r>
          </a:p>
          <a:p>
            <a:r>
              <a:rPr lang="zh-TW" altLang="en-US" dirty="0"/>
              <a:t>語法</a:t>
            </a:r>
            <a:r>
              <a:rPr lang="en-US" altLang="zh-TW" dirty="0"/>
              <a:t>: </a:t>
            </a:r>
            <a:r>
              <a:rPr lang="en-US" dirty="0"/>
              <a:t>from </a:t>
            </a:r>
            <a:r>
              <a:rPr lang="zh-TW" altLang="en-US" dirty="0"/>
              <a:t>模組名 </a:t>
            </a:r>
            <a:r>
              <a:rPr lang="en-US" dirty="0"/>
              <a:t>import *</a:t>
            </a:r>
          </a:p>
          <a:p>
            <a:r>
              <a:rPr lang="zh-TW" altLang="en-US" dirty="0"/>
              <a:t>將模組中所有內容匯入當前命名空間</a:t>
            </a:r>
          </a:p>
          <a:p>
            <a:r>
              <a:rPr lang="zh-TW" altLang="en-US" dirty="0"/>
              <a:t>例子</a:t>
            </a:r>
            <a:r>
              <a:rPr lang="en-US" altLang="zh-TW" dirty="0"/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from math import *</a:t>
            </a:r>
          </a:p>
          <a:p>
            <a:r>
              <a:rPr lang="en-US" dirty="0">
                <a:highlight>
                  <a:srgbClr val="FFFF00"/>
                </a:highlight>
              </a:rPr>
              <a:t>print(pi)  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</a:rPr>
              <a:t>print(sqrt(16))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4.0</a:t>
            </a:r>
          </a:p>
        </p:txBody>
      </p:sp>
    </p:spTree>
    <p:extLst>
      <p:ext uri="{BB962C8B-B14F-4D97-AF65-F5344CB8AC3E}">
        <p14:creationId xmlns:p14="http://schemas.microsoft.com/office/powerpoint/2010/main" val="5270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6792-0CA4-34CF-226D-147B0EA1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模組搜索路徑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0913F-BB45-F7A0-11AC-DE40742F0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45734"/>
            <a:ext cx="5349239" cy="4311226"/>
          </a:xfrm>
        </p:spPr>
        <p:txBody>
          <a:bodyPr>
            <a:noAutofit/>
          </a:bodyPr>
          <a:lstStyle/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模組搜索路徑簡介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在導入模組時會按特定順序搜索多個位置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這些位置的列表就是模組搜索路徑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endParaRPr lang="en-US" altLang="zh-TW" sz="18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是一個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列表，包含所有搜索路徑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可以通過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import sys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print(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來查看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搜索順序（按優先級排序）：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a.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當前目錄（最高優先級）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b. PYTHONPATH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環境變量中列出的目錄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c. Python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標準庫的安裝位置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d.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第三方包的安裝位置（如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site-packages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目錄）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E38602-3632-36EA-1918-4E29EDD5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349239" cy="4471245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b="1" dirty="0"/>
              <a:t>代碼示例</a:t>
            </a:r>
            <a:r>
              <a:rPr lang="zh-TW" altLang="en-US" dirty="0"/>
              <a:t>：查看 </a:t>
            </a:r>
            <a:r>
              <a:rPr lang="en-US" dirty="0" err="1"/>
              <a:t>sys.path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sys</a:t>
            </a:r>
          </a:p>
          <a:p>
            <a:r>
              <a:rPr lang="en-US" dirty="0">
                <a:highlight>
                  <a:srgbClr val="FFFF00"/>
                </a:highlight>
              </a:rPr>
              <a:t>for path in </a:t>
            </a:r>
            <a:r>
              <a:rPr lang="en-US" dirty="0" err="1">
                <a:highlight>
                  <a:srgbClr val="FFFF00"/>
                </a:highlight>
              </a:rPr>
              <a:t>sys.path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print(path)</a:t>
            </a:r>
          </a:p>
          <a:p>
            <a:r>
              <a:rPr lang="zh-TW" altLang="en-US" dirty="0"/>
              <a:t>當前目錄優先</a:t>
            </a:r>
          </a:p>
          <a:p>
            <a:r>
              <a:rPr lang="en-US" dirty="0"/>
              <a:t>Python </a:t>
            </a:r>
            <a:r>
              <a:rPr lang="zh-TW" altLang="en-US" dirty="0"/>
              <a:t>首先在當前目錄中查找模組</a:t>
            </a:r>
          </a:p>
          <a:p>
            <a:r>
              <a:rPr lang="zh-TW" altLang="en-US" dirty="0"/>
              <a:t>這意味着同名模組會優先使用當前目錄中的版本</a:t>
            </a:r>
          </a:p>
          <a:p>
            <a:r>
              <a:rPr lang="zh-TW" altLang="en-US" dirty="0"/>
              <a:t>優點：方便開發和測試</a:t>
            </a:r>
          </a:p>
          <a:p>
            <a:r>
              <a:rPr lang="zh-TW" altLang="en-US" dirty="0"/>
              <a:t>潛在風險：可能意外覆蓋標準庫或第三方庫的模組</a:t>
            </a:r>
          </a:p>
          <a:p>
            <a:r>
              <a:rPr lang="zh-TW" altLang="en-US" dirty="0"/>
              <a:t>修改搜索路徑</a:t>
            </a:r>
          </a:p>
          <a:p>
            <a:r>
              <a:rPr lang="zh-TW" altLang="en-US" dirty="0"/>
              <a:t>可以在運行時修改 </a:t>
            </a:r>
            <a:r>
              <a:rPr lang="en-US" dirty="0" err="1"/>
              <a:t>sys.path</a:t>
            </a:r>
            <a:endParaRPr lang="en-US" dirty="0"/>
          </a:p>
          <a:p>
            <a:r>
              <a:rPr lang="zh-TW" altLang="en-US" dirty="0"/>
              <a:t>示例：添加新的搜索路徑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sys</a:t>
            </a:r>
          </a:p>
          <a:p>
            <a:r>
              <a:rPr lang="en-US" dirty="0" err="1">
                <a:highlight>
                  <a:srgbClr val="FFFF00"/>
                </a:highlight>
              </a:rPr>
              <a:t>sys.path.append</a:t>
            </a:r>
            <a:r>
              <a:rPr lang="en-US" dirty="0">
                <a:highlight>
                  <a:srgbClr val="FFFF00"/>
                </a:highlight>
              </a:rPr>
              <a:t>('/path/to/my/modules')</a:t>
            </a:r>
          </a:p>
        </p:txBody>
      </p:sp>
    </p:spTree>
    <p:extLst>
      <p:ext uri="{BB962C8B-B14F-4D97-AF65-F5344CB8AC3E}">
        <p14:creationId xmlns:p14="http://schemas.microsoft.com/office/powerpoint/2010/main" val="297758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什麼是套件（</a:t>
            </a:r>
            <a:r>
              <a:rPr lang="en-US" dirty="0"/>
              <a:t>Package）- 1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/>
          </a:bodyPr>
          <a:lstStyle/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套件的定義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套件是一個包含多個模組的目錄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它是組織和管理相關模組的方式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可以視為模組的集合，用於更大規模的程式組織</a:t>
            </a:r>
          </a:p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套件的特點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包含多個相關的模組文件（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檔案）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必須包含一個特殊的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檔案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可以有子套件，形成層次結構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85459" cy="4227405"/>
          </a:xfrm>
        </p:spPr>
        <p:txBody>
          <a:bodyPr>
            <a:norm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00"/>
                </a:solidFill>
                <a:latin typeface="-apple-system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.py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檔案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這個檔案標誌著目錄是一個 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Python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套件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可以是空檔案，或包含初始化代碼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Python 3.3+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版本中，此檔案可選（但建議保留）</a:t>
            </a:r>
          </a:p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套件的作用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組織相關模組，避免命名衝突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提供命名空間，使代碼結構更清晰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允許以層次化方式訪問模組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14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2349</TotalTime>
  <Words>4102</Words>
  <Application>Microsoft Office PowerPoint</Application>
  <PresentationFormat>寬螢幕</PresentationFormat>
  <Paragraphs>404</Paragraphs>
  <Slides>24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新細明體</vt:lpstr>
      <vt:lpstr>Aptos</vt:lpstr>
      <vt:lpstr>Arial</vt:lpstr>
      <vt:lpstr>Calibri</vt:lpstr>
      <vt:lpstr>Calibri Light</vt:lpstr>
      <vt:lpstr>Wingdings</vt:lpstr>
      <vt:lpstr>回顧</vt:lpstr>
      <vt:lpstr>PYTHON程式編寫證書 (兼讀制) – Class 5 Certificate in Python Programming (Part-time)</vt:lpstr>
      <vt:lpstr>第五課 – Class 5</vt:lpstr>
      <vt:lpstr>模具及套件 (Module &amp; Package)</vt:lpstr>
      <vt:lpstr>介紹模組 - 1</vt:lpstr>
      <vt:lpstr>介紹模組 - 2</vt:lpstr>
      <vt:lpstr>介紹模組 - 3</vt:lpstr>
      <vt:lpstr>如何匯入模組</vt:lpstr>
      <vt:lpstr>模組搜索路徑</vt:lpstr>
      <vt:lpstr>什麼是套件（Package）- 1</vt:lpstr>
      <vt:lpstr>什麼是套件（Package）- 2</vt:lpstr>
      <vt:lpstr>展示一個典型的套件目錄結構</vt:lpstr>
      <vt:lpstr>Python 好用的 F - String</vt:lpstr>
      <vt:lpstr>F字串嘅歷史</vt:lpstr>
      <vt:lpstr>我哋可以深入解釋一下點解要加「F」</vt:lpstr>
      <vt:lpstr>加「F」喺字串前面其實有幾個重要嘅用處</vt:lpstr>
      <vt:lpstr>重溫input</vt:lpstr>
      <vt:lpstr>Python input() 函數重溫</vt:lpstr>
      <vt:lpstr>綜合應用練習</vt:lpstr>
      <vt:lpstr>重溫loop</vt:lpstr>
      <vt:lpstr>Python Loop（循環）重溫</vt:lpstr>
      <vt:lpstr>Loop練習</vt:lpstr>
      <vt:lpstr>重溫if-else</vt:lpstr>
      <vt:lpstr>Python If-Else 條件語句簡介</vt:lpstr>
      <vt:lpstr>if-else練習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PYTHON程式編寫證書 (兼讀制) – Class 4 Certificate in Python Programming (Part-time)</dc:title>
  <dc:creator>LEE, LeoHK [Student]</dc:creator>
  <cp:lastModifiedBy>L14</cp:lastModifiedBy>
  <cp:revision>8</cp:revision>
  <dcterms:created xsi:type="dcterms:W3CDTF">2024-08-04T06:05:50Z</dcterms:created>
  <dcterms:modified xsi:type="dcterms:W3CDTF">2024-09-04T11:11:33Z</dcterms:modified>
</cp:coreProperties>
</file>