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41"/>
  </p:notesMasterIdLst>
  <p:sldIdLst>
    <p:sldId id="263" r:id="rId2"/>
    <p:sldId id="277" r:id="rId3"/>
    <p:sldId id="256" r:id="rId4"/>
    <p:sldId id="268" r:id="rId5"/>
    <p:sldId id="257" r:id="rId6"/>
    <p:sldId id="258" r:id="rId7"/>
    <p:sldId id="269" r:id="rId8"/>
    <p:sldId id="278" r:id="rId9"/>
    <p:sldId id="270" r:id="rId10"/>
    <p:sldId id="276" r:id="rId11"/>
    <p:sldId id="264" r:id="rId12"/>
    <p:sldId id="283" r:id="rId13"/>
    <p:sldId id="260" r:id="rId14"/>
    <p:sldId id="273" r:id="rId15"/>
    <p:sldId id="259" r:id="rId16"/>
    <p:sldId id="274" r:id="rId17"/>
    <p:sldId id="295" r:id="rId18"/>
    <p:sldId id="296" r:id="rId19"/>
    <p:sldId id="297" r:id="rId20"/>
    <p:sldId id="298" r:id="rId21"/>
    <p:sldId id="299" r:id="rId22"/>
    <p:sldId id="285" r:id="rId23"/>
    <p:sldId id="286" r:id="rId24"/>
    <p:sldId id="287" r:id="rId25"/>
    <p:sldId id="288" r:id="rId26"/>
    <p:sldId id="289" r:id="rId27"/>
    <p:sldId id="301" r:id="rId28"/>
    <p:sldId id="302" r:id="rId29"/>
    <p:sldId id="303" r:id="rId30"/>
    <p:sldId id="304" r:id="rId31"/>
    <p:sldId id="305" r:id="rId32"/>
    <p:sldId id="271" r:id="rId33"/>
    <p:sldId id="275" r:id="rId34"/>
    <p:sldId id="272" r:id="rId35"/>
    <p:sldId id="266" r:id="rId36"/>
    <p:sldId id="262" r:id="rId37"/>
    <p:sldId id="261" r:id="rId38"/>
    <p:sldId id="279" r:id="rId39"/>
    <p:sldId id="267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未命名的章節" id="{B38AAB52-8A4D-47FD-A189-A6872C0B25D2}">
          <p14:sldIdLst>
            <p14:sldId id="263"/>
            <p14:sldId id="277"/>
            <p14:sldId id="256"/>
            <p14:sldId id="268"/>
            <p14:sldId id="257"/>
            <p14:sldId id="258"/>
            <p14:sldId id="269"/>
            <p14:sldId id="278"/>
            <p14:sldId id="270"/>
            <p14:sldId id="276"/>
            <p14:sldId id="264"/>
            <p14:sldId id="283"/>
            <p14:sldId id="260"/>
            <p14:sldId id="273"/>
            <p14:sldId id="259"/>
            <p14:sldId id="274"/>
            <p14:sldId id="295"/>
            <p14:sldId id="296"/>
            <p14:sldId id="297"/>
            <p14:sldId id="298"/>
            <p14:sldId id="299"/>
            <p14:sldId id="285"/>
            <p14:sldId id="286"/>
            <p14:sldId id="287"/>
            <p14:sldId id="288"/>
            <p14:sldId id="289"/>
            <p14:sldId id="301"/>
            <p14:sldId id="302"/>
            <p14:sldId id="303"/>
            <p14:sldId id="304"/>
            <p14:sldId id="305"/>
            <p14:sldId id="271"/>
            <p14:sldId id="275"/>
            <p14:sldId id="272"/>
            <p14:sldId id="266"/>
            <p14:sldId id="262"/>
            <p14:sldId id="261"/>
            <p14:sldId id="27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4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FAB81-6570-4790-BED4-64E1FCC983D3}" type="datetimeFigureOut">
              <a:rPr lang="zh-HK" altLang="en-US" smtClean="0"/>
              <a:t>21/7/2025</a:t>
            </a:fld>
            <a:endParaRPr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88CAD-7196-4523-9448-DC201C67EA82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55210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9abf7a93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9abf7a93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Kenny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b479e3c7d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b479e3c7d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Cardon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b479e3c7d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b479e3c7d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Cardon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b479e3c7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b479e3c7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Cardon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69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b479e3c7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b479e3c7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Cardon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91446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d1b5eac6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d1b5eac6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Cardon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0336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b479e3c7d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b479e3c7d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Cardon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6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b479e3c7d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b479e3c7d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Cardon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b479e3c7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b479e3c7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Cardon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70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b479e3c7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b479e3c7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Cardon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52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d1b5eac6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d1b5eac6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Cardon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5069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b479e3c7d_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b479e3c7d_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Cardon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24246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b479e3c7d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b479e3c7d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Cardon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24746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b479e3c7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b479e3c7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Cardon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b479e3c7d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1b479e3c7d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Cardon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d1b5eac6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d1b5eac6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Cardon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8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5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182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17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47364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5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94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7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047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5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734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99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1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54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83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9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0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62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52AA7-39DD-4D09-AC9C-389BD375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8" y="624110"/>
            <a:ext cx="10657944" cy="1280890"/>
          </a:xfrm>
        </p:spPr>
        <p:txBody>
          <a:bodyPr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CT289DS</a:t>
            </a:r>
            <a:b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後端網站開發人員證書</a:t>
            </a:r>
            <a:b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持續評估：網站開發專案</a:t>
            </a:r>
            <a:b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（後端網站應用程式習作及匯報）</a:t>
            </a:r>
            <a:endParaRPr lang="zh-HK" alt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9BCEE-684C-41B4-8079-A28658273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03145" y="2125133"/>
            <a:ext cx="3777722" cy="931333"/>
          </a:xfrm>
        </p:spPr>
        <p:txBody>
          <a:bodyPr/>
          <a:lstStyle/>
          <a:p>
            <a:r>
              <a:rPr lang="en-US" altLang="zh-HK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Group 5</a:t>
            </a:r>
          </a:p>
          <a:p>
            <a:endParaRPr lang="zh-HK" altLang="en-US" dirty="0">
              <a:solidFill>
                <a:srgbClr val="FF0000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887965-33E4-4391-A174-D52644406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22573" y="2736849"/>
            <a:ext cx="2458294" cy="1375833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組員：</a:t>
            </a:r>
            <a:endParaRPr lang="en-US" altLang="zh-TW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葉創興</a:t>
            </a:r>
            <a:r>
              <a:rPr lang="en-US" altLang="zh-TW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(4)</a:t>
            </a:r>
            <a:endParaRPr lang="zh-TW" alt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alt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李健強</a:t>
            </a:r>
            <a:r>
              <a:rPr lang="en-US" altLang="zh-TW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(3)</a:t>
            </a:r>
            <a:endParaRPr lang="zh-TW" alt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zh-HK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52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E86324-7311-4782-9506-BB8949E18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8911687" cy="772890"/>
          </a:xfrm>
        </p:spPr>
        <p:txBody>
          <a:bodyPr>
            <a:normAutofit fontScale="90000"/>
          </a:bodyPr>
          <a:lstStyle/>
          <a:p>
            <a:r>
              <a:rPr lang="zh-HK" alt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認證中介軟體（</a:t>
            </a:r>
            <a:r>
              <a:rPr lang="en-US" altLang="zh-HK" sz="20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authMiddleware</a:t>
            </a:r>
            <a:r>
              <a:rPr lang="zh-HK" alt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）：保護修改資料的路由，確保只有授權用戶能進行新增、更新、刪除操作。</a:t>
            </a:r>
            <a:br>
              <a:rPr lang="zh-HK" alt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</a:br>
            <a:endParaRPr lang="zh-HK" altLang="en-US" sz="2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1071598-6A07-4E24-983E-687EFF85B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488" y="1134004"/>
            <a:ext cx="7283711" cy="521607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3E018EBB-66D3-4CB0-86EA-1266C6F7BC7D}"/>
              </a:ext>
            </a:extLst>
          </p:cNvPr>
          <p:cNvSpPr txBox="1"/>
          <p:nvPr/>
        </p:nvSpPr>
        <p:spPr>
          <a:xfrm>
            <a:off x="8822267" y="1667933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引入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authorization,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如果不存在顯示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Invalid,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用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split” ”.trim()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提取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token,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如果沒有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token,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出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401,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最後驗證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37310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C4A68-392F-46CF-B44C-57DA67D6E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593" y="84667"/>
            <a:ext cx="2690274" cy="533400"/>
          </a:xfrm>
        </p:spPr>
        <p:txBody>
          <a:bodyPr>
            <a:normAutofit fontScale="90000"/>
          </a:bodyPr>
          <a:lstStyle/>
          <a:p>
            <a:r>
              <a:rPr lang="zh-TW" altLang="en-US" b="0" i="0" dirty="0">
                <a:solidFill>
                  <a:schemeClr val="accent1"/>
                </a:solidFill>
                <a:effectLst/>
                <a:latin typeface="system-ui"/>
              </a:rPr>
              <a:t>認證與安全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system-ui"/>
              </a:rPr>
              <a:t>:</a:t>
            </a:r>
            <a:br>
              <a:rPr lang="zh-TW" altLang="en-US" b="0" i="0" dirty="0">
                <a:solidFill>
                  <a:srgbClr val="CCCCCC"/>
                </a:solidFill>
                <a:effectLst/>
                <a:latin typeface="system-ui"/>
              </a:rPr>
            </a:br>
            <a:endParaRPr lang="zh-HK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7747FB-6022-4C80-A4E1-C7084E369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7012" y="618067"/>
            <a:ext cx="7748588" cy="694267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使用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 </a:t>
            </a:r>
            <a:r>
              <a:rPr lang="en-US" altLang="zh-TW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authMiddleware</a:t>
            </a:r>
            <a:r>
              <a:rPr lang="en-US" altLang="zh-TW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 </a:t>
            </a:r>
            <a:r>
              <a:rPr lang="zh-TW" alt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進行路由保護，確保敏感操作需要有效的身份驗證。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CORS </a:t>
            </a:r>
            <a:r>
              <a:rPr lang="zh-TW" alt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設定允許來自 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ystem-ui"/>
              </a:rPr>
              <a:t>http://localhost:3000 </a:t>
            </a:r>
            <a:r>
              <a:rPr lang="zh-TW" alt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的前端請求，並允許攜帶憑證。</a:t>
            </a:r>
          </a:p>
          <a:p>
            <a:endParaRPr lang="zh-HK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A8F238-16BA-48AC-B5D0-C84D140A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8" y="1312334"/>
            <a:ext cx="5282488" cy="434030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F9002DA-D7E9-450C-8E9C-CB9A30D3B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733" y="1312334"/>
            <a:ext cx="5724712" cy="4340308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5730727-3AC6-42F3-82DD-EA0282ACD385}"/>
              </a:ext>
            </a:extLst>
          </p:cNvPr>
          <p:cNvSpPr txBox="1"/>
          <p:nvPr/>
        </p:nvSpPr>
        <p:spPr>
          <a:xfrm>
            <a:off x="433758" y="5753524"/>
            <a:ext cx="52636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使用</a:t>
            </a:r>
            <a:r>
              <a:rPr lang="en-US" altLang="zh-HK" dirty="0" err="1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authMiddleware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去保護路由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protected routes,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下列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/post, /put, /delete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為受保護區域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,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需要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token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身份驗證</a:t>
            </a:r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A686170-8D44-4607-8D55-F93EEAB423DA}"/>
              </a:ext>
            </a:extLst>
          </p:cNvPr>
          <p:cNvSpPr txBox="1"/>
          <p:nvPr/>
        </p:nvSpPr>
        <p:spPr>
          <a:xfrm>
            <a:off x="6290733" y="5731474"/>
            <a:ext cx="5724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沒有使用</a:t>
            </a:r>
            <a:r>
              <a:rPr lang="en-US" altLang="zh-HK" dirty="0" err="1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authMiddleware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是公開路由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public routes,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下列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/get, get: /search/:keyword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為公開區域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,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不需要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token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  <a:highlight>
                  <a:srgbClr val="FFFF00"/>
                </a:highlight>
              </a:rPr>
              <a:t>身份驗證</a:t>
            </a:r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28892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 txBox="1">
            <a:spLocks noGrp="1"/>
          </p:cNvSpPr>
          <p:nvPr>
            <p:ph type="title"/>
          </p:nvPr>
        </p:nvSpPr>
        <p:spPr>
          <a:xfrm>
            <a:off x="1282389" y="593367"/>
            <a:ext cx="9389328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z="3333" b="1" dirty="0">
                <a:solidFill>
                  <a:schemeClr val="accent1"/>
                </a:solidFill>
              </a:rPr>
              <a:t>   Authmiddleware資料查詢功能</a:t>
            </a:r>
            <a:endParaRPr sz="3333" b="1" dirty="0">
              <a:solidFill>
                <a:schemeClr val="accent1"/>
              </a:solidFill>
            </a:endParaRPr>
          </a:p>
        </p:txBody>
      </p:sp>
      <p:graphicFrame>
        <p:nvGraphicFramePr>
          <p:cNvPr id="236" name="Google Shape;236;p32"/>
          <p:cNvGraphicFramePr/>
          <p:nvPr>
            <p:extLst>
              <p:ext uri="{D42A27DB-BD31-4B8C-83A1-F6EECF244321}">
                <p14:modId xmlns:p14="http://schemas.microsoft.com/office/powerpoint/2010/main" val="237480328"/>
              </p:ext>
            </p:extLst>
          </p:nvPr>
        </p:nvGraphicFramePr>
        <p:xfrm>
          <a:off x="2654461" y="1509492"/>
          <a:ext cx="6883077" cy="44652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0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16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595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HTTP</a:t>
                      </a:r>
                      <a:endParaRPr sz="14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請求方法</a:t>
                      </a:r>
                      <a:endParaRPr sz="14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Restful API 路由</a:t>
                      </a:r>
                      <a:endParaRPr sz="1400" dirty="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提供JSON BODY</a:t>
                      </a:r>
                      <a:endParaRPr sz="140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需要</a:t>
                      </a:r>
                      <a:endParaRPr sz="14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身份驗證</a:t>
                      </a:r>
                      <a:endParaRPr sz="1400" dirty="0"/>
                    </a:p>
                  </a:txBody>
                  <a:tcPr marL="121900" marR="121900" marT="121900" marB="1219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GET</a:t>
                      </a:r>
                      <a:endParaRPr sz="1400"/>
                    </a:p>
                  </a:txBody>
                  <a:tcPr marL="121900" marR="121900" marT="121900" marB="1219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/get</a:t>
                      </a:r>
                      <a:endParaRPr sz="1400" dirty="0"/>
                    </a:p>
                  </a:txBody>
                  <a:tcPr marL="121900" marR="121900" marT="121900" marB="1219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121900" marR="121900" marT="121900" marB="1219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dirty="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GET</a:t>
                      </a:r>
                      <a:endParaRPr sz="1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/search/:keyword</a:t>
                      </a:r>
                      <a:endParaRPr sz="1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121900" marR="121900" marT="121900" marB="121900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3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POST</a:t>
                      </a:r>
                      <a:endParaRPr sz="1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/post</a:t>
                      </a:r>
                      <a:endParaRPr sz="1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" altLang="zh-HK" sz="1400" dirty="0">
                          <a:solidFill>
                            <a:schemeClr val="dk1"/>
                          </a:solidFill>
                        </a:rPr>
                        <a:t>✔</a:t>
                      </a:r>
                      <a:endParaRPr lang="en" altLang="zh-HK" sz="14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</a:rPr>
                        <a:t>✔</a:t>
                      </a:r>
                      <a:endParaRPr sz="140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3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/>
                        <a:t>PUT</a:t>
                      </a:r>
                      <a:endParaRPr sz="1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/put/:id</a:t>
                      </a:r>
                      <a:endParaRPr sz="1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</a:rPr>
                        <a:t>✔</a:t>
                      </a:r>
                      <a:endParaRPr sz="14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>
                          <a:solidFill>
                            <a:schemeClr val="dk1"/>
                          </a:solidFill>
                        </a:rPr>
                        <a:t>✔</a:t>
                      </a:r>
                      <a:endParaRPr sz="140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3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DELETE</a:t>
                      </a:r>
                      <a:endParaRPr sz="1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/delete/:id</a:t>
                      </a:r>
                      <a:endParaRPr sz="1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dirty="0">
                          <a:solidFill>
                            <a:schemeClr val="dk1"/>
                          </a:solidFill>
                        </a:rPr>
                        <a:t>✔</a:t>
                      </a:r>
                      <a:endParaRPr sz="1400" dirty="0"/>
                    </a:p>
                  </a:txBody>
                  <a:tcPr marL="121900" marR="121900" marT="121900" marB="1219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FB6E9D-1970-4619-86FF-20909213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653" y="31001"/>
            <a:ext cx="8911687" cy="451600"/>
          </a:xfrm>
        </p:spPr>
        <p:txBody>
          <a:bodyPr>
            <a:normAutofit/>
          </a:bodyPr>
          <a:lstStyle/>
          <a:p>
            <a:pPr algn="l"/>
            <a:r>
              <a:rPr lang="zh-TW" alt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沒有</a:t>
            </a:r>
            <a:r>
              <a:rPr lang="en-US" altLang="zh-TW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login </a:t>
            </a:r>
            <a:r>
              <a:rPr lang="zh-TW" alt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和</a:t>
            </a:r>
            <a:r>
              <a:rPr lang="en-US" altLang="zh-TW" sz="20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jwt</a:t>
            </a:r>
            <a:r>
              <a:rPr lang="en-US" altLang="zh-TW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 token</a:t>
            </a:r>
            <a:r>
              <a:rPr lang="zh-TW" altLang="en-US" sz="20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的情況下</a:t>
            </a:r>
            <a:r>
              <a:rPr lang="en-US" altLang="zh-TW" sz="20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put,</a:t>
            </a:r>
            <a:r>
              <a:rPr lang="en-US" altLang="zh-TW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system-ui"/>
              </a:rPr>
              <a:t>post,delete</a:t>
            </a: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ystem-ui"/>
              </a:rPr>
              <a:t> 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ystem-ui"/>
              </a:rPr>
              <a:t>訊息</a:t>
            </a: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system-ui"/>
              </a:rPr>
              <a:t>:Invalid </a:t>
            </a:r>
            <a:endParaRPr lang="zh-TW" altLang="en-US" sz="2000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ystem-u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B9C18B1-409F-42D8-BE72-0EF2ADF3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40" y="1747387"/>
            <a:ext cx="5971609" cy="11008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0E7A572-F529-4F90-BE83-2DA3957C8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448" y="492736"/>
            <a:ext cx="4412885" cy="235548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09DB8E0-0E98-42B8-82DA-2ED3FD07C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5840" y="492736"/>
            <a:ext cx="5977345" cy="1195469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E1AF317-6FDC-4362-A110-96CE58A75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867" y="3310466"/>
            <a:ext cx="5308600" cy="327577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BC178AD-EB65-48F6-8D9A-99629E388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310466"/>
            <a:ext cx="5706533" cy="3275772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1FF1CF7-303E-4B0F-8A19-4E117BE1B92B}"/>
              </a:ext>
            </a:extLst>
          </p:cNvPr>
          <p:cNvSpPr txBox="1"/>
          <p:nvPr/>
        </p:nvSpPr>
        <p:spPr>
          <a:xfrm>
            <a:off x="668867" y="2910691"/>
            <a:ext cx="11133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沒有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 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jwt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token 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都可以使用 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get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和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search:key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72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FF0B5-5182-4AC0-969B-5CFEECA15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4793" y="708778"/>
            <a:ext cx="7389274" cy="645890"/>
          </a:xfrm>
        </p:spPr>
        <p:txBody>
          <a:bodyPr/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後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token 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成功 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post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6B18FD7D-3968-4E2C-ADF6-47D797827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1525" y="1354668"/>
            <a:ext cx="7702542" cy="377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94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448EEA-9E7C-4F38-9E0E-91D523DF6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6127" y="0"/>
            <a:ext cx="5814474" cy="491067"/>
          </a:xfrm>
        </p:spPr>
        <p:txBody>
          <a:bodyPr>
            <a:normAutofit fontScale="90000"/>
          </a:bodyPr>
          <a:lstStyle/>
          <a:p>
            <a:pPr algn="l"/>
            <a:r>
              <a:rPr lang="zh-TW" altLang="en-US" b="0" i="0" dirty="0">
                <a:solidFill>
                  <a:schemeClr val="accent1"/>
                </a:solidFill>
                <a:effectLst/>
                <a:latin typeface="system-ui"/>
              </a:rPr>
              <a:t>資料模型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EE0877-F29B-4B55-973C-50861372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6127" y="491067"/>
            <a:ext cx="6940540" cy="491067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1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三個產品集合：</a:t>
            </a:r>
            <a:r>
              <a:rPr lang="en-US" altLang="zh-TW" sz="1100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AirConditioners</a:t>
            </a:r>
            <a:r>
              <a:rPr lang="zh-TW" altLang="en-US" sz="11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（空調）、</a:t>
            </a:r>
            <a:r>
              <a:rPr lang="en-US" altLang="zh-TW" sz="11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Laptops</a:t>
            </a:r>
            <a:r>
              <a:rPr lang="zh-TW" altLang="en-US" sz="11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（筆記型電腦）、</a:t>
            </a:r>
            <a:r>
              <a:rPr lang="en-US" altLang="zh-TW" sz="11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Smartphones</a:t>
            </a:r>
            <a:r>
              <a:rPr lang="zh-TW" altLang="en-US" sz="11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（智慧型手機）。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1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商店模型與問題模型分別管理商店資訊與相關問題。</a:t>
            </a:r>
          </a:p>
          <a:p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84E690-C015-4E89-9DDE-359707557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27" y="1447314"/>
            <a:ext cx="4284980" cy="11684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1B4DE9-7EC8-4C2D-BEB5-92EDA9900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443" y="3285943"/>
            <a:ext cx="4284980" cy="113683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C3BCC52-3EE7-4883-B36C-17571D5AF0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809" y="5093003"/>
            <a:ext cx="4284980" cy="149330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0B2B8CC-6D81-4F7B-9BFB-1904562C0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761" y="3651397"/>
            <a:ext cx="5634705" cy="279497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670DE420-8B60-4BCA-99C4-EBC4359E4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8762" y="1785376"/>
            <a:ext cx="5634704" cy="123727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26F47186-FCB1-4C8B-B41F-0D6B14FDD863}"/>
              </a:ext>
            </a:extLst>
          </p:cNvPr>
          <p:cNvSpPr txBox="1"/>
          <p:nvPr/>
        </p:nvSpPr>
        <p:spPr>
          <a:xfrm>
            <a:off x="6438761" y="1162787"/>
            <a:ext cx="5459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集合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model,airconditioner,laptops,smartphones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三個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schema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16B08CA-C0D4-46D8-A26B-1EFE0B73DF44}"/>
              </a:ext>
            </a:extLst>
          </p:cNvPr>
          <p:cNvSpPr txBox="1"/>
          <p:nvPr/>
        </p:nvSpPr>
        <p:spPr>
          <a:xfrm>
            <a:off x="1673771" y="1101131"/>
            <a:ext cx="4284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共有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5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個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schema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9FF5F36-D539-4F9B-9509-7872AE955B76}"/>
              </a:ext>
            </a:extLst>
          </p:cNvPr>
          <p:cNvSpPr txBox="1"/>
          <p:nvPr/>
        </p:nvSpPr>
        <p:spPr>
          <a:xfrm>
            <a:off x="6446579" y="3268956"/>
            <a:ext cx="510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引用上三個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schema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去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router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D299CAD-D7E5-4E8C-B79D-CA9F77B70C98}"/>
              </a:ext>
            </a:extLst>
          </p:cNvPr>
          <p:cNvCxnSpPr>
            <a:cxnSpLocks/>
          </p:cNvCxnSpPr>
          <p:nvPr/>
        </p:nvCxnSpPr>
        <p:spPr>
          <a:xfrm>
            <a:off x="10028439" y="3146562"/>
            <a:ext cx="0" cy="39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D65A8A2-E800-4FA9-A09A-5700382BC853}"/>
              </a:ext>
            </a:extLst>
          </p:cNvPr>
          <p:cNvSpPr txBox="1"/>
          <p:nvPr/>
        </p:nvSpPr>
        <p:spPr>
          <a:xfrm>
            <a:off x="1460443" y="2961896"/>
            <a:ext cx="3100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Questions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schema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54EFD6E-C25E-4BFD-BB0A-3C1E6C6847D1}"/>
              </a:ext>
            </a:extLst>
          </p:cNvPr>
          <p:cNvSpPr txBox="1"/>
          <p:nvPr/>
        </p:nvSpPr>
        <p:spPr>
          <a:xfrm>
            <a:off x="1423809" y="4717211"/>
            <a:ext cx="2475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Shops</a:t>
            </a:r>
            <a:r>
              <a:rPr lang="en-US" altLang="zh-HK" dirty="0"/>
              <a:t> </a:t>
            </a:r>
            <a:r>
              <a:rPr lang="en-US" altLang="zh-H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schema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617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57DC8-5002-4C11-AEBD-E77F6FA2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461543"/>
            <a:ext cx="4654542" cy="935457"/>
          </a:xfrm>
        </p:spPr>
        <p:txBody>
          <a:bodyPr>
            <a:normAutofit fontScale="90000"/>
          </a:bodyPr>
          <a:lstStyle/>
          <a:p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運用</a:t>
            </a: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router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去</a:t>
            </a:r>
            <a: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localhost:3000/products</a:t>
            </a:r>
            <a:br>
              <a:rPr lang="en-US" altLang="zh-TW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集合</a:t>
            </a:r>
            <a:r>
              <a:rPr lang="en-US" altLang="zh-TW" sz="20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Airconditioner,Laptop,Smartphone</a:t>
            </a:r>
            <a:r>
              <a:rPr lang="zh-TW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所有産品</a:t>
            </a:r>
            <a:br>
              <a:rPr lang="zh-HK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endParaRPr lang="zh-HK" altLang="en-US" sz="20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7307566-9B36-474F-A8B1-B6BA8E1A7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685" y="1397000"/>
            <a:ext cx="5275263" cy="3239712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9A13AA4E-7324-427C-928A-F0DAED128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285" y="1397000"/>
            <a:ext cx="5602030" cy="3239712"/>
          </a:xfrm>
          <a:prstGeom prst="rect">
            <a:avLst/>
          </a:prstGeom>
        </p:spPr>
      </p:pic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926A160-C86B-4629-B1A5-9DCEC5A3B86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987040" y="4533602"/>
            <a:ext cx="2029097" cy="12746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1F4FFAB-FEC5-405B-8357-522ABCFB411A}"/>
              </a:ext>
            </a:extLst>
          </p:cNvPr>
          <p:cNvSpPr txBox="1"/>
          <p:nvPr/>
        </p:nvSpPr>
        <p:spPr>
          <a:xfrm>
            <a:off x="5016137" y="5623566"/>
            <a:ext cx="2778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app.use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();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9F549CC-B8FC-4E1A-A91A-68BE694839E4}"/>
              </a:ext>
            </a:extLst>
          </p:cNvPr>
          <p:cNvCxnSpPr>
            <a:cxnSpLocks/>
            <a:stCxn id="12" idx="0"/>
            <a:endCxn id="9" idx="2"/>
          </p:cNvCxnSpPr>
          <p:nvPr/>
        </p:nvCxnSpPr>
        <p:spPr>
          <a:xfrm flipV="1">
            <a:off x="6405154" y="4636712"/>
            <a:ext cx="2566146" cy="986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93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445600" y="1165767"/>
            <a:ext cx="5297200" cy="19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HTTP 請求方法：POST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Restful API 路由：/airconditioners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需要身份驗證：是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631688" y="240100"/>
            <a:ext cx="5493079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z="3333" dirty="0">
                <a:solidFill>
                  <a:schemeClr val="accent1"/>
                </a:solidFill>
              </a:rPr>
              <a:t>Products</a:t>
            </a:r>
            <a:r>
              <a:rPr lang="en" sz="3333" dirty="0"/>
              <a:t>創建一個新的產品</a:t>
            </a:r>
            <a:endParaRPr sz="3333" dirty="0"/>
          </a:p>
        </p:txBody>
      </p:sp>
      <p:sp>
        <p:nvSpPr>
          <p:cNvPr id="102" name="Google Shape;102;p19"/>
          <p:cNvSpPr txBox="1"/>
          <p:nvPr/>
        </p:nvSpPr>
        <p:spPr>
          <a:xfrm>
            <a:off x="445600" y="2408669"/>
            <a:ext cx="18076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z="2000" dirty="0">
                <a:solidFill>
                  <a:schemeClr val="dk2"/>
                </a:solidFill>
              </a:rPr>
              <a:t>JSON BODY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317167" y="1003700"/>
            <a:ext cx="18076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000" dirty="0">
                <a:solidFill>
                  <a:schemeClr val="dk2"/>
                </a:solidFill>
              </a:rPr>
              <a:t>程式碼 截圖</a:t>
            </a:r>
            <a:endParaRPr sz="2000" dirty="0">
              <a:solidFill>
                <a:schemeClr val="dk2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2E50E4-8EAE-48B1-A39D-AE86A3662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66" y="1550100"/>
            <a:ext cx="5700663" cy="50678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FDF9E89-0DE8-469E-AC59-78FA22C83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00" y="2933062"/>
            <a:ext cx="5650400" cy="368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2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45600" y="1165767"/>
            <a:ext cx="5297200" cy="19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HTTP 請求方法：GET 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Restful API 路由：/</a:t>
            </a:r>
            <a:r>
              <a:rPr lang="en" altLang="zh-HK" dirty="0">
                <a:solidFill>
                  <a:schemeClr val="dk1"/>
                </a:solidFill>
              </a:rPr>
              <a:t>airconditioners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067167" y="240100"/>
            <a:ext cx="4057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z="3333"/>
              <a:t>獲取所有產品的列表</a:t>
            </a:r>
            <a:endParaRPr sz="3333"/>
          </a:p>
        </p:txBody>
      </p:sp>
      <p:sp>
        <p:nvSpPr>
          <p:cNvPr id="114" name="Google Shape;114;p20"/>
          <p:cNvSpPr txBox="1"/>
          <p:nvPr/>
        </p:nvSpPr>
        <p:spPr>
          <a:xfrm>
            <a:off x="5876633" y="873700"/>
            <a:ext cx="18076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000">
                <a:solidFill>
                  <a:schemeClr val="dk2"/>
                </a:solidFill>
              </a:rPr>
              <a:t>程式碼 截圖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45598" y="2148341"/>
            <a:ext cx="23812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000" dirty="0">
                <a:solidFill>
                  <a:schemeClr val="dk2"/>
                </a:solidFill>
              </a:rPr>
              <a:t>Insomnia 截圖</a:t>
            </a:r>
            <a:endParaRPr sz="2000" dirty="0">
              <a:solidFill>
                <a:schemeClr val="dk2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0909EED-5157-442F-8777-87BAF6AA1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633" y="1481132"/>
            <a:ext cx="6141196" cy="526256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4970774-B983-440C-A4D7-9E3A3439A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10" y="2612107"/>
            <a:ext cx="5153024" cy="413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66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445600" y="1165767"/>
            <a:ext cx="5350400" cy="220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HTTP 請求方法：GET </a:t>
            </a:r>
            <a:endParaRPr dirty="0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dirty="0"/>
              <a:t>Restful API 路由：/</a:t>
            </a:r>
            <a:r>
              <a:rPr lang="en" altLang="zh-HK" dirty="0">
                <a:solidFill>
                  <a:schemeClr val="dk1"/>
                </a:solidFill>
              </a:rPr>
              <a:t>airconditioners </a:t>
            </a:r>
            <a:r>
              <a:rPr lang="en-US" dirty="0"/>
              <a:t>/:</a:t>
            </a:r>
            <a:r>
              <a:rPr lang="en" dirty="0"/>
              <a:t>keyword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1824167" y="240100"/>
            <a:ext cx="8509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333"/>
              <a:t>輸入關鍵字後獲取指定產品的詳細信息</a:t>
            </a:r>
            <a:endParaRPr sz="3333"/>
          </a:p>
        </p:txBody>
      </p:sp>
      <p:sp>
        <p:nvSpPr>
          <p:cNvPr id="125" name="Google Shape;125;p21"/>
          <p:cNvSpPr txBox="1"/>
          <p:nvPr/>
        </p:nvSpPr>
        <p:spPr>
          <a:xfrm>
            <a:off x="5876633" y="873700"/>
            <a:ext cx="18076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000">
                <a:solidFill>
                  <a:schemeClr val="dk2"/>
                </a:solidFill>
              </a:rPr>
              <a:t>程式碼 截圖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45598" y="2119801"/>
            <a:ext cx="23812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000" dirty="0">
                <a:solidFill>
                  <a:schemeClr val="dk2"/>
                </a:solidFill>
              </a:rPr>
              <a:t>Insomnia 截圖</a:t>
            </a:r>
            <a:endParaRPr sz="2000" dirty="0">
              <a:solidFill>
                <a:schemeClr val="dk2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16354E5-3CDE-4281-84B8-3FE8A2384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633" y="1420100"/>
            <a:ext cx="6092210" cy="51978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9DE4207-B9C3-4B75-AA85-2915729F4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109" y="2589644"/>
            <a:ext cx="5203824" cy="402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37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E75475-FACC-40B7-8A83-C87541F6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HK" sz="3600" b="1" dirty="0">
                <a:solidFill>
                  <a:schemeClr val="accent1"/>
                </a:solidFill>
              </a:rPr>
              <a:t>                           內容目錄</a:t>
            </a:r>
            <a:endParaRPr lang="zh-HK" altLang="en-US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0712B-AA26-4BE8-835C-60EA94150C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400050" indent="-2857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習作背景介紹</a:t>
            </a:r>
          </a:p>
          <a:p>
            <a:pPr marL="400050" indent="-2857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程式架構圖</a:t>
            </a:r>
          </a:p>
          <a:p>
            <a:pPr marL="400050" indent="-2857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每一功能的程式重點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說明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功能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程式片斷</a:t>
            </a:r>
          </a:p>
          <a:p>
            <a:pPr marL="400050" indent="-2857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完整的功能測試和截圖</a:t>
            </a:r>
          </a:p>
          <a:p>
            <a:pPr marL="400050" indent="-2857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程式的未來可發展方向及應用</a:t>
            </a:r>
          </a:p>
          <a:p>
            <a:pPr marL="400050" indent="-2857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開發上面對的困難和克服方法</a:t>
            </a:r>
          </a:p>
          <a:p>
            <a:pPr marL="400050" indent="-28575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感想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48987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445600" y="1165767"/>
            <a:ext cx="5297200" cy="19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HTTP 請求方法：PUT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Restful API 路由：/</a:t>
            </a:r>
            <a:r>
              <a:rPr lang="en" altLang="zh-HK" dirty="0">
                <a:solidFill>
                  <a:schemeClr val="dk1"/>
                </a:solidFill>
              </a:rPr>
              <a:t>airconditioners</a:t>
            </a:r>
            <a:r>
              <a:rPr lang="en" dirty="0">
                <a:solidFill>
                  <a:schemeClr val="dk1"/>
                </a:solidFill>
              </a:rPr>
              <a:t>/:id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需要身份驗證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429000" y="240100"/>
            <a:ext cx="5007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333"/>
              <a:t>更新指定</a:t>
            </a:r>
            <a:r>
              <a:rPr lang="en" sz="3333"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 sz="3333"/>
              <a:t>的產品信息</a:t>
            </a:r>
            <a:endParaRPr sz="3333"/>
          </a:p>
        </p:txBody>
      </p:sp>
      <p:sp>
        <p:nvSpPr>
          <p:cNvPr id="147" name="Google Shape;147;p23"/>
          <p:cNvSpPr txBox="1"/>
          <p:nvPr/>
        </p:nvSpPr>
        <p:spPr>
          <a:xfrm>
            <a:off x="445600" y="2596545"/>
            <a:ext cx="1973200" cy="75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1733" dirty="0">
                <a:solidFill>
                  <a:schemeClr val="dk2"/>
                </a:solidFill>
              </a:rPr>
              <a:t>JSON Body 截圖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742800" y="767501"/>
            <a:ext cx="1973200" cy="75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1733">
                <a:solidFill>
                  <a:schemeClr val="dk2"/>
                </a:solidFill>
              </a:rPr>
              <a:t>Insomnia 截圖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54F8A3-8E63-4D2F-BE01-C35A3822A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800" y="1200937"/>
            <a:ext cx="6209714" cy="54169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8C19AF1-F88A-472C-8D7D-C907E2C76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00" y="2975571"/>
            <a:ext cx="5125467" cy="36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8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445600" y="1165767"/>
            <a:ext cx="5297200" cy="19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HTTP 請求方法：DELETE 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Restful API 路由：/</a:t>
            </a:r>
            <a:r>
              <a:rPr lang="en" altLang="zh-HK" dirty="0">
                <a:solidFill>
                  <a:schemeClr val="dk1"/>
                </a:solidFill>
              </a:rPr>
              <a:t>airconditioners</a:t>
            </a:r>
            <a:r>
              <a:rPr lang="en" dirty="0">
                <a:solidFill>
                  <a:schemeClr val="dk1"/>
                </a:solidFill>
              </a:rPr>
              <a:t>/:id 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需要身份驗證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4067167" y="240100"/>
            <a:ext cx="4057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333"/>
              <a:t>刪除指定 ID 的產品</a:t>
            </a:r>
            <a:endParaRPr sz="3333"/>
          </a:p>
        </p:txBody>
      </p:sp>
      <p:sp>
        <p:nvSpPr>
          <p:cNvPr id="159" name="Google Shape;159;p24"/>
          <p:cNvSpPr txBox="1"/>
          <p:nvPr/>
        </p:nvSpPr>
        <p:spPr>
          <a:xfrm>
            <a:off x="432188" y="2528193"/>
            <a:ext cx="1973200" cy="75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1733" dirty="0">
                <a:solidFill>
                  <a:schemeClr val="dk2"/>
                </a:solidFill>
              </a:rPr>
              <a:t>Insomnia 截圖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6322741" y="916763"/>
            <a:ext cx="1973200" cy="75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1733" dirty="0">
                <a:solidFill>
                  <a:schemeClr val="dk2"/>
                </a:solidFill>
              </a:rPr>
              <a:t>程式碼 截圖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5083E37-42C0-423E-9533-47B61C593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741" y="1436914"/>
            <a:ext cx="5727745" cy="51809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E7171BC-B142-4DF3-9BA6-520BCE8588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863" y="3037241"/>
            <a:ext cx="5568138" cy="35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43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445600" y="1165767"/>
            <a:ext cx="5297200" cy="19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HTTP 請求方法：POST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Restful API 路由：/shops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需要身份驗證：是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4067167" y="240100"/>
            <a:ext cx="4057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z="3333" dirty="0">
                <a:solidFill>
                  <a:schemeClr val="accent1"/>
                </a:solidFill>
              </a:rPr>
              <a:t>Shops</a:t>
            </a:r>
            <a:r>
              <a:rPr lang="en" sz="3333" dirty="0"/>
              <a:t>創建一個新的產品</a:t>
            </a:r>
            <a:endParaRPr sz="3333" dirty="0"/>
          </a:p>
        </p:txBody>
      </p:sp>
      <p:sp>
        <p:nvSpPr>
          <p:cNvPr id="102" name="Google Shape;102;p19"/>
          <p:cNvSpPr txBox="1"/>
          <p:nvPr/>
        </p:nvSpPr>
        <p:spPr>
          <a:xfrm>
            <a:off x="445600" y="2408669"/>
            <a:ext cx="18076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z="2000" dirty="0">
                <a:solidFill>
                  <a:schemeClr val="dk2"/>
                </a:solidFill>
              </a:rPr>
              <a:t>JSON BODY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317167" y="1003700"/>
            <a:ext cx="18076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000" dirty="0">
                <a:solidFill>
                  <a:schemeClr val="dk2"/>
                </a:solidFill>
              </a:rPr>
              <a:t>程式碼 截圖</a:t>
            </a:r>
            <a:endParaRPr sz="2000" dirty="0">
              <a:solidFill>
                <a:schemeClr val="dk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FAB69DE-7DCB-40FA-87C4-5F12A4092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9" y="2955069"/>
            <a:ext cx="5801833" cy="358889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EA5CFF8-D366-4993-9C6B-72ACBD2632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202" y="1585526"/>
            <a:ext cx="5549510" cy="495844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45600" y="1165767"/>
            <a:ext cx="5297200" cy="19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HTTP 請求方法：GET 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Restful API 路由：/shops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067167" y="240100"/>
            <a:ext cx="4057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z="3333"/>
              <a:t>獲取所有產品的列表</a:t>
            </a:r>
            <a:endParaRPr sz="3333"/>
          </a:p>
        </p:txBody>
      </p:sp>
      <p:sp>
        <p:nvSpPr>
          <p:cNvPr id="114" name="Google Shape;114;p20"/>
          <p:cNvSpPr txBox="1"/>
          <p:nvPr/>
        </p:nvSpPr>
        <p:spPr>
          <a:xfrm>
            <a:off x="5876633" y="873700"/>
            <a:ext cx="18076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000">
                <a:solidFill>
                  <a:schemeClr val="dk2"/>
                </a:solidFill>
              </a:rPr>
              <a:t>程式碼 截圖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45598" y="2148341"/>
            <a:ext cx="23812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000" dirty="0">
                <a:solidFill>
                  <a:schemeClr val="dk2"/>
                </a:solidFill>
              </a:rPr>
              <a:t>Insomnia 截圖</a:t>
            </a:r>
            <a:endParaRPr sz="2000" dirty="0">
              <a:solidFill>
                <a:schemeClr val="dk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653470E-65C7-4734-8BEB-9BDA2FE02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52" y="2614076"/>
            <a:ext cx="5297199" cy="413695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C73918B-D44C-49F0-BBE9-F0557A882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184" y="1420100"/>
            <a:ext cx="5686664" cy="533093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445600" y="1165767"/>
            <a:ext cx="5350400" cy="220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HTTP 請求方法：GET </a:t>
            </a:r>
            <a:endParaRPr dirty="0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dirty="0"/>
              <a:t>Restful API 路由：/</a:t>
            </a:r>
            <a:r>
              <a:rPr lang="en-US" dirty="0"/>
              <a:t>shops/:</a:t>
            </a:r>
            <a:r>
              <a:rPr lang="en" dirty="0"/>
              <a:t>keyword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1824167" y="240100"/>
            <a:ext cx="8509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333"/>
              <a:t>輸入關鍵字後獲取指定產品的詳細信息</a:t>
            </a:r>
            <a:endParaRPr sz="3333"/>
          </a:p>
        </p:txBody>
      </p:sp>
      <p:sp>
        <p:nvSpPr>
          <p:cNvPr id="125" name="Google Shape;125;p21"/>
          <p:cNvSpPr txBox="1"/>
          <p:nvPr/>
        </p:nvSpPr>
        <p:spPr>
          <a:xfrm>
            <a:off x="5876633" y="873700"/>
            <a:ext cx="18076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000">
                <a:solidFill>
                  <a:schemeClr val="dk2"/>
                </a:solidFill>
              </a:rPr>
              <a:t>程式碼 截圖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45598" y="2119801"/>
            <a:ext cx="23812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000" dirty="0">
                <a:solidFill>
                  <a:schemeClr val="dk2"/>
                </a:solidFill>
              </a:rPr>
              <a:t>Insomnia 截圖</a:t>
            </a:r>
            <a:endParaRPr sz="2000" dirty="0">
              <a:solidFill>
                <a:schemeClr val="dk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F0307C5-3921-476D-BC52-D0FE5DDFF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966" y="2666200"/>
            <a:ext cx="5333307" cy="4191799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2E39661-7169-4C3E-BD99-9021D5C51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840" y="1420100"/>
            <a:ext cx="5841194" cy="54378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445600" y="1165767"/>
            <a:ext cx="5297200" cy="19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HTTP 請求方法：PUT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Restful API 路由：/shops/:id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需要身份驗證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429000" y="240100"/>
            <a:ext cx="5007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333"/>
              <a:t>更新指定</a:t>
            </a:r>
            <a:r>
              <a:rPr lang="en" sz="3333"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 sz="3333"/>
              <a:t>的產品信息</a:t>
            </a:r>
            <a:endParaRPr sz="3333"/>
          </a:p>
        </p:txBody>
      </p:sp>
      <p:sp>
        <p:nvSpPr>
          <p:cNvPr id="147" name="Google Shape;147;p23"/>
          <p:cNvSpPr txBox="1"/>
          <p:nvPr/>
        </p:nvSpPr>
        <p:spPr>
          <a:xfrm>
            <a:off x="445600" y="2596545"/>
            <a:ext cx="1973200" cy="75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1733" dirty="0">
                <a:solidFill>
                  <a:schemeClr val="dk2"/>
                </a:solidFill>
              </a:rPr>
              <a:t>JSON Body 截圖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742800" y="767501"/>
            <a:ext cx="1973200" cy="75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1733">
                <a:solidFill>
                  <a:schemeClr val="dk2"/>
                </a:solidFill>
              </a:rPr>
              <a:t>Insomnia 截圖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800" y="1248937"/>
            <a:ext cx="5599532" cy="547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99F7D931-E40E-46E8-B079-5DB3E7B23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00" y="3037545"/>
            <a:ext cx="5208068" cy="368192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445600" y="1165767"/>
            <a:ext cx="5297200" cy="19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HTTP 請求方法：DELETE 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Restful API 路由：/shops/:id 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需要身份驗證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4067167" y="240100"/>
            <a:ext cx="4057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333"/>
              <a:t>刪除指定 ID 的產品</a:t>
            </a:r>
            <a:endParaRPr sz="3333"/>
          </a:p>
        </p:txBody>
      </p:sp>
      <p:sp>
        <p:nvSpPr>
          <p:cNvPr id="159" name="Google Shape;159;p24"/>
          <p:cNvSpPr txBox="1"/>
          <p:nvPr/>
        </p:nvSpPr>
        <p:spPr>
          <a:xfrm>
            <a:off x="432188" y="2528193"/>
            <a:ext cx="1973200" cy="75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1733" dirty="0">
                <a:solidFill>
                  <a:schemeClr val="dk2"/>
                </a:solidFill>
              </a:rPr>
              <a:t>Insomnia 截圖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6322741" y="916763"/>
            <a:ext cx="1973200" cy="75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1733" dirty="0">
                <a:solidFill>
                  <a:schemeClr val="dk2"/>
                </a:solidFill>
              </a:rPr>
              <a:t>程式碼 截圖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119CB29-D460-4C16-9B39-DED58935B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88" y="2988527"/>
            <a:ext cx="5890553" cy="307764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9E26A29-6878-4E66-BC94-75FDC0D3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133" y="1326996"/>
            <a:ext cx="5544324" cy="473917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445600" y="1165767"/>
            <a:ext cx="5297200" cy="19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HTTP 請求方法：POST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Restful API 路由：/questions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需要身份驗證：是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2631688" y="240100"/>
            <a:ext cx="5493079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z="3333" dirty="0">
                <a:solidFill>
                  <a:schemeClr val="accent1"/>
                </a:solidFill>
              </a:rPr>
              <a:t>Questions</a:t>
            </a:r>
            <a:r>
              <a:rPr lang="en" sz="3333" dirty="0"/>
              <a:t>創建一個新的產品</a:t>
            </a:r>
            <a:endParaRPr sz="3333" dirty="0"/>
          </a:p>
        </p:txBody>
      </p:sp>
      <p:sp>
        <p:nvSpPr>
          <p:cNvPr id="102" name="Google Shape;102;p19"/>
          <p:cNvSpPr txBox="1"/>
          <p:nvPr/>
        </p:nvSpPr>
        <p:spPr>
          <a:xfrm>
            <a:off x="445600" y="2408669"/>
            <a:ext cx="18076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z="2000" dirty="0">
                <a:solidFill>
                  <a:schemeClr val="dk2"/>
                </a:solidFill>
              </a:rPr>
              <a:t>JSON BODY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6317167" y="1003700"/>
            <a:ext cx="18076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000" dirty="0">
                <a:solidFill>
                  <a:schemeClr val="dk2"/>
                </a:solidFill>
              </a:rPr>
              <a:t>程式碼 截圖</a:t>
            </a:r>
            <a:endParaRPr sz="2000" dirty="0">
              <a:solidFill>
                <a:schemeClr val="dk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5A4882A-0B00-4D9B-AD82-1E7C51D1B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166" y="1550100"/>
            <a:ext cx="5874833" cy="53079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04BE0B3-9CE6-4727-9FD4-465E09810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38" y="2955069"/>
            <a:ext cx="5493080" cy="390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61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445600" y="1165767"/>
            <a:ext cx="5297200" cy="19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HTTP 請求方法：GET 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Restful API 路由：/</a:t>
            </a:r>
            <a:r>
              <a:rPr lang="en" altLang="zh-HK" dirty="0">
                <a:solidFill>
                  <a:schemeClr val="dk1"/>
                </a:solidFill>
              </a:rPr>
              <a:t>questions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4067167" y="240100"/>
            <a:ext cx="4057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>
              <a:lnSpc>
                <a:spcPct val="150000"/>
              </a:lnSpc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" sz="3333"/>
              <a:t>獲取所有產品的列表</a:t>
            </a:r>
            <a:endParaRPr sz="3333"/>
          </a:p>
        </p:txBody>
      </p:sp>
      <p:sp>
        <p:nvSpPr>
          <p:cNvPr id="114" name="Google Shape;114;p20"/>
          <p:cNvSpPr txBox="1"/>
          <p:nvPr/>
        </p:nvSpPr>
        <p:spPr>
          <a:xfrm>
            <a:off x="5876633" y="873700"/>
            <a:ext cx="18076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000">
                <a:solidFill>
                  <a:schemeClr val="dk2"/>
                </a:solidFill>
              </a:rPr>
              <a:t>程式碼 截圖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45598" y="2148341"/>
            <a:ext cx="23812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000" dirty="0">
                <a:solidFill>
                  <a:schemeClr val="dk2"/>
                </a:solidFill>
              </a:rPr>
              <a:t>Insomnia 截圖</a:t>
            </a:r>
            <a:endParaRPr sz="2000" dirty="0">
              <a:solidFill>
                <a:schemeClr val="dk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2FCA2FF-A4C9-40BC-B4AC-7DA1C04B8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633" y="1420100"/>
            <a:ext cx="6230700" cy="54379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7ED6B37-F674-4429-9890-6BE0A4632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17" y="2605088"/>
            <a:ext cx="4809350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7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445600" y="1165767"/>
            <a:ext cx="5350400" cy="2205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dirty="0"/>
              <a:t>HTTP 請求方法：GET </a:t>
            </a:r>
            <a:endParaRPr dirty="0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" dirty="0"/>
              <a:t>Restful API 路由：/</a:t>
            </a:r>
            <a:r>
              <a:rPr lang="en" altLang="zh-HK" dirty="0">
                <a:solidFill>
                  <a:schemeClr val="dk1"/>
                </a:solidFill>
              </a:rPr>
              <a:t>questions</a:t>
            </a:r>
            <a:r>
              <a:rPr lang="en-US" dirty="0"/>
              <a:t>/:</a:t>
            </a:r>
            <a:r>
              <a:rPr lang="en" dirty="0"/>
              <a:t>keyword</a:t>
            </a:r>
            <a:endParaRPr dirty="0"/>
          </a:p>
        </p:txBody>
      </p:sp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1824167" y="240100"/>
            <a:ext cx="8509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333"/>
              <a:t>輸入關鍵字後獲取指定產品的詳細信息</a:t>
            </a:r>
            <a:endParaRPr sz="3333"/>
          </a:p>
        </p:txBody>
      </p:sp>
      <p:sp>
        <p:nvSpPr>
          <p:cNvPr id="125" name="Google Shape;125;p21"/>
          <p:cNvSpPr txBox="1"/>
          <p:nvPr/>
        </p:nvSpPr>
        <p:spPr>
          <a:xfrm>
            <a:off x="5876633" y="873700"/>
            <a:ext cx="18076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000">
                <a:solidFill>
                  <a:schemeClr val="dk2"/>
                </a:solidFill>
              </a:rPr>
              <a:t>程式碼 截圖</a:t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45598" y="2119801"/>
            <a:ext cx="2381200" cy="5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000" dirty="0">
                <a:solidFill>
                  <a:schemeClr val="dk2"/>
                </a:solidFill>
              </a:rPr>
              <a:t>Insomnia 截圖</a:t>
            </a:r>
            <a:endParaRPr sz="2000" dirty="0">
              <a:solidFill>
                <a:schemeClr val="dk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916E9FF-881B-47E0-AA25-A93BE6791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4399" y="1420100"/>
            <a:ext cx="5959295" cy="54379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E66D0FF-DA0C-4BB9-9F33-360E75F76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16" y="2582333"/>
            <a:ext cx="5267084" cy="440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17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9BACD9-C834-4941-B664-775A58FE3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4" y="50683"/>
            <a:ext cx="8911687" cy="626650"/>
          </a:xfrm>
        </p:spPr>
        <p:txBody>
          <a:bodyPr>
            <a:normAutofit fontScale="90000"/>
          </a:bodyPr>
          <a:lstStyle/>
          <a:p>
            <a:r>
              <a:rPr lang="zh-TW" altLang="en-US" b="0" i="0" dirty="0">
                <a:solidFill>
                  <a:schemeClr val="accent1"/>
                </a:solidFill>
                <a:effectLst/>
                <a:latin typeface="system-ui"/>
              </a:rPr>
              <a:t>專案概述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system-ui"/>
              </a:rPr>
              <a:t>:</a:t>
            </a:r>
            <a:endParaRPr lang="zh-HK" altLang="en-US" dirty="0">
              <a:solidFill>
                <a:schemeClr val="accent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E0FA70-3982-4EDC-A57A-2C7CA7C34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7228" y="677333"/>
            <a:ext cx="7798240" cy="14154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b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</a:br>
            <a:endParaRPr lang="en-US" altLang="zh-TW" dirty="0">
              <a:solidFill>
                <a:schemeClr val="accent1">
                  <a:lumMod val="60000"/>
                  <a:lumOff val="40000"/>
                </a:schemeClr>
              </a:solidFill>
              <a:latin typeface="system-ui"/>
            </a:endParaRPr>
          </a:p>
          <a:p>
            <a:pPr marL="0" indent="0">
              <a:buNone/>
            </a:pPr>
            <a:endParaRPr lang="zh-TW" alt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ystem-u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DF3224-7D5B-4B20-9A85-53A8312FD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8" y="2459263"/>
            <a:ext cx="779824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開發背景</a:t>
            </a:r>
            <a:endParaRPr lang="en-US" altLang="zh-HK" sz="1800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HK" altLang="zh-HK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隨著現代人生活節奏的加快，便利店的需求日益增加。某知名便利店為了提升顧客滿意度和方便顧客查詢產品及店鋪資訊，計劃開發一款Telegram ChatBOT。此後端網站應用程式的設計理念是保持簡潔與高效，確保系統能快速響應顧客的查詢請求。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B2F48E-1041-4797-8EAA-B08CB1532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7228" y="3813480"/>
            <a:ext cx="8340104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項目所運用的技術</a:t>
            </a: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HK" altLang="zh-HK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Node.js</a:t>
            </a:r>
            <a:r>
              <a:rPr kumimoji="0" lang="zh-HK" altLang="zh-HK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：作為後端伺服器框架，提供高效的數據處理能力。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HK" altLang="zh-HK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MongoDB</a:t>
            </a:r>
            <a:r>
              <a:rPr kumimoji="0" lang="zh-HK" altLang="zh-HK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：用於數據存儲，支持靈活的數據結構。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HK" altLang="zh-HK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Telegram Bot API</a:t>
            </a:r>
            <a:r>
              <a:rPr kumimoji="0" lang="zh-HK" altLang="zh-HK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：用於與Telegram伺服器的通信，實現即時互動。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HK" altLang="zh-HK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NestJS</a:t>
            </a:r>
            <a:r>
              <a:rPr kumimoji="0" lang="zh-HK" altLang="zh-HK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：構建可擴展的伺服器端應用，提升開發效率。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HK" altLang="zh-HK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JWT (JSON Web Token)</a:t>
            </a:r>
            <a:r>
              <a:rPr kumimoji="0" lang="zh-HK" altLang="zh-HK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：用於安全的身份驗證，確保用戶數據的安全性。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HK" altLang="zh-HK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bcrypt</a:t>
            </a:r>
            <a:r>
              <a:rPr kumimoji="0" lang="zh-HK" altLang="zh-HK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：用於密碼加密，增強系統的安全性。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zh-HK" altLang="zh-HK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AuthMiddleware</a:t>
            </a:r>
            <a:r>
              <a:rPr kumimoji="0" lang="zh-HK" altLang="zh-HK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：用於驗證請求的中介軟件，確保只有授權用戶能夠訪問特定功能。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66536C7-2A18-4705-B773-38016DBDD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1258" y="889603"/>
            <a:ext cx="801607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本專案旨在提供一個高效且可擴展的伺服器端應用，主要用於管理多種類型的產品（空調、筆記型電腦、智慧型手機）、商店資訊以及相關問題。隨著現代人生活節奏的加快，便利店的需求日益增加，因此某知名便利店計劃開發一款Telegram ChatBOT，以提升顧客滿意度並方便顧客查詢相關資訊。前端靜態資源由 NestJS 的 ServeStaticModule 提供，而後端 API 則利用 Express 與 Mongoose 負責數據管理和資料庫交互。整體系統設計理念保持簡潔與高效，確保能快速響應顧客的查詢請求。</a:t>
            </a:r>
          </a:p>
        </p:txBody>
      </p:sp>
    </p:spTree>
    <p:extLst>
      <p:ext uri="{BB962C8B-B14F-4D97-AF65-F5344CB8AC3E}">
        <p14:creationId xmlns:p14="http://schemas.microsoft.com/office/powerpoint/2010/main" val="646242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>
            <a:off x="445600" y="1165767"/>
            <a:ext cx="5297200" cy="19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HTTP 請求方法：PUT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Restful API 路由：/</a:t>
            </a:r>
            <a:r>
              <a:rPr lang="en" altLang="zh-HK" dirty="0">
                <a:solidFill>
                  <a:schemeClr val="dk1"/>
                </a:solidFill>
              </a:rPr>
              <a:t>questions</a:t>
            </a:r>
            <a:r>
              <a:rPr lang="en" dirty="0">
                <a:solidFill>
                  <a:schemeClr val="dk1"/>
                </a:solidFill>
              </a:rPr>
              <a:t>/:id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需要身份驗證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3429000" y="240100"/>
            <a:ext cx="5007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333"/>
              <a:t>更新指定</a:t>
            </a:r>
            <a:r>
              <a:rPr lang="en" sz="3333">
                <a:latin typeface="Arial"/>
                <a:ea typeface="Arial"/>
                <a:cs typeface="Arial"/>
                <a:sym typeface="Arial"/>
              </a:rPr>
              <a:t>ID</a:t>
            </a:r>
            <a:r>
              <a:rPr lang="en" sz="3333"/>
              <a:t>的產品信息</a:t>
            </a:r>
            <a:endParaRPr sz="3333"/>
          </a:p>
        </p:txBody>
      </p:sp>
      <p:sp>
        <p:nvSpPr>
          <p:cNvPr id="147" name="Google Shape;147;p23"/>
          <p:cNvSpPr txBox="1"/>
          <p:nvPr/>
        </p:nvSpPr>
        <p:spPr>
          <a:xfrm>
            <a:off x="445600" y="2596545"/>
            <a:ext cx="1973200" cy="75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1733" dirty="0">
                <a:solidFill>
                  <a:schemeClr val="dk2"/>
                </a:solidFill>
              </a:rPr>
              <a:t>JSON Body 截圖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5742800" y="767501"/>
            <a:ext cx="1973200" cy="75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1733">
                <a:solidFill>
                  <a:schemeClr val="dk2"/>
                </a:solidFill>
              </a:rPr>
              <a:t>Insomnia 截圖</a:t>
            </a:r>
            <a:endParaRPr sz="2400">
              <a:solidFill>
                <a:schemeClr val="dk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C0DFB480-05E8-4192-8605-5DFD952E3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800" y="1261533"/>
            <a:ext cx="6043742" cy="54864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F450634-9C54-478E-B67E-3A6B8200A5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99" y="2975571"/>
            <a:ext cx="5234801" cy="37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767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445600" y="1165767"/>
            <a:ext cx="5297200" cy="199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chemeClr val="dk1"/>
                </a:solidFill>
              </a:rPr>
              <a:t>HTTP 請求方法：DELETE 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" dirty="0">
                <a:solidFill>
                  <a:schemeClr val="dk1"/>
                </a:solidFill>
              </a:rPr>
              <a:t>Restful API 路由：/</a:t>
            </a:r>
            <a:r>
              <a:rPr lang="en" altLang="zh-HK" dirty="0">
                <a:solidFill>
                  <a:schemeClr val="dk1"/>
                </a:solidFill>
              </a:rPr>
              <a:t>questions</a:t>
            </a:r>
            <a:r>
              <a:rPr lang="en" dirty="0">
                <a:solidFill>
                  <a:schemeClr val="dk1"/>
                </a:solidFill>
              </a:rPr>
              <a:t>/:id </a:t>
            </a: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需要身份驗證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4067167" y="240100"/>
            <a:ext cx="40576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333"/>
              <a:t>刪除指定 ID 的產品</a:t>
            </a:r>
            <a:endParaRPr sz="3333"/>
          </a:p>
        </p:txBody>
      </p:sp>
      <p:sp>
        <p:nvSpPr>
          <p:cNvPr id="159" name="Google Shape;159;p24"/>
          <p:cNvSpPr txBox="1"/>
          <p:nvPr/>
        </p:nvSpPr>
        <p:spPr>
          <a:xfrm>
            <a:off x="432188" y="2528193"/>
            <a:ext cx="1973200" cy="75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1733" dirty="0">
                <a:solidFill>
                  <a:schemeClr val="dk2"/>
                </a:solidFill>
              </a:rPr>
              <a:t>Insomnia 截圖</a:t>
            </a:r>
            <a:endParaRPr sz="2400" dirty="0">
              <a:solidFill>
                <a:schemeClr val="dk2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6322741" y="916763"/>
            <a:ext cx="1973200" cy="758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1733" dirty="0">
                <a:solidFill>
                  <a:schemeClr val="dk2"/>
                </a:solidFill>
              </a:rPr>
              <a:t>程式碼 截圖</a:t>
            </a:r>
            <a:endParaRPr sz="2400" dirty="0">
              <a:solidFill>
                <a:schemeClr val="dk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B6729BC-88A5-40F8-8F52-764004B61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902" y="1312333"/>
            <a:ext cx="5451507" cy="544406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09B12F7-9B85-4557-B8BC-BB51CE762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12" y="2977142"/>
            <a:ext cx="5775829" cy="37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31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4A768-907C-43D0-AF0B-9063D087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0"/>
            <a:ext cx="10168985" cy="1037187"/>
          </a:xfrm>
        </p:spPr>
        <p:txBody>
          <a:bodyPr>
            <a:noAutofit/>
          </a:bodyPr>
          <a:lstStyle/>
          <a:p>
            <a:r>
              <a:rPr lang="en-US" altLang="zh-TW" sz="2400" b="0" i="0" dirty="0">
                <a:solidFill>
                  <a:schemeClr val="accent1"/>
                </a:solidFill>
                <a:effectLst/>
                <a:latin typeface="system-ui"/>
              </a:rPr>
              <a:t>                                            TELEGRAM PART:</a:t>
            </a:r>
            <a:br>
              <a:rPr lang="en-US" altLang="zh-TW" sz="1600" b="0" i="0" dirty="0">
                <a:solidFill>
                  <a:schemeClr val="accent1"/>
                </a:solidFill>
                <a:effectLst/>
                <a:latin typeface="system-ui"/>
              </a:rPr>
            </a:br>
            <a:r>
              <a:rPr lang="zh-TW" alt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包含產品、商店、分類（中英文）、產品名稱（中英文）、品牌、價格、描述、庫存、地理位置（經緯度）、商店電話等欄位。</a:t>
            </a:r>
            <a:br>
              <a:rPr lang="zh-TW" alt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</a:br>
            <a:endParaRPr lang="zh-HK" altLang="en-US" sz="1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3C0EAD-49BF-4B03-BAA0-FD98A4CA23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206" y="1447800"/>
            <a:ext cx="3640426" cy="5214257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BEAF6A-8040-49D1-A1A5-026117136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820" y="1447800"/>
            <a:ext cx="3529550" cy="521425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D256DB9-7A18-4B53-A653-3D840D0FB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035" y="1447800"/>
            <a:ext cx="3678163" cy="5214257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82CF56A-3CA1-4C7E-AF72-9CF23F4CD368}"/>
              </a:ext>
            </a:extLst>
          </p:cNvPr>
          <p:cNvSpPr txBox="1"/>
          <p:nvPr/>
        </p:nvSpPr>
        <p:spPr>
          <a:xfrm>
            <a:off x="1497874" y="1078468"/>
            <a:ext cx="2046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/start(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使用指南</a:t>
            </a:r>
            <a:r>
              <a:rPr lang="en-US" altLang="zh-H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8B0AF99-8D26-4001-982D-31DD20A652FC}"/>
              </a:ext>
            </a:extLst>
          </p:cNvPr>
          <p:cNvSpPr txBox="1"/>
          <p:nvPr/>
        </p:nvSpPr>
        <p:spPr>
          <a:xfrm>
            <a:off x="4785360" y="1050947"/>
            <a:ext cx="2621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/search (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找尋產品名</a:t>
            </a:r>
            <a:r>
              <a:rPr lang="en-US" altLang="zh-H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F8F48F6-A90F-44B1-98B1-480E23EFA4B3}"/>
              </a:ext>
            </a:extLst>
          </p:cNvPr>
          <p:cNvSpPr txBox="1"/>
          <p:nvPr/>
        </p:nvSpPr>
        <p:spPr>
          <a:xfrm>
            <a:off x="8198559" y="1050948"/>
            <a:ext cx="289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/search (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找尋產品類型</a:t>
            </a:r>
            <a:r>
              <a:rPr lang="en-US" altLang="zh-H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35682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98BB1-E97D-41CB-AB5D-ABE13BE8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841" y="0"/>
            <a:ext cx="7446960" cy="946150"/>
          </a:xfrm>
        </p:spPr>
        <p:txBody>
          <a:bodyPr>
            <a:normAutofit/>
          </a:bodyPr>
          <a:lstStyle/>
          <a:p>
            <a:r>
              <a:rPr lang="en-US" altLang="zh-TW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TELEGRAM PART:</a:t>
            </a:r>
            <a:br>
              <a:rPr lang="en-US" altLang="zh-TW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</a:br>
            <a:r>
              <a:rPr lang="zh-TW" altLang="en-US" sz="16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包含產品、商店、分類（中英文）、產品名稱（中英文）、品牌、價格、描述、庫存、地理位置（經緯度）、商店電話等欄位。</a:t>
            </a:r>
            <a:endParaRPr lang="zh-HK" altLang="en-US" sz="1600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517DDED-1CB9-4966-A979-6C7051802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401" y="1726142"/>
            <a:ext cx="3132666" cy="494579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0924A0C-0223-4A6C-B5D2-915CDE41B907}"/>
              </a:ext>
            </a:extLst>
          </p:cNvPr>
          <p:cNvSpPr txBox="1"/>
          <p:nvPr/>
        </p:nvSpPr>
        <p:spPr>
          <a:xfrm>
            <a:off x="321735" y="1231965"/>
            <a:ext cx="2624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/location (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顯示附近店舖地址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zh-TW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距離</a:t>
            </a:r>
            <a:r>
              <a:rPr lang="en-US" altLang="zh-TW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zh-TW" alt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經緯度</a:t>
            </a:r>
            <a:r>
              <a:rPr lang="en-US" altLang="zh-HK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zh-HK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4FC2AB2-F386-4594-8C65-6085C19C8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933" y="1726142"/>
            <a:ext cx="3361267" cy="494579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8B3D76F6-F4DE-4395-93AC-CB650589F7E9}"/>
              </a:ext>
            </a:extLst>
          </p:cNvPr>
          <p:cNvSpPr txBox="1"/>
          <p:nvPr/>
        </p:nvSpPr>
        <p:spPr>
          <a:xfrm>
            <a:off x="3632200" y="1332910"/>
            <a:ext cx="299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/question (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顯示營業時間</a:t>
            </a:r>
            <a:r>
              <a:rPr lang="en-US" altLang="zh-H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967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40EA8F-6669-433A-9624-10A21C3FB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0"/>
            <a:ext cx="5628208" cy="516467"/>
          </a:xfrm>
        </p:spPr>
        <p:txBody>
          <a:bodyPr>
            <a:normAutofit fontScale="90000"/>
          </a:bodyPr>
          <a:lstStyle/>
          <a:p>
            <a:r>
              <a:rPr lang="en-US" altLang="zh-TW" b="0" i="0" dirty="0">
                <a:solidFill>
                  <a:schemeClr val="accent1"/>
                </a:solidFill>
                <a:effectLst/>
                <a:latin typeface="system-ui"/>
              </a:rPr>
              <a:t>API </a:t>
            </a:r>
            <a:r>
              <a:rPr lang="zh-TW" altLang="en-US" b="0" i="0" dirty="0">
                <a:solidFill>
                  <a:schemeClr val="accent1"/>
                </a:solidFill>
                <a:effectLst/>
                <a:latin typeface="system-ui"/>
              </a:rPr>
              <a:t>設計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system-ui"/>
              </a:rPr>
              <a:t>:</a:t>
            </a:r>
            <a:endParaRPr lang="zh-HK" altLang="en-US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97CD71-AE5D-4B90-8FEA-C31F0E86B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6" y="516468"/>
            <a:ext cx="7423141" cy="821265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公開路由：提供 </a:t>
            </a:r>
            <a:r>
              <a:rPr lang="en-US" altLang="zh-TW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GET </a:t>
            </a:r>
            <a:r>
              <a:rPr lang="zh-TW" alt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請求以讀取產品、商店、問題資料，並支援關鍵字搜尋。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受保護路由：使用 </a:t>
            </a:r>
            <a:r>
              <a:rPr lang="en-US" altLang="zh-TW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JWT </a:t>
            </a:r>
            <a:r>
              <a:rPr lang="zh-TW" alt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認證中介軟體保護，允許對產品、商店、問題進行新增（</a:t>
            </a:r>
            <a:r>
              <a:rPr lang="en-US" altLang="zh-TW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POST</a:t>
            </a:r>
            <a:r>
              <a:rPr lang="zh-TW" alt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）、更新（</a:t>
            </a:r>
            <a:r>
              <a:rPr lang="en-US" altLang="zh-TW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PUT</a:t>
            </a:r>
            <a:r>
              <a:rPr lang="zh-TW" alt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）、刪除（</a:t>
            </a:r>
            <a:r>
              <a:rPr lang="en-US" altLang="zh-TW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DELETE</a:t>
            </a:r>
            <a:r>
              <a:rPr lang="zh-TW" altLang="en-US" sz="1400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）操作。</a:t>
            </a:r>
          </a:p>
          <a:p>
            <a:endParaRPr lang="zh-HK" altLang="en-US" sz="1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709911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414F8F-538C-4E07-A681-1A450E85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chemeClr val="accent1"/>
                </a:solidFill>
                <a:effectLst/>
                <a:latin typeface="system-ui"/>
              </a:rPr>
              <a:t>運行與部署</a:t>
            </a:r>
            <a:b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</a:b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855C43-F380-48E5-B932-F67068627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使用 </a:t>
            </a:r>
            <a:r>
              <a:rPr lang="en-US" altLang="zh-TW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npm</a:t>
            </a:r>
            <a:r>
              <a:rPr lang="en-US" altLang="zh-TW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 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指令安裝依賴並啟動服務。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後端服務監聽 </a:t>
            </a:r>
            <a:r>
              <a:rPr lang="en-US" altLang="zh-TW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3001 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端口，</a:t>
            </a:r>
            <a:r>
              <a:rPr lang="en-US" altLang="zh-TW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Express API 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監聽 </a:t>
            </a:r>
            <a:r>
              <a:rPr lang="en-US" altLang="zh-TW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3000 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端口。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支援開發模式、測試與生產模式的啟動。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887693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5FB97-FF2B-438F-A478-162C9A98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chemeClr val="accent1"/>
                </a:solidFill>
                <a:effectLst/>
                <a:latin typeface="system-ui"/>
              </a:rPr>
              <a:t>測試建議：</a:t>
            </a:r>
            <a:b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</a:b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1776F5-DC9A-4D0F-8E84-FCA778378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347" y="1261533"/>
            <a:ext cx="8915400" cy="369146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進行關鍵路徑測試，包括用戶註冊、登錄、資料獲取、管理員操作等。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進行全面測試，覆蓋所有</a:t>
            </a:r>
            <a:r>
              <a:rPr lang="en-US" altLang="zh-TW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API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端點和邊界情況。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測試前端表單驗證和異常處理。</a:t>
            </a:r>
          </a:p>
          <a:p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655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5F7C5-D5AB-4BFB-AD79-248ABBA34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1204"/>
          </a:xfrm>
        </p:spPr>
        <p:txBody>
          <a:bodyPr>
            <a:normAutofit fontScale="90000"/>
          </a:bodyPr>
          <a:lstStyle/>
          <a:p>
            <a:r>
              <a:rPr lang="en" altLang="zh-HK" sz="3600" b="1" dirty="0">
                <a:solidFill>
                  <a:schemeClr val="accent1"/>
                </a:solidFill>
              </a:rPr>
              <a:t>程式的未來可發展方向及應用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：</a:t>
            </a:r>
            <a:b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</a:b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82597D-7043-49B6-B1A3-ECCAF002C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375317"/>
            <a:ext cx="8915400" cy="377762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未來，本專案可以進一步擴展至多平台整合，包括移動應用和網頁應用，以提升用戶體驗和可達性。引入機器學習技術，將能實現智能推薦系統，根據顧客的購物習慣提供個性化建議，進一步增強顧客互動和滿意度。此外，隨著業務需求的變化，將持續優化安全性和資料管理，特別是防範潛在的安全威脅如XSS和CSRF攻擊。同時，增強用戶資料和角色管理的細化，能讓系統更具靈活性和安全性。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17EDD9-3DF9-4039-815F-291D90E91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9633" y="3837745"/>
            <a:ext cx="590475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C63E88-29F0-4E81-9CA9-C3B890D73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16A9615-AB16-46EB-8E2E-640920162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HK" altLang="zh-HK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9918544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2DC23-010E-41E3-BB80-B6C2B8AC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247" y="624110"/>
            <a:ext cx="8911687" cy="613675"/>
          </a:xfrm>
        </p:spPr>
        <p:txBody>
          <a:bodyPr>
            <a:normAutofit fontScale="90000"/>
          </a:bodyPr>
          <a:lstStyle/>
          <a:p>
            <a:r>
              <a:rPr lang="en" altLang="zh-HK" sz="3600" b="1" dirty="0">
                <a:solidFill>
                  <a:schemeClr val="accent1"/>
                </a:solidFill>
              </a:rPr>
              <a:t>開發上面對的困難和克服方法:</a:t>
            </a:r>
            <a:endParaRPr lang="zh-HK" altLang="en-US" dirty="0">
              <a:solidFill>
                <a:schemeClr val="accent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A76F33-7C5D-4F3C-B3FA-62E28F4977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91697" y="1344096"/>
            <a:ext cx="971291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錯誤調試</a:t>
            </a: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HK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困難</a:t>
            </a: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：程式出錯時，找不到問題所在，讓人感到沮喪。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HK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克服</a:t>
            </a: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：在寫程式時，多加一些日誌，這樣就能知道哪裡出問題，像是給程式裝上“監視器”。</a:t>
            </a:r>
            <a:endParaRPr kumimoji="0" lang="en-US" altLang="zh-HK" sz="1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技術選擇</a:t>
            </a: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困難</a:t>
            </a: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：面對眾多工具和技術，不知道哪個最適合。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克服</a:t>
            </a: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：可以先試用幾個不同的技術，看看哪個用起來更順手，就像試穿衣服一樣。 </a:t>
            </a:r>
            <a:endParaRPr kumimoji="0" lang="en-US" altLang="zh-HK" sz="1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時間管理</a:t>
            </a: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困難</a:t>
            </a: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：有時候工作太多，反而無法按時完成。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HK" altLang="zh-HK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克服</a:t>
            </a: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：制定一個計劃，把任務分成小步驟，像是分階段做功課，這樣會更有條理。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HK" altLang="zh-H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754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AC912-5398-40D4-874B-50EDE332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5261"/>
            <a:ext cx="8911687" cy="1280890"/>
          </a:xfrm>
        </p:spPr>
        <p:txBody>
          <a:bodyPr/>
          <a:lstStyle/>
          <a:p>
            <a:r>
              <a:rPr lang="zh-TW" altLang="en-US" b="0" i="0" dirty="0">
                <a:solidFill>
                  <a:schemeClr val="accent1"/>
                </a:solidFill>
                <a:effectLst/>
                <a:latin typeface="system-ui"/>
              </a:rPr>
              <a:t>感想：</a:t>
            </a:r>
            <a:endParaRPr lang="zh-HK" altLang="en-US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92128-4ACC-49D6-931F-D192A00CF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86468"/>
            <a:ext cx="8915400" cy="37776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這個專案讓我感受到程式開發的挑戰與成就感。每當解決一個棘手的問題，或者看到用戶對我們產品的滿意反應，心中都充滿了成就感。特別是在與團隊合作的過程中，我學到了彼此支持和溝通的重要性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，此專案是一個結合 </a:t>
            </a:r>
            <a:r>
              <a:rPr lang="en-US" altLang="zh-TW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NestJS</a:t>
            </a:r>
            <a:r>
              <a:rPr lang="en-US" altLang="zh-TW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 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與 </a:t>
            </a:r>
            <a:r>
              <a:rPr lang="en-US" altLang="zh-TW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Express 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的全功能後端服務，提供多品類產品的管理 </a:t>
            </a:r>
            <a:r>
              <a:rPr lang="en-US" altLang="zh-TW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API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，並具備身份驗證與靜態資源服務功能。架構清晰，適合用於需要多品類商品管理與查詢的應用場景。</a:t>
            </a:r>
            <a:r>
              <a:rPr kumimoji="0" lang="zh-HK" altLang="zh-HK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每個小步驟都讓我們更靠近最終目標，讓我對未來的開發工作充滿期待。希望能將這些寶貴的經驗應用到未來的項目中，持續成長與進步！</a:t>
            </a:r>
          </a:p>
        </p:txBody>
      </p:sp>
    </p:spTree>
    <p:extLst>
      <p:ext uri="{BB962C8B-B14F-4D97-AF65-F5344CB8AC3E}">
        <p14:creationId xmlns:p14="http://schemas.microsoft.com/office/powerpoint/2010/main" val="3438703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CFA2EA-4529-4948-9C80-69ED18172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chemeClr val="accent1"/>
                </a:solidFill>
                <a:effectLst/>
                <a:latin typeface="system-ui"/>
              </a:rPr>
              <a:t>此專案的架構圖</a:t>
            </a:r>
            <a:r>
              <a:rPr lang="en-US" altLang="zh-TW" b="0" i="0" dirty="0">
                <a:solidFill>
                  <a:schemeClr val="accent1"/>
                </a:solidFill>
                <a:effectLst/>
                <a:latin typeface="system-ui"/>
              </a:rPr>
              <a:t>:</a:t>
            </a:r>
            <a:endParaRPr lang="zh-HK" altLang="en-US" dirty="0">
              <a:solidFill>
                <a:schemeClr val="accent1"/>
              </a:solidFill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36956E25-0470-4240-B099-309CCC859D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92924" y="1384300"/>
            <a:ext cx="7366396" cy="4089400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819BBAE-02D5-4DF5-A44D-67B97A6A53A8}"/>
              </a:ext>
            </a:extLst>
          </p:cNvPr>
          <p:cNvSpPr/>
          <p:nvPr/>
        </p:nvSpPr>
        <p:spPr>
          <a:xfrm>
            <a:off x="8283233" y="4144538"/>
            <a:ext cx="1315843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85C6215-8415-4046-86CE-0A465D8E5243}"/>
              </a:ext>
            </a:extLst>
          </p:cNvPr>
          <p:cNvCxnSpPr/>
          <p:nvPr/>
        </p:nvCxnSpPr>
        <p:spPr>
          <a:xfrm>
            <a:off x="8642195" y="3746810"/>
            <a:ext cx="0" cy="3977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3A99504-254E-426E-AAD8-23AD1F118008}"/>
              </a:ext>
            </a:extLst>
          </p:cNvPr>
          <p:cNvSpPr txBox="1"/>
          <p:nvPr/>
        </p:nvSpPr>
        <p:spPr>
          <a:xfrm>
            <a:off x="8283233" y="4144538"/>
            <a:ext cx="1315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HK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用戶透過</a:t>
            </a:r>
            <a:r>
              <a:rPr lang="en-US" altLang="zh-HK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Telegram App</a:t>
            </a:r>
            <a:r>
              <a:rPr lang="zh-HK" altLang="en-US" sz="1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互動</a:t>
            </a:r>
          </a:p>
        </p:txBody>
      </p:sp>
    </p:spTree>
    <p:extLst>
      <p:ext uri="{BB962C8B-B14F-4D97-AF65-F5344CB8AC3E}">
        <p14:creationId xmlns:p14="http://schemas.microsoft.com/office/powerpoint/2010/main" val="156447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70CD2-0C26-414E-B358-162E17C8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183843"/>
            <a:ext cx="8911687" cy="628957"/>
          </a:xfrm>
        </p:spPr>
        <p:txBody>
          <a:bodyPr>
            <a:normAutofit fontScale="90000"/>
          </a:bodyPr>
          <a:lstStyle/>
          <a:p>
            <a:r>
              <a:rPr lang="zh-HK" altLang="en-US" b="0" i="0" dirty="0">
                <a:solidFill>
                  <a:schemeClr val="accent1"/>
                </a:solidFill>
                <a:effectLst/>
                <a:latin typeface="system-ui"/>
              </a:rPr>
              <a:t>技術棧：</a:t>
            </a:r>
            <a:br>
              <a:rPr lang="zh-HK" altLang="en-US" b="0" i="0" dirty="0">
                <a:solidFill>
                  <a:schemeClr val="accent1"/>
                </a:solidFill>
                <a:effectLst/>
                <a:latin typeface="system-ui"/>
              </a:rPr>
            </a:br>
            <a:endParaRPr lang="zh-HK" altLang="en-US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8C2E00-6C73-4562-B03A-DBEA45E4C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78" y="812800"/>
            <a:ext cx="7450666" cy="182282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NestJS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：作為主要的後端框架，負責應用結構與模組管理。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Express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：用於實現具體的 </a:t>
            </a:r>
            <a:r>
              <a:rPr lang="en-US" altLang="zh-TW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RESTful API 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路由。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Mongoose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：</a:t>
            </a:r>
            <a:r>
              <a:rPr lang="en-US" altLang="zh-TW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MongoDB 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的 </a:t>
            </a:r>
            <a:r>
              <a:rPr lang="en-US" altLang="zh-TW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ODM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，用於定義資料模型與資料庫操作。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CORS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：允許來自指定前端地址的跨域請求。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JWT </a:t>
            </a:r>
            <a:r>
              <a:rPr lang="zh-TW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認證中介軟體：保護需要身份驗證的路由。</a:t>
            </a:r>
          </a:p>
          <a:p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1CE42C2-7401-4B27-886A-AC8D1FC80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278" y="2635620"/>
            <a:ext cx="7450666" cy="412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85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20689E-BFD2-4310-AD83-C4E4EBDC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459" y="93135"/>
            <a:ext cx="3460741" cy="533398"/>
          </a:xfrm>
        </p:spPr>
        <p:txBody>
          <a:bodyPr>
            <a:normAutofit fontScale="90000"/>
          </a:bodyPr>
          <a:lstStyle/>
          <a:p>
            <a:pPr algn="l"/>
            <a:r>
              <a:rPr lang="zh-HK" altLang="en-US" b="0" i="0" dirty="0">
                <a:solidFill>
                  <a:schemeClr val="accent1"/>
                </a:solidFill>
                <a:effectLst/>
                <a:latin typeface="system-ui"/>
              </a:rPr>
              <a:t>主要模組與功能</a:t>
            </a:r>
            <a:r>
              <a:rPr lang="en-US" altLang="zh-HK" dirty="0">
                <a:solidFill>
                  <a:schemeClr val="accent1"/>
                </a:solidFill>
                <a:latin typeface="system-ui"/>
              </a:rPr>
              <a:t>:</a:t>
            </a:r>
            <a:endParaRPr lang="zh-HK" altLang="en-US" b="0" i="0" dirty="0">
              <a:solidFill>
                <a:schemeClr val="accent1"/>
              </a:solidFill>
              <a:effectLst/>
              <a:latin typeface="system-u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3463AD-257E-43F3-9FDC-BE48B1C9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459" y="654378"/>
            <a:ext cx="8911687" cy="364311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HK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ServeStaticModule</a:t>
            </a:r>
            <a:r>
              <a:rPr lang="zh-HK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：提供 </a:t>
            </a:r>
            <a:r>
              <a:rPr lang="en-US" altLang="zh-HK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public </a:t>
            </a:r>
            <a:r>
              <a:rPr lang="zh-HK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目錄下的靜態資源</a:t>
            </a:r>
            <a:r>
              <a:rPr lang="en-US" altLang="zh-HK" dirty="0">
                <a:solidFill>
                  <a:schemeClr val="accent1">
                    <a:lumMod val="60000"/>
                    <a:lumOff val="40000"/>
                  </a:schemeClr>
                </a:solidFill>
                <a:latin typeface="system-ui"/>
              </a:rPr>
              <a:t>  index.html</a:t>
            </a:r>
            <a:r>
              <a:rPr lang="zh-HK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。</a:t>
            </a:r>
            <a:endParaRPr lang="en-US" altLang="zh-HK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HK" dirty="0">
              <a:solidFill>
                <a:schemeClr val="accent1">
                  <a:lumMod val="60000"/>
                  <a:lumOff val="40000"/>
                </a:schemeClr>
              </a:solidFill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HK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HK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HK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HK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ystem-ui"/>
            </a:endParaRPr>
          </a:p>
          <a:p>
            <a:pPr marL="0" indent="0" algn="l">
              <a:buNone/>
            </a:pPr>
            <a:endParaRPr lang="zh-HK" altLang="en-US" b="0" i="0" dirty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HK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mongoose-</a:t>
            </a:r>
            <a:r>
              <a:rPr lang="en-US" altLang="zh-HK" b="0" i="0" dirty="0" err="1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api</a:t>
            </a:r>
            <a:r>
              <a:rPr lang="zh-HK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：包含 </a:t>
            </a:r>
            <a:r>
              <a:rPr lang="en-US" altLang="zh-HK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Express </a:t>
            </a:r>
            <a:r>
              <a:rPr lang="zh-HK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伺服器與多個路由，實現產品、商店、問題的 </a:t>
            </a:r>
            <a:r>
              <a:rPr lang="en-US" altLang="zh-HK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CRUD </a:t>
            </a:r>
            <a:r>
              <a:rPr lang="zh-HK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  <a:t>操作。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95B272E2-C6C3-459C-8F1F-873F13A95A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488267" cy="3488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D315ECA-4DDE-4721-80BD-4922AA2DA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853" y="947135"/>
            <a:ext cx="4585881" cy="190613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C44426B-30F2-4E4E-9880-320B980C0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068" y="947135"/>
            <a:ext cx="4687344" cy="1906131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21F2C143-B4BC-4AF6-A064-183AE9C00E19}"/>
              </a:ext>
            </a:extLst>
          </p:cNvPr>
          <p:cNvCxnSpPr>
            <a:cxnSpLocks/>
          </p:cNvCxnSpPr>
          <p:nvPr/>
        </p:nvCxnSpPr>
        <p:spPr>
          <a:xfrm flipV="1">
            <a:off x="6366933" y="1900200"/>
            <a:ext cx="9891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56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37EB38-6D76-4825-9D98-E0DB6B12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738" y="563350"/>
            <a:ext cx="9121244" cy="586933"/>
          </a:xfrm>
        </p:spPr>
        <p:txBody>
          <a:bodyPr>
            <a:normAutofit fontScale="90000"/>
          </a:bodyPr>
          <a:lstStyle/>
          <a:p>
            <a:br>
              <a:rPr lang="zh-HK" altLang="en-US" b="0" i="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system-ui"/>
              </a:rPr>
            </a:br>
            <a:endParaRPr lang="zh-HK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37B9EF3-5801-4F37-9A3D-307F0282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71" y="4203923"/>
            <a:ext cx="4935937" cy="685800"/>
          </a:xfrm>
          <a:prstGeom prst="rect">
            <a:avLst/>
          </a:prstGeom>
        </p:spPr>
      </p:pic>
      <p:sp>
        <p:nvSpPr>
          <p:cNvPr id="23" name="AutoShape 4">
            <a:extLst>
              <a:ext uri="{FF2B5EF4-FFF2-40B4-BE49-F238E27FC236}">
                <a16:creationId xmlns:a16="http://schemas.microsoft.com/office/drawing/2014/main" id="{93146C77-75CB-4214-BA05-F80BA18770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33960" y="451438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C4D7D774-E54D-4C58-96F8-BDA46C424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671" y="5497240"/>
            <a:ext cx="4935937" cy="685800"/>
          </a:xfrm>
          <a:prstGeom prst="rect">
            <a:avLst/>
          </a:prstGeom>
        </p:spPr>
      </p:pic>
      <p:pic>
        <p:nvPicPr>
          <p:cNvPr id="28" name="圖片 27">
            <a:extLst>
              <a:ext uri="{FF2B5EF4-FFF2-40B4-BE49-F238E27FC236}">
                <a16:creationId xmlns:a16="http://schemas.microsoft.com/office/drawing/2014/main" id="{04E4C8D6-6FB8-49BA-8C9D-E0FF0EEB2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670" y="2424432"/>
            <a:ext cx="4935937" cy="1082840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7BB15C78-4326-41A8-8ACF-E6382F8AC01A}"/>
              </a:ext>
            </a:extLst>
          </p:cNvPr>
          <p:cNvSpPr txBox="1"/>
          <p:nvPr/>
        </p:nvSpPr>
        <p:spPr>
          <a:xfrm>
            <a:off x="1625738" y="601628"/>
            <a:ext cx="837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u="sng" dirty="0">
                <a:solidFill>
                  <a:schemeClr val="accent1"/>
                </a:solidFill>
              </a:rPr>
              <a:t>啟動程式運行</a:t>
            </a:r>
            <a:r>
              <a:rPr lang="en-US" altLang="zh-TW" b="1" u="sng" dirty="0">
                <a:solidFill>
                  <a:schemeClr val="accent1"/>
                </a:solidFill>
              </a:rPr>
              <a:t>,</a:t>
            </a:r>
            <a:r>
              <a:rPr lang="zh-TW" altLang="en-US" b="1" u="sng" dirty="0">
                <a:solidFill>
                  <a:schemeClr val="accent1"/>
                </a:solidFill>
              </a:rPr>
              <a:t>確保</a:t>
            </a:r>
            <a:r>
              <a:rPr lang="en-US" altLang="zh-TW" b="1" u="sng" dirty="0">
                <a:solidFill>
                  <a:schemeClr val="accent1"/>
                </a:solidFill>
              </a:rPr>
              <a:t>3</a:t>
            </a:r>
            <a:r>
              <a:rPr lang="zh-TW" altLang="en-US" b="1" u="sng" dirty="0">
                <a:solidFill>
                  <a:schemeClr val="accent1"/>
                </a:solidFill>
              </a:rPr>
              <a:t>個服務器已運行</a:t>
            </a:r>
            <a:endParaRPr lang="zh-HK" altLang="en-US" b="1" u="sng" dirty="0">
              <a:solidFill>
                <a:schemeClr val="accent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66DAD5-3E3C-4975-A116-42C7832A8DB1}"/>
              </a:ext>
            </a:extLst>
          </p:cNvPr>
          <p:cNvSpPr txBox="1"/>
          <p:nvPr/>
        </p:nvSpPr>
        <p:spPr>
          <a:xfrm>
            <a:off x="1491924" y="1971106"/>
            <a:ext cx="7149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err="1"/>
              <a:t>Npm</a:t>
            </a:r>
            <a:r>
              <a:rPr lang="en-US" altLang="zh-HK" dirty="0"/>
              <a:t> start : server is running at port 3001 /register /login /profile</a:t>
            </a:r>
            <a:endParaRPr lang="zh-HK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F32224B8-832D-433D-ABE1-BD060CCABE85}"/>
              </a:ext>
            </a:extLst>
          </p:cNvPr>
          <p:cNvSpPr txBox="1"/>
          <p:nvPr/>
        </p:nvSpPr>
        <p:spPr>
          <a:xfrm>
            <a:off x="1606670" y="3788400"/>
            <a:ext cx="998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dirty="0"/>
              <a:t>Node main.js : server is running at port 3000 </a:t>
            </a:r>
            <a:r>
              <a:rPr lang="en-US" altLang="zh-HK" dirty="0" err="1"/>
              <a:t>mongodb</a:t>
            </a:r>
            <a:r>
              <a:rPr lang="en-US" altLang="zh-HK" dirty="0"/>
              <a:t> connect and restful </a:t>
            </a:r>
            <a:r>
              <a:rPr lang="en-US" altLang="zh-HK" dirty="0" err="1"/>
              <a:t>api</a:t>
            </a:r>
            <a:r>
              <a:rPr lang="en-US" altLang="zh-HK" dirty="0"/>
              <a:t> crud</a:t>
            </a:r>
            <a:endParaRPr lang="zh-HK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4CB7A92-F692-4A02-B972-FF54F8A6AEBC}"/>
              </a:ext>
            </a:extLst>
          </p:cNvPr>
          <p:cNvSpPr txBox="1"/>
          <p:nvPr/>
        </p:nvSpPr>
        <p:spPr>
          <a:xfrm>
            <a:off x="1606670" y="5113377"/>
            <a:ext cx="565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Node alimama-bot.js : Telegram Bot server start…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337517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323BDF-B41D-44DC-B1B1-EED879912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0" i="0" dirty="0" err="1">
                <a:solidFill>
                  <a:schemeClr val="accent1"/>
                </a:solidFill>
                <a:effectLst/>
                <a:latin typeface="system-ui"/>
              </a:rPr>
              <a:t>AuthModule</a:t>
            </a:r>
            <a:r>
              <a:rPr lang="zh-HK" altLang="en-US" b="0" i="0" dirty="0">
                <a:solidFill>
                  <a:schemeClr val="accent1"/>
                </a:solidFill>
                <a:effectLst/>
                <a:latin typeface="system-ui"/>
              </a:rPr>
              <a:t>：處理身份驗證相關功能</a:t>
            </a:r>
            <a:endParaRPr lang="zh-HK" altLang="en-US" dirty="0">
              <a:solidFill>
                <a:schemeClr val="accent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BEFEE3A-6010-4379-8CD9-138797E26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46" y="2214597"/>
            <a:ext cx="5037667" cy="100412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E3D4C8A-FBD1-4A5E-BEC6-AB67220603FA}"/>
              </a:ext>
            </a:extLst>
          </p:cNvPr>
          <p:cNvSpPr txBox="1"/>
          <p:nvPr/>
        </p:nvSpPr>
        <p:spPr>
          <a:xfrm>
            <a:off x="882941" y="1894310"/>
            <a:ext cx="2161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第一步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用戶註冊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DA9D1E-8F76-4CEB-91E4-8F496C720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89" y="3908343"/>
            <a:ext cx="5037668" cy="11976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D2B8437-7F5B-4F54-AF9B-DB63DCAF7DBE}"/>
              </a:ext>
            </a:extLst>
          </p:cNvPr>
          <p:cNvSpPr txBox="1"/>
          <p:nvPr/>
        </p:nvSpPr>
        <p:spPr>
          <a:xfrm>
            <a:off x="658289" y="3539011"/>
            <a:ext cx="190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已註冊提示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BDCCF29-6E63-4535-885E-C703CE47ACC2}"/>
              </a:ext>
            </a:extLst>
          </p:cNvPr>
          <p:cNvSpPr txBox="1"/>
          <p:nvPr/>
        </p:nvSpPr>
        <p:spPr>
          <a:xfrm>
            <a:off x="6279783" y="1998127"/>
            <a:ext cx="414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後端註冊資料和訊料回應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2D2E4A0-3BC9-46EF-A728-BE15B1135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1" y="2373035"/>
            <a:ext cx="5721616" cy="3579271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DA1507A5-F332-4537-B35A-6431E35627BF}"/>
              </a:ext>
            </a:extLst>
          </p:cNvPr>
          <p:cNvCxnSpPr/>
          <p:nvPr/>
        </p:nvCxnSpPr>
        <p:spPr>
          <a:xfrm>
            <a:off x="5876693" y="2716660"/>
            <a:ext cx="524108" cy="38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6912B3EC-F35E-4A55-BB71-1F0216924662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5695957" y="4162671"/>
            <a:ext cx="704844" cy="34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08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A704E-2A6E-4A17-A5AC-FAB5190E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7459" y="99176"/>
            <a:ext cx="8911687" cy="679757"/>
          </a:xfrm>
        </p:spPr>
        <p:txBody>
          <a:bodyPr/>
          <a:lstStyle/>
          <a:p>
            <a:pPr algn="ctr"/>
            <a:r>
              <a:rPr lang="en-US" altLang="zh-HK" dirty="0">
                <a:solidFill>
                  <a:schemeClr val="accent1"/>
                </a:solidFill>
              </a:rPr>
              <a:t>LOGIN and show profile :</a:t>
            </a:r>
            <a:endParaRPr lang="zh-HK" altLang="en-US" dirty="0">
              <a:solidFill>
                <a:schemeClr val="accent1"/>
              </a:solidFill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498A035-49A8-4251-BB36-D879B9D3E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713" y="832930"/>
            <a:ext cx="6396820" cy="1391328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9442CF8-ED9F-4BC7-B93E-71F9BDC56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267" y="2370662"/>
            <a:ext cx="5385066" cy="21759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F8010B5-0019-4273-87FC-578F5D345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980" y="4871128"/>
            <a:ext cx="6337553" cy="1540934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791703F-98E9-4D94-BBFF-0E5494A63065}"/>
              </a:ext>
            </a:extLst>
          </p:cNvPr>
          <p:cNvSpPr txBox="1"/>
          <p:nvPr/>
        </p:nvSpPr>
        <p:spPr>
          <a:xfrm>
            <a:off x="1654981" y="4339530"/>
            <a:ext cx="1121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Logout: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43B8B9C-E090-4CA2-A0FC-1A28291EF0CD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4794123" y="2224258"/>
            <a:ext cx="1869144" cy="123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4CDA8C5-503F-4D2A-8F05-BE4DBA78C2AE}"/>
              </a:ext>
            </a:extLst>
          </p:cNvPr>
          <p:cNvSpPr txBox="1"/>
          <p:nvPr/>
        </p:nvSpPr>
        <p:spPr>
          <a:xfrm>
            <a:off x="8322733" y="1651129"/>
            <a:ext cx="3609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Login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後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回應出</a:t>
            </a:r>
            <a:r>
              <a:rPr lang="en-US" altLang="zh-TW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access_token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=== Bearer Token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2B7C4-5BA6-4187-9F03-257D1480A886}"/>
              </a:ext>
            </a:extLst>
          </p:cNvPr>
          <p:cNvSpPr txBox="1"/>
          <p:nvPr/>
        </p:nvSpPr>
        <p:spPr>
          <a:xfrm>
            <a:off x="1595713" y="2297460"/>
            <a:ext cx="3009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第二步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用戶登入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顯示個人資料和登入時間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2018066-259E-45F7-BF72-DD91492D2854}"/>
              </a:ext>
            </a:extLst>
          </p:cNvPr>
          <p:cNvSpPr txBox="1"/>
          <p:nvPr/>
        </p:nvSpPr>
        <p:spPr>
          <a:xfrm>
            <a:off x="2641749" y="4356969"/>
            <a:ext cx="3088888" cy="379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登出成功</a:t>
            </a:r>
            <a:r>
              <a:rPr lang="en-US" altLang="zh-TW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,</a:t>
            </a:r>
            <a:r>
              <a:rPr lang="zh-TW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清除訊息</a:t>
            </a:r>
            <a:endParaRPr lang="zh-HK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61016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737</TotalTime>
  <Words>1886</Words>
  <Application>Microsoft Office PowerPoint</Application>
  <PresentationFormat>寬螢幕</PresentationFormat>
  <Paragraphs>236</Paragraphs>
  <Slides>39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system-ui</vt:lpstr>
      <vt:lpstr>Arial</vt:lpstr>
      <vt:lpstr>Calibri</vt:lpstr>
      <vt:lpstr>Century Gothic</vt:lpstr>
      <vt:lpstr>Wingdings</vt:lpstr>
      <vt:lpstr>Wingdings 3</vt:lpstr>
      <vt:lpstr>絲縷</vt:lpstr>
      <vt:lpstr>CT289DS 後端網站開發人員證書 持續評估：網站開發專案 （後端網站應用程式習作及匯報）</vt:lpstr>
      <vt:lpstr>                           內容目錄</vt:lpstr>
      <vt:lpstr>專案概述:</vt:lpstr>
      <vt:lpstr>此專案的架構圖:</vt:lpstr>
      <vt:lpstr>技術棧： </vt:lpstr>
      <vt:lpstr>主要模組與功能:</vt:lpstr>
      <vt:lpstr> </vt:lpstr>
      <vt:lpstr>AuthModule：處理身份驗證相關功能</vt:lpstr>
      <vt:lpstr>LOGIN and show profile :</vt:lpstr>
      <vt:lpstr>認證中介軟體（authMiddleware）：保護修改資料的路由，確保只有授權用戶能進行新增、更新、刪除操作。 </vt:lpstr>
      <vt:lpstr>認證與安全: </vt:lpstr>
      <vt:lpstr>   Authmiddleware資料查詢功能</vt:lpstr>
      <vt:lpstr>沒有login 和jwt token的情況下put,post,delete 訊息:Invalid </vt:lpstr>
      <vt:lpstr>Login後,使用token 成功 post</vt:lpstr>
      <vt:lpstr>資料模型</vt:lpstr>
      <vt:lpstr>運用router去localhost:3000/products 集合Airconditioner,Laptop,Smartphone所有産品 </vt:lpstr>
      <vt:lpstr>Products創建一個新的產品</vt:lpstr>
      <vt:lpstr>獲取所有產品的列表</vt:lpstr>
      <vt:lpstr>輸入關鍵字後獲取指定產品的詳細信息</vt:lpstr>
      <vt:lpstr>更新指定ID的產品信息</vt:lpstr>
      <vt:lpstr>刪除指定 ID 的產品</vt:lpstr>
      <vt:lpstr>Shops創建一個新的產品</vt:lpstr>
      <vt:lpstr>獲取所有產品的列表</vt:lpstr>
      <vt:lpstr>輸入關鍵字後獲取指定產品的詳細信息</vt:lpstr>
      <vt:lpstr>更新指定ID的產品信息</vt:lpstr>
      <vt:lpstr>刪除指定 ID 的產品</vt:lpstr>
      <vt:lpstr>Questions創建一個新的產品</vt:lpstr>
      <vt:lpstr>獲取所有產品的列表</vt:lpstr>
      <vt:lpstr>輸入關鍵字後獲取指定產品的詳細信息</vt:lpstr>
      <vt:lpstr>更新指定ID的產品信息</vt:lpstr>
      <vt:lpstr>刪除指定 ID 的產品</vt:lpstr>
      <vt:lpstr>                                            TELEGRAM PART: 包含產品、商店、分類（中英文）、產品名稱（中英文）、品牌、價格、描述、庫存、地理位置（經緯度）、商店電話等欄位。 </vt:lpstr>
      <vt:lpstr>TELEGRAM PART: 包含產品、商店、分類（中英文）、產品名稱（中英文）、品牌、價格、描述、庫存、地理位置（經緯度）、商店電話等欄位。</vt:lpstr>
      <vt:lpstr>API 設計:</vt:lpstr>
      <vt:lpstr>運行與部署 </vt:lpstr>
      <vt:lpstr>測試建議： </vt:lpstr>
      <vt:lpstr>程式的未來可發展方向及應用： </vt:lpstr>
      <vt:lpstr>開發上面對的困難和克服方法:</vt:lpstr>
      <vt:lpstr>感想：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項目概述：</dc:title>
  <dc:creator>USER</dc:creator>
  <cp:lastModifiedBy>USER</cp:lastModifiedBy>
  <cp:revision>73</cp:revision>
  <dcterms:created xsi:type="dcterms:W3CDTF">2025-07-18T03:13:42Z</dcterms:created>
  <dcterms:modified xsi:type="dcterms:W3CDTF">2025-07-21T08:54:11Z</dcterms:modified>
</cp:coreProperties>
</file>