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00" r:id="rId3"/>
  </p:sldMasterIdLst>
  <p:notesMasterIdLst>
    <p:notesMasterId r:id="rId12"/>
  </p:notesMasterIdLst>
  <p:handoutMasterIdLst>
    <p:handoutMasterId r:id="rId13"/>
  </p:handoutMasterIdLst>
  <p:sldIdLst>
    <p:sldId id="346" r:id="rId4"/>
    <p:sldId id="335" r:id="rId5"/>
    <p:sldId id="369" r:id="rId6"/>
    <p:sldId id="354" r:id="rId7"/>
    <p:sldId id="370" r:id="rId8"/>
    <p:sldId id="368" r:id="rId9"/>
    <p:sldId id="366" r:id="rId10"/>
    <p:sldId id="3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883"/>
    <a:srgbClr val="0563B8"/>
    <a:srgbClr val="00FF00"/>
    <a:srgbClr val="69AB3C"/>
    <a:srgbClr val="229DD8"/>
    <a:srgbClr val="00A0E6"/>
    <a:srgbClr val="76879B"/>
    <a:srgbClr val="249DD8"/>
    <a:srgbClr val="07C6F9"/>
    <a:srgbClr val="1E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81972" autoAdjust="0"/>
  </p:normalViewPr>
  <p:slideViewPr>
    <p:cSldViewPr snapToGrid="0">
      <p:cViewPr varScale="1">
        <p:scale>
          <a:sx n="60" d="100"/>
          <a:sy n="60" d="100"/>
        </p:scale>
        <p:origin x="-629" y="-72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2206-7D5B-430E-96AB-67021B87E677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DCE0-5BEA-440E-BF9A-E7CC3FE8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6B59-080F-412D-9BFD-130BE9721DC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1EC42-9309-4D83-BD5E-1C76198D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2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603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10727" y="4815575"/>
            <a:ext cx="9186765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10726" y="-8710"/>
            <a:ext cx="9186765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7584" y="150124"/>
            <a:ext cx="1359557" cy="63446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666082" y="345457"/>
            <a:ext cx="754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YOUR QUALITY</a:t>
            </a:r>
            <a:r>
              <a:rPr lang="en-US" sz="2400" b="1" baseline="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PARNER FOR SOFTWARE SOLUTIONS</a:t>
            </a:r>
            <a:endParaRPr lang="en-US" sz="2400" b="1" dirty="0">
              <a:solidFill>
                <a:srgbClr val="229D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-10726" y="6418907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9DD8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636810" y="645928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5004707"/>
            <a:ext cx="77724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49" y="5718305"/>
            <a:ext cx="6858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F9D4-2602-4188-A8C0-9E23B528ED88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65138" y="1158875"/>
            <a:ext cx="8213725" cy="483393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7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49263" y="1158875"/>
            <a:ext cx="8229600" cy="49323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7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457200" y="1379538"/>
            <a:ext cx="8253413" cy="4597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9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F3FA-60F0-4111-9169-539EF67439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376513" y="2957033"/>
            <a:ext cx="442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sz="5400" dirty="0">
              <a:solidFill>
                <a:srgbClr val="249DD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6830" y="694023"/>
            <a:ext cx="2220683" cy="10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0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452" y="1368425"/>
            <a:ext cx="5638800" cy="2212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00150" indent="-285750">
              <a:buClrTx/>
              <a:buFont typeface="Arial" panose="020B0604020202020204" pitchFamily="34" charset="0"/>
              <a:buChar char="•"/>
              <a:defRPr sz="1700" b="1">
                <a:solidFill>
                  <a:srgbClr val="2C80C2"/>
                </a:solidFill>
                <a:latin typeface="Cambria" panose="020405030504060302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500" b="1" baseline="0">
                <a:solidFill>
                  <a:schemeClr val="tx2"/>
                </a:solidFill>
                <a:latin typeface="Cambria" panose="020405030504060302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Click to edit</a:t>
            </a:r>
          </a:p>
          <a:p>
            <a:pPr lvl="2"/>
            <a:r>
              <a:rPr lang="en-US" dirty="0" smtClean="0"/>
              <a:t>Click to edit</a:t>
            </a:r>
          </a:p>
          <a:p>
            <a:pPr lvl="3"/>
            <a:r>
              <a:rPr lang="en-US" dirty="0" smtClean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63" y="298450"/>
            <a:ext cx="7507287" cy="546100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56659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2C80C2"/>
                </a:solidFill>
              </a:defRPr>
            </a:lvl1pPr>
          </a:lstStyle>
          <a:p>
            <a:pPr>
              <a:defRPr/>
            </a:pPr>
            <a:fld id="{57516061-AF22-424D-BF78-71E4B4FB1C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1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754563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200" baseline="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  <a:endParaRPr lang="en-US" sz="12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6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C04-A520-4FB1-92D7-C1B94438CB1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12C805A-0EBE-462E-BA04-6D415895B5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" y="-112732"/>
            <a:ext cx="9140829" cy="87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5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99C3BB4-68FB-433A-B71E-C9D15FD83D4E}"/>
              </a:ext>
            </a:extLst>
          </p:cNvPr>
          <p:cNvGrpSpPr/>
          <p:nvPr userDrawn="1"/>
        </p:nvGrpSpPr>
        <p:grpSpPr>
          <a:xfrm>
            <a:off x="336730" y="1467652"/>
            <a:ext cx="4091840" cy="4479791"/>
            <a:chOff x="336728" y="1467651"/>
            <a:chExt cx="4091840" cy="4479791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C3704446-FA06-42BF-9E8B-5AD2ED7CB3FA}"/>
                </a:ext>
              </a:extLst>
            </p:cNvPr>
            <p:cNvSpPr/>
            <p:nvPr userDrawn="1"/>
          </p:nvSpPr>
          <p:spPr>
            <a:xfrm>
              <a:off x="336728" y="1467651"/>
              <a:ext cx="4091840" cy="447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3D7109B-7D40-4177-AD08-F7D3D1F8BE2E}"/>
                </a:ext>
              </a:extLst>
            </p:cNvPr>
            <p:cNvSpPr/>
            <p:nvPr userDrawn="1"/>
          </p:nvSpPr>
          <p:spPr>
            <a:xfrm>
              <a:off x="452874" y="2628179"/>
              <a:ext cx="3859548" cy="301958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B25C-204D-4B08-A771-1793DC186DF8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650" y="2844049"/>
            <a:ext cx="3524250" cy="261949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buSzPct val="80000"/>
              <a:defRPr sz="15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35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 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621524"/>
            <a:ext cx="352425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D68DA06-53D0-4151-903A-E088B647D5AF}"/>
              </a:ext>
            </a:extLst>
          </p:cNvPr>
          <p:cNvGrpSpPr/>
          <p:nvPr userDrawn="1"/>
        </p:nvGrpSpPr>
        <p:grpSpPr>
          <a:xfrm>
            <a:off x="4715434" y="1467652"/>
            <a:ext cx="4091840" cy="4479791"/>
            <a:chOff x="336728" y="1467651"/>
            <a:chExt cx="4091840" cy="4479791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5BB537A1-FA9C-417F-B162-9CA6394FDDD5}"/>
                </a:ext>
              </a:extLst>
            </p:cNvPr>
            <p:cNvSpPr/>
            <p:nvPr userDrawn="1"/>
          </p:nvSpPr>
          <p:spPr>
            <a:xfrm>
              <a:off x="336728" y="1467651"/>
              <a:ext cx="4091840" cy="447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CBFF740F-65CC-4E89-BE46-02D4D074FFE5}"/>
                </a:ext>
              </a:extLst>
            </p:cNvPr>
            <p:cNvSpPr/>
            <p:nvPr userDrawn="1"/>
          </p:nvSpPr>
          <p:spPr>
            <a:xfrm>
              <a:off x="452874" y="2628179"/>
              <a:ext cx="3859548" cy="301958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16">
            <a:extLst>
              <a:ext uri="{FF2B5EF4-FFF2-40B4-BE49-F238E27FC236}">
                <a16:creationId xmlns="" xmlns:a16="http://schemas.microsoft.com/office/drawing/2014/main" id="{4172548E-2D11-4EE8-8DCB-EBBE6A1A6BC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91100" y="2844049"/>
            <a:ext cx="3524250" cy="261949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buSzPct val="80000"/>
              <a:defRPr sz="15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35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 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D43366C2-49D8-495F-B62D-ED944BD849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1100" y="1621524"/>
            <a:ext cx="352425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7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8756"/>
          </a:xfrm>
        </p:spPr>
        <p:txBody>
          <a:bodyPr>
            <a:normAutofit/>
          </a:bodyPr>
          <a:lstStyle>
            <a:lvl1pPr>
              <a:defRPr sz="2400" b="1">
                <a:latin typeface="Bookman Old Style" panose="02050604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1757-BA82-4758-A961-4F000424E000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1804EA2-63A5-426E-BBF4-78E8E848C95A}"/>
              </a:ext>
            </a:extLst>
          </p:cNvPr>
          <p:cNvSpPr/>
          <p:nvPr userDrawn="1"/>
        </p:nvSpPr>
        <p:spPr>
          <a:xfrm>
            <a:off x="336729" y="1118106"/>
            <a:ext cx="8522963" cy="503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06356154-0332-43DD-974A-A56FE42C3801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28650" y="1377864"/>
            <a:ext cx="7951788" cy="44589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00B0F0"/>
              </a:buClr>
              <a:buSzPct val="80000"/>
              <a:defRPr sz="15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rgbClr val="00B0F0"/>
              </a:buClr>
              <a:defRPr sz="135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rgbClr val="00B0F0"/>
              </a:buClr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rgbClr val="00B0F0"/>
              </a:buClr>
              <a:defRPr sz="10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rgbClr val="00B0F0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 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575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8756"/>
          </a:xfrm>
        </p:spPr>
        <p:txBody>
          <a:bodyPr>
            <a:normAutofit/>
          </a:bodyPr>
          <a:lstStyle>
            <a:lvl1pPr>
              <a:defRPr sz="2400" b="1">
                <a:latin typeface="Bookman Old Style" panose="02050604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1757-BA82-4758-A961-4F000424E000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06356154-0332-43DD-974A-A56FE42C3801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28650" y="1377863"/>
            <a:ext cx="7951788" cy="44589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00B0F0"/>
              </a:buClr>
              <a:buSzPct val="80000"/>
              <a:defRPr sz="15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rgbClr val="00B0F0"/>
              </a:buClr>
              <a:defRPr sz="135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rgbClr val="00B0F0"/>
              </a:buClr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rgbClr val="00B0F0"/>
              </a:buClr>
              <a:defRPr sz="10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rgbClr val="00B0F0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 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D24520F-3C74-40E9-8742-CE024099BC14}"/>
              </a:ext>
            </a:extLst>
          </p:cNvPr>
          <p:cNvSpPr/>
          <p:nvPr userDrawn="1"/>
        </p:nvSpPr>
        <p:spPr>
          <a:xfrm>
            <a:off x="8608979" y="6547756"/>
            <a:ext cx="535022" cy="242854"/>
          </a:xfrm>
          <a:prstGeom prst="rect">
            <a:avLst/>
          </a:prstGeom>
          <a:solidFill>
            <a:srgbClr val="1E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8" y="1249136"/>
            <a:ext cx="8785902" cy="4927827"/>
          </a:xfrm>
        </p:spPr>
        <p:txBody>
          <a:bodyPr/>
          <a:lstStyle>
            <a:lvl1pPr marL="449263" indent="-449263">
              <a:lnSpc>
                <a:spcPct val="150000"/>
              </a:lnSpc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rgbClr val="249DD8"/>
              </a:buClr>
              <a:buFont typeface="Century Gothic" panose="020B0502020202020204" pitchFamily="34" charset="0"/>
              <a:buChar char="●"/>
              <a:defRPr sz="2200">
                <a:solidFill>
                  <a:srgbClr val="002060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229DD8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Century Gothic" panose="020B0502020202020204" pitchFamily="34" charset="0"/>
              <a:buChar char="○"/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334828"/>
            <a:ext cx="358099" cy="357791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8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1F6C0F-32C1-4B16-9606-CEF9922F5DB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668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65138" y="1158875"/>
            <a:ext cx="8213725" cy="483393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49263" y="1158875"/>
            <a:ext cx="8229600" cy="49323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457200" y="1379538"/>
            <a:ext cx="8253413" cy="4597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F3FA-60F0-4111-9169-539EF6743970}" type="datetime1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376513" y="2957033"/>
            <a:ext cx="442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sz="5400" dirty="0">
              <a:solidFill>
                <a:srgbClr val="249DD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6830" y="694023"/>
            <a:ext cx="2220683" cy="10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452" y="1368425"/>
            <a:ext cx="5638800" cy="2212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00150" indent="-285750">
              <a:buClrTx/>
              <a:buFont typeface="Arial" panose="020B0604020202020204" pitchFamily="34" charset="0"/>
              <a:buChar char="•"/>
              <a:defRPr sz="1700" b="1">
                <a:solidFill>
                  <a:srgbClr val="2C80C2"/>
                </a:solidFill>
                <a:latin typeface="Cambria" panose="020405030504060302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500" b="1" baseline="0">
                <a:solidFill>
                  <a:schemeClr val="tx2"/>
                </a:solidFill>
                <a:latin typeface="Cambria" panose="020405030504060302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Click to edit</a:t>
            </a:r>
          </a:p>
          <a:p>
            <a:pPr lvl="2"/>
            <a:r>
              <a:rPr lang="en-US" dirty="0" smtClean="0"/>
              <a:t>Click to edit</a:t>
            </a:r>
          </a:p>
          <a:p>
            <a:pPr lvl="3"/>
            <a:r>
              <a:rPr lang="en-US" dirty="0" smtClean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63" y="298450"/>
            <a:ext cx="7507287" cy="546100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56659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2C80C2"/>
                </a:solidFill>
              </a:defRPr>
            </a:lvl1pPr>
          </a:lstStyle>
          <a:p>
            <a:pPr>
              <a:defRPr/>
            </a:pPr>
            <a:fld id="{57516061-AF22-424D-BF78-71E4B4FB1C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6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603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10727" y="4815575"/>
            <a:ext cx="9186765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10726" y="-8710"/>
            <a:ext cx="9186765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584" y="150124"/>
            <a:ext cx="1359557" cy="63446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666082" y="345457"/>
            <a:ext cx="754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YOUR QUALITY PARNER FOR SOFTWARE SOLUTIONS</a:t>
            </a:r>
            <a:endParaRPr lang="en-US" sz="2400" b="1" dirty="0">
              <a:solidFill>
                <a:srgbClr val="229D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-10726" y="6418907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9DD8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636810" y="645928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  <a:endParaRPr lang="en-US" sz="16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  <a:endParaRPr lang="en-US" sz="16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5004707"/>
            <a:ext cx="77724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49" y="5718305"/>
            <a:ext cx="6858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F9D4-2602-4188-A8C0-9E23B528ED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2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8" y="1249136"/>
            <a:ext cx="8785902" cy="4927827"/>
          </a:xfrm>
        </p:spPr>
        <p:txBody>
          <a:bodyPr/>
          <a:lstStyle>
            <a:lvl1pPr marL="449263" indent="-449263">
              <a:lnSpc>
                <a:spcPct val="150000"/>
              </a:lnSpc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rgbClr val="249DD8"/>
              </a:buClr>
              <a:buFont typeface="Century Gothic" panose="020B0502020202020204" pitchFamily="34" charset="0"/>
              <a:buChar char="●"/>
              <a:defRPr sz="2200">
                <a:solidFill>
                  <a:srgbClr val="002060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229DD8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Century Gothic" panose="020B0502020202020204" pitchFamily="34" charset="0"/>
              <a:buChar char="○"/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334828"/>
            <a:ext cx="358099" cy="357791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2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79FE-239B-4030-8DEC-E0008B4E66EB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726" y="6435841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C6F9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050616" y="6483353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12F569-F0E8-45C6-A8B5-805952AC8A46}" type="slidenum">
              <a:rPr lang="en-US" smtClean="0">
                <a:latin typeface="Century Gothic" panose="020B0502020202020204" pitchFamily="34" charset="0"/>
              </a:rPr>
              <a:pPr algn="r"/>
              <a:t>‹#›</a:t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7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70" r:id="rId5"/>
    <p:sldLayoutId id="2147483667" r:id="rId6"/>
    <p:sldLayoutId id="214748367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79FE-239B-4030-8DEC-E0008B4E66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0726" y="6435841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C6F9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  <a:endParaRPr lang="en-US" sz="16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050616" y="6483353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12F569-F0E8-45C6-A8B5-805952AC8A46}" type="slidenum">
              <a:rPr lang="en-US" smtClean="0">
                <a:solidFill>
                  <a:prstClr val="white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n-U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03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 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9B0C-5CE1-4ADA-AC4F-6767B8E31AA9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D24520F-3C74-40E9-8742-CE024099BC14}"/>
              </a:ext>
            </a:extLst>
          </p:cNvPr>
          <p:cNvSpPr/>
          <p:nvPr userDrawn="1"/>
        </p:nvSpPr>
        <p:spPr>
          <a:xfrm>
            <a:off x="8608979" y="6547756"/>
            <a:ext cx="535022" cy="242854"/>
          </a:xfrm>
          <a:prstGeom prst="rect">
            <a:avLst/>
          </a:prstGeom>
          <a:solidFill>
            <a:srgbClr val="1E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9B84931-3773-43AF-8D03-80C5A02EEF07}"/>
              </a:ext>
            </a:extLst>
          </p:cNvPr>
          <p:cNvSpPr/>
          <p:nvPr userDrawn="1"/>
        </p:nvSpPr>
        <p:spPr>
          <a:xfrm>
            <a:off x="0" y="4"/>
            <a:ext cx="9144000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74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979" y="6486622"/>
            <a:ext cx="535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  <p:sldLayoutId id="2147483705" r:id="rId4"/>
    <p:sldLayoutId id="2147483706" r:id="rId5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B0F0"/>
        </a:buClr>
        <a:buFont typeface="Wingdings 3" panose="05040102010807070707" pitchFamily="18" charset="2"/>
        <a:buChar char=""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F0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F0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F0"/>
        </a:buClr>
        <a:buFont typeface="Courier New" panose="02070309020205020404" pitchFamily="49" charset="0"/>
        <a:buChar char="o"/>
        <a:defRPr sz="10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F0"/>
        </a:buClr>
        <a:buFont typeface="Calibri Light" panose="020F0302020204030204" pitchFamily="34" charset="0"/>
        <a:buChar char="□"/>
        <a:defRPr sz="9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ravelwithus.asia/" TargetMode="External"/><Relationship Id="rId2" Type="http://schemas.openxmlformats.org/officeDocument/2006/relationships/hyperlink" Target="http://www.way2automation.com/angularjs-protractor/banking/#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go.com/en-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ch-tajawal/page-object-model-pom-design-pattern-f9588630800b" TargetMode="External"/><Relationship Id="rId2" Type="http://schemas.openxmlformats.org/officeDocument/2006/relationships/hyperlink" Target="https://www.guru99.com/page-object-model-pom-page-factory-in-selenium-ultimate-guide.html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59" y="4942977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Session 3: Page Object Model</a:t>
            </a:r>
          </a:p>
          <a:p>
            <a:pPr algn="ctr"/>
            <a:r>
              <a:rPr lang="en-US" sz="38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 Anh Pham</a:t>
            </a:r>
            <a:endParaRPr lang="en-US" sz="3800" b="1" dirty="0">
              <a:solidFill>
                <a:srgbClr val="0070C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" y="150124"/>
            <a:ext cx="1359557" cy="6344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726" y="6418907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7C6F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6810" y="645928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  <a:endParaRPr lang="en-US" sz="16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  <a:endParaRPr lang="en-US" sz="16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6072" y="1124712"/>
            <a:ext cx="8486239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9DD8"/>
              </a:buClr>
              <a:buFont typeface="Wingdings" panose="05000000000000000000" pitchFamily="2" charset="2"/>
              <a:buChar char="v"/>
              <a:defRPr sz="2200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SzPct val="7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SzPct val="50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Font typeface="Calibri Light" panose="020F0302020204030204" pitchFamily="34" charset="0"/>
              <a:buChar char="-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249DD8"/>
                </a:solidFill>
                <a:latin typeface="Book Antiqua" panose="02040602050305030304" pitchFamily="18" charset="0"/>
              </a:rPr>
              <a:t>What is the problem?</a:t>
            </a:r>
          </a:p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249DD8"/>
                </a:solidFill>
                <a:latin typeface="Book Antiqua" panose="02040602050305030304" pitchFamily="18" charset="0"/>
              </a:rPr>
              <a:t>What is Page Object Model (POM)?</a:t>
            </a:r>
          </a:p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249DD8"/>
                </a:solidFill>
                <a:latin typeface="Book Antiqua" panose="02040602050305030304" pitchFamily="18" charset="0"/>
              </a:rPr>
              <a:t>How to implement?</a:t>
            </a:r>
          </a:p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249DD8"/>
                </a:solidFill>
                <a:latin typeface="Book Antiqua" panose="02040602050305030304" pitchFamily="18" charset="0"/>
              </a:rPr>
              <a:t>Practices</a:t>
            </a:r>
          </a:p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249DD8"/>
                </a:solidFill>
                <a:latin typeface="Book Antiqua" panose="02040602050305030304" pitchFamily="18" charset="0"/>
              </a:rPr>
              <a:t>Refer document</a:t>
            </a:r>
            <a:endParaRPr lang="en-US" sz="2800" dirty="0">
              <a:solidFill>
                <a:srgbClr val="249DD8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6" y="1224442"/>
            <a:ext cx="8582847" cy="462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3208" y="1433310"/>
            <a:ext cx="6764965" cy="6414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3233" y="4058665"/>
            <a:ext cx="6725753" cy="618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862082" y="1378448"/>
            <a:ext cx="195920" cy="9144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795981" y="4058665"/>
            <a:ext cx="195920" cy="150611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8315275" y="4189023"/>
            <a:ext cx="345125" cy="150669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1 22"/>
          <p:cNvSpPr/>
          <p:nvPr/>
        </p:nvSpPr>
        <p:spPr>
          <a:xfrm>
            <a:off x="6048103" y="846984"/>
            <a:ext cx="2605976" cy="175012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Duplicated code</a:t>
            </a:r>
            <a:endParaRPr lang="en-US" dirty="0"/>
          </a:p>
        </p:txBody>
      </p:sp>
      <p:sp>
        <p:nvSpPr>
          <p:cNvPr id="24" name="Explosion 1 23"/>
          <p:cNvSpPr/>
          <p:nvPr/>
        </p:nvSpPr>
        <p:spPr>
          <a:xfrm>
            <a:off x="314501" y="2085755"/>
            <a:ext cx="2351314" cy="17780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Hard to maintain</a:t>
            </a:r>
            <a:endParaRPr lang="en-US" dirty="0"/>
          </a:p>
        </p:txBody>
      </p:sp>
      <p:sp>
        <p:nvSpPr>
          <p:cNvPr id="25" name="Explosion 1 24"/>
          <p:cNvSpPr/>
          <p:nvPr/>
        </p:nvSpPr>
        <p:spPr>
          <a:xfrm>
            <a:off x="6667636" y="2579875"/>
            <a:ext cx="2351314" cy="17780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Hard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5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Page Object Model (POM)?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934" y="933252"/>
            <a:ext cx="8785902" cy="492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POM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design pattern to create Object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Repository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 for web UI elements.</a:t>
            </a:r>
            <a:r>
              <a:rPr lang="en-US" b="0" dirty="0"/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Here,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all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element locators used by the application will be stored in separated class from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testcases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3826" y="3094984"/>
            <a:ext cx="7891175" cy="2973550"/>
            <a:chOff x="498764" y="3284520"/>
            <a:chExt cx="7891175" cy="2973550"/>
          </a:xfrm>
        </p:grpSpPr>
        <p:sp>
          <p:nvSpPr>
            <p:cNvPr id="8" name="Rounded Rectangle 7"/>
            <p:cNvSpPr/>
            <p:nvPr/>
          </p:nvSpPr>
          <p:spPr>
            <a:xfrm>
              <a:off x="746482" y="4398475"/>
              <a:ext cx="1438102" cy="939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PageObject</a:t>
              </a:r>
              <a:r>
                <a:rPr lang="en-US" dirty="0" smtClean="0"/>
                <a:t> Class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789" y="4380809"/>
              <a:ext cx="1438102" cy="939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Testcases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882042" y="3284520"/>
              <a:ext cx="3507897" cy="1389926"/>
              <a:chOff x="4887958" y="3568120"/>
              <a:chExt cx="3507897" cy="138992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887958" y="3757717"/>
                <a:ext cx="3507897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Element locators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Methods performing operations on elements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887958" y="3568120"/>
                <a:ext cx="1854537" cy="37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Page Object Class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872094" y="4868144"/>
              <a:ext cx="3507897" cy="1389926"/>
              <a:chOff x="4988545" y="3256393"/>
              <a:chExt cx="3507897" cy="138992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988545" y="3445990"/>
                <a:ext cx="3507897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Actual test scenario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Calls to methods in page object class with arguments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988546" y="3256393"/>
                <a:ext cx="1854537" cy="37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Testcases</a:t>
                </a:r>
                <a:endParaRPr lang="en-US" dirty="0"/>
              </a:p>
            </p:txBody>
          </p:sp>
        </p:grpSp>
        <p:sp>
          <p:nvSpPr>
            <p:cNvPr id="20" name="Plus 19"/>
            <p:cNvSpPr/>
            <p:nvPr/>
          </p:nvSpPr>
          <p:spPr>
            <a:xfrm>
              <a:off x="2244436" y="4554099"/>
              <a:ext cx="540328" cy="682919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8764" y="3543367"/>
              <a:ext cx="3998421" cy="2292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sz="1700" dirty="0" smtClean="0">
                  <a:solidFill>
                    <a:schemeClr val="accent1">
                      <a:lumMod val="75000"/>
                    </a:schemeClr>
                  </a:solidFill>
                </a:rPr>
                <a:t>Locators and </a:t>
              </a:r>
              <a:r>
                <a:rPr lang="en-US" sz="1700" dirty="0" err="1" smtClean="0">
                  <a:solidFill>
                    <a:schemeClr val="accent1">
                      <a:lumMod val="75000"/>
                    </a:schemeClr>
                  </a:solidFill>
                </a:rPr>
                <a:t>testscripts</a:t>
              </a:r>
              <a:r>
                <a:rPr lang="en-US" sz="1700" dirty="0" smtClean="0">
                  <a:solidFill>
                    <a:schemeClr val="accent1">
                      <a:lumMod val="75000"/>
                    </a:schemeClr>
                  </a:solidFill>
                </a:rPr>
                <a:t> stored separately</a:t>
              </a:r>
              <a:endParaRPr lang="en-US" sz="1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92629" y="3284520"/>
              <a:ext cx="2520538" cy="423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Object 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6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how to implement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281919"/>
            <a:ext cx="8493226" cy="4700869"/>
          </a:xfrm>
        </p:spPr>
      </p:pic>
    </p:spTree>
    <p:extLst>
      <p:ext uri="{BB962C8B-B14F-4D97-AF65-F5344CB8AC3E}">
        <p14:creationId xmlns:p14="http://schemas.microsoft.com/office/powerpoint/2010/main" val="11782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Apply Page Object Models for</a:t>
            </a:r>
          </a:p>
          <a:p>
            <a:pPr lvl="1"/>
            <a:r>
              <a:rPr lang="en-US" dirty="0">
                <a:hlinkClick r:id="rId2"/>
              </a:rPr>
              <a:t>http://www.way2automation.com/angularjs-protractor/banking/#/</a:t>
            </a:r>
            <a:r>
              <a:rPr lang="en-US" dirty="0" smtClean="0">
                <a:hlinkClick r:id="rId2"/>
              </a:rPr>
              <a:t>login</a:t>
            </a:r>
            <a:endParaRPr lang="en-US" dirty="0" smtClean="0"/>
          </a:p>
          <a:p>
            <a:pPr lvl="1"/>
            <a:r>
              <a:rPr lang="vi-VN" dirty="0">
                <a:hlinkClick r:id="rId3"/>
              </a:rPr>
              <a:t>http://travelwithus.asia</a:t>
            </a:r>
            <a:r>
              <a:rPr lang="vi-VN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vi-VN" dirty="0">
                <a:hlinkClick r:id="rId4"/>
              </a:rPr>
              <a:t>https://</a:t>
            </a:r>
            <a:r>
              <a:rPr lang="vi-VN" dirty="0" smtClean="0">
                <a:hlinkClick r:id="rId4"/>
              </a:rPr>
              <a:t>www.lego.com/en-us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6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www.guru99.com/page-object-model-pom-page-factory-in-selenium-ultimate-guide.html#1</a:t>
            </a:r>
            <a:endParaRPr lang="en-US" dirty="0" smtClean="0"/>
          </a:p>
          <a:p>
            <a:pPr lvl="1"/>
            <a:r>
              <a:rPr lang="vi-VN">
                <a:hlinkClick r:id="rId3"/>
              </a:rPr>
              <a:t>https://medium.com/tech-tajawal/page-object-model-pom-design-pattern-f9588630800b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1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4EC3E7-5BB1-44EA-A166-A91562EBD2A3}"/>
              </a:ext>
            </a:extLst>
          </p:cNvPr>
          <p:cNvSpPr/>
          <p:nvPr/>
        </p:nvSpPr>
        <p:spPr>
          <a:xfrm>
            <a:off x="1143000" y="3787485"/>
            <a:ext cx="6858000" cy="15898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5DA7C8-6BE2-4388-847F-DD8D1F221E99}"/>
              </a:ext>
            </a:extLst>
          </p:cNvPr>
          <p:cNvSpPr txBox="1"/>
          <p:nvPr/>
        </p:nvSpPr>
        <p:spPr>
          <a:xfrm>
            <a:off x="1974524" y="3908744"/>
            <a:ext cx="51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3600" b="1" spc="38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n-US" sz="3600" spc="38" dirty="0">
              <a:solidFill>
                <a:prstClr val="white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B654CC-AAF0-403D-A86F-759223837E71}"/>
              </a:ext>
            </a:extLst>
          </p:cNvPr>
          <p:cNvGrpSpPr/>
          <p:nvPr/>
        </p:nvGrpSpPr>
        <p:grpSpPr>
          <a:xfrm>
            <a:off x="2118351" y="4563678"/>
            <a:ext cx="2762812" cy="592470"/>
            <a:chOff x="724332" y="4881693"/>
            <a:chExt cx="3683749" cy="789959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1A4ED46-9555-41F4-BC0E-AE50E9956C66}"/>
                </a:ext>
              </a:extLst>
            </p:cNvPr>
            <p:cNvSpPr txBox="1"/>
            <p:nvPr/>
          </p:nvSpPr>
          <p:spPr>
            <a:xfrm>
              <a:off x="724332" y="4881693"/>
              <a:ext cx="1295647" cy="78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lnSpc>
                  <a:spcPts val="1275"/>
                </a:lnSpc>
                <a:defRPr/>
              </a:pPr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Vietnam:</a:t>
              </a:r>
            </a:p>
            <a:p>
              <a:pPr defTabSz="342900">
                <a:lnSpc>
                  <a:spcPts val="1275"/>
                </a:lnSpc>
                <a:defRPr/>
              </a:pPr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North America: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2169EE0-54D3-4AFA-9B9D-2B0E90983C24}"/>
                </a:ext>
              </a:extLst>
            </p:cNvPr>
            <p:cNvSpPr txBox="1"/>
            <p:nvPr/>
          </p:nvSpPr>
          <p:spPr>
            <a:xfrm>
              <a:off x="2103031" y="4881693"/>
              <a:ext cx="2305050" cy="567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lnSpc>
                  <a:spcPts val="1275"/>
                </a:lnSpc>
                <a:defRPr/>
              </a:pPr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+84 28 3997 8000</a:t>
              </a:r>
            </a:p>
            <a:p>
              <a:pPr defTabSz="342900">
                <a:lnSpc>
                  <a:spcPts val="1275"/>
                </a:lnSpc>
                <a:defRPr/>
              </a:pPr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  +1 844 224 4188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06A15E-0334-495C-90A1-4B35BACE0DCF}"/>
              </a:ext>
            </a:extLst>
          </p:cNvPr>
          <p:cNvGrpSpPr/>
          <p:nvPr/>
        </p:nvGrpSpPr>
        <p:grpSpPr>
          <a:xfrm>
            <a:off x="2109986" y="4994038"/>
            <a:ext cx="2144441" cy="425758"/>
            <a:chOff x="4318908" y="4881693"/>
            <a:chExt cx="2540132" cy="567678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6DED34F-E17C-4365-84EB-A84E9E313342}"/>
                </a:ext>
              </a:extLst>
            </p:cNvPr>
            <p:cNvSpPr txBox="1"/>
            <p:nvPr/>
          </p:nvSpPr>
          <p:spPr>
            <a:xfrm>
              <a:off x="4318908" y="4887014"/>
              <a:ext cx="1307291" cy="34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lnSpc>
                  <a:spcPts val="1275"/>
                </a:lnSpc>
                <a:defRPr/>
              </a:pPr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Email: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BA85F12-F8E2-421F-9D55-C623B6C1249A}"/>
                </a:ext>
              </a:extLst>
            </p:cNvPr>
            <p:cNvSpPr txBox="1"/>
            <p:nvPr/>
          </p:nvSpPr>
          <p:spPr>
            <a:xfrm>
              <a:off x="5009478" y="4881693"/>
              <a:ext cx="1849562" cy="56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42900">
                <a:lnSpc>
                  <a:spcPts val="1275"/>
                </a:lnSpc>
                <a:defRPr/>
              </a:pPr>
              <a:r>
                <a:rPr lang="en-US" sz="1050" b="1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sales@tmasolutions.com</a:t>
              </a:r>
              <a:endParaRPr lang="en-US" sz="1050" b="1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B56DEB9E-10E3-4B1C-9992-6A6CE2AD2C42}"/>
              </a:ext>
            </a:extLst>
          </p:cNvPr>
          <p:cNvGrpSpPr/>
          <p:nvPr/>
        </p:nvGrpSpPr>
        <p:grpSpPr>
          <a:xfrm>
            <a:off x="4981198" y="4557814"/>
            <a:ext cx="2884622" cy="425758"/>
            <a:chOff x="869296" y="4881693"/>
            <a:chExt cx="3846162" cy="56767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E0D0B17-3452-423A-9A0A-CCC872EEA488}"/>
                </a:ext>
              </a:extLst>
            </p:cNvPr>
            <p:cNvSpPr txBox="1"/>
            <p:nvPr/>
          </p:nvSpPr>
          <p:spPr>
            <a:xfrm>
              <a:off x="869296" y="4881693"/>
              <a:ext cx="1295646" cy="56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lnSpc>
                  <a:spcPts val="1275"/>
                </a:lnSpc>
                <a:defRPr/>
              </a:pPr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Australia:</a:t>
              </a:r>
            </a:p>
            <a:p>
              <a:pPr defTabSz="342900">
                <a:lnSpc>
                  <a:spcPts val="1275"/>
                </a:lnSpc>
                <a:defRPr/>
              </a:pPr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Japan: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582B7D24-D6A5-40DA-AB4E-FD5A54E6B201}"/>
                </a:ext>
              </a:extLst>
            </p:cNvPr>
            <p:cNvSpPr txBox="1"/>
            <p:nvPr/>
          </p:nvSpPr>
          <p:spPr>
            <a:xfrm>
              <a:off x="2410408" y="4881693"/>
              <a:ext cx="2305050" cy="56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lnSpc>
                  <a:spcPts val="1275"/>
                </a:lnSpc>
                <a:defRPr/>
              </a:pPr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+61 414 734 277</a:t>
              </a:r>
            </a:p>
            <a:p>
              <a:pPr defTabSz="342900">
                <a:lnSpc>
                  <a:spcPts val="1275"/>
                </a:lnSpc>
                <a:defRPr/>
              </a:pPr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+81 364 324 994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17CDE8E9-5572-455C-8460-A52A21DC00E5}"/>
              </a:ext>
            </a:extLst>
          </p:cNvPr>
          <p:cNvGrpSpPr/>
          <p:nvPr/>
        </p:nvGrpSpPr>
        <p:grpSpPr>
          <a:xfrm>
            <a:off x="4902128" y="4994039"/>
            <a:ext cx="2274296" cy="263036"/>
            <a:chOff x="4274841" y="4881693"/>
            <a:chExt cx="2305050" cy="35071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521A1561-42FE-4045-8AFD-51A9CD9034B4}"/>
                </a:ext>
              </a:extLst>
            </p:cNvPr>
            <p:cNvSpPr txBox="1"/>
            <p:nvPr/>
          </p:nvSpPr>
          <p:spPr>
            <a:xfrm>
              <a:off x="4363454" y="4887014"/>
              <a:ext cx="1307291" cy="34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lnSpc>
                  <a:spcPts val="1275"/>
                </a:lnSpc>
                <a:defRPr/>
              </a:pPr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Website: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B4A937A-7B29-4C9B-A2EA-7FEB94195BCC}"/>
                </a:ext>
              </a:extLst>
            </p:cNvPr>
            <p:cNvSpPr txBox="1"/>
            <p:nvPr/>
          </p:nvSpPr>
          <p:spPr>
            <a:xfrm>
              <a:off x="4274841" y="4881693"/>
              <a:ext cx="2305050" cy="34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42900">
                <a:lnSpc>
                  <a:spcPts val="1275"/>
                </a:lnSpc>
                <a:defRPr/>
              </a:pPr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www.tmasolutions.com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0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18367</TotalTime>
  <Words>171</Words>
  <Application>Microsoft Office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3_Office Theme</vt:lpstr>
      <vt:lpstr>1_Office Theme</vt:lpstr>
      <vt:lpstr>PowerPoint Presentation</vt:lpstr>
      <vt:lpstr>Agenda</vt:lpstr>
      <vt:lpstr>What is the problem?</vt:lpstr>
      <vt:lpstr>What is Page Object Model (POM)?</vt:lpstr>
      <vt:lpstr>Demo how to implement</vt:lpstr>
      <vt:lpstr>Practices</vt:lpstr>
      <vt:lpstr>Documents</vt:lpstr>
      <vt:lpstr>PowerPoint Presentation</vt:lpstr>
    </vt:vector>
  </TitlesOfParts>
  <Company>TMA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TMA Overview-opt2</dc:title>
  <dc:creator>TMA Visual Design Group (T-Design)</dc:creator>
  <cp:lastModifiedBy>LAPTOP</cp:lastModifiedBy>
  <cp:revision>657</cp:revision>
  <dcterms:created xsi:type="dcterms:W3CDTF">2013-11-11T02:29:22Z</dcterms:created>
  <dcterms:modified xsi:type="dcterms:W3CDTF">2019-06-20T04:36:53Z</dcterms:modified>
</cp:coreProperties>
</file>