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620E"/>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26" d="100"/>
          <a:sy n="26" d="100"/>
        </p:scale>
        <p:origin x="1752" y="42"/>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‹Nº›</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1/20/2024</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‹Nº›</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570801" y="668964"/>
            <a:ext cx="21117102" cy="2047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s-EC" sz="7600" b="1" dirty="0">
                <a:solidFill>
                  <a:schemeClr val="bg1"/>
                </a:solidFill>
                <a:latin typeface="+mn-lt"/>
              </a:rPr>
              <a:t>Sistema de Recomendaciones de Restaurantes</a:t>
            </a:r>
          </a:p>
        </p:txBody>
      </p:sp>
      <p:sp>
        <p:nvSpPr>
          <p:cNvPr id="5" name="Text Box 123"/>
          <p:cNvSpPr txBox="1">
            <a:spLocks noChangeArrowheads="1"/>
          </p:cNvSpPr>
          <p:nvPr/>
        </p:nvSpPr>
        <p:spPr bwMode="auto">
          <a:xfrm>
            <a:off x="5161961" y="2873689"/>
            <a:ext cx="19374717"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s-MX" sz="4600" dirty="0">
                <a:solidFill>
                  <a:schemeClr val="bg1"/>
                </a:solidFill>
                <a:latin typeface="+mn-lt"/>
              </a:rPr>
              <a:t>Grace Espinoza </a:t>
            </a:r>
            <a:r>
              <a:rPr lang="es-MX" sz="4600" baseline="30000" dirty="0">
                <a:solidFill>
                  <a:schemeClr val="bg1"/>
                </a:solidFill>
                <a:latin typeface="+mn-lt"/>
              </a:rPr>
              <a:t>1</a:t>
            </a:r>
            <a:r>
              <a:rPr lang="es-MX" sz="4600" dirty="0">
                <a:solidFill>
                  <a:schemeClr val="bg1"/>
                </a:solidFill>
                <a:latin typeface="+mn-lt"/>
              </a:rPr>
              <a:t>, Allison Holguin</a:t>
            </a:r>
            <a:r>
              <a:rPr lang="es-MX" sz="4600" baseline="30000" dirty="0">
                <a:solidFill>
                  <a:schemeClr val="bg1"/>
                </a:solidFill>
                <a:latin typeface="+mn-lt"/>
              </a:rPr>
              <a:t>2</a:t>
            </a:r>
            <a:r>
              <a:rPr lang="es-MX" sz="4600" dirty="0">
                <a:solidFill>
                  <a:schemeClr val="bg1"/>
                </a:solidFill>
                <a:latin typeface="+mn-lt"/>
              </a:rPr>
              <a:t>, Ken Luzuariaga</a:t>
            </a:r>
            <a:r>
              <a:rPr lang="es-MX" sz="4600" baseline="30000" dirty="0">
                <a:solidFill>
                  <a:schemeClr val="bg1"/>
                </a:solidFill>
                <a:latin typeface="+mn-lt"/>
              </a:rPr>
              <a:t>3</a:t>
            </a:r>
          </a:p>
          <a:p>
            <a:pPr algn="ctr" eaLnBrk="1" hangingPunct="1"/>
            <a:endParaRPr lang="es-EC" dirty="0">
              <a:solidFill>
                <a:schemeClr val="bg1"/>
              </a:solidFill>
            </a:endParaRPr>
          </a:p>
          <a:p>
            <a:pPr algn="ctr"/>
            <a:r>
              <a:rPr lang="es-EC" dirty="0">
                <a:solidFill>
                  <a:schemeClr val="bg1"/>
                </a:solidFill>
              </a:rPr>
              <a:t>(3) Carrera de Sistemas, Facultad de Industrial, Universidad de Guayaquil.</a:t>
            </a:r>
          </a:p>
        </p:txBody>
      </p:sp>
      <p:sp>
        <p:nvSpPr>
          <p:cNvPr id="24" name="TextBox 23"/>
          <p:cNvSpPr txBox="1"/>
          <p:nvPr/>
        </p:nvSpPr>
        <p:spPr>
          <a:xfrm>
            <a:off x="425076" y="38437453"/>
            <a:ext cx="10504773" cy="1749813"/>
          </a:xfrm>
          <a:prstGeom prst="rect">
            <a:avLst/>
          </a:prstGeom>
          <a:noFill/>
        </p:spPr>
        <p:txBody>
          <a:bodyPr wrap="square" lIns="86970" tIns="43485" rIns="86970" bIns="43485" rtlCol="0">
            <a:spAutoFit/>
          </a:bodyPr>
          <a:lstStyle/>
          <a:p>
            <a:r>
              <a:rPr lang="es-EC" sz="3600" b="1" dirty="0"/>
              <a:t>Grace Irene Espinoza Prieto</a:t>
            </a:r>
          </a:p>
          <a:p>
            <a:r>
              <a:rPr lang="es-EC" sz="3600" dirty="0"/>
              <a:t>grace.espinozapri@ug.edu.ec</a:t>
            </a:r>
          </a:p>
          <a:p>
            <a:r>
              <a:rPr lang="es-EC" sz="3600" dirty="0"/>
              <a:t>Sistemas de información – Ingeniería Industrial</a:t>
            </a:r>
          </a:p>
        </p:txBody>
      </p:sp>
      <p:sp>
        <p:nvSpPr>
          <p:cNvPr id="25" name="TextBox 24"/>
          <p:cNvSpPr txBox="1"/>
          <p:nvPr/>
        </p:nvSpPr>
        <p:spPr>
          <a:xfrm>
            <a:off x="425076" y="37594573"/>
            <a:ext cx="7852701" cy="918816"/>
          </a:xfrm>
          <a:prstGeom prst="rect">
            <a:avLst/>
          </a:prstGeom>
          <a:noFill/>
        </p:spPr>
        <p:txBody>
          <a:bodyPr wrap="square" lIns="86970" tIns="43485" rIns="86970" bIns="43485" rtlCol="0">
            <a:spAutoFit/>
          </a:bodyPr>
          <a:lstStyle/>
          <a:p>
            <a:r>
              <a:rPr lang="es-EC" sz="5400" b="1" dirty="0"/>
              <a:t>Información de contacto</a:t>
            </a:r>
          </a:p>
        </p:txBody>
      </p:sp>
      <p:sp>
        <p:nvSpPr>
          <p:cNvPr id="26" name="TextBox 25"/>
          <p:cNvSpPr txBox="1"/>
          <p:nvPr/>
        </p:nvSpPr>
        <p:spPr>
          <a:xfrm>
            <a:off x="11247437" y="38437453"/>
            <a:ext cx="18594762" cy="4082383"/>
          </a:xfrm>
          <a:prstGeom prst="rect">
            <a:avLst/>
          </a:prstGeom>
          <a:noFill/>
        </p:spPr>
        <p:txBody>
          <a:bodyPr wrap="square" lIns="86970" tIns="86970" rIns="86970" bIns="86970" numCol="1" spcCol="434850" rtlCol="0">
            <a:noAutofit/>
          </a:bodyPr>
          <a:lstStyle/>
          <a:p>
            <a:pPr marL="434850" indent="-434850">
              <a:buFont typeface="+mj-lt"/>
              <a:buAutoNum type="arabicPeriod"/>
            </a:pPr>
            <a:r>
              <a:rPr lang="en-US" sz="3200" dirty="0"/>
              <a:t>•</a:t>
            </a:r>
            <a:r>
              <a:rPr lang="en-US" sz="3200" dirty="0" err="1"/>
              <a:t>Chirag_ISB</a:t>
            </a:r>
            <a:r>
              <a:rPr lang="en-US" sz="3200" dirty="0"/>
              <a:t>. (2020). Zomato Restaurants Hyderabad [Dataset].https://www.kaggle.com/datasets/batjoker/zomato-restaurants-hyderabad/data</a:t>
            </a:r>
          </a:p>
          <a:p>
            <a:pPr marL="434850" indent="-434850">
              <a:buFont typeface="+mj-lt"/>
              <a:buAutoNum type="arabicPeriod"/>
            </a:pPr>
            <a:r>
              <a:rPr lang="es-MX" sz="3200" dirty="0"/>
              <a:t>•C.E. Vicuña, "Diseño e Implementación de un Sistema </a:t>
            </a:r>
            <a:r>
              <a:rPr lang="es-MX" sz="3200" dirty="0" err="1"/>
              <a:t>Recomendador</a:t>
            </a:r>
            <a:r>
              <a:rPr lang="es-MX" sz="3200" dirty="0"/>
              <a:t> de Eventos de Interés para Personas de la Tercer Edad mediante Geolocalización", Facultad de Electrónica, Universidad Salesiana de Cuenca, </a:t>
            </a:r>
            <a:r>
              <a:rPr lang="es-MX" sz="3200" dirty="0" err="1"/>
              <a:t>Cuenca,Ecuador</a:t>
            </a:r>
            <a:r>
              <a:rPr lang="es-MX" sz="3200" dirty="0"/>
              <a:t>, 2018.</a:t>
            </a:r>
            <a:r>
              <a:rPr lang="en-US" sz="3200" dirty="0"/>
              <a:t>   </a:t>
            </a:r>
          </a:p>
          <a:p>
            <a:pPr marL="434850" indent="-434850">
              <a:buFont typeface="+mj-lt"/>
              <a:buAutoNum type="arabicPeriod"/>
            </a:pPr>
            <a:r>
              <a:rPr lang="es-MX" sz="3200" dirty="0"/>
              <a:t>•M. Caro, "Sistemas de recomendación y explicaciones basados en grafos de interacción", Facultad de Informática, Universidad Complutense de Madrid, Madrid, España, 2022.</a:t>
            </a:r>
            <a:endParaRPr lang="en-US" sz="3200" dirty="0"/>
          </a:p>
          <a:p>
            <a:pPr marL="434850" indent="-434850">
              <a:buFont typeface="+mj-lt"/>
              <a:buAutoNum type="arabicPeriod"/>
            </a:pPr>
            <a:endParaRPr lang="en-US" sz="3200" dirty="0"/>
          </a:p>
        </p:txBody>
      </p:sp>
      <p:sp>
        <p:nvSpPr>
          <p:cNvPr id="27" name="TextBox 26"/>
          <p:cNvSpPr txBox="1"/>
          <p:nvPr/>
        </p:nvSpPr>
        <p:spPr>
          <a:xfrm>
            <a:off x="11714749" y="37594573"/>
            <a:ext cx="4233288" cy="918816"/>
          </a:xfrm>
          <a:prstGeom prst="rect">
            <a:avLst/>
          </a:prstGeom>
          <a:noFill/>
        </p:spPr>
        <p:txBody>
          <a:bodyPr wrap="square" lIns="86970" tIns="43485" rIns="86970" bIns="43485" rtlCol="0">
            <a:spAutoFit/>
          </a:bodyPr>
          <a:lstStyle/>
          <a:p>
            <a:r>
              <a:rPr lang="es-EC" sz="5400" b="1" dirty="0"/>
              <a:t>Referencias</a:t>
            </a:r>
          </a:p>
        </p:txBody>
      </p:sp>
      <p:sp>
        <p:nvSpPr>
          <p:cNvPr id="10" name="Text Box 189"/>
          <p:cNvSpPr txBox="1">
            <a:spLocks noChangeArrowheads="1"/>
          </p:cNvSpPr>
          <p:nvPr/>
        </p:nvSpPr>
        <p:spPr bwMode="auto">
          <a:xfrm>
            <a:off x="1681515" y="7132373"/>
            <a:ext cx="8407576" cy="976924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s-MX" sz="3600" dirty="0">
                <a:latin typeface="Calibri" pitchFamily="34" charset="0"/>
              </a:rPr>
              <a:t>Este proyecto se enfoca en desarrollar un sistema de recomendación de restaurantes que utilice análisis de datos y redes neuronales para personalizar sugerencias. </a:t>
            </a:r>
          </a:p>
          <a:p>
            <a:pPr eaLnBrk="1" hangingPunct="1"/>
            <a:endParaRPr lang="es-MX" sz="3600" dirty="0">
              <a:latin typeface="Calibri" pitchFamily="34" charset="0"/>
            </a:endParaRPr>
          </a:p>
          <a:p>
            <a:pPr eaLnBrk="1" hangingPunct="1"/>
            <a:r>
              <a:rPr lang="es-MX" sz="3600" dirty="0">
                <a:latin typeface="Calibri" pitchFamily="34" charset="0"/>
              </a:rPr>
              <a:t>Las etapas incluyen un análisis del </a:t>
            </a:r>
            <a:r>
              <a:rPr lang="es-MX" sz="3600" dirty="0" err="1">
                <a:latin typeface="Calibri" pitchFamily="34" charset="0"/>
              </a:rPr>
              <a:t>dataset</a:t>
            </a:r>
            <a:r>
              <a:rPr lang="es-MX" sz="3600" dirty="0">
                <a:latin typeface="Calibri" pitchFamily="34" charset="0"/>
              </a:rPr>
              <a:t> de reseñas, la implementación de un modelo de recomendación basado en redes neuronales, la evaluación y perfeccionamiento del modelo, y el desarrollo de una interfaz de usuario amigable. </a:t>
            </a:r>
          </a:p>
          <a:p>
            <a:pPr eaLnBrk="1" hangingPunct="1"/>
            <a:endParaRPr lang="es-MX" sz="3600" dirty="0">
              <a:latin typeface="Calibri" pitchFamily="34" charset="0"/>
            </a:endParaRPr>
          </a:p>
          <a:p>
            <a:pPr eaLnBrk="1" hangingPunct="1"/>
            <a:r>
              <a:rPr lang="es-MX" sz="3600" dirty="0">
                <a:latin typeface="Calibri" pitchFamily="34" charset="0"/>
              </a:rPr>
              <a:t>El objetivo es superar la sobrecarga de información en plataformas de reseñas en línea y proporcionar recomendaciones precisas y personalizadas a los usuarios. </a:t>
            </a:r>
            <a:endParaRPr lang="en-US" sz="3600" dirty="0">
              <a:latin typeface="Calibri" pitchFamily="34" charset="0"/>
            </a:endParaRPr>
          </a:p>
        </p:txBody>
      </p:sp>
      <p:sp>
        <p:nvSpPr>
          <p:cNvPr id="32" name="Rectangle 31"/>
          <p:cNvSpPr/>
          <p:nvPr/>
        </p:nvSpPr>
        <p:spPr>
          <a:xfrm>
            <a:off x="1681515"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s-EC" sz="5400" b="1" dirty="0">
                <a:solidFill>
                  <a:schemeClr val="bg1"/>
                </a:solidFill>
              </a:rPr>
              <a:t>Resumen</a:t>
            </a:r>
          </a:p>
        </p:txBody>
      </p:sp>
      <p:sp>
        <p:nvSpPr>
          <p:cNvPr id="15" name="Text Box 194"/>
          <p:cNvSpPr txBox="1">
            <a:spLocks noChangeArrowheads="1"/>
          </p:cNvSpPr>
          <p:nvPr/>
        </p:nvSpPr>
        <p:spPr bwMode="auto">
          <a:xfrm>
            <a:off x="10929850" y="18850942"/>
            <a:ext cx="8407576" cy="10323238"/>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dirty="0">
                <a:latin typeface="+mn-lt"/>
              </a:rPr>
              <a:t>A </a:t>
            </a:r>
            <a:r>
              <a:rPr lang="en-US" sz="3600" dirty="0" err="1">
                <a:latin typeface="+mn-lt"/>
              </a:rPr>
              <a:t>través</a:t>
            </a:r>
            <a:r>
              <a:rPr lang="en-US" sz="3600" dirty="0">
                <a:latin typeface="+mn-lt"/>
              </a:rPr>
              <a:t> del </a:t>
            </a:r>
            <a:r>
              <a:rPr lang="en-US" sz="3600" dirty="0" err="1">
                <a:latin typeface="+mn-lt"/>
              </a:rPr>
              <a:t>previo</a:t>
            </a:r>
            <a:r>
              <a:rPr lang="en-US" sz="3600" dirty="0">
                <a:latin typeface="+mn-lt"/>
              </a:rPr>
              <a:t> </a:t>
            </a:r>
            <a:r>
              <a:rPr lang="en-US" sz="3600" dirty="0" err="1">
                <a:latin typeface="+mn-lt"/>
              </a:rPr>
              <a:t>análisis</a:t>
            </a:r>
            <a:r>
              <a:rPr lang="en-US" sz="3600" dirty="0">
                <a:latin typeface="+mn-lt"/>
              </a:rPr>
              <a:t> </a:t>
            </a:r>
            <a:r>
              <a:rPr lang="en-US" sz="3600" dirty="0" err="1">
                <a:latin typeface="+mn-lt"/>
              </a:rPr>
              <a:t>registrado</a:t>
            </a:r>
            <a:r>
              <a:rPr lang="en-US" sz="3600" dirty="0">
                <a:latin typeface="+mn-lt"/>
              </a:rPr>
              <a:t> con </a:t>
            </a:r>
            <a:r>
              <a:rPr lang="en-US" sz="3600" dirty="0" err="1">
                <a:latin typeface="+mn-lt"/>
              </a:rPr>
              <a:t>el</a:t>
            </a:r>
            <a:r>
              <a:rPr lang="en-US" sz="3600" dirty="0">
                <a:latin typeface="+mn-lt"/>
              </a:rPr>
              <a:t> </a:t>
            </a:r>
            <a:r>
              <a:rPr lang="en-US" sz="3600" dirty="0" err="1">
                <a:latin typeface="+mn-lt"/>
              </a:rPr>
              <a:t>modelo</a:t>
            </a:r>
            <a:r>
              <a:rPr lang="en-US" sz="3600" dirty="0">
                <a:latin typeface="+mn-lt"/>
              </a:rPr>
              <a:t> </a:t>
            </a:r>
            <a:r>
              <a:rPr lang="en-US" sz="3600" dirty="0" err="1">
                <a:latin typeface="+mn-lt"/>
              </a:rPr>
              <a:t>implementado</a:t>
            </a:r>
            <a:r>
              <a:rPr lang="en-US" sz="3600" dirty="0">
                <a:latin typeface="+mn-lt"/>
              </a:rPr>
              <a:t> se </a:t>
            </a:r>
            <a:r>
              <a:rPr lang="en-US" sz="3600" dirty="0" err="1">
                <a:latin typeface="+mn-lt"/>
              </a:rPr>
              <a:t>obtuvieron</a:t>
            </a:r>
            <a:r>
              <a:rPr lang="en-US" sz="3600" dirty="0">
                <a:latin typeface="+mn-lt"/>
              </a:rPr>
              <a:t> </a:t>
            </a:r>
            <a:r>
              <a:rPr lang="en-US" sz="3600" dirty="0" err="1">
                <a:latin typeface="+mn-lt"/>
              </a:rPr>
              <a:t>los</a:t>
            </a:r>
            <a:r>
              <a:rPr lang="en-US" sz="3600" dirty="0">
                <a:latin typeface="+mn-lt"/>
              </a:rPr>
              <a:t> </a:t>
            </a:r>
            <a:r>
              <a:rPr lang="en-US" sz="3600" dirty="0" err="1">
                <a:latin typeface="+mn-lt"/>
              </a:rPr>
              <a:t>siguientes</a:t>
            </a:r>
            <a:r>
              <a:rPr lang="en-US" sz="3600" dirty="0">
                <a:latin typeface="+mn-lt"/>
              </a:rPr>
              <a:t> </a:t>
            </a:r>
            <a:r>
              <a:rPr lang="es-EC" sz="3600" dirty="0">
                <a:latin typeface="+mn-lt"/>
              </a:rPr>
              <a:t>resultados</a:t>
            </a:r>
            <a:r>
              <a:rPr lang="en-US" sz="3600" dirty="0">
                <a:latin typeface="+mn-lt"/>
              </a:rPr>
              <a:t>:</a:t>
            </a:r>
          </a:p>
          <a:p>
            <a:pPr eaLnBrk="1" hangingPunct="1"/>
            <a:endParaRPr lang="en-US" sz="3600" dirty="0">
              <a:latin typeface="+mn-lt"/>
            </a:endParaRPr>
          </a:p>
          <a:p>
            <a:pPr marL="571500" indent="-571500" eaLnBrk="1" hangingPunct="1">
              <a:buFont typeface="Arial" panose="020B0604020202020204" pitchFamily="34" charset="0"/>
              <a:buChar char="•"/>
            </a:pPr>
            <a:r>
              <a:rPr lang="es-MX" sz="3600" dirty="0">
                <a:latin typeface="+mn-lt"/>
              </a:rPr>
              <a:t>Flechazo tiene el mayor número de calificaciones, con alrededor de 80. </a:t>
            </a:r>
          </a:p>
          <a:p>
            <a:pPr marL="571500" indent="-571500" eaLnBrk="1" hangingPunct="1">
              <a:buFont typeface="Arial" panose="020B0604020202020204" pitchFamily="34" charset="0"/>
              <a:buChar char="•"/>
            </a:pPr>
            <a:r>
              <a:rPr lang="es-MX" sz="3600" dirty="0">
                <a:latin typeface="+mn-lt"/>
              </a:rPr>
              <a:t> </a:t>
            </a:r>
            <a:r>
              <a:rPr lang="es-MX" sz="3600" dirty="0" err="1">
                <a:latin typeface="+mn-lt"/>
              </a:rPr>
              <a:t>Sardarji's</a:t>
            </a:r>
            <a:r>
              <a:rPr lang="es-MX" sz="3600" dirty="0">
                <a:latin typeface="+mn-lt"/>
              </a:rPr>
              <a:t> </a:t>
            </a:r>
            <a:r>
              <a:rPr lang="es-MX" sz="3600" dirty="0" err="1">
                <a:latin typeface="+mn-lt"/>
              </a:rPr>
              <a:t>Chaats</a:t>
            </a:r>
            <a:r>
              <a:rPr lang="es-MX" sz="3600" dirty="0">
                <a:latin typeface="+mn-lt"/>
              </a:rPr>
              <a:t> &amp; More, </a:t>
            </a:r>
            <a:r>
              <a:rPr lang="es-MX" sz="3600" dirty="0" err="1">
                <a:latin typeface="+mn-lt"/>
              </a:rPr>
              <a:t>Barbeque</a:t>
            </a:r>
            <a:r>
              <a:rPr lang="es-MX" sz="3600" dirty="0">
                <a:latin typeface="+mn-lt"/>
              </a:rPr>
              <a:t> </a:t>
            </a:r>
            <a:r>
              <a:rPr lang="es-MX" sz="3600" dirty="0" err="1">
                <a:latin typeface="+mn-lt"/>
              </a:rPr>
              <a:t>Nation</a:t>
            </a:r>
            <a:r>
              <a:rPr lang="es-MX" sz="3600" dirty="0">
                <a:latin typeface="+mn-lt"/>
              </a:rPr>
              <a:t> y </a:t>
            </a:r>
            <a:r>
              <a:rPr lang="es-MX" sz="3600" dirty="0" err="1">
                <a:latin typeface="+mn-lt"/>
              </a:rPr>
              <a:t>Absalute</a:t>
            </a:r>
            <a:r>
              <a:rPr lang="es-MX" sz="3600" dirty="0">
                <a:latin typeface="+mn-lt"/>
              </a:rPr>
              <a:t> </a:t>
            </a:r>
            <a:r>
              <a:rPr lang="es-MX" sz="3600" dirty="0" err="1">
                <a:latin typeface="+mn-lt"/>
              </a:rPr>
              <a:t>Sizzlers</a:t>
            </a:r>
            <a:r>
              <a:rPr lang="es-MX" sz="3600" dirty="0">
                <a:latin typeface="+mn-lt"/>
              </a:rPr>
              <a:t> lo siguen de cerca, con alrededor de 60 calificaciones cada uno. </a:t>
            </a:r>
          </a:p>
          <a:p>
            <a:pPr marL="571500" indent="-571500" eaLnBrk="1" hangingPunct="1">
              <a:buFont typeface="Arial" panose="020B0604020202020204" pitchFamily="34" charset="0"/>
              <a:buChar char="•"/>
            </a:pPr>
            <a:r>
              <a:rPr lang="es-MX" sz="3600" dirty="0">
                <a:latin typeface="+mn-lt"/>
              </a:rPr>
              <a:t> La mayoría de los restaurantes tienen entre 20 y 40 calificaciones. </a:t>
            </a:r>
          </a:p>
          <a:p>
            <a:pPr marL="571500" indent="-571500" eaLnBrk="1" hangingPunct="1">
              <a:buFont typeface="Arial" panose="020B0604020202020204" pitchFamily="34" charset="0"/>
              <a:buChar char="•"/>
            </a:pPr>
            <a:r>
              <a:rPr lang="es-MX" sz="3600" dirty="0">
                <a:latin typeface="+mn-lt"/>
              </a:rPr>
              <a:t>Unos pocos restaurantes tienen un número de calificaciones significativamente menor, con </a:t>
            </a:r>
            <a:r>
              <a:rPr lang="es-MX" sz="3600" dirty="0" err="1">
                <a:latin typeface="+mn-lt"/>
              </a:rPr>
              <a:t>Shanghai</a:t>
            </a:r>
            <a:r>
              <a:rPr lang="es-MX" sz="3600" dirty="0">
                <a:latin typeface="+mn-lt"/>
              </a:rPr>
              <a:t> Chef 2 y </a:t>
            </a:r>
            <a:r>
              <a:rPr lang="es-MX" sz="3600" dirty="0" err="1">
                <a:latin typeface="+mn-lt"/>
              </a:rPr>
              <a:t>Mathura</a:t>
            </a:r>
            <a:r>
              <a:rPr lang="es-MX" sz="3600" dirty="0">
                <a:latin typeface="+mn-lt"/>
              </a:rPr>
              <a:t> Vilas recibiendo solo alrededor de 10 calificaciones cada uno.</a:t>
            </a:r>
            <a:endParaRPr lang="en-US" sz="3600" dirty="0">
              <a:latin typeface="+mn-lt"/>
            </a:endParaRPr>
          </a:p>
          <a:p>
            <a:pPr eaLnBrk="1" hangingPunct="1"/>
            <a:endParaRPr lang="en-US" sz="3600" dirty="0">
              <a:latin typeface="Calibri" pitchFamily="34" charset="0"/>
            </a:endParaRPr>
          </a:p>
        </p:txBody>
      </p:sp>
      <p:sp>
        <p:nvSpPr>
          <p:cNvPr id="33" name="Rectangle 32"/>
          <p:cNvSpPr/>
          <p:nvPr/>
        </p:nvSpPr>
        <p:spPr>
          <a:xfrm>
            <a:off x="1740516" y="18369248"/>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s-EC" sz="5400" b="1" dirty="0">
                <a:solidFill>
                  <a:schemeClr val="bg1"/>
                </a:solidFill>
              </a:rPr>
              <a:t>Introducción</a:t>
            </a:r>
          </a:p>
        </p:txBody>
      </p:sp>
      <p:sp>
        <p:nvSpPr>
          <p:cNvPr id="13" name="Text Box 192"/>
          <p:cNvSpPr txBox="1">
            <a:spLocks noChangeArrowheads="1"/>
          </p:cNvSpPr>
          <p:nvPr/>
        </p:nvSpPr>
        <p:spPr bwMode="auto">
          <a:xfrm>
            <a:off x="10959350" y="7132373"/>
            <a:ext cx="8378076" cy="9707685"/>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s-MX" sz="3200" b="1" u="sng" dirty="0">
                <a:latin typeface="Calibri" pitchFamily="34" charset="0"/>
              </a:rPr>
              <a:t>Análisis del </a:t>
            </a:r>
            <a:r>
              <a:rPr lang="es-MX" sz="3200" b="1" u="sng" dirty="0" err="1">
                <a:latin typeface="Calibri" pitchFamily="34" charset="0"/>
              </a:rPr>
              <a:t>Dataset</a:t>
            </a:r>
            <a:r>
              <a:rPr lang="es-MX" sz="3200" b="1" u="sng" dirty="0">
                <a:latin typeface="Calibri" pitchFamily="34" charset="0"/>
              </a:rPr>
              <a:t>:</a:t>
            </a:r>
            <a:endParaRPr lang="es-MX" sz="3200" dirty="0">
              <a:latin typeface="Calibri" pitchFamily="34" charset="0"/>
            </a:endParaRPr>
          </a:p>
          <a:p>
            <a:pPr marL="457200" indent="-457200" eaLnBrk="1" hangingPunct="1">
              <a:buFont typeface="Arial" panose="020B0604020202020204" pitchFamily="34" charset="0"/>
              <a:buChar char="•"/>
            </a:pPr>
            <a:r>
              <a:rPr lang="es-MX" sz="3200" dirty="0">
                <a:latin typeface="Calibri" pitchFamily="34" charset="0"/>
              </a:rPr>
              <a:t>Empleo de técnicas de análisis de datos para entender la estructura y preferencias de los usuarios.</a:t>
            </a:r>
          </a:p>
          <a:p>
            <a:pPr eaLnBrk="1" hangingPunct="1"/>
            <a:endParaRPr lang="es-MX" sz="3200" dirty="0">
              <a:latin typeface="Calibri" pitchFamily="34" charset="0"/>
            </a:endParaRPr>
          </a:p>
          <a:p>
            <a:pPr eaLnBrk="1" hangingPunct="1"/>
            <a:r>
              <a:rPr lang="es-MX" sz="3200" b="1" u="sng" dirty="0">
                <a:latin typeface="Calibri" pitchFamily="34" charset="0"/>
              </a:rPr>
              <a:t>Implementación del Modelo:</a:t>
            </a:r>
            <a:endParaRPr lang="es-MX" sz="3200" dirty="0">
              <a:latin typeface="Calibri" pitchFamily="34" charset="0"/>
            </a:endParaRPr>
          </a:p>
          <a:p>
            <a:pPr marL="457200" indent="-457200" eaLnBrk="1" hangingPunct="1">
              <a:buFont typeface="Arial" panose="020B0604020202020204" pitchFamily="34" charset="0"/>
              <a:buChar char="•"/>
            </a:pPr>
            <a:r>
              <a:rPr lang="es-MX" sz="3200" dirty="0">
                <a:latin typeface="Calibri" pitchFamily="34" charset="0"/>
              </a:rPr>
              <a:t>Desarrollo de un modelo de recomendación basado en redes neuronales.</a:t>
            </a:r>
          </a:p>
          <a:p>
            <a:pPr marL="457200" indent="-457200" eaLnBrk="1" hangingPunct="1">
              <a:buFont typeface="Arial" panose="020B0604020202020204" pitchFamily="34" charset="0"/>
              <a:buChar char="•"/>
            </a:pPr>
            <a:r>
              <a:rPr lang="es-MX" sz="3200" dirty="0">
                <a:latin typeface="Calibri" pitchFamily="34" charset="0"/>
              </a:rPr>
              <a:t>Evaluación de diversas arquitecturas neuronales para determinar su rendimiento.</a:t>
            </a:r>
          </a:p>
          <a:p>
            <a:pPr eaLnBrk="1" hangingPunct="1"/>
            <a:endParaRPr lang="es-MX" sz="3200" dirty="0">
              <a:latin typeface="Calibri" pitchFamily="34" charset="0"/>
            </a:endParaRPr>
          </a:p>
          <a:p>
            <a:pPr eaLnBrk="1" hangingPunct="1"/>
            <a:r>
              <a:rPr lang="es-MX" sz="3200" b="1" u="sng" dirty="0">
                <a:latin typeface="Calibri" pitchFamily="34" charset="0"/>
              </a:rPr>
              <a:t>Evaluación y Mejora del Modelo:</a:t>
            </a:r>
            <a:endParaRPr lang="es-MX" sz="3200" dirty="0">
              <a:latin typeface="Calibri" pitchFamily="34" charset="0"/>
            </a:endParaRPr>
          </a:p>
          <a:p>
            <a:pPr marL="457200" indent="-457200" eaLnBrk="1" hangingPunct="1">
              <a:buFont typeface="Arial" panose="020B0604020202020204" pitchFamily="34" charset="0"/>
              <a:buChar char="•"/>
            </a:pPr>
            <a:r>
              <a:rPr lang="es-MX" sz="3200" dirty="0">
                <a:latin typeface="Calibri" pitchFamily="34" charset="0"/>
              </a:rPr>
              <a:t>Uso de métricas como precisión y relevancia para evaluar y perfeccionar el rendimiento del modelo.</a:t>
            </a:r>
          </a:p>
          <a:p>
            <a:pPr eaLnBrk="1" hangingPunct="1"/>
            <a:endParaRPr lang="es-MX" sz="3200" dirty="0">
              <a:latin typeface="Calibri" pitchFamily="34" charset="0"/>
            </a:endParaRPr>
          </a:p>
          <a:p>
            <a:pPr eaLnBrk="1" hangingPunct="1"/>
            <a:r>
              <a:rPr lang="es-MX" sz="3200" b="1" u="sng" dirty="0">
                <a:latin typeface="Calibri" pitchFamily="34" charset="0"/>
              </a:rPr>
              <a:t>Desarrollo de la Interfaz de Usuario:</a:t>
            </a:r>
            <a:endParaRPr lang="es-MX" sz="3200" dirty="0">
              <a:latin typeface="Calibri" pitchFamily="34" charset="0"/>
            </a:endParaRPr>
          </a:p>
          <a:p>
            <a:pPr marL="457200" indent="-457200" eaLnBrk="1" hangingPunct="1">
              <a:buFont typeface="Arial" panose="020B0604020202020204" pitchFamily="34" charset="0"/>
              <a:buChar char="•"/>
            </a:pPr>
            <a:r>
              <a:rPr lang="es-MX" sz="3200" dirty="0">
                <a:latin typeface="Calibri" pitchFamily="34" charset="0"/>
              </a:rPr>
              <a:t>Aplicación de principios de diseño para crear una interfaz fácil de usar y atractiva.</a:t>
            </a:r>
            <a:endParaRPr lang="en-US" sz="3200" dirty="0">
              <a:latin typeface="Calibri" pitchFamily="34" charset="0"/>
            </a:endParaRPr>
          </a:p>
        </p:txBody>
      </p:sp>
      <p:sp>
        <p:nvSpPr>
          <p:cNvPr id="34" name="Rectangle 33"/>
          <p:cNvSpPr/>
          <p:nvPr/>
        </p:nvSpPr>
        <p:spPr>
          <a:xfrm>
            <a:off x="10929850"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s-EC" sz="5400" b="1" dirty="0">
                <a:solidFill>
                  <a:schemeClr val="bg1"/>
                </a:solidFill>
              </a:rPr>
              <a:t>Metodología</a:t>
            </a:r>
          </a:p>
        </p:txBody>
      </p:sp>
      <p:sp>
        <p:nvSpPr>
          <p:cNvPr id="14" name="Text Box 193"/>
          <p:cNvSpPr txBox="1">
            <a:spLocks noChangeArrowheads="1"/>
          </p:cNvSpPr>
          <p:nvPr/>
        </p:nvSpPr>
        <p:spPr bwMode="auto">
          <a:xfrm>
            <a:off x="20110612" y="25706312"/>
            <a:ext cx="8407576" cy="10200127"/>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s-MX" sz="3200" dirty="0">
                <a:latin typeface="+mn-lt"/>
              </a:rPr>
              <a:t>El proyecto se basa en una sólida base teórica y metodológica. El sistema de recomendación propuesto tiene el potencial de ser efectivo para personalizar las recomendaciones de restaurantes basadas en las preferencias individuales de los usuarios.</a:t>
            </a:r>
          </a:p>
          <a:p>
            <a:pPr eaLnBrk="1" hangingPunct="1"/>
            <a:endParaRPr lang="es-MX" sz="3200" dirty="0">
              <a:latin typeface="+mn-lt"/>
            </a:endParaRPr>
          </a:p>
          <a:p>
            <a:pPr eaLnBrk="1" hangingPunct="1"/>
            <a:r>
              <a:rPr lang="es-MX" sz="3200" dirty="0">
                <a:latin typeface="+mn-lt"/>
              </a:rPr>
              <a:t>El "</a:t>
            </a:r>
            <a:r>
              <a:rPr lang="es-MX" sz="3200" dirty="0" err="1">
                <a:latin typeface="+mn-lt"/>
              </a:rPr>
              <a:t>RegParam</a:t>
            </a:r>
            <a:r>
              <a:rPr lang="es-MX" sz="3200" dirty="0">
                <a:latin typeface="+mn-lt"/>
              </a:rPr>
              <a:t>" de 0.01 indica que se está aplicando una regularización moderada. Esto es beneficioso para evitar el sobreajuste del modelo a los datos de entrenamiento, lo que puede mejorar la generalización a nuevos datos y, por ende, la calidad de las recomendaciones.</a:t>
            </a:r>
          </a:p>
          <a:p>
            <a:pPr eaLnBrk="1" hangingPunct="1"/>
            <a:endParaRPr lang="es-MX" sz="3200" dirty="0">
              <a:latin typeface="+mn-lt"/>
            </a:endParaRPr>
          </a:p>
          <a:p>
            <a:pPr eaLnBrk="1" hangingPunct="1"/>
            <a:r>
              <a:rPr lang="es-MX" sz="3200" dirty="0">
                <a:latin typeface="+mn-lt"/>
              </a:rPr>
              <a:t>Dado que las preferencias de los usuarios y la dinámica de los restaurantes pueden cambiar con el tiempo, se recomienda implementar un sistema de monitoreo continuo para realizar ajustes según sea necesario y mantener la relevancia del modelo.</a:t>
            </a:r>
            <a:endParaRPr lang="en-US" sz="3200" dirty="0">
              <a:latin typeface="+mn-lt"/>
            </a:endParaRPr>
          </a:p>
        </p:txBody>
      </p:sp>
      <p:sp>
        <p:nvSpPr>
          <p:cNvPr id="36" name="Rectangle 35"/>
          <p:cNvSpPr/>
          <p:nvPr/>
        </p:nvSpPr>
        <p:spPr>
          <a:xfrm>
            <a:off x="20089020" y="24835060"/>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s-EC" sz="5400" b="1" dirty="0">
                <a:solidFill>
                  <a:schemeClr val="bg1"/>
                </a:solidFill>
              </a:rPr>
              <a:t>Conclusión</a:t>
            </a:r>
          </a:p>
        </p:txBody>
      </p:sp>
      <p:sp>
        <p:nvSpPr>
          <p:cNvPr id="11" name="Text Box 190"/>
          <p:cNvSpPr txBox="1">
            <a:spLocks noChangeArrowheads="1"/>
          </p:cNvSpPr>
          <p:nvPr/>
        </p:nvSpPr>
        <p:spPr bwMode="auto">
          <a:xfrm>
            <a:off x="1740516" y="19288219"/>
            <a:ext cx="8407576" cy="11985231"/>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s-MX" sz="3600" dirty="0">
              <a:latin typeface="+mn-lt"/>
            </a:endParaRPr>
          </a:p>
          <a:p>
            <a:pPr eaLnBrk="1" hangingPunct="1"/>
            <a:r>
              <a:rPr lang="es-MX" sz="3600" dirty="0">
                <a:latin typeface="+mn-lt"/>
              </a:rPr>
              <a:t>Este proyecto se enfoca en abordar la complejidad de elegir un restaurante en un entorno con muchas opciones. A pesar de las plataformas de reseñas en línea, la falta de personalización dificulta que los usuarios encuentren restaurantes que se ajusten a sus gustos. </a:t>
            </a:r>
          </a:p>
          <a:p>
            <a:pPr eaLnBrk="1" hangingPunct="1"/>
            <a:endParaRPr lang="es-MX" sz="3600" dirty="0">
              <a:latin typeface="+mn-lt"/>
            </a:endParaRPr>
          </a:p>
          <a:p>
            <a:pPr eaLnBrk="1" hangingPunct="1"/>
            <a:r>
              <a:rPr lang="es-MX" sz="3600" dirty="0">
                <a:latin typeface="+mn-lt"/>
              </a:rPr>
              <a:t>La solución propuesta es un sistema de recomendación de restaurantes basado en redes neuronales y análisis de datos. Este sistema personalizado tiene el potencial de ahorrar tiempo a los usuarios al encontrar rápidamente opciones que se alineen con sus preferencias, aumentando así su satisfacción. Utilizando redes neuronales, el sistema aprenderá patrones complejos en los datos, generando recomendaciones más precisas y personalizadas. </a:t>
            </a:r>
          </a:p>
          <a:p>
            <a:pPr eaLnBrk="1" hangingPunct="1"/>
            <a:endParaRPr lang="es-MX" sz="3600" dirty="0">
              <a:latin typeface="+mn-lt"/>
            </a:endParaRPr>
          </a:p>
        </p:txBody>
      </p:sp>
      <p:sp>
        <p:nvSpPr>
          <p:cNvPr id="45" name="Rectangle 44"/>
          <p:cNvSpPr/>
          <p:nvPr/>
        </p:nvSpPr>
        <p:spPr>
          <a:xfrm>
            <a:off x="10929850" y="18016449"/>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s-EC" sz="5400" b="1" dirty="0">
                <a:solidFill>
                  <a:schemeClr val="bg1"/>
                </a:solidFill>
              </a:rPr>
              <a:t>Resultados</a:t>
            </a:r>
          </a:p>
        </p:txBody>
      </p:sp>
      <p:sp>
        <p:nvSpPr>
          <p:cNvPr id="51" name="Text Box 180"/>
          <p:cNvSpPr txBox="1">
            <a:spLocks noChangeArrowheads="1"/>
          </p:cNvSpPr>
          <p:nvPr/>
        </p:nvSpPr>
        <p:spPr bwMode="auto">
          <a:xfrm>
            <a:off x="2836100" y="35076675"/>
            <a:ext cx="700189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a:t>
            </a:r>
            <a:r>
              <a:rPr lang="en-US" sz="2400" dirty="0" err="1">
                <a:latin typeface="Calibri" pitchFamily="34" charset="0"/>
              </a:rPr>
              <a:t>Diagrama</a:t>
            </a:r>
            <a:r>
              <a:rPr lang="en-US" sz="2400" dirty="0">
                <a:latin typeface="Calibri" pitchFamily="34" charset="0"/>
              </a:rPr>
              <a:t> de un  Sistema </a:t>
            </a:r>
            <a:r>
              <a:rPr lang="en-US" sz="2400" dirty="0" err="1">
                <a:latin typeface="Calibri" pitchFamily="34" charset="0"/>
              </a:rPr>
              <a:t>recomendador</a:t>
            </a:r>
            <a:endParaRPr lang="en-US" sz="2400" dirty="0">
              <a:latin typeface="Calibri" pitchFamily="34" charset="0"/>
            </a:endParaRPr>
          </a:p>
        </p:txBody>
      </p:sp>
      <p:pic>
        <p:nvPicPr>
          <p:cNvPr id="6" name="Imagen 5" descr="Imagen que contiene señal, reloj, camiseta&#10;&#10;Descripción generada automáticamente">
            <a:extLst>
              <a:ext uri="{FF2B5EF4-FFF2-40B4-BE49-F238E27FC236}">
                <a16:creationId xmlns:a16="http://schemas.microsoft.com/office/drawing/2014/main" id="{829844FB-89B5-48DE-A10D-873AEFE37B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379" y="250519"/>
            <a:ext cx="4949146" cy="4949146"/>
          </a:xfrm>
          <a:prstGeom prst="rect">
            <a:avLst/>
          </a:prstGeom>
        </p:spPr>
      </p:pic>
      <p:pic>
        <p:nvPicPr>
          <p:cNvPr id="9" name="Imagen 8" descr="Imagen que contiene objeto, reloj, dibujo&#10;&#10;Descripción generada automáticamente">
            <a:extLst>
              <a:ext uri="{FF2B5EF4-FFF2-40B4-BE49-F238E27FC236}">
                <a16:creationId xmlns:a16="http://schemas.microsoft.com/office/drawing/2014/main" id="{E4B3A5A3-9691-4A7B-98ED-0122A651D7A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764179" y="274402"/>
            <a:ext cx="4949146" cy="4949146"/>
          </a:xfrm>
          <a:prstGeom prst="rect">
            <a:avLst/>
          </a:prstGeom>
        </p:spPr>
      </p:pic>
      <p:sp>
        <p:nvSpPr>
          <p:cNvPr id="35" name="TextBox 23">
            <a:extLst>
              <a:ext uri="{FF2B5EF4-FFF2-40B4-BE49-F238E27FC236}">
                <a16:creationId xmlns:a16="http://schemas.microsoft.com/office/drawing/2014/main" id="{BAB6C516-2C68-4C20-A0A3-7A229048DA3A}"/>
              </a:ext>
            </a:extLst>
          </p:cNvPr>
          <p:cNvSpPr txBox="1"/>
          <p:nvPr/>
        </p:nvSpPr>
        <p:spPr>
          <a:xfrm>
            <a:off x="374287" y="40446097"/>
            <a:ext cx="10504773" cy="1749813"/>
          </a:xfrm>
          <a:prstGeom prst="rect">
            <a:avLst/>
          </a:prstGeom>
          <a:noFill/>
        </p:spPr>
        <p:txBody>
          <a:bodyPr wrap="square" lIns="86970" tIns="43485" rIns="86970" bIns="43485" rtlCol="0">
            <a:spAutoFit/>
          </a:bodyPr>
          <a:lstStyle/>
          <a:p>
            <a:r>
              <a:rPr lang="es-EC" sz="3600" b="1" dirty="0"/>
              <a:t>Juan Carlos García</a:t>
            </a:r>
          </a:p>
          <a:p>
            <a:r>
              <a:rPr lang="es-EC" sz="3600" dirty="0"/>
              <a:t>Juan.garciap1@ug.edu.ec</a:t>
            </a:r>
          </a:p>
          <a:p>
            <a:r>
              <a:rPr lang="es-EC" sz="3600" dirty="0"/>
              <a:t>Sistemas de información – Ingeniería Industrial</a:t>
            </a:r>
          </a:p>
        </p:txBody>
      </p:sp>
      <p:sp>
        <p:nvSpPr>
          <p:cNvPr id="7" name="Rectangle 2">
            <a:extLst>
              <a:ext uri="{FF2B5EF4-FFF2-40B4-BE49-F238E27FC236}">
                <a16:creationId xmlns:a16="http://schemas.microsoft.com/office/drawing/2014/main" id="{0E165E77-92D2-467B-2996-739AB471EBEF}"/>
              </a:ext>
            </a:extLst>
          </p:cNvPr>
          <p:cNvSpPr>
            <a:spLocks noChangeArrowheads="1"/>
          </p:cNvSpPr>
          <p:nvPr/>
        </p:nvSpPr>
        <p:spPr bwMode="auto">
          <a:xfrm>
            <a:off x="0" y="0"/>
            <a:ext cx="122094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EC" altLang="es-EC" sz="1800" b="0" i="0" u="none" strike="noStrike" cap="none" normalizeH="0" baseline="0">
                <a:ln>
                  <a:noFill/>
                </a:ln>
                <a:solidFill>
                  <a:srgbClr val="000000"/>
                </a:solidFill>
                <a:effectLst/>
                <a:latin typeface="Arial" panose="020B0604020202020204" pitchFamily="34" charset="0"/>
                <a:ea typeface="Söhne"/>
              </a:rPr>
            </a:br>
            <a:endParaRPr kumimoji="0" lang="es-EC" altLang="es-EC" sz="1800" b="0" i="0" u="none" strike="noStrike" cap="none" normalizeH="0" baseline="0">
              <a:ln>
                <a:noFill/>
              </a:ln>
              <a:solidFill>
                <a:schemeClr val="tx1"/>
              </a:solidFill>
              <a:effectLst/>
              <a:latin typeface="Arial" panose="020B0604020202020204" pitchFamily="34" charset="0"/>
            </a:endParaRPr>
          </a:p>
        </p:txBody>
      </p:sp>
      <p:pic>
        <p:nvPicPr>
          <p:cNvPr id="1028" name="Picture 4" descr="¿Que son los Sistemas de Recomendación? - Jarroba">
            <a:extLst>
              <a:ext uri="{FF2B5EF4-FFF2-40B4-BE49-F238E27FC236}">
                <a16:creationId xmlns:a16="http://schemas.microsoft.com/office/drawing/2014/main" id="{46294194-7300-30E9-0A9B-34482B32AE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6100" y="31849928"/>
            <a:ext cx="6537261" cy="29679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6139322-CBA4-A938-3D99-277E97F23D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04251" y="29618321"/>
            <a:ext cx="7450202" cy="403474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C3BDBAD-432F-8675-92D9-DD33A125A9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91702" y="6681538"/>
            <a:ext cx="8505825" cy="15554325"/>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180">
            <a:extLst>
              <a:ext uri="{FF2B5EF4-FFF2-40B4-BE49-F238E27FC236}">
                <a16:creationId xmlns:a16="http://schemas.microsoft.com/office/drawing/2014/main" id="{DB61644C-5CA6-AB90-7932-A56DEEA4DC81}"/>
              </a:ext>
            </a:extLst>
          </p:cNvPr>
          <p:cNvSpPr txBox="1">
            <a:spLocks noChangeArrowheads="1"/>
          </p:cNvSpPr>
          <p:nvPr/>
        </p:nvSpPr>
        <p:spPr bwMode="auto">
          <a:xfrm>
            <a:off x="19875731" y="22536956"/>
            <a:ext cx="9012481" cy="58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200" b="1" dirty="0">
                <a:latin typeface="Calibri" pitchFamily="34" charset="0"/>
              </a:rPr>
              <a:t>Figure 4.</a:t>
            </a:r>
            <a:r>
              <a:rPr lang="en-US" sz="3200" dirty="0">
                <a:latin typeface="Calibri" pitchFamily="34" charset="0"/>
              </a:rPr>
              <a:t> </a:t>
            </a:r>
            <a:r>
              <a:rPr lang="en-US" sz="3200" dirty="0" err="1">
                <a:latin typeface="Calibri" pitchFamily="34" charset="0"/>
              </a:rPr>
              <a:t>Promedio</a:t>
            </a:r>
            <a:r>
              <a:rPr lang="en-US" sz="3200" dirty="0">
                <a:latin typeface="Calibri" pitchFamily="34" charset="0"/>
              </a:rPr>
              <a:t> de rating de </a:t>
            </a:r>
            <a:r>
              <a:rPr lang="en-US" sz="3200" dirty="0" err="1">
                <a:latin typeface="Calibri" pitchFamily="34" charset="0"/>
              </a:rPr>
              <a:t>restaurantes</a:t>
            </a:r>
            <a:r>
              <a:rPr lang="en-US" sz="3200" dirty="0">
                <a:latin typeface="Calibri" pitchFamily="34" charset="0"/>
              </a:rPr>
              <a:t> </a:t>
            </a:r>
            <a:r>
              <a:rPr lang="en-US" sz="3200" dirty="0" err="1">
                <a:latin typeface="Calibri" pitchFamily="34" charset="0"/>
              </a:rPr>
              <a:t>por</a:t>
            </a:r>
            <a:r>
              <a:rPr lang="en-US" sz="3200" dirty="0">
                <a:latin typeface="Calibri" pitchFamily="34" charset="0"/>
              </a:rPr>
              <a:t> </a:t>
            </a:r>
            <a:r>
              <a:rPr lang="en-US" sz="3200" dirty="0" err="1">
                <a:latin typeface="Calibri" pitchFamily="34" charset="0"/>
              </a:rPr>
              <a:t>año</a:t>
            </a:r>
            <a:endParaRPr lang="en-US" sz="3200" dirty="0">
              <a:latin typeface="Calibri" pitchFamily="34" charset="0"/>
            </a:endParaRPr>
          </a:p>
        </p:txBody>
      </p:sp>
      <p:sp>
        <p:nvSpPr>
          <p:cNvPr id="12" name="Text Box 180">
            <a:extLst>
              <a:ext uri="{FF2B5EF4-FFF2-40B4-BE49-F238E27FC236}">
                <a16:creationId xmlns:a16="http://schemas.microsoft.com/office/drawing/2014/main" id="{A845DAA0-A899-37CE-D960-63FE982553DD}"/>
              </a:ext>
            </a:extLst>
          </p:cNvPr>
          <p:cNvSpPr txBox="1">
            <a:spLocks noChangeArrowheads="1"/>
          </p:cNvSpPr>
          <p:nvPr/>
        </p:nvSpPr>
        <p:spPr bwMode="auto">
          <a:xfrm>
            <a:off x="12091912" y="34097206"/>
            <a:ext cx="6296993" cy="1072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200" b="1" dirty="0">
                <a:latin typeface="Calibri" pitchFamily="34" charset="0"/>
              </a:rPr>
              <a:t>Figure 3.</a:t>
            </a:r>
            <a:r>
              <a:rPr lang="en-US" sz="3200" dirty="0">
                <a:latin typeface="Calibri" pitchFamily="34" charset="0"/>
              </a:rPr>
              <a:t> </a:t>
            </a:r>
            <a:r>
              <a:rPr lang="en-US" sz="3200" dirty="0" err="1">
                <a:latin typeface="Calibri" pitchFamily="34" charset="0"/>
              </a:rPr>
              <a:t>Wordcloud</a:t>
            </a:r>
            <a:r>
              <a:rPr lang="en-US" sz="3200" dirty="0">
                <a:latin typeface="Calibri" pitchFamily="34" charset="0"/>
              </a:rPr>
              <a:t> de </a:t>
            </a:r>
            <a:r>
              <a:rPr lang="en-US" sz="3200" dirty="0" err="1">
                <a:latin typeface="Calibri" pitchFamily="34" charset="0"/>
              </a:rPr>
              <a:t>reseñas</a:t>
            </a:r>
            <a:r>
              <a:rPr lang="en-US" sz="3200" dirty="0">
                <a:latin typeface="Calibri" pitchFamily="34" charset="0"/>
              </a:rPr>
              <a:t>  </a:t>
            </a:r>
          </a:p>
          <a:p>
            <a:pPr algn="ctr" eaLnBrk="1" hangingPunct="1"/>
            <a:r>
              <a:rPr lang="en-US" sz="3200" dirty="0">
                <a:latin typeface="Calibri" pitchFamily="34" charset="0"/>
              </a:rPr>
              <a:t>para </a:t>
            </a:r>
            <a:r>
              <a:rPr lang="en-US" sz="3200" dirty="0" err="1">
                <a:latin typeface="Calibri" pitchFamily="34" charset="0"/>
              </a:rPr>
              <a:t>los</a:t>
            </a:r>
            <a:r>
              <a:rPr lang="en-US" sz="3200" dirty="0">
                <a:latin typeface="Calibri" pitchFamily="34" charset="0"/>
              </a:rPr>
              <a:t> </a:t>
            </a:r>
            <a:r>
              <a:rPr lang="en-US" sz="3200" dirty="0" err="1">
                <a:latin typeface="Calibri" pitchFamily="34" charset="0"/>
              </a:rPr>
              <a:t>restaurantes</a:t>
            </a:r>
            <a:r>
              <a:rPr lang="en-US" sz="3200" dirty="0">
                <a:latin typeface="Calibri" pitchFamily="34" charset="0"/>
              </a:rPr>
              <a:t> </a:t>
            </a:r>
            <a:r>
              <a:rPr lang="en-US" sz="3200" dirty="0" err="1">
                <a:latin typeface="Calibri" pitchFamily="34" charset="0"/>
              </a:rPr>
              <a:t>más</a:t>
            </a:r>
            <a:r>
              <a:rPr lang="en-US" sz="3200" dirty="0">
                <a:latin typeface="Calibri" pitchFamily="34" charset="0"/>
              </a:rPr>
              <a:t> </a:t>
            </a:r>
            <a:r>
              <a:rPr lang="en-US" sz="3200" dirty="0" err="1">
                <a:latin typeface="Calibri" pitchFamily="34" charset="0"/>
              </a:rPr>
              <a:t>populares</a:t>
            </a:r>
            <a:r>
              <a:rPr lang="en-US" sz="3200" dirty="0">
                <a:latin typeface="Calibri" pitchFamily="34" charset="0"/>
              </a:rPr>
              <a:t>.</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Naranja amarill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2627</TotalTime>
  <Words>721</Words>
  <Application>Microsoft Office PowerPoint</Application>
  <PresentationFormat>Personalizado</PresentationFormat>
  <Paragraphs>57</Paragraphs>
  <Slides>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vt:i4>
      </vt:variant>
    </vt:vector>
  </HeadingPairs>
  <TitlesOfParts>
    <vt:vector size="4" baseType="lpstr">
      <vt:lpstr>Arial</vt:lpstr>
      <vt:lpstr>Calibri</vt:lpstr>
      <vt:lpstr>Office Theme</vt:lpstr>
      <vt:lpstr>Presentación de PowerPoint</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Investigación</dc:creator>
  <dc:description>Quality poster printing
www.genigraphics.com
1-800-790-4001</dc:description>
  <cp:lastModifiedBy>ALLISON JOHANNA HOLGUIN BARRERA</cp:lastModifiedBy>
  <cp:revision>75</cp:revision>
  <cp:lastPrinted>2013-02-12T02:21:55Z</cp:lastPrinted>
  <dcterms:created xsi:type="dcterms:W3CDTF">2013-02-10T21:14:48Z</dcterms:created>
  <dcterms:modified xsi:type="dcterms:W3CDTF">2024-01-20T20:48:56Z</dcterms:modified>
</cp:coreProperties>
</file>