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342" r:id="rId5"/>
    <p:sldId id="359" r:id="rId6"/>
    <p:sldId id="373" r:id="rId7"/>
    <p:sldId id="383" r:id="rId8"/>
    <p:sldId id="382" r:id="rId9"/>
    <p:sldId id="374" r:id="rId10"/>
    <p:sldId id="375" r:id="rId11"/>
    <p:sldId id="365" r:id="rId12"/>
    <p:sldId id="376" r:id="rId13"/>
    <p:sldId id="384" r:id="rId14"/>
    <p:sldId id="385" r:id="rId15"/>
    <p:sldId id="386" r:id="rId16"/>
    <p:sldId id="387" r:id="rId17"/>
    <p:sldId id="389" r:id="rId18"/>
    <p:sldId id="390" r:id="rId19"/>
    <p:sldId id="391" r:id="rId20"/>
    <p:sldId id="378" r:id="rId21"/>
    <p:sldId id="394" r:id="rId22"/>
    <p:sldId id="395" r:id="rId23"/>
    <p:sldId id="396" r:id="rId24"/>
    <p:sldId id="380" r:id="rId25"/>
    <p:sldId id="3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30121"/>
    <a:srgbClr val="E3FBFE"/>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showGuides="1">
      <p:cViewPr varScale="1">
        <p:scale>
          <a:sx n="59" d="100"/>
          <a:sy n="59" d="100"/>
        </p:scale>
        <p:origin x="964"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5/11/2025</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5/11/2025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BB3B4-2473-2E70-472D-C44345218E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4F4F7F-3F3F-7DFD-169D-3C4FBF41A3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4FBEB5-F729-F439-D07B-C26A9F1B58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39924C-B007-B9CF-0EC0-77F88D0726A2}"/>
              </a:ext>
            </a:extLst>
          </p:cNvPr>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563855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A3410-F9CD-4523-E558-1B2A97FEC9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C97DE0-7C15-65C3-FF4B-B9CF2CD1BE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7C565E-C754-5EFA-7C13-6CD99794281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921D8-9A55-D558-5FF6-5108543CCA9A}"/>
              </a:ext>
            </a:extLst>
          </p:cNvPr>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115146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18527-A36A-A73D-8A6E-921784FBD9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B00A62-3FB5-702F-D0DB-BED9C38749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7079FF-A442-B3DC-0CC6-EC7C2D82F91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8EB1E9-04D4-ECB3-A35B-427B4AB52567}"/>
              </a:ext>
            </a:extLst>
          </p:cNvPr>
          <p:cNvSpPr>
            <a:spLocks noGrp="1"/>
          </p:cNvSpPr>
          <p:nvPr>
            <p:ph type="sldNum" sz="quarter" idx="5"/>
          </p:nvPr>
        </p:nvSpPr>
        <p:spPr/>
        <p:txBody>
          <a:bodyPr/>
          <a:lstStyle/>
          <a:p>
            <a:fld id="{DEF75CB5-5666-5049-9AE0-38EFD385C21E}" type="slidenum">
              <a:rPr lang="en-US" smtClean="0"/>
              <a:t>14</a:t>
            </a:fld>
            <a:endParaRPr lang="en-US" dirty="0"/>
          </a:p>
        </p:txBody>
      </p:sp>
    </p:spTree>
    <p:extLst>
      <p:ext uri="{BB962C8B-B14F-4D97-AF65-F5344CB8AC3E}">
        <p14:creationId xmlns:p14="http://schemas.microsoft.com/office/powerpoint/2010/main" val="1736426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2EF8B6-76D9-BA51-6DDE-A3F695094D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231EAC-44A0-B738-B715-455F253F1B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64315E-63CC-608B-0614-40321BD9EE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1D2E75D-C4D1-F76B-1B64-00DB1940136E}"/>
              </a:ext>
            </a:extLst>
          </p:cNvPr>
          <p:cNvSpPr>
            <a:spLocks noGrp="1"/>
          </p:cNvSpPr>
          <p:nvPr>
            <p:ph type="sldNum" sz="quarter" idx="5"/>
          </p:nvPr>
        </p:nvSpPr>
        <p:spPr/>
        <p:txBody>
          <a:bodyPr/>
          <a:lstStyle/>
          <a:p>
            <a:fld id="{DEF75CB5-5666-5049-9AE0-38EFD385C21E}" type="slidenum">
              <a:rPr lang="en-US" smtClean="0"/>
              <a:t>15</a:t>
            </a:fld>
            <a:endParaRPr lang="en-US" dirty="0"/>
          </a:p>
        </p:txBody>
      </p:sp>
    </p:spTree>
    <p:extLst>
      <p:ext uri="{BB962C8B-B14F-4D97-AF65-F5344CB8AC3E}">
        <p14:creationId xmlns:p14="http://schemas.microsoft.com/office/powerpoint/2010/main" val="679245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ECA7B-FDAE-FBDC-629F-97D01D31CF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E48482-BB46-F076-56CD-9BCB758505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F7D332-2488-8825-44C8-971D77C6A5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11C0307-2936-A3E1-3264-560905921BA5}"/>
              </a:ext>
            </a:extLst>
          </p:cNvPr>
          <p:cNvSpPr>
            <a:spLocks noGrp="1"/>
          </p:cNvSpPr>
          <p:nvPr>
            <p:ph type="sldNum" sz="quarter" idx="5"/>
          </p:nvPr>
        </p:nvSpPr>
        <p:spPr/>
        <p:txBody>
          <a:bodyPr/>
          <a:lstStyle/>
          <a:p>
            <a:fld id="{DEF75CB5-5666-5049-9AE0-38EFD385C21E}" type="slidenum">
              <a:rPr lang="en-US" smtClean="0"/>
              <a:t>16</a:t>
            </a:fld>
            <a:endParaRPr lang="en-US" dirty="0"/>
          </a:p>
        </p:txBody>
      </p:sp>
    </p:spTree>
    <p:extLst>
      <p:ext uri="{BB962C8B-B14F-4D97-AF65-F5344CB8AC3E}">
        <p14:creationId xmlns:p14="http://schemas.microsoft.com/office/powerpoint/2010/main" val="3984273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17</a:t>
            </a:fld>
            <a:endParaRPr lang="en-US" dirty="0"/>
          </a:p>
        </p:txBody>
      </p:sp>
    </p:spTree>
    <p:extLst>
      <p:ext uri="{BB962C8B-B14F-4D97-AF65-F5344CB8AC3E}">
        <p14:creationId xmlns:p14="http://schemas.microsoft.com/office/powerpoint/2010/main" val="3765125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21</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22</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319CE-0450-0705-D97C-E64554AC9D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11DFDC-C809-2E99-7D91-88E055B096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2398AA-DE80-1F29-6D02-0234C621EE6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5DB02F-6C6A-57EC-D5E1-48FE0E73B452}"/>
              </a:ext>
            </a:extLst>
          </p:cNvPr>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1272590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44322-9868-1E85-EB26-E0EF6C142B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6B4194-12CB-0AB3-8C62-445EA42CD9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BE670F-8F3F-4D24-71AB-0764E26F54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2F0B665-B128-46B3-D677-0EEE1C0B70A7}"/>
              </a:ext>
            </a:extLst>
          </p:cNvPr>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21188468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dirty="0"/>
              <a:t>Click icon to add picture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dirty="0"/>
              <a:t>Click icon to add table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dirty="0"/>
              <a:t>Click icon to add table</a:t>
            </a:r>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dirty="0"/>
              <a:t>Click icon to add picture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www.kaggle.com/datasets/ariyoomotade/netflix-data-cleaning-analysis-and-visualization"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Explanatory </a:t>
            </a:r>
            <a:br>
              <a:rPr lang="en-US" dirty="0"/>
            </a:br>
            <a:r>
              <a:rPr lang="en-US" dirty="0"/>
              <a:t>Data Analysis</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dirty="0"/>
              <a:t>Netflix data</a:t>
            </a:r>
          </a:p>
          <a:p>
            <a:r>
              <a:rPr lang="en-US" sz="2400" dirty="0"/>
              <a:t>From Kaggle</a:t>
            </a:r>
            <a:endParaRPr lang="en-US" dirty="0"/>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9B35F-952D-CE09-94D4-F1E089C228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ED4352-1750-E6DC-B5B8-69EA084FDD5A}"/>
              </a:ext>
            </a:extLst>
          </p:cNvPr>
          <p:cNvSpPr>
            <a:spLocks noGrp="1"/>
          </p:cNvSpPr>
          <p:nvPr>
            <p:ph type="title"/>
          </p:nvPr>
        </p:nvSpPr>
        <p:spPr>
          <a:xfrm>
            <a:off x="2399620" y="162560"/>
            <a:ext cx="8843050" cy="1616904"/>
          </a:xfrm>
        </p:spPr>
        <p:txBody>
          <a:bodyPr/>
          <a:lstStyle/>
          <a:p>
            <a:r>
              <a:rPr lang="en-US" dirty="0"/>
              <a:t>Handling missing data</a:t>
            </a:r>
          </a:p>
        </p:txBody>
      </p:sp>
      <p:sp>
        <p:nvSpPr>
          <p:cNvPr id="4" name="Content Placeholder 3">
            <a:extLst>
              <a:ext uri="{FF2B5EF4-FFF2-40B4-BE49-F238E27FC236}">
                <a16:creationId xmlns:a16="http://schemas.microsoft.com/office/drawing/2014/main" id="{36291E3B-CDD8-1485-2E0F-35EA87CB5825}"/>
              </a:ext>
            </a:extLst>
          </p:cNvPr>
          <p:cNvSpPr>
            <a:spLocks noGrp="1"/>
          </p:cNvSpPr>
          <p:nvPr>
            <p:ph sz="quarter" idx="36"/>
          </p:nvPr>
        </p:nvSpPr>
        <p:spPr>
          <a:xfrm>
            <a:off x="9309022" y="2162732"/>
            <a:ext cx="2306035" cy="2390359"/>
          </a:xfrm>
        </p:spPr>
        <p:txBody>
          <a:bodyPr/>
          <a:lstStyle/>
          <a:p>
            <a:r>
              <a:rPr lang="en-US" dirty="0"/>
              <a:t>For more details, if we count the number of 'Not Given' values, the total result will appears as shown in the figure.</a:t>
            </a:r>
          </a:p>
        </p:txBody>
      </p:sp>
      <p:pic>
        <p:nvPicPr>
          <p:cNvPr id="6" name="Picture 5" descr="A screen shot of a computer code&#10;&#10;AI-generated content may be incorrect.">
            <a:extLst>
              <a:ext uri="{FF2B5EF4-FFF2-40B4-BE49-F238E27FC236}">
                <a16:creationId xmlns:a16="http://schemas.microsoft.com/office/drawing/2014/main" id="{B583D5BD-5E8C-0B7D-8ACE-710C743F4AF9}"/>
              </a:ext>
            </a:extLst>
          </p:cNvPr>
          <p:cNvPicPr>
            <a:picLocks noChangeAspect="1"/>
          </p:cNvPicPr>
          <p:nvPr/>
        </p:nvPicPr>
        <p:blipFill>
          <a:blip r:embed="rId3"/>
          <a:stretch>
            <a:fillRect/>
          </a:stretch>
        </p:blipFill>
        <p:spPr>
          <a:xfrm>
            <a:off x="2399620" y="2242694"/>
            <a:ext cx="6741351" cy="2230436"/>
          </a:xfrm>
          <a:prstGeom prst="rect">
            <a:avLst/>
          </a:prstGeom>
        </p:spPr>
      </p:pic>
      <p:sp>
        <p:nvSpPr>
          <p:cNvPr id="10" name="Content Placeholder 3">
            <a:extLst>
              <a:ext uri="{FF2B5EF4-FFF2-40B4-BE49-F238E27FC236}">
                <a16:creationId xmlns:a16="http://schemas.microsoft.com/office/drawing/2014/main" id="{8DC11755-6C28-B500-C14C-C936BCE62B15}"/>
              </a:ext>
            </a:extLst>
          </p:cNvPr>
          <p:cNvSpPr txBox="1">
            <a:spLocks/>
          </p:cNvSpPr>
          <p:nvPr/>
        </p:nvSpPr>
        <p:spPr>
          <a:xfrm>
            <a:off x="2399620" y="4936359"/>
            <a:ext cx="8714694" cy="1129252"/>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Clr>
                <a:schemeClr val="accent6"/>
              </a:buClr>
              <a:buFont typeface="Arial" panose="020B0604020202020204" pitchFamily="34" charset="0"/>
              <a:buNone/>
              <a:defRP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With the total percentage exceeding 20%, the data would be considered 'too risky' if deleted in its entirety. Therefore, the 'Not Given' value will be given another label to ensure the integrity of the entire dataset.</a:t>
            </a:r>
          </a:p>
        </p:txBody>
      </p:sp>
    </p:spTree>
    <p:extLst>
      <p:ext uri="{BB962C8B-B14F-4D97-AF65-F5344CB8AC3E}">
        <p14:creationId xmlns:p14="http://schemas.microsoft.com/office/powerpoint/2010/main" val="3779544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6DF76-12C9-2EA5-1E9B-75867DDECB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9F37C3-5BE6-DF88-9BA4-F58798C83BFA}"/>
              </a:ext>
            </a:extLst>
          </p:cNvPr>
          <p:cNvSpPr>
            <a:spLocks noGrp="1"/>
          </p:cNvSpPr>
          <p:nvPr>
            <p:ph type="title"/>
          </p:nvPr>
        </p:nvSpPr>
        <p:spPr>
          <a:xfrm>
            <a:off x="2399620" y="162560"/>
            <a:ext cx="8843050" cy="1616904"/>
          </a:xfrm>
        </p:spPr>
        <p:txBody>
          <a:bodyPr/>
          <a:lstStyle/>
          <a:p>
            <a:r>
              <a:rPr lang="en-US" dirty="0"/>
              <a:t>Handling missing data</a:t>
            </a:r>
          </a:p>
        </p:txBody>
      </p:sp>
      <p:sp>
        <p:nvSpPr>
          <p:cNvPr id="10" name="Content Placeholder 3">
            <a:extLst>
              <a:ext uri="{FF2B5EF4-FFF2-40B4-BE49-F238E27FC236}">
                <a16:creationId xmlns:a16="http://schemas.microsoft.com/office/drawing/2014/main" id="{F3DD029E-04FA-03CE-B662-5DC8E7573FD1}"/>
              </a:ext>
            </a:extLst>
          </p:cNvPr>
          <p:cNvSpPr txBox="1">
            <a:spLocks/>
          </p:cNvSpPr>
          <p:nvPr/>
        </p:nvSpPr>
        <p:spPr>
          <a:xfrm>
            <a:off x="2399620" y="5286987"/>
            <a:ext cx="8714694" cy="1129252"/>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Clr>
                <a:schemeClr val="accent6"/>
              </a:buClr>
              <a:buFont typeface="Arial" panose="020B0604020202020204" pitchFamily="34" charset="0"/>
              <a:buNone/>
              <a:defRP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Using numpy to convert data to missing data, and count the number of missing data.</a:t>
            </a:r>
          </a:p>
        </p:txBody>
      </p:sp>
      <p:pic>
        <p:nvPicPr>
          <p:cNvPr id="7" name="Picture 6">
            <a:extLst>
              <a:ext uri="{FF2B5EF4-FFF2-40B4-BE49-F238E27FC236}">
                <a16:creationId xmlns:a16="http://schemas.microsoft.com/office/drawing/2014/main" id="{4E659D0E-F98A-78EF-DB1E-D303D93E8019}"/>
              </a:ext>
            </a:extLst>
          </p:cNvPr>
          <p:cNvPicPr>
            <a:picLocks noChangeAspect="1"/>
          </p:cNvPicPr>
          <p:nvPr/>
        </p:nvPicPr>
        <p:blipFill>
          <a:blip r:embed="rId3"/>
          <a:stretch>
            <a:fillRect/>
          </a:stretch>
        </p:blipFill>
        <p:spPr>
          <a:xfrm>
            <a:off x="2399620" y="2152823"/>
            <a:ext cx="7125380" cy="3129097"/>
          </a:xfrm>
          <a:prstGeom prst="rect">
            <a:avLst/>
          </a:prstGeom>
        </p:spPr>
      </p:pic>
    </p:spTree>
    <p:extLst>
      <p:ext uri="{BB962C8B-B14F-4D97-AF65-F5344CB8AC3E}">
        <p14:creationId xmlns:p14="http://schemas.microsoft.com/office/powerpoint/2010/main" val="23968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45797-B193-6049-03C5-E4770D8029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3E124-0C55-49E7-55E7-6CA57D99B3F7}"/>
              </a:ext>
            </a:extLst>
          </p:cNvPr>
          <p:cNvSpPr>
            <a:spLocks noGrp="1"/>
          </p:cNvSpPr>
          <p:nvPr>
            <p:ph type="title"/>
          </p:nvPr>
        </p:nvSpPr>
        <p:spPr>
          <a:xfrm>
            <a:off x="2399620" y="162560"/>
            <a:ext cx="8843050" cy="1616904"/>
          </a:xfrm>
        </p:spPr>
        <p:txBody>
          <a:bodyPr/>
          <a:lstStyle/>
          <a:p>
            <a:r>
              <a:rPr lang="en-US" dirty="0"/>
              <a:t>Handling missing data</a:t>
            </a:r>
          </a:p>
        </p:txBody>
      </p:sp>
      <p:sp>
        <p:nvSpPr>
          <p:cNvPr id="10" name="Content Placeholder 3">
            <a:extLst>
              <a:ext uri="{FF2B5EF4-FFF2-40B4-BE49-F238E27FC236}">
                <a16:creationId xmlns:a16="http://schemas.microsoft.com/office/drawing/2014/main" id="{61509E4C-FEE5-09A6-FB9C-E61439B8301C}"/>
              </a:ext>
            </a:extLst>
          </p:cNvPr>
          <p:cNvSpPr txBox="1">
            <a:spLocks/>
          </p:cNvSpPr>
          <p:nvPr/>
        </p:nvSpPr>
        <p:spPr>
          <a:xfrm>
            <a:off x="2399620" y="3795645"/>
            <a:ext cx="8714694" cy="1129252"/>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Clr>
                <a:schemeClr val="accent6"/>
              </a:buClr>
              <a:buFont typeface="Arial" panose="020B0604020202020204" pitchFamily="34" charset="0"/>
              <a:buNone/>
              <a:defRP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425"/>
              </a:lnSpc>
            </a:pPr>
            <a:r>
              <a:rPr lang="en-US" b="0" dirty="0">
                <a:solidFill>
                  <a:srgbClr val="E3FBFE"/>
                </a:solidFill>
                <a:effectLst/>
              </a:rPr>
              <a:t>Using mode to replace 'missing value' data</a:t>
            </a:r>
          </a:p>
        </p:txBody>
      </p:sp>
      <p:pic>
        <p:nvPicPr>
          <p:cNvPr id="4" name="Picture 3" descr="A computer screen shot of text&#10;&#10;AI-generated content may be incorrect.">
            <a:extLst>
              <a:ext uri="{FF2B5EF4-FFF2-40B4-BE49-F238E27FC236}">
                <a16:creationId xmlns:a16="http://schemas.microsoft.com/office/drawing/2014/main" id="{F9EFE2FF-A667-07F6-BCFF-0523B9451771}"/>
              </a:ext>
            </a:extLst>
          </p:cNvPr>
          <p:cNvPicPr>
            <a:picLocks noChangeAspect="1"/>
          </p:cNvPicPr>
          <p:nvPr/>
        </p:nvPicPr>
        <p:blipFill>
          <a:blip r:embed="rId3"/>
          <a:stretch>
            <a:fillRect/>
          </a:stretch>
        </p:blipFill>
        <p:spPr>
          <a:xfrm>
            <a:off x="2399620" y="2390630"/>
            <a:ext cx="6544588" cy="1038370"/>
          </a:xfrm>
          <a:prstGeom prst="rect">
            <a:avLst/>
          </a:prstGeom>
        </p:spPr>
      </p:pic>
    </p:spTree>
    <p:extLst>
      <p:ext uri="{BB962C8B-B14F-4D97-AF65-F5344CB8AC3E}">
        <p14:creationId xmlns:p14="http://schemas.microsoft.com/office/powerpoint/2010/main" val="2887573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28D25-3237-98BC-886D-BDB07DDA7E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23B912-AE2E-6FE3-F066-81A1F7E1AB74}"/>
              </a:ext>
            </a:extLst>
          </p:cNvPr>
          <p:cNvSpPr>
            <a:spLocks noGrp="1"/>
          </p:cNvSpPr>
          <p:nvPr>
            <p:ph type="title"/>
          </p:nvPr>
        </p:nvSpPr>
        <p:spPr>
          <a:xfrm>
            <a:off x="2399620" y="162560"/>
            <a:ext cx="8843050" cy="1616904"/>
          </a:xfrm>
        </p:spPr>
        <p:txBody>
          <a:bodyPr/>
          <a:lstStyle/>
          <a:p>
            <a:r>
              <a:rPr lang="en-US" dirty="0"/>
              <a:t>Handling missing data</a:t>
            </a:r>
          </a:p>
        </p:txBody>
      </p:sp>
      <p:sp>
        <p:nvSpPr>
          <p:cNvPr id="10" name="Content Placeholder 3">
            <a:extLst>
              <a:ext uri="{FF2B5EF4-FFF2-40B4-BE49-F238E27FC236}">
                <a16:creationId xmlns:a16="http://schemas.microsoft.com/office/drawing/2014/main" id="{EB2A335F-F96F-EFCF-638E-335B67C78D9F}"/>
              </a:ext>
            </a:extLst>
          </p:cNvPr>
          <p:cNvSpPr txBox="1">
            <a:spLocks/>
          </p:cNvSpPr>
          <p:nvPr/>
        </p:nvSpPr>
        <p:spPr>
          <a:xfrm>
            <a:off x="2463798" y="5232560"/>
            <a:ext cx="8714694" cy="1129252"/>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Clr>
                <a:schemeClr val="accent6"/>
              </a:buClr>
              <a:buFont typeface="Arial" panose="020B0604020202020204" pitchFamily="34" charset="0"/>
              <a:buNone/>
              <a:defRP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425"/>
              </a:lnSpc>
            </a:pPr>
            <a:r>
              <a:rPr lang="en-US" b="0" dirty="0">
                <a:solidFill>
                  <a:srgbClr val="E3FBFE"/>
                </a:solidFill>
                <a:effectLst/>
              </a:rPr>
              <a:t>Final result that missing data has been handled</a:t>
            </a:r>
          </a:p>
        </p:txBody>
      </p:sp>
      <p:pic>
        <p:nvPicPr>
          <p:cNvPr id="6" name="Picture 5">
            <a:extLst>
              <a:ext uri="{FF2B5EF4-FFF2-40B4-BE49-F238E27FC236}">
                <a16:creationId xmlns:a16="http://schemas.microsoft.com/office/drawing/2014/main" id="{2DBBC85A-7524-7052-751C-78201CB5DD66}"/>
              </a:ext>
            </a:extLst>
          </p:cNvPr>
          <p:cNvPicPr>
            <a:picLocks noChangeAspect="1"/>
          </p:cNvPicPr>
          <p:nvPr/>
        </p:nvPicPr>
        <p:blipFill>
          <a:blip r:embed="rId3"/>
          <a:stretch>
            <a:fillRect/>
          </a:stretch>
        </p:blipFill>
        <p:spPr>
          <a:xfrm>
            <a:off x="2463798" y="2186291"/>
            <a:ext cx="8574763" cy="2892245"/>
          </a:xfrm>
          <a:prstGeom prst="rect">
            <a:avLst/>
          </a:prstGeom>
        </p:spPr>
      </p:pic>
    </p:spTree>
    <p:extLst>
      <p:ext uri="{BB962C8B-B14F-4D97-AF65-F5344CB8AC3E}">
        <p14:creationId xmlns:p14="http://schemas.microsoft.com/office/powerpoint/2010/main" val="3462067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16607-4FE8-F43D-1975-6B0B82C88D52}"/>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313C4AF8-2C97-3D25-2216-6C012AE4268E}"/>
              </a:ext>
            </a:extLst>
          </p:cNvPr>
          <p:cNvPicPr>
            <a:picLocks noChangeAspect="1"/>
          </p:cNvPicPr>
          <p:nvPr/>
        </p:nvPicPr>
        <p:blipFill>
          <a:blip r:embed="rId3"/>
          <a:stretch>
            <a:fillRect/>
          </a:stretch>
        </p:blipFill>
        <p:spPr>
          <a:xfrm flipH="1">
            <a:off x="0" y="-7504"/>
            <a:ext cx="12192000" cy="6865504"/>
          </a:xfrm>
          <a:prstGeom prst="rect">
            <a:avLst/>
          </a:prstGeom>
        </p:spPr>
      </p:pic>
      <p:sp>
        <p:nvSpPr>
          <p:cNvPr id="8" name="Title 1">
            <a:extLst>
              <a:ext uri="{FF2B5EF4-FFF2-40B4-BE49-F238E27FC236}">
                <a16:creationId xmlns:a16="http://schemas.microsoft.com/office/drawing/2014/main" id="{619CADC6-A0BE-77D5-7C4E-5B82B71555F1}"/>
              </a:ext>
            </a:extLst>
          </p:cNvPr>
          <p:cNvSpPr>
            <a:spLocks noGrp="1"/>
          </p:cNvSpPr>
          <p:nvPr>
            <p:ph type="title"/>
          </p:nvPr>
        </p:nvSpPr>
        <p:spPr>
          <a:xfrm>
            <a:off x="919163" y="194491"/>
            <a:ext cx="8843050" cy="1616904"/>
          </a:xfrm>
        </p:spPr>
        <p:txBody>
          <a:bodyPr/>
          <a:lstStyle/>
          <a:p>
            <a:r>
              <a:rPr lang="en-US" dirty="0"/>
              <a:t>Resolve duplicate data</a:t>
            </a:r>
          </a:p>
        </p:txBody>
      </p:sp>
      <p:pic>
        <p:nvPicPr>
          <p:cNvPr id="11" name="Picture 10">
            <a:extLst>
              <a:ext uri="{FF2B5EF4-FFF2-40B4-BE49-F238E27FC236}">
                <a16:creationId xmlns:a16="http://schemas.microsoft.com/office/drawing/2014/main" id="{37CC6608-F9E7-29ED-BBAE-9C32E4AC03BC}"/>
              </a:ext>
            </a:extLst>
          </p:cNvPr>
          <p:cNvPicPr>
            <a:picLocks noChangeAspect="1"/>
          </p:cNvPicPr>
          <p:nvPr/>
        </p:nvPicPr>
        <p:blipFill>
          <a:blip r:embed="rId4"/>
          <a:stretch>
            <a:fillRect/>
          </a:stretch>
        </p:blipFill>
        <p:spPr>
          <a:xfrm>
            <a:off x="919163" y="2198123"/>
            <a:ext cx="6335009" cy="1590897"/>
          </a:xfrm>
          <a:prstGeom prst="rect">
            <a:avLst/>
          </a:prstGeom>
        </p:spPr>
      </p:pic>
      <p:sp>
        <p:nvSpPr>
          <p:cNvPr id="12" name="Content Placeholder 3">
            <a:extLst>
              <a:ext uri="{FF2B5EF4-FFF2-40B4-BE49-F238E27FC236}">
                <a16:creationId xmlns:a16="http://schemas.microsoft.com/office/drawing/2014/main" id="{39C34063-F98D-9015-4573-8CA519DC2256}"/>
              </a:ext>
            </a:extLst>
          </p:cNvPr>
          <p:cNvSpPr txBox="1">
            <a:spLocks/>
          </p:cNvSpPr>
          <p:nvPr/>
        </p:nvSpPr>
        <p:spPr>
          <a:xfrm>
            <a:off x="919163" y="4150508"/>
            <a:ext cx="6335009" cy="519463"/>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Clr>
                <a:schemeClr val="accent6"/>
              </a:buClr>
              <a:buFont typeface="Arial" panose="020B0604020202020204" pitchFamily="34" charset="0"/>
              <a:buNone/>
              <a:defRP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b="0" dirty="0">
                <a:solidFill>
                  <a:srgbClr val="E3FBFE"/>
                </a:solidFill>
                <a:effectLst/>
              </a:rPr>
              <a:t>Through direct code, no duplicate data was found, most likely due to different </a:t>
            </a:r>
            <a:r>
              <a:rPr lang="en-US" b="0" dirty="0" err="1">
                <a:solidFill>
                  <a:srgbClr val="E3FBFE"/>
                </a:solidFill>
                <a:effectLst/>
              </a:rPr>
              <a:t>show_ids</a:t>
            </a:r>
            <a:r>
              <a:rPr lang="en-US" b="0" dirty="0">
                <a:solidFill>
                  <a:srgbClr val="E3FBFE"/>
                </a:solidFill>
                <a:effectLst/>
              </a:rPr>
              <a:t>.</a:t>
            </a:r>
          </a:p>
          <a:p>
            <a:pPr>
              <a:lnSpc>
                <a:spcPct val="100000"/>
              </a:lnSpc>
            </a:pPr>
            <a:endParaRPr lang="en-US" dirty="0">
              <a:solidFill>
                <a:srgbClr val="E3FBFE"/>
              </a:solidFill>
            </a:endParaRPr>
          </a:p>
          <a:p>
            <a:pPr>
              <a:lnSpc>
                <a:spcPct val="100000"/>
              </a:lnSpc>
            </a:pPr>
            <a:r>
              <a:rPr lang="en-US" b="0" dirty="0">
                <a:solidFill>
                  <a:srgbClr val="E3FBFE"/>
                </a:solidFill>
                <a:effectLst/>
              </a:rPr>
              <a:t>On the next slide, we will see the duplicates if viewed per column</a:t>
            </a:r>
          </a:p>
        </p:txBody>
      </p:sp>
    </p:spTree>
    <p:extLst>
      <p:ext uri="{BB962C8B-B14F-4D97-AF65-F5344CB8AC3E}">
        <p14:creationId xmlns:p14="http://schemas.microsoft.com/office/powerpoint/2010/main" val="3828891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4EB2B-82A0-EBD1-0D9C-1534113E760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4FB7242-E112-A3D4-E5AD-BFFD718EE0CA}"/>
              </a:ext>
            </a:extLst>
          </p:cNvPr>
          <p:cNvPicPr>
            <a:picLocks noChangeAspect="1"/>
          </p:cNvPicPr>
          <p:nvPr/>
        </p:nvPicPr>
        <p:blipFill>
          <a:blip r:embed="rId3"/>
          <a:stretch>
            <a:fillRect/>
          </a:stretch>
        </p:blipFill>
        <p:spPr>
          <a:xfrm flipH="1">
            <a:off x="0" y="-7504"/>
            <a:ext cx="12192000" cy="6865504"/>
          </a:xfrm>
          <a:prstGeom prst="rect">
            <a:avLst/>
          </a:prstGeom>
        </p:spPr>
      </p:pic>
      <p:sp>
        <p:nvSpPr>
          <p:cNvPr id="8" name="Title 1">
            <a:extLst>
              <a:ext uri="{FF2B5EF4-FFF2-40B4-BE49-F238E27FC236}">
                <a16:creationId xmlns:a16="http://schemas.microsoft.com/office/drawing/2014/main" id="{0245A372-375B-CBB9-9CFB-3BFB3AD87569}"/>
              </a:ext>
            </a:extLst>
          </p:cNvPr>
          <p:cNvSpPr>
            <a:spLocks noGrp="1"/>
          </p:cNvSpPr>
          <p:nvPr>
            <p:ph type="title"/>
          </p:nvPr>
        </p:nvSpPr>
        <p:spPr>
          <a:xfrm>
            <a:off x="919163" y="194491"/>
            <a:ext cx="8843050" cy="1616904"/>
          </a:xfrm>
        </p:spPr>
        <p:txBody>
          <a:bodyPr/>
          <a:lstStyle/>
          <a:p>
            <a:r>
              <a:rPr lang="en-US" dirty="0"/>
              <a:t>Resolve duplicate data</a:t>
            </a:r>
          </a:p>
        </p:txBody>
      </p:sp>
      <p:pic>
        <p:nvPicPr>
          <p:cNvPr id="3" name="Picture 2">
            <a:extLst>
              <a:ext uri="{FF2B5EF4-FFF2-40B4-BE49-F238E27FC236}">
                <a16:creationId xmlns:a16="http://schemas.microsoft.com/office/drawing/2014/main" id="{CDADC6C9-AB70-3070-F59A-BBE32F9F2031}"/>
              </a:ext>
            </a:extLst>
          </p:cNvPr>
          <p:cNvPicPr>
            <a:picLocks noChangeAspect="1"/>
          </p:cNvPicPr>
          <p:nvPr/>
        </p:nvPicPr>
        <p:blipFill>
          <a:blip r:embed="rId4"/>
          <a:stretch>
            <a:fillRect/>
          </a:stretch>
        </p:blipFill>
        <p:spPr>
          <a:xfrm>
            <a:off x="939252" y="2183245"/>
            <a:ext cx="8822961" cy="3979887"/>
          </a:xfrm>
          <a:prstGeom prst="rect">
            <a:avLst/>
          </a:prstGeom>
        </p:spPr>
      </p:pic>
    </p:spTree>
    <p:extLst>
      <p:ext uri="{BB962C8B-B14F-4D97-AF65-F5344CB8AC3E}">
        <p14:creationId xmlns:p14="http://schemas.microsoft.com/office/powerpoint/2010/main" val="1171095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CB5560-1BBF-4919-2E15-FE3153888B3E}"/>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CE973A5-2D9D-E74B-89BB-5ADB708CE90F}"/>
              </a:ext>
            </a:extLst>
          </p:cNvPr>
          <p:cNvPicPr>
            <a:picLocks noChangeAspect="1"/>
          </p:cNvPicPr>
          <p:nvPr/>
        </p:nvPicPr>
        <p:blipFill>
          <a:blip r:embed="rId3"/>
          <a:stretch>
            <a:fillRect/>
          </a:stretch>
        </p:blipFill>
        <p:spPr>
          <a:xfrm flipH="1">
            <a:off x="0" y="-7504"/>
            <a:ext cx="12192000" cy="6865504"/>
          </a:xfrm>
          <a:prstGeom prst="rect">
            <a:avLst/>
          </a:prstGeom>
        </p:spPr>
      </p:pic>
      <p:sp>
        <p:nvSpPr>
          <p:cNvPr id="8" name="Title 1">
            <a:extLst>
              <a:ext uri="{FF2B5EF4-FFF2-40B4-BE49-F238E27FC236}">
                <a16:creationId xmlns:a16="http://schemas.microsoft.com/office/drawing/2014/main" id="{69E64D8F-D5B2-F98E-E6F5-8C3E3AB2CB13}"/>
              </a:ext>
            </a:extLst>
          </p:cNvPr>
          <p:cNvSpPr>
            <a:spLocks noGrp="1"/>
          </p:cNvSpPr>
          <p:nvPr>
            <p:ph type="title"/>
          </p:nvPr>
        </p:nvSpPr>
        <p:spPr>
          <a:xfrm>
            <a:off x="919163" y="194491"/>
            <a:ext cx="8843050" cy="1616904"/>
          </a:xfrm>
        </p:spPr>
        <p:txBody>
          <a:bodyPr/>
          <a:lstStyle/>
          <a:p>
            <a:r>
              <a:rPr lang="en-US" dirty="0"/>
              <a:t>Resolve duplicate data</a:t>
            </a:r>
          </a:p>
        </p:txBody>
      </p:sp>
      <p:pic>
        <p:nvPicPr>
          <p:cNvPr id="10" name="Picture 9">
            <a:extLst>
              <a:ext uri="{FF2B5EF4-FFF2-40B4-BE49-F238E27FC236}">
                <a16:creationId xmlns:a16="http://schemas.microsoft.com/office/drawing/2014/main" id="{1F5E9639-F85E-F7CF-4D9B-1311ED29798D}"/>
              </a:ext>
            </a:extLst>
          </p:cNvPr>
          <p:cNvPicPr>
            <a:picLocks noChangeAspect="1"/>
          </p:cNvPicPr>
          <p:nvPr/>
        </p:nvPicPr>
        <p:blipFill>
          <a:blip r:embed="rId4"/>
          <a:stretch>
            <a:fillRect/>
          </a:stretch>
        </p:blipFill>
        <p:spPr>
          <a:xfrm>
            <a:off x="919163" y="2123236"/>
            <a:ext cx="8843050" cy="2766843"/>
          </a:xfrm>
          <a:prstGeom prst="rect">
            <a:avLst/>
          </a:prstGeom>
        </p:spPr>
      </p:pic>
      <p:sp>
        <p:nvSpPr>
          <p:cNvPr id="11" name="Content Placeholder 3">
            <a:extLst>
              <a:ext uri="{FF2B5EF4-FFF2-40B4-BE49-F238E27FC236}">
                <a16:creationId xmlns:a16="http://schemas.microsoft.com/office/drawing/2014/main" id="{B7EF747B-B8D5-BAAE-0F6B-E3925EB2CD08}"/>
              </a:ext>
            </a:extLst>
          </p:cNvPr>
          <p:cNvSpPr txBox="1">
            <a:spLocks/>
          </p:cNvSpPr>
          <p:nvPr/>
        </p:nvSpPr>
        <p:spPr>
          <a:xfrm>
            <a:off x="919163" y="5183199"/>
            <a:ext cx="8843050" cy="91280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Clr>
                <a:schemeClr val="accent6"/>
              </a:buClr>
              <a:buFont typeface="Arial" panose="020B0604020202020204" pitchFamily="34" charset="0"/>
              <a:buNone/>
              <a:defRP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pPr>
            <a:r>
              <a:rPr lang="en-US" b="0" dirty="0">
                <a:solidFill>
                  <a:srgbClr val="E3FBFE"/>
                </a:solidFill>
                <a:effectLst/>
              </a:rPr>
              <a:t>To remove duplicate data, the data is selected according to each column, while allowing one data from each duplicate data to remain in the overall data. And now all data are cleaned from duplicate.</a:t>
            </a:r>
            <a:endParaRPr lang="en-US" dirty="0">
              <a:solidFill>
                <a:srgbClr val="E3FBFE"/>
              </a:solidFill>
            </a:endParaRPr>
          </a:p>
        </p:txBody>
      </p:sp>
    </p:spTree>
    <p:extLst>
      <p:ext uri="{BB962C8B-B14F-4D97-AF65-F5344CB8AC3E}">
        <p14:creationId xmlns:p14="http://schemas.microsoft.com/office/powerpoint/2010/main" val="210778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EB8B-0AB9-7554-AEEA-E8D744959E9A}"/>
              </a:ext>
            </a:extLst>
          </p:cNvPr>
          <p:cNvSpPr>
            <a:spLocks noGrp="1"/>
          </p:cNvSpPr>
          <p:nvPr>
            <p:ph type="title"/>
          </p:nvPr>
        </p:nvSpPr>
        <p:spPr>
          <a:xfrm>
            <a:off x="6889627" y="173736"/>
            <a:ext cx="4352662" cy="2203704"/>
          </a:xfrm>
        </p:spPr>
        <p:txBody>
          <a:bodyPr/>
          <a:lstStyle/>
          <a:p>
            <a:pPr lvl="0"/>
            <a:r>
              <a:rPr lang="en-US" noProof="0" dirty="0"/>
              <a:t>Result and visualization</a:t>
            </a:r>
          </a:p>
        </p:txBody>
      </p:sp>
      <p:pic>
        <p:nvPicPr>
          <p:cNvPr id="6" name="Picture Placeholder 5" descr="A blue and purple spiral">
            <a:extLst>
              <a:ext uri="{FF2B5EF4-FFF2-40B4-BE49-F238E27FC236}">
                <a16:creationId xmlns:a16="http://schemas.microsoft.com/office/drawing/2014/main" id="{05B64636-376E-96D4-B550-D764B2C6A6A7}"/>
              </a:ext>
            </a:extLst>
          </p:cNvPr>
          <p:cNvPicPr>
            <a:picLocks noGrp="1" noChangeAspect="1"/>
          </p:cNvPicPr>
          <p:nvPr>
            <p:ph type="pic" sz="quarter" idx="37"/>
          </p:nvPr>
        </p:nvPicPr>
        <p:blipFill rotWithShape="1">
          <a:blip r:embed="rId3" cstate="screen">
            <a:extLst>
              <a:ext uri="{28A0092B-C50C-407E-A947-70E740481C1C}">
                <a14:useLocalDpi xmlns:a14="http://schemas.microsoft.com/office/drawing/2010/main"/>
              </a:ext>
            </a:extLst>
          </a:blip>
          <a:srcRect t="202" b="202"/>
          <a:stretch/>
        </p:blipFill>
        <p:spPr>
          <a:xfrm>
            <a:off x="336550" y="336550"/>
            <a:ext cx="5303640" cy="6184900"/>
          </a:xfrm>
        </p:spPr>
      </p:pic>
      <p:sp>
        <p:nvSpPr>
          <p:cNvPr id="3" name="Content Placeholder 2">
            <a:extLst>
              <a:ext uri="{FF2B5EF4-FFF2-40B4-BE49-F238E27FC236}">
                <a16:creationId xmlns:a16="http://schemas.microsoft.com/office/drawing/2014/main" id="{FB2F5F9A-B16D-CA49-7F40-A0142E41DC56}"/>
              </a:ext>
            </a:extLst>
          </p:cNvPr>
          <p:cNvSpPr>
            <a:spLocks noGrp="1"/>
          </p:cNvSpPr>
          <p:nvPr>
            <p:ph sz="quarter" idx="36"/>
          </p:nvPr>
        </p:nvSpPr>
        <p:spPr>
          <a:xfrm>
            <a:off x="6889627" y="3104277"/>
            <a:ext cx="4371560" cy="3022201"/>
          </a:xfrm>
        </p:spPr>
        <p:txBody>
          <a:bodyPr/>
          <a:lstStyle/>
          <a:p>
            <a:r>
              <a:rPr lang="en-US" dirty="0"/>
              <a:t>This section will answer the problem and conclusion in the form of data visualization.</a:t>
            </a:r>
          </a:p>
        </p:txBody>
      </p:sp>
    </p:spTree>
    <p:extLst>
      <p:ext uri="{BB962C8B-B14F-4D97-AF65-F5344CB8AC3E}">
        <p14:creationId xmlns:p14="http://schemas.microsoft.com/office/powerpoint/2010/main" val="910315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a graph with different colored lines&#10;&#10;AI-generated content may be incorrect.">
            <a:extLst>
              <a:ext uri="{FF2B5EF4-FFF2-40B4-BE49-F238E27FC236}">
                <a16:creationId xmlns:a16="http://schemas.microsoft.com/office/drawing/2014/main" id="{574D02F4-203B-AA33-6F2C-01BE94486BD7}"/>
              </a:ext>
            </a:extLst>
          </p:cNvPr>
          <p:cNvPicPr>
            <a:picLocks noChangeAspect="1"/>
          </p:cNvPicPr>
          <p:nvPr/>
        </p:nvPicPr>
        <p:blipFill>
          <a:blip r:embed="rId2"/>
          <a:stretch>
            <a:fillRect/>
          </a:stretch>
        </p:blipFill>
        <p:spPr>
          <a:xfrm>
            <a:off x="108857" y="2427515"/>
            <a:ext cx="7826819" cy="4138560"/>
          </a:xfrm>
          <a:prstGeom prst="rect">
            <a:avLst/>
          </a:prstGeom>
        </p:spPr>
      </p:pic>
      <p:sp>
        <p:nvSpPr>
          <p:cNvPr id="6" name="Content Placeholder 3">
            <a:extLst>
              <a:ext uri="{FF2B5EF4-FFF2-40B4-BE49-F238E27FC236}">
                <a16:creationId xmlns:a16="http://schemas.microsoft.com/office/drawing/2014/main" id="{C8CAB287-F786-89C2-D256-A93EC55E9877}"/>
              </a:ext>
            </a:extLst>
          </p:cNvPr>
          <p:cNvSpPr txBox="1">
            <a:spLocks/>
          </p:cNvSpPr>
          <p:nvPr/>
        </p:nvSpPr>
        <p:spPr>
          <a:xfrm>
            <a:off x="3273869" y="654424"/>
            <a:ext cx="8115300" cy="89105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spcAft>
                <a:spcPts val="600"/>
              </a:spcAft>
              <a:buClr>
                <a:schemeClr val="accent6"/>
              </a:buClr>
              <a:buFont typeface="Arial" panose="020B0604020202020204" pitchFamily="34" charset="0"/>
              <a:buNone/>
              <a:defRPr sz="1800" kern="1200" spc="0" baseline="0">
                <a:solidFill>
                  <a:schemeClr val="bg1"/>
                </a:solidFill>
                <a:latin typeface="+mn-lt"/>
                <a:ea typeface="+mn-ea"/>
                <a:cs typeface="Biome" panose="020B0503030204020804" pitchFamily="34" charset="0"/>
              </a:defRPr>
            </a:lvl1pPr>
            <a:lvl2pPr marL="56921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spc="0">
                <a:solidFill>
                  <a:schemeClr val="bg1"/>
                </a:solidFill>
                <a:latin typeface="+mn-lt"/>
                <a:ea typeface="+mn-ea"/>
                <a:cs typeface="+mn-cs"/>
              </a:defRPr>
            </a:lvl2pPr>
            <a:lvl3pPr marL="861822"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latin typeface="Abadi" panose="020F0502020204030204" pitchFamily="34" charset="0"/>
                <a:cs typeface="Aharoni" panose="020F0502020204030204" pitchFamily="2" charset="-79"/>
              </a:rPr>
              <a:t>How was the genre distribution of content on Netflix over the period 2010-2021?</a:t>
            </a:r>
          </a:p>
        </p:txBody>
      </p:sp>
      <p:sp>
        <p:nvSpPr>
          <p:cNvPr id="7" name="Content Placeholder 3">
            <a:extLst>
              <a:ext uri="{FF2B5EF4-FFF2-40B4-BE49-F238E27FC236}">
                <a16:creationId xmlns:a16="http://schemas.microsoft.com/office/drawing/2014/main" id="{5D45117C-9F1B-EEEA-6436-824F54C39548}"/>
              </a:ext>
            </a:extLst>
          </p:cNvPr>
          <p:cNvSpPr txBox="1">
            <a:spLocks/>
          </p:cNvSpPr>
          <p:nvPr/>
        </p:nvSpPr>
        <p:spPr>
          <a:xfrm>
            <a:off x="8327571" y="2310631"/>
            <a:ext cx="3755572" cy="3752712"/>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spcAft>
                <a:spcPts val="600"/>
              </a:spcAft>
              <a:buClr>
                <a:schemeClr val="accent6"/>
              </a:buClr>
              <a:buFont typeface="Arial" panose="020B0604020202020204" pitchFamily="34" charset="0"/>
              <a:buNone/>
              <a:defRPr sz="1800" kern="1200" spc="0" baseline="0">
                <a:solidFill>
                  <a:schemeClr val="bg1"/>
                </a:solidFill>
                <a:latin typeface="+mn-lt"/>
                <a:ea typeface="+mn-ea"/>
                <a:cs typeface="Biome" panose="020B0503030204020804" pitchFamily="34" charset="0"/>
              </a:defRPr>
            </a:lvl1pPr>
            <a:lvl2pPr marL="56921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spc="0">
                <a:solidFill>
                  <a:schemeClr val="bg1"/>
                </a:solidFill>
                <a:latin typeface="+mn-lt"/>
                <a:ea typeface="+mn-ea"/>
                <a:cs typeface="+mn-cs"/>
              </a:defRPr>
            </a:lvl2pPr>
            <a:lvl3pPr marL="861822"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badi" panose="020F0502020204030204" pitchFamily="34" charset="0"/>
                <a:cs typeface="Aharoni" panose="020F0502020204030204" pitchFamily="2" charset="-79"/>
              </a:rPr>
              <a:t>It can be seen from the graph that the 'International Movie' genre dominates the movies and TV shows on Netflix.</a:t>
            </a:r>
          </a:p>
          <a:p>
            <a:endParaRPr lang="en-US" dirty="0">
              <a:latin typeface="Abadi" panose="020F0502020204030204" pitchFamily="34" charset="0"/>
              <a:cs typeface="Aharoni" panose="020F0502020204030204" pitchFamily="2" charset="-79"/>
            </a:endParaRPr>
          </a:p>
          <a:p>
            <a:r>
              <a:rPr lang="en-US" dirty="0">
                <a:latin typeface="Abadi" panose="020F0502020204030204" pitchFamily="34" charset="0"/>
                <a:cs typeface="Aharoni" panose="020F0502020204030204" pitchFamily="2" charset="-79"/>
              </a:rPr>
              <a:t>The data in the graph is the top 10 genres in the 2010-2021 time period.</a:t>
            </a:r>
          </a:p>
        </p:txBody>
      </p:sp>
    </p:spTree>
    <p:extLst>
      <p:ext uri="{BB962C8B-B14F-4D97-AF65-F5344CB8AC3E}">
        <p14:creationId xmlns:p14="http://schemas.microsoft.com/office/powerpoint/2010/main" val="3699330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B52C8-5FE4-7049-4BAC-3B5FD7AA0FB3}"/>
            </a:ext>
          </a:extLst>
        </p:cNvPr>
        <p:cNvGrpSpPr/>
        <p:nvPr/>
      </p:nvGrpSpPr>
      <p:grpSpPr>
        <a:xfrm>
          <a:off x="0" y="0"/>
          <a:ext cx="0" cy="0"/>
          <a:chOff x="0" y="0"/>
          <a:chExt cx="0" cy="0"/>
        </a:xfrm>
      </p:grpSpPr>
      <p:sp>
        <p:nvSpPr>
          <p:cNvPr id="6" name="Content Placeholder 3">
            <a:extLst>
              <a:ext uri="{FF2B5EF4-FFF2-40B4-BE49-F238E27FC236}">
                <a16:creationId xmlns:a16="http://schemas.microsoft.com/office/drawing/2014/main" id="{9A28894D-6332-BEC2-84D1-D8BD504BA4DD}"/>
              </a:ext>
            </a:extLst>
          </p:cNvPr>
          <p:cNvSpPr txBox="1">
            <a:spLocks/>
          </p:cNvSpPr>
          <p:nvPr/>
        </p:nvSpPr>
        <p:spPr>
          <a:xfrm>
            <a:off x="3284764" y="697968"/>
            <a:ext cx="8115300" cy="89105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spcAft>
                <a:spcPts val="600"/>
              </a:spcAft>
              <a:buClr>
                <a:schemeClr val="accent6"/>
              </a:buClr>
              <a:buFont typeface="Arial" panose="020B0604020202020204" pitchFamily="34" charset="0"/>
              <a:buNone/>
              <a:defRPr sz="1800" kern="1200" spc="0" baseline="0">
                <a:solidFill>
                  <a:schemeClr val="bg1"/>
                </a:solidFill>
                <a:latin typeface="+mn-lt"/>
                <a:ea typeface="+mn-ea"/>
                <a:cs typeface="Biome" panose="020B0503030204020804" pitchFamily="34" charset="0"/>
              </a:defRPr>
            </a:lvl1pPr>
            <a:lvl2pPr marL="56921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spc="0">
                <a:solidFill>
                  <a:schemeClr val="bg1"/>
                </a:solidFill>
                <a:latin typeface="+mn-lt"/>
                <a:ea typeface="+mn-ea"/>
                <a:cs typeface="+mn-cs"/>
              </a:defRPr>
            </a:lvl2pPr>
            <a:lvl3pPr marL="861822"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chemeClr val="bg1"/>
                </a:solidFill>
                <a:latin typeface="Abadi" panose="020F0502020204030204" pitchFamily="34" charset="0"/>
                <a:cs typeface="Aharoni" panose="020F0502020204030204" pitchFamily="2" charset="-79"/>
              </a:rPr>
              <a:t>How was the distribution of countries of origin of Netflix content from 2010-2021?</a:t>
            </a:r>
          </a:p>
        </p:txBody>
      </p:sp>
      <p:sp>
        <p:nvSpPr>
          <p:cNvPr id="7" name="Content Placeholder 3">
            <a:extLst>
              <a:ext uri="{FF2B5EF4-FFF2-40B4-BE49-F238E27FC236}">
                <a16:creationId xmlns:a16="http://schemas.microsoft.com/office/drawing/2014/main" id="{FA670D03-D29C-08A6-F505-041EB2CB2F48}"/>
              </a:ext>
            </a:extLst>
          </p:cNvPr>
          <p:cNvSpPr txBox="1">
            <a:spLocks/>
          </p:cNvSpPr>
          <p:nvPr/>
        </p:nvSpPr>
        <p:spPr>
          <a:xfrm>
            <a:off x="8120743" y="2329717"/>
            <a:ext cx="3962400" cy="3752712"/>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spcAft>
                <a:spcPts val="600"/>
              </a:spcAft>
              <a:buClr>
                <a:schemeClr val="accent6"/>
              </a:buClr>
              <a:buFont typeface="Arial" panose="020B0604020202020204" pitchFamily="34" charset="0"/>
              <a:buNone/>
              <a:defRPr sz="1800" kern="1200" spc="0" baseline="0">
                <a:solidFill>
                  <a:schemeClr val="bg1"/>
                </a:solidFill>
                <a:latin typeface="+mn-lt"/>
                <a:ea typeface="+mn-ea"/>
                <a:cs typeface="Biome" panose="020B0503030204020804" pitchFamily="34" charset="0"/>
              </a:defRPr>
            </a:lvl1pPr>
            <a:lvl2pPr marL="56921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spc="0">
                <a:solidFill>
                  <a:schemeClr val="bg1"/>
                </a:solidFill>
                <a:latin typeface="+mn-lt"/>
                <a:ea typeface="+mn-ea"/>
                <a:cs typeface="+mn-cs"/>
              </a:defRPr>
            </a:lvl2pPr>
            <a:lvl3pPr marL="861822"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badi" panose="020F0502020204030204" pitchFamily="34" charset="0"/>
                <a:cs typeface="Aharoni" panose="020F0502020204030204" pitchFamily="2" charset="-79"/>
              </a:rPr>
              <a:t>The graph shows the dominance of movie or TV show makers on Netflix, but there is an uneven distribution where the United States has a longer </a:t>
            </a:r>
            <a:r>
              <a:rPr lang="en-US" b="1" dirty="0">
                <a:latin typeface="Abadi" panose="020F0502020204030204" pitchFamily="34" charset="0"/>
                <a:cs typeface="Aharoni" panose="020F0502020204030204" pitchFamily="2" charset="-79"/>
              </a:rPr>
              <a:t>long tail </a:t>
            </a:r>
            <a:r>
              <a:rPr lang="en-US" dirty="0">
                <a:latin typeface="Abadi" panose="020F0502020204030204" pitchFamily="34" charset="0"/>
                <a:cs typeface="Aharoni" panose="020F0502020204030204" pitchFamily="2" charset="-79"/>
              </a:rPr>
              <a:t>than other countries.</a:t>
            </a:r>
          </a:p>
          <a:p>
            <a:r>
              <a:rPr lang="en-US" dirty="0">
                <a:latin typeface="Abadi" panose="020F0502020204030204" pitchFamily="34" charset="0"/>
                <a:cs typeface="Aharoni" panose="020F0502020204030204" pitchFamily="2" charset="-79"/>
              </a:rPr>
              <a:t>Countries like India, South Korea, Japan, and the UK are starting to climb the top, showing the growth of globalization in Netflix content production.</a:t>
            </a:r>
          </a:p>
        </p:txBody>
      </p:sp>
      <p:pic>
        <p:nvPicPr>
          <p:cNvPr id="13" name="Picture 12">
            <a:extLst>
              <a:ext uri="{FF2B5EF4-FFF2-40B4-BE49-F238E27FC236}">
                <a16:creationId xmlns:a16="http://schemas.microsoft.com/office/drawing/2014/main" id="{93B84DF1-BB9D-9AD7-883D-3FB3E81D98D4}"/>
              </a:ext>
            </a:extLst>
          </p:cNvPr>
          <p:cNvPicPr>
            <a:picLocks noChangeAspect="1"/>
          </p:cNvPicPr>
          <p:nvPr/>
        </p:nvPicPr>
        <p:blipFill>
          <a:blip r:embed="rId2"/>
          <a:stretch>
            <a:fillRect/>
          </a:stretch>
        </p:blipFill>
        <p:spPr>
          <a:xfrm>
            <a:off x="108857" y="2494692"/>
            <a:ext cx="7698686" cy="3587737"/>
          </a:xfrm>
          <a:prstGeom prst="rect">
            <a:avLst/>
          </a:prstGeom>
        </p:spPr>
      </p:pic>
    </p:spTree>
    <p:extLst>
      <p:ext uri="{BB962C8B-B14F-4D97-AF65-F5344CB8AC3E}">
        <p14:creationId xmlns:p14="http://schemas.microsoft.com/office/powerpoint/2010/main" val="4032231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Table of content</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pPr marL="285750" indent="-285750">
              <a:buFont typeface="Arial" panose="020B0604020202020204" pitchFamily="34" charset="0"/>
              <a:buChar char="•"/>
            </a:pPr>
            <a:r>
              <a:rPr lang="en-US" dirty="0"/>
              <a:t>Introduction</a:t>
            </a:r>
          </a:p>
          <a:p>
            <a:pPr marL="285750" indent="-285750">
              <a:buFont typeface="Arial" panose="020B0604020202020204" pitchFamily="34" charset="0"/>
              <a:buChar char="•"/>
            </a:pPr>
            <a:r>
              <a:rPr lang="en-US" dirty="0"/>
              <a:t>Data Understanding</a:t>
            </a:r>
          </a:p>
          <a:p>
            <a:pPr marL="285750" indent="-285750">
              <a:buFont typeface="Arial" panose="020B0604020202020204" pitchFamily="34" charset="0"/>
              <a:buChar char="•"/>
            </a:pPr>
            <a:r>
              <a:rPr lang="en-US" dirty="0"/>
              <a:t>Exploratory Data Analysis</a:t>
            </a:r>
          </a:p>
          <a:p>
            <a:pPr marL="285750" indent="-285750">
              <a:buFont typeface="Arial" panose="020B0604020202020204" pitchFamily="34" charset="0"/>
              <a:buChar char="•"/>
            </a:pPr>
            <a:r>
              <a:rPr lang="en-US" dirty="0"/>
              <a:t>Result and Visualization</a:t>
            </a:r>
          </a:p>
          <a:p>
            <a:pPr marL="285750" indent="-285750">
              <a:buFont typeface="Arial" panose="020B0604020202020204" pitchFamily="34" charset="0"/>
              <a:buChar char="•"/>
            </a:pPr>
            <a:r>
              <a:rPr lang="en-US" dirty="0"/>
              <a:t>Conclusion</a:t>
            </a:r>
          </a:p>
        </p:txBody>
      </p:sp>
    </p:spTree>
    <p:extLst>
      <p:ext uri="{BB962C8B-B14F-4D97-AF65-F5344CB8AC3E}">
        <p14:creationId xmlns:p14="http://schemas.microsoft.com/office/powerpoint/2010/main" val="146015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A935E9-7C2D-1F69-3C61-13169D204C3F}"/>
            </a:ext>
          </a:extLst>
        </p:cNvPr>
        <p:cNvGrpSpPr/>
        <p:nvPr/>
      </p:nvGrpSpPr>
      <p:grpSpPr>
        <a:xfrm>
          <a:off x="0" y="0"/>
          <a:ext cx="0" cy="0"/>
          <a:chOff x="0" y="0"/>
          <a:chExt cx="0" cy="0"/>
        </a:xfrm>
      </p:grpSpPr>
      <p:sp>
        <p:nvSpPr>
          <p:cNvPr id="6" name="Content Placeholder 3">
            <a:extLst>
              <a:ext uri="{FF2B5EF4-FFF2-40B4-BE49-F238E27FC236}">
                <a16:creationId xmlns:a16="http://schemas.microsoft.com/office/drawing/2014/main" id="{6AAA7366-AA3E-77A5-A22A-0F8DFCD6ACD4}"/>
              </a:ext>
            </a:extLst>
          </p:cNvPr>
          <p:cNvSpPr txBox="1">
            <a:spLocks/>
          </p:cNvSpPr>
          <p:nvPr/>
        </p:nvSpPr>
        <p:spPr>
          <a:xfrm>
            <a:off x="3284764" y="697968"/>
            <a:ext cx="8115300" cy="89105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spcAft>
                <a:spcPts val="600"/>
              </a:spcAft>
              <a:buClr>
                <a:schemeClr val="accent6"/>
              </a:buClr>
              <a:buFont typeface="Arial" panose="020B0604020202020204" pitchFamily="34" charset="0"/>
              <a:buNone/>
              <a:defRPr sz="1800" kern="1200" spc="0" baseline="0">
                <a:solidFill>
                  <a:schemeClr val="bg1"/>
                </a:solidFill>
                <a:latin typeface="+mn-lt"/>
                <a:ea typeface="+mn-ea"/>
                <a:cs typeface="Biome" panose="020B0503030204020804" pitchFamily="34" charset="0"/>
              </a:defRPr>
            </a:lvl1pPr>
            <a:lvl2pPr marL="56921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spc="0">
                <a:solidFill>
                  <a:schemeClr val="bg1"/>
                </a:solidFill>
                <a:latin typeface="+mn-lt"/>
                <a:ea typeface="+mn-ea"/>
                <a:cs typeface="+mn-cs"/>
              </a:defRPr>
            </a:lvl2pPr>
            <a:lvl3pPr marL="861822"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chemeClr val="bg1"/>
                </a:solidFill>
                <a:latin typeface="Abadi" panose="020F0502020204030204" pitchFamily="34" charset="0"/>
                <a:cs typeface="Aharoni" panose="020F0502020204030204" pitchFamily="2" charset="-79"/>
              </a:rPr>
              <a:t>What is the correlation between content duration and release year?</a:t>
            </a:r>
            <a:endParaRPr lang="en-ID" sz="3200" dirty="0">
              <a:solidFill>
                <a:schemeClr val="bg1"/>
              </a:solidFill>
              <a:latin typeface="Abadi" panose="020F0502020204030204" pitchFamily="34" charset="0"/>
              <a:cs typeface="Aharoni" panose="020F0502020204030204" pitchFamily="2" charset="-79"/>
            </a:endParaRPr>
          </a:p>
        </p:txBody>
      </p:sp>
      <p:sp>
        <p:nvSpPr>
          <p:cNvPr id="7" name="Content Placeholder 3">
            <a:extLst>
              <a:ext uri="{FF2B5EF4-FFF2-40B4-BE49-F238E27FC236}">
                <a16:creationId xmlns:a16="http://schemas.microsoft.com/office/drawing/2014/main" id="{C01768B2-1B95-36C3-A9E9-C6C29413EA4D}"/>
              </a:ext>
            </a:extLst>
          </p:cNvPr>
          <p:cNvSpPr txBox="1">
            <a:spLocks/>
          </p:cNvSpPr>
          <p:nvPr/>
        </p:nvSpPr>
        <p:spPr>
          <a:xfrm>
            <a:off x="8120743" y="2329717"/>
            <a:ext cx="3962400" cy="3752712"/>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spcAft>
                <a:spcPts val="600"/>
              </a:spcAft>
              <a:buClr>
                <a:schemeClr val="accent6"/>
              </a:buClr>
              <a:buFont typeface="Arial" panose="020B0604020202020204" pitchFamily="34" charset="0"/>
              <a:buNone/>
              <a:defRPr sz="1800" kern="1200" spc="0" baseline="0">
                <a:solidFill>
                  <a:schemeClr val="bg1"/>
                </a:solidFill>
                <a:latin typeface="+mn-lt"/>
                <a:ea typeface="+mn-ea"/>
                <a:cs typeface="Biome" panose="020B0503030204020804" pitchFamily="34" charset="0"/>
              </a:defRPr>
            </a:lvl1pPr>
            <a:lvl2pPr marL="56921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spc="0">
                <a:solidFill>
                  <a:schemeClr val="bg1"/>
                </a:solidFill>
                <a:latin typeface="+mn-lt"/>
                <a:ea typeface="+mn-ea"/>
                <a:cs typeface="+mn-cs"/>
              </a:defRPr>
            </a:lvl2pPr>
            <a:lvl3pPr marL="861822"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badi" panose="020F0502020204030204" pitchFamily="34" charset="0"/>
                <a:cs typeface="Aharoni" panose="020F0502020204030204" pitchFamily="2" charset="-79"/>
              </a:rPr>
              <a:t>From 2010-2021, the average duration of movies tended to decrease, showing a shift in consumers' movie-going habits towards shorter, quicker movies to enjoy. </a:t>
            </a:r>
          </a:p>
          <a:p>
            <a:r>
              <a:rPr lang="en-US" dirty="0">
                <a:latin typeface="Abadi" panose="020F0502020204030204" pitchFamily="34" charset="0"/>
                <a:cs typeface="Aharoni" panose="020F0502020204030204" pitchFamily="2" charset="-79"/>
              </a:rPr>
              <a:t>On the other hand, the average number of TV Show seasons is constant, indicating that the TV Show industry maintains the number of seasons and is less impacted by changes in consumer behavior.</a:t>
            </a:r>
          </a:p>
        </p:txBody>
      </p:sp>
      <p:pic>
        <p:nvPicPr>
          <p:cNvPr id="4" name="Picture 3">
            <a:extLst>
              <a:ext uri="{FF2B5EF4-FFF2-40B4-BE49-F238E27FC236}">
                <a16:creationId xmlns:a16="http://schemas.microsoft.com/office/drawing/2014/main" id="{BD717910-5EB1-A4A3-F3E9-D3CFBA94B119}"/>
              </a:ext>
            </a:extLst>
          </p:cNvPr>
          <p:cNvPicPr>
            <a:picLocks noChangeAspect="1"/>
          </p:cNvPicPr>
          <p:nvPr/>
        </p:nvPicPr>
        <p:blipFill>
          <a:blip r:embed="rId2"/>
          <a:stretch>
            <a:fillRect/>
          </a:stretch>
        </p:blipFill>
        <p:spPr>
          <a:xfrm>
            <a:off x="370113" y="2405917"/>
            <a:ext cx="7445829" cy="4147904"/>
          </a:xfrm>
          <a:prstGeom prst="rect">
            <a:avLst/>
          </a:prstGeom>
        </p:spPr>
      </p:pic>
      <p:cxnSp>
        <p:nvCxnSpPr>
          <p:cNvPr id="3" name="Straight Connector 2">
            <a:extLst>
              <a:ext uri="{FF2B5EF4-FFF2-40B4-BE49-F238E27FC236}">
                <a16:creationId xmlns:a16="http://schemas.microsoft.com/office/drawing/2014/main" id="{69FA38A3-7317-893C-A47F-17B57E7FC096}"/>
              </a:ext>
            </a:extLst>
          </p:cNvPr>
          <p:cNvCxnSpPr>
            <a:cxnSpLocks/>
          </p:cNvCxnSpPr>
          <p:nvPr/>
        </p:nvCxnSpPr>
        <p:spPr>
          <a:xfrm>
            <a:off x="3951514" y="2405917"/>
            <a:ext cx="0" cy="414790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8496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Conclusion</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733562" y="2117191"/>
            <a:ext cx="10598467" cy="843723"/>
          </a:xfrm>
        </p:spPr>
        <p:txBody>
          <a:bodyPr/>
          <a:lstStyle/>
          <a:p>
            <a:pPr marL="0" indent="0">
              <a:buNone/>
            </a:pPr>
            <a:r>
              <a:rPr lang="en-US" sz="2000" dirty="0"/>
              <a:t>During the period 2010–2021, Netflix demonstrated a strategic evolution in its content library, which we can see from the 3 main issues we’ve discussed:</a:t>
            </a:r>
          </a:p>
        </p:txBody>
      </p:sp>
      <p:graphicFrame>
        <p:nvGraphicFramePr>
          <p:cNvPr id="10" name="Table 9">
            <a:extLst>
              <a:ext uri="{FF2B5EF4-FFF2-40B4-BE49-F238E27FC236}">
                <a16:creationId xmlns:a16="http://schemas.microsoft.com/office/drawing/2014/main" id="{4077F689-341E-474F-3B21-C92C268B4353}"/>
              </a:ext>
            </a:extLst>
          </p:cNvPr>
          <p:cNvGraphicFramePr>
            <a:graphicFrameLocks noGrp="1"/>
          </p:cNvGraphicFramePr>
          <p:nvPr>
            <p:extLst>
              <p:ext uri="{D42A27DB-BD31-4B8C-83A1-F6EECF244321}">
                <p14:modId xmlns:p14="http://schemas.microsoft.com/office/powerpoint/2010/main" val="4142342393"/>
              </p:ext>
            </p:extLst>
          </p:nvPr>
        </p:nvGraphicFramePr>
        <p:xfrm>
          <a:off x="330195" y="3143260"/>
          <a:ext cx="11405199" cy="3280834"/>
        </p:xfrm>
        <a:graphic>
          <a:graphicData uri="http://schemas.openxmlformats.org/drawingml/2006/table">
            <a:tbl>
              <a:tblPr firstRow="1" bandRow="1">
                <a:tableStyleId>{2D5ABB26-0587-4C30-8999-92F81FD0307C}</a:tableStyleId>
              </a:tblPr>
              <a:tblGrid>
                <a:gridCol w="3801733">
                  <a:extLst>
                    <a:ext uri="{9D8B030D-6E8A-4147-A177-3AD203B41FA5}">
                      <a16:colId xmlns:a16="http://schemas.microsoft.com/office/drawing/2014/main" val="798029809"/>
                    </a:ext>
                  </a:extLst>
                </a:gridCol>
                <a:gridCol w="3801733">
                  <a:extLst>
                    <a:ext uri="{9D8B030D-6E8A-4147-A177-3AD203B41FA5}">
                      <a16:colId xmlns:a16="http://schemas.microsoft.com/office/drawing/2014/main" val="4057712203"/>
                    </a:ext>
                  </a:extLst>
                </a:gridCol>
                <a:gridCol w="3801733">
                  <a:extLst>
                    <a:ext uri="{9D8B030D-6E8A-4147-A177-3AD203B41FA5}">
                      <a16:colId xmlns:a16="http://schemas.microsoft.com/office/drawing/2014/main" val="266259850"/>
                    </a:ext>
                  </a:extLst>
                </a:gridCol>
              </a:tblGrid>
              <a:tr h="396120">
                <a:tc>
                  <a:txBody>
                    <a:bodyPr/>
                    <a:lstStyle/>
                    <a:p>
                      <a:pPr algn="ctr"/>
                      <a:r>
                        <a:rPr lang="en-US" sz="2000" dirty="0">
                          <a:ln>
                            <a:noFill/>
                          </a:ln>
                          <a:solidFill>
                            <a:schemeClr val="bg1"/>
                          </a:solidFill>
                        </a:rPr>
                        <a:t>Genre Distribution</a:t>
                      </a:r>
                      <a:endParaRPr lang="en-ID" sz="2000" dirty="0">
                        <a:ln>
                          <a:noFill/>
                        </a:ln>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000" dirty="0">
                          <a:ln>
                            <a:noFill/>
                          </a:ln>
                          <a:solidFill>
                            <a:schemeClr val="bg1"/>
                          </a:solidFill>
                        </a:rPr>
                        <a:t>Country of Origin Distribution</a:t>
                      </a:r>
                      <a:endParaRPr lang="en-ID" sz="2000" dirty="0">
                        <a:ln>
                          <a:noFill/>
                        </a:ln>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000" dirty="0">
                          <a:ln>
                            <a:noFill/>
                          </a:ln>
                          <a:solidFill>
                            <a:schemeClr val="bg1"/>
                          </a:solidFill>
                        </a:rPr>
                        <a:t>Content Duration Trends</a:t>
                      </a:r>
                      <a:endParaRPr lang="en-ID" sz="2000" dirty="0">
                        <a:ln>
                          <a:noFill/>
                        </a:ln>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51192258"/>
                  </a:ext>
                </a:extLst>
              </a:tr>
              <a:tr h="2884594">
                <a:tc>
                  <a:txBody>
                    <a:bodyPr/>
                    <a:lstStyle/>
                    <a:p>
                      <a:r>
                        <a:rPr lang="en-US" sz="1800" dirty="0">
                          <a:ln>
                            <a:noFill/>
                          </a:ln>
                          <a:solidFill>
                            <a:schemeClr val="bg1"/>
                          </a:solidFill>
                        </a:rPr>
                        <a:t>Netflix is consistently adding to their genre variety, with drama, comedy and documentary genres increasingly dominating, showing that Netflix continues to maximize the opportunity to reach a global audience. </a:t>
                      </a:r>
                      <a:endParaRPr lang="en-ID" sz="1800" dirty="0">
                        <a:ln>
                          <a:noFill/>
                        </a:ln>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800" b="0" dirty="0">
                          <a:solidFill>
                            <a:schemeClr val="bg1"/>
                          </a:solidFill>
                        </a:rPr>
                        <a:t>While the United States remains the leading contributor of content, the growing presence of titles from India, the United Kingdom, Japan, South Korea, and other countries indicates Netflix’s push toward global content diversification and regional market penetration.</a:t>
                      </a:r>
                      <a:endParaRPr lang="en-ID" sz="1800" b="0" dirty="0">
                        <a:ln>
                          <a:noFill/>
                        </a:ln>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800" dirty="0">
                          <a:ln>
                            <a:noFill/>
                          </a:ln>
                          <a:solidFill>
                            <a:schemeClr val="bg1"/>
                          </a:solidFill>
                        </a:rPr>
                        <a:t>The average duration of TV shows continues to show a stable duration every year, while the average duration of movies has decreased significantly, indicating a change in consumption patterns of movie content. </a:t>
                      </a:r>
                      <a:r>
                        <a:rPr lang="en-US" sz="1800" dirty="0">
                          <a:solidFill>
                            <a:schemeClr val="bg1"/>
                          </a:solidFill>
                        </a:rPr>
                        <a:t>This suggests an adaptation to changing viewer preferences, favoring quicker, more digestible content.</a:t>
                      </a:r>
                      <a:endParaRPr lang="en-ID" sz="1800" dirty="0">
                        <a:ln>
                          <a:noFill/>
                        </a:ln>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99383816"/>
                  </a:ext>
                </a:extLst>
              </a:tr>
            </a:tbl>
          </a:graphicData>
        </a:graphic>
      </p:graphicFrame>
    </p:spTree>
    <p:extLst>
      <p:ext uri="{BB962C8B-B14F-4D97-AF65-F5344CB8AC3E}">
        <p14:creationId xmlns:p14="http://schemas.microsoft.com/office/powerpoint/2010/main" val="79695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413250" cy="2752725"/>
          </a:xfrm>
        </p:spPr>
        <p:txBody>
          <a:bodyPr/>
          <a:lstStyle/>
          <a:p>
            <a:r>
              <a:rPr lang="en-US" dirty="0"/>
              <a:t>Kenly Ariesia</a:t>
            </a:r>
          </a:p>
        </p:txBody>
      </p:sp>
    </p:spTree>
    <p:extLst>
      <p:ext uri="{BB962C8B-B14F-4D97-AF65-F5344CB8AC3E}">
        <p14:creationId xmlns:p14="http://schemas.microsoft.com/office/powerpoint/2010/main" val="239546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2481BAE-35D2-9BAE-080C-9CF6180CB607}"/>
              </a:ext>
            </a:extLst>
          </p:cNvPr>
          <p:cNvSpPr/>
          <p:nvPr/>
        </p:nvSpPr>
        <p:spPr>
          <a:xfrm>
            <a:off x="321868" y="328970"/>
            <a:ext cx="11548264" cy="6224230"/>
          </a:xfrm>
          <a:prstGeom prst="rect">
            <a:avLst/>
          </a:prstGeom>
          <a:gradFill flip="none" rotWithShape="1">
            <a:gsLst>
              <a:gs pos="100000">
                <a:schemeClr val="bg1">
                  <a:lumMod val="75000"/>
                </a:schemeClr>
              </a:gs>
              <a:gs pos="48000">
                <a:schemeClr val="tx1"/>
              </a:gs>
              <a:gs pos="73000">
                <a:schemeClr val="tx1"/>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882929"/>
            <a:ext cx="11562303" cy="847899"/>
          </a:xfrm>
        </p:spPr>
        <p:txBody>
          <a:bodyPr/>
          <a:lstStyle/>
          <a:p>
            <a:r>
              <a:rPr lang="en-US" dirty="0"/>
              <a:t>introduction</a:t>
            </a:r>
          </a:p>
        </p:txBody>
      </p:sp>
      <p:pic>
        <p:nvPicPr>
          <p:cNvPr id="1026" name="Picture 2" descr="About Netflix - Homepage">
            <a:extLst>
              <a:ext uri="{FF2B5EF4-FFF2-40B4-BE49-F238E27FC236}">
                <a16:creationId xmlns:a16="http://schemas.microsoft.com/office/drawing/2014/main" id="{8DC1C9A5-FC94-ABB3-147F-48989A3F24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321868" y="2459504"/>
            <a:ext cx="5705476" cy="29860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3440598-DDCB-1232-7DEE-35888AE6EFD2}"/>
              </a:ext>
            </a:extLst>
          </p:cNvPr>
          <p:cNvSpPr txBox="1"/>
          <p:nvPr/>
        </p:nvSpPr>
        <p:spPr>
          <a:xfrm>
            <a:off x="5383714" y="2583270"/>
            <a:ext cx="5861229" cy="2246769"/>
          </a:xfrm>
          <a:prstGeom prst="rect">
            <a:avLst/>
          </a:prstGeom>
          <a:noFill/>
        </p:spPr>
        <p:txBody>
          <a:bodyPr wrap="square" rtlCol="0">
            <a:spAutoFit/>
          </a:bodyPr>
          <a:lstStyle/>
          <a:p>
            <a:r>
              <a:rPr lang="en-US" sz="2000" dirty="0">
                <a:solidFill>
                  <a:schemeClr val="bg1"/>
                </a:solidFill>
                <a:latin typeface="Abadi" panose="020F0502020204030204" pitchFamily="34" charset="0"/>
                <a:cs typeface="Aharoni" panose="020F0502020204030204" pitchFamily="2" charset="-79"/>
              </a:rPr>
              <a:t>Between 2010 and 2021, Netflix evolved from a U.S.-based streaming service into a global entertainment leader. During this period, it grew from 18.3 million to over 221 million subscribers, and revenue increased from $2.16 billion to $29.7 billion. This analysis explores the key trends, content strategies, and business metrics that fueled this growth.</a:t>
            </a:r>
            <a:endParaRPr lang="en-ID" sz="2000" dirty="0">
              <a:solidFill>
                <a:schemeClr val="bg1"/>
              </a:solidFill>
              <a:latin typeface="Abadi" panose="020F0502020204030204" pitchFamily="34" charset="0"/>
              <a:cs typeface="Aharoni" panose="020F0502020204030204" pitchFamily="2" charset="-79"/>
            </a:endParaRPr>
          </a:p>
        </p:txBody>
      </p:sp>
      <p:sp>
        <p:nvSpPr>
          <p:cNvPr id="8" name="Subtitle 3">
            <a:extLst>
              <a:ext uri="{FF2B5EF4-FFF2-40B4-BE49-F238E27FC236}">
                <a16:creationId xmlns:a16="http://schemas.microsoft.com/office/drawing/2014/main" id="{9D216A83-A46D-08C6-A9D2-2F8CB2D3C184}"/>
              </a:ext>
            </a:extLst>
          </p:cNvPr>
          <p:cNvSpPr txBox="1">
            <a:spLocks/>
          </p:cNvSpPr>
          <p:nvPr/>
        </p:nvSpPr>
        <p:spPr>
          <a:xfrm>
            <a:off x="321868" y="1645977"/>
            <a:ext cx="11562303" cy="5104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6000" b="0" i="0" kern="1200" cap="all" spc="600" baseline="0">
                <a:solidFill>
                  <a:schemeClr val="accent3">
                    <a:lumMod val="75000"/>
                  </a:schemeClr>
                </a:solidFill>
                <a:latin typeface="+mj-lt"/>
                <a:ea typeface="+mn-ea"/>
                <a:cs typeface="Biome Light" panose="020B0303030204020804" pitchFamily="34" charset="0"/>
              </a:defRPr>
            </a:lvl1pPr>
            <a:lvl2pPr marL="457200" indent="0" algn="ctr" defTabSz="914400" rtl="0" eaLnBrk="1" latinLnBrk="0" hangingPunct="1">
              <a:lnSpc>
                <a:spcPct val="90000"/>
              </a:lnSpc>
              <a:spcBef>
                <a:spcPts val="500"/>
              </a:spcBef>
              <a:buClr>
                <a:schemeClr val="accent6"/>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Clr>
                <a:schemeClr val="accent6"/>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Netflix overview</a:t>
            </a:r>
          </a:p>
        </p:txBody>
      </p:sp>
      <p:sp>
        <p:nvSpPr>
          <p:cNvPr id="9" name="TextBox 8">
            <a:extLst>
              <a:ext uri="{FF2B5EF4-FFF2-40B4-BE49-F238E27FC236}">
                <a16:creationId xmlns:a16="http://schemas.microsoft.com/office/drawing/2014/main" id="{3849DE41-F35E-A822-55B2-13AB5B752217}"/>
              </a:ext>
            </a:extLst>
          </p:cNvPr>
          <p:cNvSpPr txBox="1"/>
          <p:nvPr/>
        </p:nvSpPr>
        <p:spPr>
          <a:xfrm>
            <a:off x="371924" y="6159698"/>
            <a:ext cx="7909617" cy="369332"/>
          </a:xfrm>
          <a:prstGeom prst="rect">
            <a:avLst/>
          </a:prstGeom>
          <a:noFill/>
        </p:spPr>
        <p:txBody>
          <a:bodyPr wrap="square" rtlCol="0">
            <a:spAutoFit/>
          </a:bodyPr>
          <a:lstStyle/>
          <a:p>
            <a:r>
              <a:rPr lang="en-US" dirty="0">
                <a:solidFill>
                  <a:schemeClr val="bg1"/>
                </a:solidFill>
              </a:rPr>
              <a:t>*Data used in this analysis covers the period 2010–2021</a:t>
            </a:r>
            <a:endParaRPr lang="en-ID" dirty="0">
              <a:solidFill>
                <a:schemeClr val="bg1"/>
              </a:solidFill>
            </a:endParaRPr>
          </a:p>
        </p:txBody>
      </p:sp>
    </p:spTree>
    <p:extLst>
      <p:ext uri="{BB962C8B-B14F-4D97-AF65-F5344CB8AC3E}">
        <p14:creationId xmlns:p14="http://schemas.microsoft.com/office/powerpoint/2010/main" val="139719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FCC04-069D-3B79-1A77-AA0CC15EC6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A42245-3596-5488-483D-02EAD21564C7}"/>
              </a:ext>
            </a:extLst>
          </p:cNvPr>
          <p:cNvSpPr>
            <a:spLocks noGrp="1"/>
          </p:cNvSpPr>
          <p:nvPr>
            <p:ph type="title"/>
          </p:nvPr>
        </p:nvSpPr>
        <p:spPr>
          <a:xfrm>
            <a:off x="1994180" y="667523"/>
            <a:ext cx="8203639" cy="568362"/>
          </a:xfrm>
        </p:spPr>
        <p:txBody>
          <a:bodyPr/>
          <a:lstStyle/>
          <a:p>
            <a:r>
              <a:rPr lang="en-US" dirty="0"/>
              <a:t>Business understanding</a:t>
            </a:r>
            <a:endParaRPr lang="en-ID" dirty="0"/>
          </a:p>
        </p:txBody>
      </p:sp>
      <p:sp>
        <p:nvSpPr>
          <p:cNvPr id="4" name="TextBox 3">
            <a:extLst>
              <a:ext uri="{FF2B5EF4-FFF2-40B4-BE49-F238E27FC236}">
                <a16:creationId xmlns:a16="http://schemas.microsoft.com/office/drawing/2014/main" id="{085BDDA0-8FF4-7517-C5E5-FC8E9061D37C}"/>
              </a:ext>
            </a:extLst>
          </p:cNvPr>
          <p:cNvSpPr txBox="1"/>
          <p:nvPr/>
        </p:nvSpPr>
        <p:spPr>
          <a:xfrm>
            <a:off x="1007658" y="2100914"/>
            <a:ext cx="7842428" cy="1631216"/>
          </a:xfrm>
          <a:prstGeom prst="rect">
            <a:avLst/>
          </a:prstGeom>
          <a:noFill/>
        </p:spPr>
        <p:txBody>
          <a:bodyPr wrap="square" rtlCol="0">
            <a:spAutoFit/>
          </a:bodyPr>
          <a:lstStyle/>
          <a:p>
            <a:r>
              <a:rPr lang="en-US" sz="2000" dirty="0">
                <a:solidFill>
                  <a:schemeClr val="bg1"/>
                </a:solidFill>
                <a:latin typeface="Abadi" panose="020F0502020204030204" pitchFamily="34" charset="0"/>
                <a:cs typeface="Aharoni" panose="020F0502020204030204" pitchFamily="2" charset="-79"/>
              </a:rPr>
              <a:t>Over the period 2010 to 2021, Netflix underwent a significant transformation from a regional streaming service to a global leader in the digital entertainment industry. To support this expansion, Netflix continues to expand and diversify its content, in terms of type of show (movies and series), genre, country of origin, and age classification.</a:t>
            </a:r>
            <a:endParaRPr lang="en-ID" sz="2000" dirty="0">
              <a:solidFill>
                <a:schemeClr val="bg1"/>
              </a:solidFill>
              <a:latin typeface="Abadi" panose="020F0502020204030204" pitchFamily="34" charset="0"/>
              <a:cs typeface="Aharoni" panose="020F0502020204030204" pitchFamily="2" charset="-79"/>
            </a:endParaRPr>
          </a:p>
        </p:txBody>
      </p:sp>
      <p:sp>
        <p:nvSpPr>
          <p:cNvPr id="9" name="TextBox 8">
            <a:extLst>
              <a:ext uri="{FF2B5EF4-FFF2-40B4-BE49-F238E27FC236}">
                <a16:creationId xmlns:a16="http://schemas.microsoft.com/office/drawing/2014/main" id="{8DF25B1D-C2CB-113A-ABE1-7F36ED95E80A}"/>
              </a:ext>
            </a:extLst>
          </p:cNvPr>
          <p:cNvSpPr txBox="1"/>
          <p:nvPr/>
        </p:nvSpPr>
        <p:spPr>
          <a:xfrm>
            <a:off x="3816172" y="4246656"/>
            <a:ext cx="7842428" cy="1938992"/>
          </a:xfrm>
          <a:prstGeom prst="rect">
            <a:avLst/>
          </a:prstGeom>
          <a:noFill/>
        </p:spPr>
        <p:txBody>
          <a:bodyPr wrap="square" rtlCol="0">
            <a:spAutoFit/>
          </a:bodyPr>
          <a:lstStyle/>
          <a:p>
            <a:r>
              <a:rPr lang="en-US" sz="2000" dirty="0">
                <a:solidFill>
                  <a:schemeClr val="bg1"/>
                </a:solidFill>
                <a:latin typeface="Abadi" panose="020F0502020204030204" pitchFamily="34" charset="0"/>
                <a:cs typeface="Aharoni" panose="020F0502020204030204" pitchFamily="2" charset="-79"/>
              </a:rPr>
              <a:t>Through the analysis of content data added during this time, the company was able to gain a strategic understanding of global market preferences, dominant genre trends, and content distribution by country, which is important for making business decisions such as investing in original production, adapting to local regulations, and developing personalization strategies for users.</a:t>
            </a:r>
            <a:endParaRPr lang="en-ID" sz="2000" dirty="0">
              <a:solidFill>
                <a:schemeClr val="bg1"/>
              </a:solidFill>
              <a:latin typeface="Abadi" panose="020F0502020204030204" pitchFamily="34" charset="0"/>
              <a:cs typeface="Aharoni" panose="020F0502020204030204" pitchFamily="2" charset="-79"/>
            </a:endParaRPr>
          </a:p>
        </p:txBody>
      </p:sp>
    </p:spTree>
    <p:extLst>
      <p:ext uri="{BB962C8B-B14F-4D97-AF65-F5344CB8AC3E}">
        <p14:creationId xmlns:p14="http://schemas.microsoft.com/office/powerpoint/2010/main" val="3937291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FA81-13C0-192F-BFB8-5577209F5294}"/>
              </a:ext>
            </a:extLst>
          </p:cNvPr>
          <p:cNvSpPr>
            <a:spLocks noGrp="1"/>
          </p:cNvSpPr>
          <p:nvPr>
            <p:ph type="title"/>
          </p:nvPr>
        </p:nvSpPr>
        <p:spPr>
          <a:xfrm>
            <a:off x="296936" y="2135116"/>
            <a:ext cx="5799064" cy="568362"/>
          </a:xfrm>
        </p:spPr>
        <p:txBody>
          <a:bodyPr/>
          <a:lstStyle/>
          <a:p>
            <a:pPr algn="l"/>
            <a:r>
              <a:rPr lang="en-US" dirty="0"/>
              <a:t>Problem</a:t>
            </a:r>
            <a:endParaRPr lang="en-ID" dirty="0"/>
          </a:p>
        </p:txBody>
      </p:sp>
      <p:sp>
        <p:nvSpPr>
          <p:cNvPr id="4" name="TextBox 3">
            <a:extLst>
              <a:ext uri="{FF2B5EF4-FFF2-40B4-BE49-F238E27FC236}">
                <a16:creationId xmlns:a16="http://schemas.microsoft.com/office/drawing/2014/main" id="{04D090C4-9677-70A3-A24A-6DE6AAE314D0}"/>
              </a:ext>
            </a:extLst>
          </p:cNvPr>
          <p:cNvSpPr txBox="1"/>
          <p:nvPr/>
        </p:nvSpPr>
        <p:spPr>
          <a:xfrm>
            <a:off x="332711" y="2715591"/>
            <a:ext cx="5727513" cy="1938992"/>
          </a:xfrm>
          <a:prstGeom prst="rect">
            <a:avLst/>
          </a:prstGeom>
          <a:noFill/>
        </p:spPr>
        <p:txBody>
          <a:bodyPr wrap="square" rtlCol="0">
            <a:spAutoFit/>
          </a:bodyPr>
          <a:lstStyle/>
          <a:p>
            <a:pPr marL="457200" indent="-457200">
              <a:buFont typeface="+mj-lt"/>
              <a:buAutoNum type="arabicPeriod"/>
            </a:pPr>
            <a:r>
              <a:rPr lang="en-US" sz="2000" dirty="0">
                <a:solidFill>
                  <a:schemeClr val="bg1"/>
                </a:solidFill>
                <a:latin typeface="Abadi" panose="020F0502020204030204" pitchFamily="34" charset="0"/>
                <a:cs typeface="Aharoni" panose="020F0502020204030204" pitchFamily="2" charset="-79"/>
              </a:rPr>
              <a:t>How was the genre distribution of content on Netflix over the period 2010-2021?</a:t>
            </a:r>
          </a:p>
          <a:p>
            <a:pPr marL="457200" indent="-457200">
              <a:buFont typeface="+mj-lt"/>
              <a:buAutoNum type="arabicPeriod"/>
            </a:pPr>
            <a:r>
              <a:rPr lang="en-US" sz="2000" dirty="0">
                <a:solidFill>
                  <a:schemeClr val="bg1"/>
                </a:solidFill>
                <a:latin typeface="Abadi" panose="020F0502020204030204" pitchFamily="34" charset="0"/>
                <a:cs typeface="Aharoni" panose="020F0502020204030204" pitchFamily="2" charset="-79"/>
              </a:rPr>
              <a:t>How was the distribution of countries of origin of Netflix content from 2010-2021?</a:t>
            </a:r>
          </a:p>
          <a:p>
            <a:pPr marL="457200" indent="-457200">
              <a:buFont typeface="+mj-lt"/>
              <a:buAutoNum type="arabicPeriod"/>
            </a:pPr>
            <a:r>
              <a:rPr lang="en-US" sz="2000" dirty="0">
                <a:solidFill>
                  <a:schemeClr val="bg1"/>
                </a:solidFill>
                <a:latin typeface="Abadi" panose="020F0502020204030204" pitchFamily="34" charset="0"/>
                <a:cs typeface="Aharoni" panose="020F0502020204030204" pitchFamily="2" charset="-79"/>
              </a:rPr>
              <a:t>What is the correlation between content duration and release year?</a:t>
            </a:r>
            <a:endParaRPr lang="en-ID" sz="2000" dirty="0">
              <a:solidFill>
                <a:schemeClr val="bg1"/>
              </a:solidFill>
              <a:latin typeface="Abadi" panose="020F0502020204030204" pitchFamily="34" charset="0"/>
              <a:cs typeface="Aharoni" panose="020F0502020204030204" pitchFamily="2" charset="-79"/>
            </a:endParaRPr>
          </a:p>
        </p:txBody>
      </p:sp>
      <p:sp>
        <p:nvSpPr>
          <p:cNvPr id="9" name="TextBox 8">
            <a:extLst>
              <a:ext uri="{FF2B5EF4-FFF2-40B4-BE49-F238E27FC236}">
                <a16:creationId xmlns:a16="http://schemas.microsoft.com/office/drawing/2014/main" id="{555AFF55-1987-E59E-547D-45EB2429DECC}"/>
              </a:ext>
            </a:extLst>
          </p:cNvPr>
          <p:cNvSpPr txBox="1"/>
          <p:nvPr/>
        </p:nvSpPr>
        <p:spPr>
          <a:xfrm>
            <a:off x="6330741" y="2684748"/>
            <a:ext cx="5763289" cy="2246769"/>
          </a:xfrm>
          <a:prstGeom prst="rect">
            <a:avLst/>
          </a:prstGeom>
          <a:noFill/>
        </p:spPr>
        <p:txBody>
          <a:bodyPr wrap="square" rtlCol="0">
            <a:spAutoFit/>
          </a:bodyPr>
          <a:lstStyle/>
          <a:p>
            <a:pPr marL="457200" indent="-457200">
              <a:buFont typeface="+mj-lt"/>
              <a:buAutoNum type="arabicPeriod"/>
            </a:pPr>
            <a:r>
              <a:rPr lang="en-US" sz="2000" dirty="0">
                <a:solidFill>
                  <a:schemeClr val="bg1"/>
                </a:solidFill>
                <a:latin typeface="Abadi" panose="020F0502020204030204" pitchFamily="34" charset="0"/>
                <a:cs typeface="Aharoni" panose="020F0502020204030204" pitchFamily="2" charset="-79"/>
              </a:rPr>
              <a:t>To explore the dominance of certain genres in the Netflix portfolio from year to year. </a:t>
            </a:r>
          </a:p>
          <a:p>
            <a:pPr marL="457200" indent="-457200">
              <a:buFont typeface="+mj-lt"/>
              <a:buAutoNum type="arabicPeriod"/>
            </a:pPr>
            <a:r>
              <a:rPr lang="en-US" sz="2000" dirty="0">
                <a:solidFill>
                  <a:schemeClr val="bg1"/>
                </a:solidFill>
                <a:latin typeface="Abadi" panose="020F0502020204030204" pitchFamily="34" charset="0"/>
                <a:cs typeface="Aharoni" panose="020F0502020204030204" pitchFamily="2" charset="-79"/>
              </a:rPr>
              <a:t>Assessing the diversity of countries of origin of content on Netflix</a:t>
            </a:r>
          </a:p>
          <a:p>
            <a:pPr marL="457200" indent="-457200">
              <a:buFont typeface="+mj-lt"/>
              <a:buAutoNum type="arabicPeriod"/>
            </a:pPr>
            <a:r>
              <a:rPr lang="en-US" sz="2000" dirty="0">
                <a:solidFill>
                  <a:schemeClr val="bg1"/>
                </a:solidFill>
                <a:latin typeface="Abadi" panose="020F0502020204030204" pitchFamily="34" charset="0"/>
                <a:cs typeface="Aharoni" panose="020F0502020204030204" pitchFamily="2" charset="-79"/>
              </a:rPr>
              <a:t>Analyze whether there is a significant change in the average duration of content (movies or series) released each year.</a:t>
            </a:r>
            <a:endParaRPr lang="en-ID" sz="2000" dirty="0">
              <a:solidFill>
                <a:schemeClr val="bg1"/>
              </a:solidFill>
              <a:latin typeface="Abadi" panose="020F0502020204030204" pitchFamily="34" charset="0"/>
              <a:cs typeface="Aharoni" panose="020F0502020204030204" pitchFamily="2" charset="-79"/>
            </a:endParaRPr>
          </a:p>
        </p:txBody>
      </p:sp>
      <p:sp>
        <p:nvSpPr>
          <p:cNvPr id="12" name="Title 1">
            <a:extLst>
              <a:ext uri="{FF2B5EF4-FFF2-40B4-BE49-F238E27FC236}">
                <a16:creationId xmlns:a16="http://schemas.microsoft.com/office/drawing/2014/main" id="{8A478049-D74A-E59C-0E51-F03544B9C375}"/>
              </a:ext>
            </a:extLst>
          </p:cNvPr>
          <p:cNvSpPr txBox="1">
            <a:spLocks/>
          </p:cNvSpPr>
          <p:nvPr/>
        </p:nvSpPr>
        <p:spPr>
          <a:xfrm>
            <a:off x="6330741" y="2147229"/>
            <a:ext cx="3037114" cy="5683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spc="600" baseline="0">
                <a:solidFill>
                  <a:schemeClr val="accent3">
                    <a:lumMod val="75000"/>
                  </a:schemeClr>
                </a:solidFill>
                <a:latin typeface="+mj-lt"/>
                <a:ea typeface="+mj-ea"/>
                <a:cs typeface="Biome" panose="020B0503030204020804" pitchFamily="34" charset="0"/>
              </a:defRPr>
            </a:lvl1pPr>
          </a:lstStyle>
          <a:p>
            <a:pPr algn="l"/>
            <a:r>
              <a:rPr lang="en-US" dirty="0"/>
              <a:t>purpose</a:t>
            </a:r>
            <a:endParaRPr lang="en-ID" dirty="0"/>
          </a:p>
        </p:txBody>
      </p:sp>
      <p:cxnSp>
        <p:nvCxnSpPr>
          <p:cNvPr id="15" name="Straight Connector 14">
            <a:extLst>
              <a:ext uri="{FF2B5EF4-FFF2-40B4-BE49-F238E27FC236}">
                <a16:creationId xmlns:a16="http://schemas.microsoft.com/office/drawing/2014/main" id="{AFE5F79B-FE23-267E-ED89-29337EC887F8}"/>
              </a:ext>
            </a:extLst>
          </p:cNvPr>
          <p:cNvCxnSpPr>
            <a:cxnSpLocks/>
          </p:cNvCxnSpPr>
          <p:nvPr/>
        </p:nvCxnSpPr>
        <p:spPr>
          <a:xfrm>
            <a:off x="6096000" y="0"/>
            <a:ext cx="0" cy="6999514"/>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98163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5" name="Subtitle 4">
            <a:extLst>
              <a:ext uri="{FF2B5EF4-FFF2-40B4-BE49-F238E27FC236}">
                <a16:creationId xmlns:a16="http://schemas.microsoft.com/office/drawing/2014/main" id="{BE4E0F37-0AD5-833C-CBE5-EAE02EC46069}"/>
              </a:ext>
            </a:extLst>
          </p:cNvPr>
          <p:cNvSpPr>
            <a:spLocks noGrp="1"/>
          </p:cNvSpPr>
          <p:nvPr>
            <p:ph type="subTitle" idx="1"/>
          </p:nvPr>
        </p:nvSpPr>
        <p:spPr>
          <a:xfrm>
            <a:off x="574040" y="1944879"/>
            <a:ext cx="4958081" cy="989414"/>
          </a:xfrm>
        </p:spPr>
        <p:txBody>
          <a:bodyPr/>
          <a:lstStyle/>
          <a:p>
            <a:r>
              <a:rPr lang="en-US" dirty="0"/>
              <a:t>Data understanding</a:t>
            </a:r>
          </a:p>
        </p:txBody>
      </p:sp>
      <p:sp>
        <p:nvSpPr>
          <p:cNvPr id="7" name="TextBox 6">
            <a:extLst>
              <a:ext uri="{FF2B5EF4-FFF2-40B4-BE49-F238E27FC236}">
                <a16:creationId xmlns:a16="http://schemas.microsoft.com/office/drawing/2014/main" id="{7D0BA84C-3A85-7B07-575E-F83CCDE68298}"/>
              </a:ext>
            </a:extLst>
          </p:cNvPr>
          <p:cNvSpPr txBox="1"/>
          <p:nvPr/>
        </p:nvSpPr>
        <p:spPr>
          <a:xfrm>
            <a:off x="574040" y="3031277"/>
            <a:ext cx="4958081" cy="1015663"/>
          </a:xfrm>
          <a:prstGeom prst="rect">
            <a:avLst/>
          </a:prstGeom>
          <a:noFill/>
        </p:spPr>
        <p:txBody>
          <a:bodyPr wrap="square" rtlCol="0">
            <a:spAutoFit/>
          </a:bodyPr>
          <a:lstStyle/>
          <a:p>
            <a:r>
              <a:rPr lang="en-US" sz="2000" dirty="0">
                <a:solidFill>
                  <a:schemeClr val="bg1"/>
                </a:solidFill>
                <a:latin typeface="Abadi" panose="020F0502020204030204" pitchFamily="34" charset="0"/>
                <a:cs typeface="Aharoni" panose="020F0502020204030204" pitchFamily="2" charset="-79"/>
              </a:rPr>
              <a:t>The dataset was obtained from Kaggle with the title “Netflix Data: Cleaning, Analysis and Visualization”</a:t>
            </a:r>
            <a:endParaRPr lang="en-ID" sz="2000" dirty="0">
              <a:solidFill>
                <a:schemeClr val="bg1"/>
              </a:solidFill>
              <a:latin typeface="Abadi" panose="020F0502020204030204" pitchFamily="34" charset="0"/>
              <a:cs typeface="Aharoni" panose="020F0502020204030204" pitchFamily="2" charset="-79"/>
            </a:endParaRPr>
          </a:p>
        </p:txBody>
      </p:sp>
      <p:sp>
        <p:nvSpPr>
          <p:cNvPr id="9" name="TextBox 8">
            <a:extLst>
              <a:ext uri="{FF2B5EF4-FFF2-40B4-BE49-F238E27FC236}">
                <a16:creationId xmlns:a16="http://schemas.microsoft.com/office/drawing/2014/main" id="{BF50E47F-D5F8-8B6A-FB36-466428FC1C46}"/>
              </a:ext>
            </a:extLst>
          </p:cNvPr>
          <p:cNvSpPr txBox="1"/>
          <p:nvPr/>
        </p:nvSpPr>
        <p:spPr>
          <a:xfrm>
            <a:off x="574040" y="5749550"/>
            <a:ext cx="4958081" cy="830997"/>
          </a:xfrm>
          <a:prstGeom prst="rect">
            <a:avLst/>
          </a:prstGeom>
          <a:noFill/>
        </p:spPr>
        <p:txBody>
          <a:bodyPr wrap="square" rtlCol="0">
            <a:spAutoFit/>
          </a:bodyPr>
          <a:lstStyle/>
          <a:p>
            <a:r>
              <a:rPr lang="en-US" sz="1600" dirty="0">
                <a:solidFill>
                  <a:schemeClr val="bg1"/>
                </a:solidFill>
                <a:latin typeface="Abadi" panose="020F0502020204030204" pitchFamily="34" charset="0"/>
                <a:cs typeface="Aharoni" panose="020F0502020204030204" pitchFamily="2" charset="-79"/>
              </a:rPr>
              <a:t>Access Dataset:</a:t>
            </a:r>
          </a:p>
          <a:p>
            <a:r>
              <a:rPr lang="en-ID" sz="1600" dirty="0">
                <a:solidFill>
                  <a:schemeClr val="bg1"/>
                </a:solidFill>
                <a:latin typeface="Abadi" panose="020F0502020204030204" pitchFamily="34" charset="0"/>
                <a:cs typeface="Aharoni" panose="020F0502020204030204" pitchFamily="2" charset="-79"/>
                <a:hlinkClick r:id="rId4"/>
              </a:rPr>
              <a:t>https://www.kaggle.com/datasets/ariyoomotade/netflix-data-cleaning-analysis-and-visualization</a:t>
            </a:r>
            <a:r>
              <a:rPr lang="en-US" sz="1600" dirty="0">
                <a:solidFill>
                  <a:schemeClr val="bg1"/>
                </a:solidFill>
                <a:latin typeface="Abadi" panose="020F0502020204030204" pitchFamily="34" charset="0"/>
                <a:cs typeface="Aharoni" panose="020F0502020204030204" pitchFamily="2" charset="-79"/>
              </a:rPr>
              <a:t> </a:t>
            </a:r>
            <a:endParaRPr lang="en-ID" sz="1600" dirty="0">
              <a:solidFill>
                <a:schemeClr val="bg1"/>
              </a:solidFill>
              <a:latin typeface="Abadi" panose="020F0502020204030204" pitchFamily="34" charset="0"/>
              <a:cs typeface="Aharoni" panose="020F0502020204030204" pitchFamily="2" charset="-79"/>
            </a:endParaRPr>
          </a:p>
        </p:txBody>
      </p:sp>
    </p:spTree>
    <p:extLst>
      <p:ext uri="{BB962C8B-B14F-4D97-AF65-F5344CB8AC3E}">
        <p14:creationId xmlns:p14="http://schemas.microsoft.com/office/powerpoint/2010/main" val="598144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276563"/>
            <a:ext cx="7420819" cy="539315"/>
          </a:xfrm>
        </p:spPr>
        <p:txBody>
          <a:bodyPr/>
          <a:lstStyle/>
          <a:p>
            <a:r>
              <a:rPr lang="en-US" dirty="0"/>
              <a:t>Data dictionary</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796722"/>
            <a:ext cx="2148074" cy="3676649"/>
          </a:xfrm>
        </p:spPr>
        <p:txBody>
          <a:bodyPr/>
          <a:lstStyle/>
          <a:p>
            <a:pPr>
              <a:lnSpc>
                <a:spcPct val="100000"/>
              </a:lnSpc>
              <a:spcBef>
                <a:spcPts val="600"/>
              </a:spcBef>
              <a:spcAft>
                <a:spcPts val="0"/>
              </a:spcAft>
            </a:pPr>
            <a:r>
              <a:rPr lang="en-US" dirty="0" err="1"/>
              <a:t>Show_id</a:t>
            </a:r>
            <a:endParaRPr lang="en-US" dirty="0"/>
          </a:p>
          <a:p>
            <a:pPr>
              <a:lnSpc>
                <a:spcPct val="100000"/>
              </a:lnSpc>
              <a:spcBef>
                <a:spcPts val="600"/>
              </a:spcBef>
              <a:spcAft>
                <a:spcPts val="0"/>
              </a:spcAft>
            </a:pPr>
            <a:r>
              <a:rPr lang="en-US" dirty="0"/>
              <a:t>Type</a:t>
            </a:r>
          </a:p>
          <a:p>
            <a:pPr>
              <a:lnSpc>
                <a:spcPct val="100000"/>
              </a:lnSpc>
              <a:spcBef>
                <a:spcPts val="600"/>
              </a:spcBef>
              <a:spcAft>
                <a:spcPts val="0"/>
              </a:spcAft>
            </a:pPr>
            <a:r>
              <a:rPr lang="en-US" dirty="0"/>
              <a:t>Title</a:t>
            </a:r>
          </a:p>
          <a:p>
            <a:pPr>
              <a:lnSpc>
                <a:spcPct val="100000"/>
              </a:lnSpc>
              <a:spcBef>
                <a:spcPts val="600"/>
              </a:spcBef>
              <a:spcAft>
                <a:spcPts val="0"/>
              </a:spcAft>
            </a:pPr>
            <a:r>
              <a:rPr lang="en-US" dirty="0"/>
              <a:t>Director</a:t>
            </a:r>
          </a:p>
          <a:p>
            <a:pPr>
              <a:lnSpc>
                <a:spcPct val="100000"/>
              </a:lnSpc>
              <a:spcBef>
                <a:spcPts val="600"/>
              </a:spcBef>
              <a:spcAft>
                <a:spcPts val="0"/>
              </a:spcAft>
            </a:pPr>
            <a:r>
              <a:rPr lang="en-US" dirty="0"/>
              <a:t>Country</a:t>
            </a:r>
          </a:p>
          <a:p>
            <a:pPr>
              <a:lnSpc>
                <a:spcPct val="100000"/>
              </a:lnSpc>
              <a:spcBef>
                <a:spcPts val="600"/>
              </a:spcBef>
              <a:spcAft>
                <a:spcPts val="0"/>
              </a:spcAft>
            </a:pPr>
            <a:r>
              <a:rPr lang="en-US" dirty="0" err="1"/>
              <a:t>Date_added</a:t>
            </a:r>
            <a:endParaRPr lang="en-US" dirty="0"/>
          </a:p>
          <a:p>
            <a:pPr>
              <a:lnSpc>
                <a:spcPct val="100000"/>
              </a:lnSpc>
              <a:spcBef>
                <a:spcPts val="600"/>
              </a:spcBef>
              <a:spcAft>
                <a:spcPts val="0"/>
              </a:spcAft>
            </a:pPr>
            <a:r>
              <a:rPr lang="en-US" dirty="0" err="1"/>
              <a:t>Release_year</a:t>
            </a:r>
            <a:endParaRPr lang="en-US" dirty="0"/>
          </a:p>
          <a:p>
            <a:pPr>
              <a:lnSpc>
                <a:spcPct val="100000"/>
              </a:lnSpc>
              <a:spcBef>
                <a:spcPts val="600"/>
              </a:spcBef>
              <a:spcAft>
                <a:spcPts val="0"/>
              </a:spcAft>
            </a:pPr>
            <a:r>
              <a:rPr lang="en-US" dirty="0"/>
              <a:t>Rating</a:t>
            </a:r>
          </a:p>
          <a:p>
            <a:pPr>
              <a:lnSpc>
                <a:spcPct val="100000"/>
              </a:lnSpc>
              <a:spcBef>
                <a:spcPts val="600"/>
              </a:spcBef>
              <a:spcAft>
                <a:spcPts val="0"/>
              </a:spcAft>
            </a:pPr>
            <a:r>
              <a:rPr lang="en-US" dirty="0"/>
              <a:t>Duration</a:t>
            </a:r>
          </a:p>
          <a:p>
            <a:pPr>
              <a:lnSpc>
                <a:spcPct val="100000"/>
              </a:lnSpc>
              <a:spcBef>
                <a:spcPts val="600"/>
              </a:spcBef>
              <a:spcAft>
                <a:spcPts val="0"/>
              </a:spcAft>
            </a:pPr>
            <a:r>
              <a:rPr lang="en-US" dirty="0" err="1"/>
              <a:t>Listed_in</a:t>
            </a:r>
            <a:endParaRPr lang="en-US" dirty="0"/>
          </a:p>
          <a:p>
            <a:pPr marL="0" indent="0">
              <a:lnSpc>
                <a:spcPct val="100000"/>
              </a:lnSpc>
              <a:spcBef>
                <a:spcPts val="600"/>
              </a:spcBef>
              <a:spcAft>
                <a:spcPts val="0"/>
              </a:spcAft>
              <a:buNone/>
            </a:pPr>
            <a:endParaRPr lang="en-US" dirty="0"/>
          </a:p>
        </p:txBody>
      </p:sp>
      <p:sp>
        <p:nvSpPr>
          <p:cNvPr id="5" name="Title 1">
            <a:extLst>
              <a:ext uri="{FF2B5EF4-FFF2-40B4-BE49-F238E27FC236}">
                <a16:creationId xmlns:a16="http://schemas.microsoft.com/office/drawing/2014/main" id="{2FDBF16F-F5FE-5A3A-ED14-B463D2E9A8A7}"/>
              </a:ext>
            </a:extLst>
          </p:cNvPr>
          <p:cNvSpPr txBox="1">
            <a:spLocks/>
          </p:cNvSpPr>
          <p:nvPr/>
        </p:nvSpPr>
        <p:spPr>
          <a:xfrm>
            <a:off x="3305668" y="2253343"/>
            <a:ext cx="1527589" cy="444277"/>
          </a:xfrm>
          <a:prstGeom prst="rect">
            <a:avLst/>
          </a:prstGeom>
        </p:spPr>
        <p:txBody>
          <a:bodyPr vert="horz" lIns="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pPr algn="ctr"/>
            <a:r>
              <a:rPr lang="en-US" sz="2400" dirty="0"/>
              <a:t>Column</a:t>
            </a:r>
          </a:p>
        </p:txBody>
      </p:sp>
      <p:sp>
        <p:nvSpPr>
          <p:cNvPr id="6" name="Title 1">
            <a:extLst>
              <a:ext uri="{FF2B5EF4-FFF2-40B4-BE49-F238E27FC236}">
                <a16:creationId xmlns:a16="http://schemas.microsoft.com/office/drawing/2014/main" id="{97589562-14D1-42C5-F745-A785FDEA43D8}"/>
              </a:ext>
            </a:extLst>
          </p:cNvPr>
          <p:cNvSpPr txBox="1">
            <a:spLocks/>
          </p:cNvSpPr>
          <p:nvPr/>
        </p:nvSpPr>
        <p:spPr>
          <a:xfrm>
            <a:off x="5453743" y="2253343"/>
            <a:ext cx="2048307" cy="444277"/>
          </a:xfrm>
          <a:prstGeom prst="rect">
            <a:avLst/>
          </a:prstGeom>
        </p:spPr>
        <p:txBody>
          <a:bodyPr vert="horz" lIns="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r>
              <a:rPr lang="en-US" sz="2400" dirty="0"/>
              <a:t>Data type</a:t>
            </a:r>
          </a:p>
        </p:txBody>
      </p:sp>
      <p:sp>
        <p:nvSpPr>
          <p:cNvPr id="7" name="Content Placeholder 3">
            <a:extLst>
              <a:ext uri="{FF2B5EF4-FFF2-40B4-BE49-F238E27FC236}">
                <a16:creationId xmlns:a16="http://schemas.microsoft.com/office/drawing/2014/main" id="{BF1E73F0-4C1E-A400-AA30-663F1BB1FE0E}"/>
              </a:ext>
            </a:extLst>
          </p:cNvPr>
          <p:cNvSpPr txBox="1">
            <a:spLocks/>
          </p:cNvSpPr>
          <p:nvPr/>
        </p:nvSpPr>
        <p:spPr>
          <a:xfrm>
            <a:off x="5382089" y="2796721"/>
            <a:ext cx="1427821" cy="3676649"/>
          </a:xfrm>
          <a:prstGeom prst="rect">
            <a:avLst/>
          </a:prstGeom>
        </p:spPr>
        <p:txBody>
          <a:bodyPr vert="horz" lIns="91440" tIns="45720" rIns="91440" bIns="45720" rtlCol="0">
            <a:noAutofit/>
          </a:bodyPr>
          <a:lstStyle>
            <a:lvl1pPr marL="285750"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a:solidFill>
                  <a:schemeClr val="bg1"/>
                </a:solidFill>
                <a:latin typeface="+mn-lt"/>
                <a:ea typeface="+mn-ea"/>
                <a:cs typeface="Biome" panose="020B0503030204020804" pitchFamily="34" charset="0"/>
              </a:defRPr>
            </a:lvl1pPr>
            <a:lvl2pPr marL="800100" indent="-34290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600" kern="1200">
                <a:solidFill>
                  <a:schemeClr val="bg1"/>
                </a:solidFill>
                <a:latin typeface="+mn-lt"/>
                <a:ea typeface="+mn-ea"/>
                <a:cs typeface="+mn-cs"/>
              </a:defRPr>
            </a:lvl2pPr>
            <a:lvl3pPr marL="1257300" indent="-34290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400" kern="1200">
                <a:solidFill>
                  <a:schemeClr val="bg1"/>
                </a:solidFill>
                <a:latin typeface="+mn-lt"/>
                <a:ea typeface="+mn-ea"/>
                <a:cs typeface="+mn-cs"/>
              </a:defRPr>
            </a:lvl3pPr>
            <a:lvl4pPr marL="1657350"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200" kern="1200">
                <a:solidFill>
                  <a:schemeClr val="bg1"/>
                </a:solidFill>
                <a:latin typeface="+mn-lt"/>
                <a:ea typeface="+mn-ea"/>
                <a:cs typeface="+mn-cs"/>
              </a:defRPr>
            </a:lvl4pPr>
            <a:lvl5pPr marL="2114550"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0"/>
              </a:spcAft>
              <a:buNone/>
            </a:pPr>
            <a:r>
              <a:rPr lang="en-US" dirty="0"/>
              <a:t>Object</a:t>
            </a:r>
          </a:p>
          <a:p>
            <a:pPr marL="0" indent="0">
              <a:lnSpc>
                <a:spcPct val="100000"/>
              </a:lnSpc>
              <a:spcBef>
                <a:spcPts val="600"/>
              </a:spcBef>
              <a:spcAft>
                <a:spcPts val="0"/>
              </a:spcAft>
              <a:buNone/>
            </a:pPr>
            <a:r>
              <a:rPr lang="en-US" dirty="0"/>
              <a:t>Object</a:t>
            </a:r>
          </a:p>
          <a:p>
            <a:pPr marL="0" indent="0">
              <a:lnSpc>
                <a:spcPct val="100000"/>
              </a:lnSpc>
              <a:spcBef>
                <a:spcPts val="600"/>
              </a:spcBef>
              <a:spcAft>
                <a:spcPts val="0"/>
              </a:spcAft>
              <a:buNone/>
            </a:pPr>
            <a:r>
              <a:rPr lang="en-US" dirty="0"/>
              <a:t>Object</a:t>
            </a:r>
          </a:p>
          <a:p>
            <a:pPr marL="0" indent="0">
              <a:lnSpc>
                <a:spcPct val="100000"/>
              </a:lnSpc>
              <a:spcBef>
                <a:spcPts val="600"/>
              </a:spcBef>
              <a:spcAft>
                <a:spcPts val="0"/>
              </a:spcAft>
              <a:buNone/>
            </a:pPr>
            <a:r>
              <a:rPr lang="en-US" dirty="0"/>
              <a:t>Object</a:t>
            </a:r>
          </a:p>
          <a:p>
            <a:pPr marL="0" indent="0">
              <a:lnSpc>
                <a:spcPct val="100000"/>
              </a:lnSpc>
              <a:spcBef>
                <a:spcPts val="600"/>
              </a:spcBef>
              <a:spcAft>
                <a:spcPts val="0"/>
              </a:spcAft>
              <a:buNone/>
            </a:pPr>
            <a:r>
              <a:rPr lang="en-US" dirty="0"/>
              <a:t>Object</a:t>
            </a:r>
          </a:p>
          <a:p>
            <a:pPr marL="0" indent="0">
              <a:lnSpc>
                <a:spcPct val="100000"/>
              </a:lnSpc>
              <a:spcBef>
                <a:spcPts val="600"/>
              </a:spcBef>
              <a:spcAft>
                <a:spcPts val="0"/>
              </a:spcAft>
              <a:buNone/>
            </a:pPr>
            <a:r>
              <a:rPr lang="en-US" dirty="0" err="1"/>
              <a:t>DateTime</a:t>
            </a:r>
            <a:endParaRPr lang="en-US" dirty="0"/>
          </a:p>
          <a:p>
            <a:pPr marL="0" indent="0">
              <a:lnSpc>
                <a:spcPct val="100000"/>
              </a:lnSpc>
              <a:spcBef>
                <a:spcPts val="600"/>
              </a:spcBef>
              <a:spcAft>
                <a:spcPts val="0"/>
              </a:spcAft>
              <a:buNone/>
            </a:pPr>
            <a:r>
              <a:rPr lang="en-US" dirty="0"/>
              <a:t>Integer</a:t>
            </a:r>
          </a:p>
          <a:p>
            <a:pPr marL="0" indent="0">
              <a:lnSpc>
                <a:spcPct val="100000"/>
              </a:lnSpc>
              <a:spcBef>
                <a:spcPts val="600"/>
              </a:spcBef>
              <a:spcAft>
                <a:spcPts val="0"/>
              </a:spcAft>
              <a:buNone/>
            </a:pPr>
            <a:r>
              <a:rPr lang="en-US" dirty="0"/>
              <a:t>Object</a:t>
            </a:r>
          </a:p>
          <a:p>
            <a:pPr marL="0" indent="0">
              <a:lnSpc>
                <a:spcPct val="100000"/>
              </a:lnSpc>
              <a:spcBef>
                <a:spcPts val="600"/>
              </a:spcBef>
              <a:spcAft>
                <a:spcPts val="0"/>
              </a:spcAft>
              <a:buNone/>
            </a:pPr>
            <a:r>
              <a:rPr lang="en-US" dirty="0"/>
              <a:t>Object</a:t>
            </a:r>
          </a:p>
          <a:p>
            <a:pPr marL="0" indent="0">
              <a:lnSpc>
                <a:spcPct val="100000"/>
              </a:lnSpc>
              <a:spcBef>
                <a:spcPts val="600"/>
              </a:spcBef>
              <a:spcAft>
                <a:spcPts val="0"/>
              </a:spcAft>
              <a:buNone/>
            </a:pPr>
            <a:r>
              <a:rPr lang="en-US" dirty="0"/>
              <a:t>Object </a:t>
            </a:r>
          </a:p>
        </p:txBody>
      </p:sp>
      <p:sp>
        <p:nvSpPr>
          <p:cNvPr id="8" name="Title 1">
            <a:extLst>
              <a:ext uri="{FF2B5EF4-FFF2-40B4-BE49-F238E27FC236}">
                <a16:creationId xmlns:a16="http://schemas.microsoft.com/office/drawing/2014/main" id="{CD690C50-FCD4-CBE8-3A08-4D9593B1C8CC}"/>
              </a:ext>
            </a:extLst>
          </p:cNvPr>
          <p:cNvSpPr txBox="1">
            <a:spLocks/>
          </p:cNvSpPr>
          <p:nvPr/>
        </p:nvSpPr>
        <p:spPr>
          <a:xfrm>
            <a:off x="8122536" y="2253343"/>
            <a:ext cx="2200703" cy="444277"/>
          </a:xfrm>
          <a:prstGeom prst="rect">
            <a:avLst/>
          </a:prstGeom>
        </p:spPr>
        <p:txBody>
          <a:bodyPr vert="horz" lIns="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r>
              <a:rPr lang="en-US" sz="2400" dirty="0"/>
              <a:t>Description</a:t>
            </a:r>
          </a:p>
        </p:txBody>
      </p:sp>
      <p:sp>
        <p:nvSpPr>
          <p:cNvPr id="9" name="Content Placeholder 3">
            <a:extLst>
              <a:ext uri="{FF2B5EF4-FFF2-40B4-BE49-F238E27FC236}">
                <a16:creationId xmlns:a16="http://schemas.microsoft.com/office/drawing/2014/main" id="{9DE54590-CF46-1343-0A1A-FE89C359F58B}"/>
              </a:ext>
            </a:extLst>
          </p:cNvPr>
          <p:cNvSpPr txBox="1">
            <a:spLocks/>
          </p:cNvSpPr>
          <p:nvPr/>
        </p:nvSpPr>
        <p:spPr>
          <a:xfrm>
            <a:off x="8122536" y="2796722"/>
            <a:ext cx="3895293" cy="3676649"/>
          </a:xfrm>
          <a:prstGeom prst="rect">
            <a:avLst/>
          </a:prstGeom>
        </p:spPr>
        <p:txBody>
          <a:bodyPr vert="horz" lIns="91440" tIns="45720" rIns="91440" bIns="45720" rtlCol="0">
            <a:noAutofit/>
          </a:bodyPr>
          <a:lstStyle>
            <a:lvl1pPr marL="285750"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a:solidFill>
                  <a:schemeClr val="bg1"/>
                </a:solidFill>
                <a:latin typeface="+mn-lt"/>
                <a:ea typeface="+mn-ea"/>
                <a:cs typeface="Biome" panose="020B0503030204020804" pitchFamily="34" charset="0"/>
              </a:defRPr>
            </a:lvl1pPr>
            <a:lvl2pPr marL="800100" indent="-34290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600" kern="1200">
                <a:solidFill>
                  <a:schemeClr val="bg1"/>
                </a:solidFill>
                <a:latin typeface="+mn-lt"/>
                <a:ea typeface="+mn-ea"/>
                <a:cs typeface="+mn-cs"/>
              </a:defRPr>
            </a:lvl2pPr>
            <a:lvl3pPr marL="1257300" indent="-34290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400" kern="1200">
                <a:solidFill>
                  <a:schemeClr val="bg1"/>
                </a:solidFill>
                <a:latin typeface="+mn-lt"/>
                <a:ea typeface="+mn-ea"/>
                <a:cs typeface="+mn-cs"/>
              </a:defRPr>
            </a:lvl3pPr>
            <a:lvl4pPr marL="1657350"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200" kern="1200">
                <a:solidFill>
                  <a:schemeClr val="bg1"/>
                </a:solidFill>
                <a:latin typeface="+mn-lt"/>
                <a:ea typeface="+mn-ea"/>
                <a:cs typeface="+mn-cs"/>
              </a:defRPr>
            </a:lvl4pPr>
            <a:lvl5pPr marL="2114550"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0"/>
              </a:spcAft>
              <a:buNone/>
            </a:pPr>
            <a:r>
              <a:rPr lang="en-US" dirty="0"/>
              <a:t>Unique ID for each show</a:t>
            </a:r>
          </a:p>
          <a:p>
            <a:pPr marL="0" indent="0">
              <a:lnSpc>
                <a:spcPct val="100000"/>
              </a:lnSpc>
              <a:spcBef>
                <a:spcPts val="600"/>
              </a:spcBef>
              <a:spcAft>
                <a:spcPts val="0"/>
              </a:spcAft>
              <a:buNone/>
            </a:pPr>
            <a:r>
              <a:rPr lang="en-US" dirty="0"/>
              <a:t>Show type (Movie or TV Show)</a:t>
            </a:r>
          </a:p>
          <a:p>
            <a:pPr marL="0" indent="0">
              <a:lnSpc>
                <a:spcPct val="100000"/>
              </a:lnSpc>
              <a:spcBef>
                <a:spcPts val="600"/>
              </a:spcBef>
              <a:spcAft>
                <a:spcPts val="0"/>
              </a:spcAft>
              <a:buNone/>
            </a:pPr>
            <a:r>
              <a:rPr lang="en-US" dirty="0"/>
              <a:t>Shows title</a:t>
            </a:r>
          </a:p>
          <a:p>
            <a:pPr marL="0" indent="0">
              <a:lnSpc>
                <a:spcPct val="100000"/>
              </a:lnSpc>
              <a:spcBef>
                <a:spcPts val="600"/>
              </a:spcBef>
              <a:spcAft>
                <a:spcPts val="0"/>
              </a:spcAft>
              <a:buNone/>
            </a:pPr>
            <a:r>
              <a:rPr lang="en-US" dirty="0"/>
              <a:t>Director name</a:t>
            </a:r>
          </a:p>
          <a:p>
            <a:pPr marL="0" indent="0">
              <a:lnSpc>
                <a:spcPct val="100000"/>
              </a:lnSpc>
              <a:spcBef>
                <a:spcPts val="600"/>
              </a:spcBef>
              <a:spcAft>
                <a:spcPts val="0"/>
              </a:spcAft>
              <a:buNone/>
            </a:pPr>
            <a:r>
              <a:rPr lang="en-US" dirty="0"/>
              <a:t>Country of origin</a:t>
            </a:r>
          </a:p>
          <a:p>
            <a:pPr marL="0" indent="0">
              <a:lnSpc>
                <a:spcPct val="100000"/>
              </a:lnSpc>
              <a:spcBef>
                <a:spcPts val="600"/>
              </a:spcBef>
              <a:spcAft>
                <a:spcPts val="0"/>
              </a:spcAft>
              <a:buNone/>
            </a:pPr>
            <a:r>
              <a:rPr lang="en-US" dirty="0"/>
              <a:t>Date of entry to Netflix.</a:t>
            </a:r>
          </a:p>
          <a:p>
            <a:pPr marL="0" indent="0">
              <a:lnSpc>
                <a:spcPct val="100000"/>
              </a:lnSpc>
              <a:spcBef>
                <a:spcPts val="600"/>
              </a:spcBef>
              <a:spcAft>
                <a:spcPts val="0"/>
              </a:spcAft>
              <a:buNone/>
            </a:pPr>
            <a:r>
              <a:rPr lang="en-US" dirty="0"/>
              <a:t>Original release year of the show.</a:t>
            </a:r>
          </a:p>
          <a:p>
            <a:pPr marL="0" indent="0">
              <a:lnSpc>
                <a:spcPct val="100000"/>
              </a:lnSpc>
              <a:spcBef>
                <a:spcPts val="600"/>
              </a:spcBef>
              <a:spcAft>
                <a:spcPts val="0"/>
              </a:spcAft>
              <a:buNone/>
            </a:pPr>
            <a:r>
              <a:rPr lang="en-US" dirty="0"/>
              <a:t>Age classification (PG, TV-MA, etc.)</a:t>
            </a:r>
          </a:p>
          <a:p>
            <a:pPr marL="0" indent="0">
              <a:lnSpc>
                <a:spcPct val="100000"/>
              </a:lnSpc>
              <a:spcBef>
                <a:spcPts val="600"/>
              </a:spcBef>
              <a:spcAft>
                <a:spcPts val="0"/>
              </a:spcAft>
              <a:buNone/>
            </a:pPr>
            <a:r>
              <a:rPr lang="en-US" dirty="0"/>
              <a:t>Duration (minutes or seasons)</a:t>
            </a:r>
          </a:p>
          <a:p>
            <a:pPr marL="0" indent="0">
              <a:lnSpc>
                <a:spcPct val="100000"/>
              </a:lnSpc>
              <a:spcBef>
                <a:spcPts val="600"/>
              </a:spcBef>
              <a:spcAft>
                <a:spcPts val="0"/>
              </a:spcAft>
              <a:buNone/>
            </a:pPr>
            <a:r>
              <a:rPr lang="en-US" dirty="0"/>
              <a:t>Show genre</a:t>
            </a:r>
          </a:p>
        </p:txBody>
      </p:sp>
    </p:spTree>
    <p:extLst>
      <p:ext uri="{BB962C8B-B14F-4D97-AF65-F5344CB8AC3E}">
        <p14:creationId xmlns:p14="http://schemas.microsoft.com/office/powerpoint/2010/main" val="1962637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dirty="0"/>
              <a:t>EXPLORATORY </a:t>
            </a:r>
            <a:br>
              <a:rPr lang="en-US" dirty="0"/>
            </a:br>
            <a:r>
              <a:rPr lang="en-US" dirty="0"/>
              <a:t>DATA ANALYSIS</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8" y="3962135"/>
            <a:ext cx="6327105" cy="2653771"/>
          </a:xfrm>
        </p:spPr>
        <p:txBody>
          <a:bodyPr/>
          <a:lstStyle/>
          <a:p>
            <a:r>
              <a:rPr lang="en-US" dirty="0"/>
              <a:t>Handling missing value and duplicated data</a:t>
            </a:r>
          </a:p>
        </p:txBody>
      </p:sp>
    </p:spTree>
    <p:extLst>
      <p:ext uri="{BB962C8B-B14F-4D97-AF65-F5344CB8AC3E}">
        <p14:creationId xmlns:p14="http://schemas.microsoft.com/office/powerpoint/2010/main" val="1330733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dirty="0"/>
              <a:t>Handling missing data</a:t>
            </a:r>
          </a:p>
        </p:txBody>
      </p:sp>
      <p:sp>
        <p:nvSpPr>
          <p:cNvPr id="4" name="Content Placeholder 3">
            <a:extLst>
              <a:ext uri="{FF2B5EF4-FFF2-40B4-BE49-F238E27FC236}">
                <a16:creationId xmlns:a16="http://schemas.microsoft.com/office/drawing/2014/main" id="{9B774F1A-D233-C240-B22D-F82C6161FAC1}"/>
              </a:ext>
            </a:extLst>
          </p:cNvPr>
          <p:cNvSpPr>
            <a:spLocks noGrp="1"/>
          </p:cNvSpPr>
          <p:nvPr>
            <p:ph sz="quarter" idx="36"/>
          </p:nvPr>
        </p:nvSpPr>
        <p:spPr>
          <a:xfrm>
            <a:off x="6995159" y="2242694"/>
            <a:ext cx="4227332" cy="3528397"/>
          </a:xfrm>
        </p:spPr>
        <p:txBody>
          <a:bodyPr/>
          <a:lstStyle/>
          <a:p>
            <a:r>
              <a:rPr lang="en-US" dirty="0"/>
              <a:t>At a glance, there is no empty or missing data, but if we look at it manually, the data in the 'Director' column has the value 'Not Given' or it can be said to be null.</a:t>
            </a:r>
          </a:p>
          <a:p>
            <a:endParaRPr lang="en-US" dirty="0"/>
          </a:p>
          <a:p>
            <a:r>
              <a:rPr lang="en-US" dirty="0"/>
              <a:t>In this missing value section, we will focus on addressing this issue</a:t>
            </a:r>
          </a:p>
        </p:txBody>
      </p:sp>
      <p:pic>
        <p:nvPicPr>
          <p:cNvPr id="9" name="Content Placeholder 8" descr="A screenshot of a computer&#10;&#10;AI-generated content may be incorrect.">
            <a:extLst>
              <a:ext uri="{FF2B5EF4-FFF2-40B4-BE49-F238E27FC236}">
                <a16:creationId xmlns:a16="http://schemas.microsoft.com/office/drawing/2014/main" id="{BD6584F9-34A8-2977-2B0C-B8009A98E676}"/>
              </a:ext>
            </a:extLst>
          </p:cNvPr>
          <p:cNvPicPr>
            <a:picLocks noGrp="1" noChangeAspect="1"/>
          </p:cNvPicPr>
          <p:nvPr>
            <p:ph sz="quarter" idx="35"/>
          </p:nvPr>
        </p:nvPicPr>
        <p:blipFill>
          <a:blip r:embed="rId3"/>
          <a:stretch>
            <a:fillRect/>
          </a:stretch>
        </p:blipFill>
        <p:spPr>
          <a:xfrm>
            <a:off x="2399620" y="2238325"/>
            <a:ext cx="3639102" cy="3529012"/>
          </a:xfrm>
        </p:spPr>
      </p:pic>
    </p:spTree>
    <p:extLst>
      <p:ext uri="{BB962C8B-B14F-4D97-AF65-F5344CB8AC3E}">
        <p14:creationId xmlns:p14="http://schemas.microsoft.com/office/powerpoint/2010/main" val="1073601555"/>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{1CB1B440-5C57-421D-B434-912BECC22C1D}tf11936837_win32</Template>
  <TotalTime>411</TotalTime>
  <Words>1104</Words>
  <Application>Microsoft Office PowerPoint</Application>
  <PresentationFormat>Widescreen</PresentationFormat>
  <Paragraphs>123</Paragraphs>
  <Slides>22</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Abadi</vt:lpstr>
      <vt:lpstr>Arial</vt:lpstr>
      <vt:lpstr>Arial Nova</vt:lpstr>
      <vt:lpstr>Biome</vt:lpstr>
      <vt:lpstr>Calibri</vt:lpstr>
      <vt:lpstr>Custom</vt:lpstr>
      <vt:lpstr>Explanatory  Data Analysis</vt:lpstr>
      <vt:lpstr>Table of content</vt:lpstr>
      <vt:lpstr>PowerPoint Presentation</vt:lpstr>
      <vt:lpstr>Business understanding</vt:lpstr>
      <vt:lpstr>Problem</vt:lpstr>
      <vt:lpstr>PowerPoint Presentation</vt:lpstr>
      <vt:lpstr>Data dictionary</vt:lpstr>
      <vt:lpstr>EXPLORATORY  DATA ANALYSIS</vt:lpstr>
      <vt:lpstr>Handling missing data</vt:lpstr>
      <vt:lpstr>Handling missing data</vt:lpstr>
      <vt:lpstr>Handling missing data</vt:lpstr>
      <vt:lpstr>Handling missing data</vt:lpstr>
      <vt:lpstr>Handling missing data</vt:lpstr>
      <vt:lpstr>Resolve duplicate data</vt:lpstr>
      <vt:lpstr>Resolve duplicate data</vt:lpstr>
      <vt:lpstr>Resolve duplicate data</vt:lpstr>
      <vt:lpstr>Result and visualization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Kenly Ariesia</dc:creator>
  <cp:lastModifiedBy>Kenly Ariesia</cp:lastModifiedBy>
  <cp:revision>4</cp:revision>
  <dcterms:created xsi:type="dcterms:W3CDTF">2025-05-09T13:04:23Z</dcterms:created>
  <dcterms:modified xsi:type="dcterms:W3CDTF">2025-05-11T13:34:51Z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