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hyperlink" Target="See description" TargetMode="External"/><Relationship Id="rId5" Type="http://schemas.openxmlformats.org/officeDocument/2006/relationships/hyperlink" Target="https://jira.egnyte-it.com/browse/CFS-65266" TargetMode="External"/><Relationship Id="rId6" Type="http://schemas.openxmlformats.org/officeDocument/2006/relationships/hyperlink" Target="https://egnyte.productboard.com/feature-board/planning/features/0c60ba7e-0edd-4447-90b9-e613bda94bec"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hyperlink" Target="No requirements" TargetMode="External"/><Relationship Id="rId4" Type="http://schemas.openxmlformats.org/officeDocument/2006/relationships/hyperlink" Target="https://jira.egnyte-it.com/browse/CFS-65265" TargetMode="External"/><Relationship Id="rId5" Type="http://schemas.openxmlformats.org/officeDocument/2006/relationships/hyperlink" Target="https://egnyte.productboard.com/feature-board/planning/features/2afd538e-d1e1-4cf8-936f-c0ea9f192fe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hyperlink" Target="See description" TargetMode="External"/><Relationship Id="rId6" Type="http://schemas.openxmlformats.org/officeDocument/2006/relationships/hyperlink" Target="https://jira.egnyte-it.com/browse/CFS-65267" TargetMode="External"/><Relationship Id="rId7" Type="http://schemas.openxmlformats.org/officeDocument/2006/relationships/hyperlink" Target="https://egnyte.productboard.com/feature-board/planning/features/43e33117-69c2-433d-9382-3f352381a33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See description" TargetMode="External"/><Relationship Id="rId3" Type="http://schemas.openxmlformats.org/officeDocument/2006/relationships/hyperlink" Target="https://jira.egnyte-it.com/browse/CFS-65268" TargetMode="External"/><Relationship Id="rId4" Type="http://schemas.openxmlformats.org/officeDocument/2006/relationships/hyperlink" Target="https://egnyte.productboard.com/feature-board/planning/features/e55c4e4b-15ce-4061-b082-bfc30b6c304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112866940/AEC+Doc+Types+-+Extraction+Prompts" TargetMode="External"/><Relationship Id="rId3" Type="http://schemas.openxmlformats.org/officeDocument/2006/relationships/hyperlink" Target="https://egnyte.productboard.com/feature-board/planning/features/0f671af1-9e79-400f-b38a-2a0010444d11"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4858" TargetMode="External"/><Relationship Id="rId3" Type="http://schemas.openxmlformats.org/officeDocument/2006/relationships/hyperlink" Target="https://egnyte.productboard.com/feature-board/planning/features/31db0c1f-877e-4955-b5b0-14f7b5eaeb5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510067803/Smart+Specs+-+Phase+1" TargetMode="External"/><Relationship Id="rId3" Type="http://schemas.openxmlformats.org/officeDocument/2006/relationships/hyperlink" Target="https://jira.egnyte-it.com/browse/CFS-60040" TargetMode="External"/><Relationship Id="rId4" Type="http://schemas.openxmlformats.org/officeDocument/2006/relationships/hyperlink" Target="https://egnyte.productboard.com/feature-board/planning/features/46ebe816-430f-4d75-8aa2-eaa5a530a915"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5119" TargetMode="External"/><Relationship Id="rId3" Type="http://schemas.openxmlformats.org/officeDocument/2006/relationships/hyperlink" Target="https://egnyte.productboard.com/entity-detail/features/c1913230-6507-407d-8546-ad4a0ef1bfc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50519" TargetMode="External"/><Relationship Id="rId3" Type="http://schemas.openxmlformats.org/officeDocument/2006/relationships/hyperlink" Target="https://egnyte.productboard.com/feature-board/planning/features/12255aef-2d05-43f9-9ca6-4242a242b85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productboard.com/entity-detail/features/19d12767-37d1-4d7f-8fc9-5c2320bbb47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jira.egnyte-it.com/browse/DEL-40646" TargetMode="External"/><Relationship Id="rId4" Type="http://schemas.openxmlformats.org/officeDocument/2006/relationships/hyperlink" Target="https://egnyte.productboard.com/feature-board/planning/features/3dcc230f-176f-4fb8-8bf9-6ec090604548"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262190598/Procore+Widget+Requirements+-+Project+Dashboard" TargetMode="External"/><Relationship Id="rId3" Type="http://schemas.openxmlformats.org/officeDocument/2006/relationships/hyperlink" Target="https://jira.egnyte-it.com/browse/PINT-12934" TargetMode="External"/><Relationship Id="rId4" Type="http://schemas.openxmlformats.org/officeDocument/2006/relationships/hyperlink" Target="https://egnyte.productboard.com/feature-board/planning/features/8f40515a-d0b9-4055-8f57-761883f1f6a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258376949/Project+Center" TargetMode="External"/><Relationship Id="rId3" Type="http://schemas.openxmlformats.org/officeDocument/2006/relationships/hyperlink" Target="https://jira.egnyte-it.com/browse/CFS-52807" TargetMode="External"/><Relationship Id="rId4" Type="http://schemas.openxmlformats.org/officeDocument/2006/relationships/hyperlink" Target="https://egnyte.productboard.com/feature-board/planning/features/a9d1d980-f3e5-44e8-815f-e08aed1da02b"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970" TargetMode="External"/><Relationship Id="rId3" Type="http://schemas.openxmlformats.org/officeDocument/2006/relationships/hyperlink" Target="https://egnyte.productboard.com/feature-board/planning/features/14923b7d-0feb-4826-b4c9-5ebee52e24b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3070" TargetMode="External"/><Relationship Id="rId3" Type="http://schemas.openxmlformats.org/officeDocument/2006/relationships/hyperlink" Target="https://egnyte.productboard.com/feature-board/planning/features/61e922d3-df32-412d-a6bc-ac746c616f7b"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865" TargetMode="External"/><Relationship Id="rId3" Type="http://schemas.openxmlformats.org/officeDocument/2006/relationships/hyperlink" Target="https://egnyte.productboard.com/feature-board/planning/features/b1ce0b33-ecb0-4d23-83a1-3bb3da11d49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65279;https://egnyte.atlassian.net/wiki/spaces/CFS/pages/745734149/16.+Document+Room+-+Enhancements+to+the+Content+Indexing+Capability" TargetMode="External"/><Relationship Id="rId3"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4844" TargetMode="External"/><Relationship Id="rId3" Type="http://schemas.openxmlformats.org/officeDocument/2006/relationships/hyperlink" Target="https://egnyte.productboard.com/feature-board/planning/features/054dbff3-5a88-4575-9732-34e0e6cd4fc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2728" TargetMode="External"/><Relationship Id="rId3" Type="http://schemas.openxmlformats.org/officeDocument/2006/relationships/hyperlink" Target="https://egnyte.productboard.com/feature-board/planning/features/bfb77c6e-6d09-4546-89e3-9771ac662c4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AI copilot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Select multiple files to ask a question</a:t>
            </a:r>
          </a:p>
        </p:txBody>
      </p:sp>
      <p:sp>
        <p:nvSpPr>
          <p:cNvPr id="3" name="Content Placeholder 2"/>
          <p:cNvSpPr>
            <a:spLocks noGrp="1"/>
          </p:cNvSpPr>
          <p:nvPr>
            <p:ph idx="1" sz="half"/>
          </p:nvPr>
        </p:nvSpPr>
        <p:spPr/>
        <p:txBody>
          <a:bodyPr/>
          <a:lstStyle/>
          <a:p/>
          <a:p/>
          <a:p>
            <a:r>
              <a:rPr sz="1000">
                <a:latin typeface="Avenir"/>
              </a:rPr>
              <a:t>As a user, i should be able to select multiple files and ask questions on it.</a:t>
            </a:r>
          </a:p>
          <a:p/>
          <a:p>
            <a:r>
              <a:rPr sz="1000">
                <a:latin typeface="Avenir"/>
              </a:rPr>
              <a:t>We allow the user to select files and launch Copilot.</a:t>
            </a:r>
          </a:p>
          <a:p>
            <a:r>
              <a:rPr sz="1000">
                <a:latin typeface="Avenir"/>
              </a:rPr>
              <a:t>Post selection Copilot can be launched from File Menu as well as Side Panel.</a:t>
            </a:r>
          </a:p>
          <a:p>
            <a:r>
              <a:rPr sz="1000">
                <a:latin typeface="Avenir"/>
              </a:rPr>
              <a:t>In the interface the appropriate message is shown and the Prompts and questions are based on the selection.</a:t>
            </a:r>
          </a:p>
          <a:p>
            <a:r>
              <a:rPr sz="1000">
                <a:latin typeface="Avenir"/>
              </a:rPr>
              <a:t>- Multiple files can be selected</a:t>
            </a:r>
          </a:p>
          <a:p>
            <a:r>
              <a:rPr sz="1000">
                <a:latin typeface="Avenir"/>
              </a:rPr>
              <a:t>- Files + Folder selection is also allowed</a:t>
            </a:r>
          </a:p>
          <a:p>
            <a:r>
              <a:rPr sz="1000">
                <a:latin typeface="Avenir"/>
              </a:rPr>
              <a:t>Directional Mock:</a:t>
            </a:r>
          </a:p>
          <a:p>
            <a:r>
              <a:rPr sz="1000">
                <a:latin typeface="Avenir"/>
              </a:rPr>
              <a:t>Figma link -</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4"/>
              </a:rPr>
              <a:t>Link to requirements</a:t>
            </a:r>
          </a:p>
        </p:txBody>
      </p:sp>
      <p:sp>
        <p:nvSpPr>
          <p:cNvPr id="6" name="Text Placeholder 5"/>
          <p:cNvSpPr>
            <a:spLocks noGrp="1"/>
          </p:cNvSpPr>
          <p:nvPr>
            <p:ph type="body" idx="12" sz="quarter"/>
          </p:nvPr>
        </p:nvSpPr>
        <p:spPr/>
        <p:txBody>
          <a:bodyPr/>
          <a:lstStyle/>
          <a:p>
            <a:r>
              <a:rPr sz="1000">
                <a:latin typeface="Avenir"/>
                <a:hlinkClick r:id="rId5"/>
              </a:rPr>
              <a:t>CFS-65266</a:t>
            </a:r>
          </a:p>
        </p:txBody>
      </p:sp>
      <p:pic>
        <p:nvPicPr>
          <p:cNvPr id="7" name="Picture 6" descr="image.png"/>
          <p:cNvPicPr>
            <a:picLocks noChangeAspect="1"/>
          </p:cNvPicPr>
          <p:nvPr/>
        </p:nvPicPr>
        <p:blipFill>
          <a:blip r:embed="rId2"/>
          <a:stretch>
            <a:fillRect/>
          </a:stretch>
        </p:blipFill>
        <p:spPr>
          <a:xfrm>
            <a:off x="4641850" y="1502945"/>
            <a:ext cx="3873500" cy="2175036"/>
          </a:xfrm>
          <a:prstGeom prst="rect">
            <a:avLst/>
          </a:prstGeom>
        </p:spPr>
      </p:pic>
      <p:pic>
        <p:nvPicPr>
          <p:cNvPr id="8" name="Picture 7" descr="image.png"/>
          <p:cNvPicPr>
            <a:picLocks noChangeAspect="1"/>
          </p:cNvPicPr>
          <p:nvPr/>
        </p:nvPicPr>
        <p:blipFill>
          <a:blip r:embed="rId3"/>
          <a:stretch>
            <a:fillRect/>
          </a:stretch>
        </p:blipFill>
        <p:spPr>
          <a:xfrm>
            <a:off x="4641850" y="1465840"/>
            <a:ext cx="3873500" cy="2249246"/>
          </a:xfrm>
          <a:prstGeom prst="rect">
            <a:avLst/>
          </a:prstGeom>
        </p:spPr>
      </p:pic>
      <p:sp>
        <p:nvSpPr>
          <p:cNvPr id="9" name="TextBox 8"/>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Platform Copilot - UI Changes on Copilot Hub</a:t>
            </a:r>
          </a:p>
        </p:txBody>
      </p:sp>
      <p:sp>
        <p:nvSpPr>
          <p:cNvPr id="3" name="Content Placeholder 2"/>
          <p:cNvSpPr>
            <a:spLocks noGrp="1"/>
          </p:cNvSpPr>
          <p:nvPr>
            <p:ph idx="1" sz="half"/>
          </p:nvPr>
        </p:nvSpPr>
        <p:spPr/>
        <p:txBody>
          <a:bodyPr/>
          <a:lstStyle/>
          <a:p/>
          <a:p>
            <a:r>
              <a:rPr sz="1000">
                <a:latin typeface="Avenir"/>
              </a:rPr>
              <a:t>Requirements link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CFS-65265</a:t>
            </a:r>
          </a:p>
        </p:txBody>
      </p:sp>
      <p:pic>
        <p:nvPicPr>
          <p:cNvPr id="7" name="Picture 6" descr="image.png"/>
          <p:cNvPicPr>
            <a:picLocks noChangeAspect="1"/>
          </p:cNvPicPr>
          <p:nvPr/>
        </p:nvPicPr>
        <p:blipFill>
          <a:blip r:embed="rId2"/>
          <a:stretch>
            <a:fillRect/>
          </a:stretch>
        </p:blipFill>
        <p:spPr>
          <a:xfrm>
            <a:off x="4641850" y="1379994"/>
            <a:ext cx="3873500" cy="2420937"/>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Prompt management – Creation, edit, share</a:t>
            </a:r>
          </a:p>
        </p:txBody>
      </p:sp>
      <p:sp>
        <p:nvSpPr>
          <p:cNvPr id="3" name="Content Placeholder 2"/>
          <p:cNvSpPr>
            <a:spLocks noGrp="1"/>
          </p:cNvSpPr>
          <p:nvPr>
            <p:ph idx="1" sz="half"/>
          </p:nvPr>
        </p:nvSpPr>
        <p:spPr/>
        <p:txBody>
          <a:bodyPr/>
          <a:lstStyle/>
          <a:p/>
          <a:p/>
          <a:p/>
          <a:p>
            <a:r>
              <a:rPr sz="1000">
                <a:latin typeface="Avenir"/>
              </a:rPr>
              <a:t>Today, users cannot edit, modify, create prompts for Ask or KB</a:t>
            </a:r>
          </a:p>
          <a:p/>
          <a:p>
            <a:r>
              <a:rPr sz="1000">
                <a:latin typeface="Avenir"/>
              </a:rPr>
              <a:t>As a user I want to create, edit, delete prompts. Manage prompts on my domain end to end.</a:t>
            </a:r>
          </a:p>
          <a:p/>
          <a:p>
            <a:r>
              <a:rPr sz="1000">
                <a:latin typeface="Avenir"/>
              </a:rPr>
              <a:t>Directional Ux:</a:t>
            </a:r>
          </a:p>
          <a:p>
            <a:r>
              <a:rPr sz="1000">
                <a:latin typeface="Avenir"/>
              </a:rPr>
              <a:t>List of Prompts:</a:t>
            </a:r>
          </a:p>
          <a:p>
            <a:r>
              <a:rPr sz="1000">
                <a:latin typeface="Avenir"/>
              </a:rPr>
              <a:t>Creation of Prompts:</a:t>
            </a:r>
          </a:p>
          <a:p>
            <a:r>
              <a:rPr sz="1000">
                <a:latin typeface="Avenir"/>
              </a:rPr>
              <a:t>Accessing Prompt Library:</a:t>
            </a:r>
          </a:p>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a:r>
              <a:rPr sz="1000">
                <a:latin typeface="Avenir"/>
                <a:hlinkClick r:id="rId6"/>
              </a:rPr>
              <a:t>CFS-65267</a:t>
            </a:r>
          </a:p>
        </p:txBody>
      </p:sp>
      <p:pic>
        <p:nvPicPr>
          <p:cNvPr id="7" name="Picture 6" descr="image.png"/>
          <p:cNvPicPr>
            <a:picLocks noChangeAspect="1"/>
          </p:cNvPicPr>
          <p:nvPr/>
        </p:nvPicPr>
        <p:blipFill>
          <a:blip r:embed="rId2"/>
          <a:stretch>
            <a:fillRect/>
          </a:stretch>
        </p:blipFill>
        <p:spPr>
          <a:xfrm>
            <a:off x="4641850" y="1584303"/>
            <a:ext cx="3873500" cy="2012319"/>
          </a:xfrm>
          <a:prstGeom prst="rect">
            <a:avLst/>
          </a:prstGeom>
        </p:spPr>
      </p:pic>
      <p:pic>
        <p:nvPicPr>
          <p:cNvPr id="8" name="Picture 7" descr="image.png"/>
          <p:cNvPicPr>
            <a:picLocks noChangeAspect="1"/>
          </p:cNvPicPr>
          <p:nvPr/>
        </p:nvPicPr>
        <p:blipFill>
          <a:blip r:embed="rId3"/>
          <a:stretch>
            <a:fillRect/>
          </a:stretch>
        </p:blipFill>
        <p:spPr>
          <a:xfrm>
            <a:off x="5127368" y="959307"/>
            <a:ext cx="2902463" cy="3262312"/>
          </a:xfrm>
          <a:prstGeom prst="rect">
            <a:avLst/>
          </a:prstGeom>
        </p:spPr>
      </p:pic>
      <p:pic>
        <p:nvPicPr>
          <p:cNvPr id="9" name="Picture 8" descr="image.png"/>
          <p:cNvPicPr>
            <a:picLocks noChangeAspect="1"/>
          </p:cNvPicPr>
          <p:nvPr/>
        </p:nvPicPr>
        <p:blipFill>
          <a:blip r:embed="rId4"/>
          <a:stretch>
            <a:fillRect/>
          </a:stretch>
        </p:blipFill>
        <p:spPr>
          <a:xfrm>
            <a:off x="4641850" y="1457145"/>
            <a:ext cx="3873500" cy="2266635"/>
          </a:xfrm>
          <a:prstGeom prst="rect">
            <a:avLst/>
          </a:prstGeom>
        </p:spPr>
      </p:pic>
      <p:sp>
        <p:nvSpPr>
          <p:cNvPr id="10" name="TextBox 9"/>
          <p:cNvSpPr txBox="1"/>
          <p:nvPr/>
        </p:nvSpPr>
        <p:spPr>
          <a:xfrm>
            <a:off x="228600" y="228600"/>
            <a:ext cx="1828800" cy="457200"/>
          </a:xfrm>
          <a:prstGeom prst="rect">
            <a:avLst/>
          </a:prstGeom>
          <a:noFill/>
        </p:spPr>
        <p:txBody>
          <a:bodyPr wrap="none">
            <a:spAutoFit/>
          </a:bodyPr>
          <a:lstStyle/>
          <a:p/>
          <a:p>
            <a:r>
              <a:rPr sz="1100">
                <a:latin typeface="Avenir"/>
                <a:hlinkClick r:id="rId7"/>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Creation (only instruction only Prompt)</a:t>
            </a:r>
          </a:p>
        </p:txBody>
      </p:sp>
      <p:sp>
        <p:nvSpPr>
          <p:cNvPr id="3" name="Content Placeholder 2"/>
          <p:cNvSpPr>
            <a:spLocks noGrp="1"/>
          </p:cNvSpPr>
          <p:nvPr>
            <p:ph idx="1" sz="half"/>
          </p:nvPr>
        </p:nvSpPr>
        <p:spPr/>
        <p:txBody>
          <a:bodyPr/>
          <a:lstStyle/>
          <a:p/>
          <a:p>
            <a:r>
              <a:rPr sz="1000">
                <a:latin typeface="Avenir"/>
              </a:rPr>
              <a:t>We rebrand KBs to Agents, within Agent creation Modal flow - Knowledge (selecting a folder) becomes option. We additionally expose the system instruction in the creation flow.</a:t>
            </a:r>
          </a:p>
          <a:p>
            <a:r>
              <a:rPr sz="1000">
                <a:latin typeface="Avenir"/>
              </a:rPr>
              <a:t>------------------------------------------------------------------------------------------------------------------</a:t>
            </a:r>
          </a:p>
          <a:p>
            <a:r>
              <a:rPr sz="1000">
                <a:latin typeface="Avenir"/>
              </a:rPr>
              <a:t>Similar to Prompts we allow users to create agents.</a:t>
            </a:r>
          </a:p>
          <a:p>
            <a:r>
              <a:rPr sz="1000">
                <a:latin typeface="Avenir"/>
              </a:rPr>
              <a:t>Agents are personification of Instructions. Some additional info can also be fed to this (not defined yet).</a:t>
            </a:r>
          </a:p>
          <a:p>
            <a:r>
              <a:rPr sz="1000">
                <a:latin typeface="Avenir"/>
              </a:rPr>
              <a:t>Invoking agents:</a:t>
            </a:r>
          </a:p>
          <a:p>
            <a:r>
              <a:rPr sz="1000">
                <a:latin typeface="Avenir"/>
              </a:rPr>
              <a:t>Using "/" character we can invoke agents. Contract expert, Schedule epxert, etc. in the conversational interface.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CFS-65268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AI Applications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Classify all files under AEC project folders</a:t>
            </a:r>
          </a:p>
        </p:txBody>
      </p:sp>
      <p:sp>
        <p:nvSpPr>
          <p:cNvPr id="3" name="Content Placeholder 2"/>
          <p:cNvSpPr>
            <a:spLocks noGrp="1"/>
          </p:cNvSpPr>
          <p:nvPr>
            <p:ph idx="1" sz="half"/>
          </p:nvPr>
        </p:nvSpPr>
        <p:spPr/>
        <p:txBody>
          <a:bodyPr/>
          <a:lstStyle/>
          <a:p/>
          <a:p/>
          <a:p>
            <a:r>
              <a:rPr sz="1000">
                <a:latin typeface="Avenir"/>
              </a:rPr>
              <a:t>AEC customers have asked to classify all the files that get uploaded into their project folders.</a:t>
            </a:r>
          </a:p>
          <a:p>
            <a:r>
              <a:rPr sz="1000">
                <a:latin typeface="Avenir"/>
              </a:rPr>
              <a:t>Classification opens up use cases such as easy retrieval and discovery of content based on document type. Customers have thousands of archived projects that contain requirements, proposals, detailed drawings, estimates etc. When they are starting a new project, it is extremely valuable to be able to find data from similar past projects (e.g. find all old proposals for projects in earthquake zones, etc). Classifying all files and extracting relevant entities from them will allow for easy search through their old projects.</a:t>
            </a:r>
          </a:p>
          <a:p/>
          <a:p>
            <a:r>
              <a:rPr sz="1000">
                <a:latin typeface="Avenir"/>
              </a:rPr>
              <a:t>As an AEC project manager, I want to classify all the files uploaded inot my project, so that I can easily search, filter, and create views based on file types (RFI, proposal, etc.)</a:t>
            </a:r>
          </a:p>
          <a:p/>
          <a:p>
            <a:r>
              <a:rPr sz="1000">
                <a:latin typeface="Avenir"/>
              </a:rPr>
              <a:t>- Classify every file that is uploaded into a project folder</a:t>
            </a:r>
          </a:p>
          <a:p>
            <a:r>
              <a:rPr sz="1000">
                <a:latin typeface="Avenir"/>
              </a:rPr>
              <a:t>- Use AEC specific document classes (see this page for a list -https://egnyte.atlassian.net/wiki/spaces/AEC/pages/1112866940/AEC+Doc+Types+-+Extraction+Prompts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Codebooks KB for AEC</a:t>
            </a:r>
          </a:p>
        </p:txBody>
      </p:sp>
      <p:sp>
        <p:nvSpPr>
          <p:cNvPr id="3" name="Content Placeholder 2"/>
          <p:cNvSpPr>
            <a:spLocks noGrp="1"/>
          </p:cNvSpPr>
          <p:nvPr>
            <p:ph idx="1" sz="half"/>
          </p:nvPr>
        </p:nvSpPr>
        <p:spPr/>
        <p:txBody>
          <a:bodyPr/>
          <a:lstStyle/>
          <a:p/>
          <a:p>
            <a:r>
              <a:rPr sz="1000">
                <a:latin typeface="Avenir"/>
              </a:rPr>
              <a:t>AEC industry requires to follow regulations and standards that govern the design, construction and maintenance of structures like buildings, bridges or stadiums. These regulations are based on international standards such as International Building Code (IBC), International Residential Code (IRC), International Plumbing Code (IPC) and more.</a:t>
            </a:r>
          </a:p>
          <a:p>
            <a:r>
              <a:rPr sz="1000">
                <a:latin typeface="Avenir"/>
              </a:rPr>
              <a:t>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CFS-64858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a:latin typeface="Avenir"/>
              </a:rPr>
              <a:t>Placeholder ticket for the work to integrate the Smart Spec service into the Egnyte platform.</a:t>
            </a:r>
          </a:p>
          <a:p>
            <a:r>
              <a:rPr sz="1000">
                <a:latin typeface="Avenir"/>
              </a:rPr>
              <a:t>Requirements - https://egnyte.atlassian.net/wiki/spaces/AEC/pages/446464310/Smart+Specification+Requirements</a:t>
            </a:r>
          </a:p>
          <a:p>
            <a:r>
              <a:rPr sz="1000">
                <a:latin typeface="Avenir"/>
              </a:rPr>
              <a:t>Figma -</a:t>
            </a:r>
          </a:p>
          <a:p>
            <a:r>
              <a:rPr sz="1000">
                <a:latin typeface="Avenir"/>
              </a:rPr>
              <a:t>FEATURE FLAG: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CFS-60040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Contract Analyzer Q1</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CFS-65119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rPr>
              <a:t>for detailed requirements</a:t>
            </a:r>
          </a:p>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p>
          <a:p>
            <a:r>
              <a:rPr sz="1000">
                <a:latin typeface="Avenir"/>
              </a:rPr>
              <a:t>NASDAQ, West Bend Insurance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 AEC Project Folder Homepage - Milestone 2</a:t>
            </a:r>
          </a:p>
        </p:txBody>
      </p:sp>
      <p:sp>
        <p:nvSpPr>
          <p:cNvPr id="3" name="Content Placeholder 2"/>
          <p:cNvSpPr>
            <a:spLocks noGrp="1"/>
          </p:cNvSpPr>
          <p:nvPr>
            <p:ph idx="1" sz="half"/>
          </p:nvPr>
        </p:nvSpPr>
        <p:spPr/>
        <p:txBody>
          <a:bodyPr/>
          <a:lstStyle/>
          <a:p/>
          <a:p>
            <a:r>
              <a:rPr sz="1000">
                <a:latin typeface="Avenir"/>
              </a:rPr>
              <a:t>Item that were decided to be pushed out of MVP scope</a:t>
            </a:r>
          </a:p>
          <a:p>
            <a:r>
              <a:rPr sz="1000">
                <a:latin typeface="Avenir"/>
              </a:rPr>
              <a:t>https://egnyte.atlassian.net/wiki/spaces/AEC/pages/258670885/Q3+2023+Requirements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CFS-50519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BIM Preview Enhancements</a:t>
            </a:r>
          </a:p>
        </p:txBody>
      </p:sp>
      <p:sp>
        <p:nvSpPr>
          <p:cNvPr id="3" name="Content Placeholder 2"/>
          <p:cNvSpPr>
            <a:spLocks noGrp="1"/>
          </p:cNvSpPr>
          <p:nvPr>
            <p:ph idx="1" sz="half"/>
          </p:nvPr>
        </p:nvSpPr>
        <p:spPr/>
        <p:txBody>
          <a:bodyPr/>
          <a:lstStyle/>
          <a:p/>
          <a:p>
            <a:r>
              <a:rPr sz="1000">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a:latin typeface="Avenir"/>
              </a:rPr>
              <a:t>As a reviewer of the BIM design models, I want advanced capabilities (zoom in/out, isolate families, isometric views) to properly view a 3D BIM model and provide relevant feedback to the VDC team.</a:t>
            </a:r>
          </a:p>
          <a:p>
            <a:r>
              <a:rPr sz="1000">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Native ACC Integration</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1-way from ACC to Egnyte</a:t>
            </a:r>
          </a:p>
          <a:p>
            <a:r>
              <a:rPr sz="1000">
                <a:latin typeface="Avenir"/>
              </a:rPr>
              <a:t>Requirements -</a:t>
            </a:r>
          </a:p>
          <a:p>
            <a:r>
              <a:rPr sz="1000">
                <a:latin typeface="Avenir"/>
              </a:rPr>
              <a:t>Figma - 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DEL-40646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Power Users -&gt; widget</a:t>
            </a:r>
          </a:p>
        </p:txBody>
      </p:sp>
      <p:sp>
        <p:nvSpPr>
          <p:cNvPr id="3" name="Content Placeholder 2"/>
          <p:cNvSpPr>
            <a:spLocks noGrp="1"/>
          </p:cNvSpPr>
          <p:nvPr>
            <p:ph idx="1" sz="half"/>
          </p:nvPr>
        </p:nvSpPr>
        <p:spPr/>
        <p:txBody>
          <a:bodyPr/>
          <a:lstStyle/>
          <a:p/>
          <a:p>
            <a:r>
              <a:rPr sz="1000">
                <a:latin typeface="Avenir"/>
              </a:rPr>
              <a:t>PINT side : ~ 1 month based on current knowledge</a:t>
            </a:r>
          </a:p>
          <a:p>
            <a:r>
              <a:rPr sz="1000">
                <a:latin typeface="Avenir"/>
              </a:rPr>
              <a:t>Story: Procore Widget</a:t>
            </a:r>
            <a:r>
              <a:rPr sz="1000">
                <a:latin typeface="Avenir"/>
              </a:rPr>
              <a:t>As a user with the Procore integration enabled,</a:t>
            </a:r>
            <a:r>
              <a:rPr sz="1000">
                <a:latin typeface="Avenir"/>
              </a:rPr>
              <a:t>I want to configure and manage my Procore project sync from the dashboard, so that I have full visibility into my files syncing to and from Procore</a:t>
            </a:r>
          </a:p>
          <a:p>
            <a:r>
              <a:rPr sz="1400" b="1">
                <a:latin typeface="Avenir"/>
              </a:rPr>
              <a:t>Acceptance Criteria:</a:t>
            </a:r>
          </a:p>
          <a:p>
            <a:r>
              <a:rPr sz="1000">
                <a:latin typeface="Avenir"/>
              </a:rPr>
              <a:t>Resources:</a:t>
            </a:r>
          </a:p>
          <a:p>
            <a:r>
              <a:rPr sz="1000">
                <a:latin typeface="Avenir"/>
              </a:rPr>
              <a:t>- https://egnyte.atlassian.net/wiki/spaces/AEC/pages/1262190598/Procore+Widget+Requirements+-+Project+Dashboard</a:t>
            </a:r>
          </a:p>
          <a:p>
            <a:r>
              <a:rPr sz="1000">
                <a:latin typeface="Avenir"/>
              </a:rPr>
              <a:t>- https://www.figma.com/design/ZBxPaDgTrrYniqCXSU4D4L/AEC-~~-Procore-dashboard-widget-~~-Q1-2025?node-id=1-4&amp;p=f&amp;t=17kEzoN1x59VZ6ve-0</a:t>
            </a:r>
          </a:p>
          <a:p>
            <a:r>
              <a:rPr sz="1400" b="1">
                <a:latin typeface="Avenir"/>
              </a:rPr>
              <a:t>Expectation for Q1-2025:</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PINT-12934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p>
            <a:r>
              <a:rPr sz="1400" b="1">
                <a:latin typeface="Avenir"/>
              </a:rPr>
              <a:t>User interaction and design</a:t>
            </a:r>
          </a:p>
          <a:p>
            <a:r>
              <a:rPr sz="1000">
                <a:latin typeface="Avenir"/>
              </a:rPr>
              <a:t>Figma Designs -</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CFS-52807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automatic deployments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we've worked on a preparing a new type of partner to manage.</a:t>
            </a:r>
          </a:p>
          <a:p>
            <a:r>
              <a:rPr sz="1000">
                <a:latin typeface="Avenir"/>
              </a:rPr>
              <a:t>The plan is to integrate with a distributor Pax8 through SFDC. SFDC will be the recipient of requests sent from Pax8 via webhooks and will be a dispatch system to provide deployment requests and data to downstream systems.</a:t>
            </a:r>
          </a:p>
          <a:p>
            <a:r>
              <a:rPr sz="1000">
                <a:latin typeface="Avenir"/>
              </a:rPr>
              <a:t>Reseller and Billing apps need to be prepared to respond to such requests and act accordingly.</a:t>
            </a:r>
          </a:p>
          <a:p>
            <a:r>
              <a:rPr sz="1000">
                <a:latin typeface="Avenir"/>
              </a:rPr>
              <a:t>Goal</a:t>
            </a:r>
          </a:p>
          <a:p>
            <a:r>
              <a:rPr sz="1000">
                <a:latin typeface="Avenir"/>
              </a:rPr>
              <a:t>- manage requests provided by SFDC for the distributor related partners</a:t>
            </a:r>
          </a:p>
          <a:p>
            <a:r>
              <a:rPr sz="1000">
                <a:latin typeface="Avenir"/>
              </a:rPr>
              <a:t>Requirements</a:t>
            </a:r>
          </a:p>
          <a:p>
            <a:r>
              <a:rPr sz="1000">
                <a:latin typeface="Avenir"/>
              </a:rPr>
              <a:t>Based on a transaction request from SFDC prepare automated deployment for:</a:t>
            </a:r>
          </a:p>
          <a:p>
            <a:r>
              <a:rPr sz="1000">
                <a:latin typeface="Avenir"/>
              </a:rPr>
              <a:t>- change of plan pool (power users, storage)</a:t>
            </a:r>
          </a:p>
          <a:p>
            <a:r>
              <a:rPr sz="1000">
                <a:latin typeface="Avenir"/>
              </a:rPr>
              <a:t>- change of SU (standard users)</a:t>
            </a:r>
          </a:p>
          <a:p>
            <a:r>
              <a:rPr sz="1000">
                <a:latin typeface="Avenir"/>
              </a:rPr>
              <a:t>- allocation of resources to domain</a:t>
            </a:r>
          </a:p>
          <a:p>
            <a:r>
              <a:rPr sz="1000">
                <a:latin typeface="Avenir"/>
              </a:rPr>
              <a:t>- enabling, disabling features and add-ons for child domains</a:t>
            </a:r>
          </a:p>
          <a:p>
            <a:r>
              <a:rPr sz="1000">
                <a:latin typeface="Avenir"/>
              </a:rPr>
              <a:t>Proposed solution</a:t>
            </a:r>
          </a:p>
          <a:p>
            <a:r>
              <a:rPr sz="1000">
                <a:latin typeface="Avenir"/>
              </a:rPr>
              <a:t>Resources</a:t>
            </a:r>
          </a:p>
          <a:p>
            <a:r>
              <a:rPr sz="1000">
                <a:latin typeface="Avenir"/>
              </a:rPr>
              <a:t>- Requests from Pax8 can be of different types:docs:https://devx.pax8.com/docs/provision-request-typesNetNew- Request to start new subscription for a given productUpdate- Request to update existing subscriptionDeprovision- Request to stop services for an existing trial or subscriptionTrialCreate- Request to start a new trial subscription for the given product.TrialConvert- Request to convert an existing trial subscription into a paid subscriptionChangeProduct- Request to upgrade or downgrade current subscription from one product to anotherPartnerEnrollment- Optional request that allows the creation of a partner-level account</a:t>
            </a:r>
          </a:p>
          <a:p>
            <a:r>
              <a:rPr sz="1000">
                <a:latin typeface="Avenir"/>
              </a:rPr>
              <a:t>- Egnyte needs to recognise the types of request and act accordinglysome can be managed automaticallysome can be mapped to manual processes</a:t>
            </a:r>
          </a:p>
          <a:p>
            <a:r>
              <a:rPr sz="1000">
                <a:latin typeface="Avenir"/>
              </a:rPr>
              <a:t>- Proposed flow:Pax8 Marketplace and Egnyte Integration.vsdx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APPS-12970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p>
            <a:r>
              <a:rPr sz="1000">
                <a:latin typeface="Avenir"/>
              </a:rPr>
              <a:t>We need to create a KB before an end user can start interacting</a:t>
            </a:r>
          </a:p>
          <a:p/>
          <a:p>
            <a:r>
              <a:rPr sz="1000">
                <a:latin typeface="Avenir"/>
              </a:rPr>
              <a:t>As a user KB interaction screen pops-up without the need for KB creation, initially</a:t>
            </a:r>
          </a:p>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508288"/>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add-ons for MSPs active domains via Plan details page</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Currently, any requests to enable an add-on or a feature for the trial period for an active child domain of a partner are managed through contact with PAM, getting DEED acceptance and deploying changes by the Finance team. This makes the process lengthy and troublesome.</a:t>
            </a:r>
          </a:p>
          <a:p>
            <a:r>
              <a:rPr sz="1000">
                <a:latin typeface="Avenir"/>
              </a:rPr>
              <a:t>A new feature has been added to support this process for the</a:t>
            </a:r>
            <a:r>
              <a:rPr sz="1000">
                <a:latin typeface="Avenir"/>
              </a:rPr>
              <a:t>- the ability to trial new features/add-ons and evaluate their value without financial commitment.</a:t>
            </a:r>
          </a:p>
          <a:p>
            <a:r>
              <a:rPr sz="1000">
                <a:latin typeface="Avenir"/>
              </a:rPr>
              <a:t>This epic focuses on providing the same feature for the MSP partners by allowing them to see and manage Plan details page for their child domains. This will allow MSP partners to quickly enable the active end customers to explore add-ons/features risk-free, ultimately encouraging them to upgrade or purchase additional features once they see the value which supports the upsell motion.</a:t>
            </a:r>
          </a:p>
          <a:p>
            <a:r>
              <a:rPr sz="1000">
                <a:latin typeface="Avenir"/>
              </a:rPr>
              <a:t>Benefits:</a:t>
            </a:r>
          </a:p>
          <a:p>
            <a:r>
              <a:rPr sz="1000">
                <a:latin typeface="Avenir"/>
              </a:rPr>
              <a:t>- Increase awareness of available features to enhance product engagement.</a:t>
            </a:r>
          </a:p>
          <a:p>
            <a:r>
              <a:rPr sz="1000">
                <a:latin typeface="Avenir"/>
              </a:rPr>
              <a:t>- Create stickiness with the product by encouraging customers to explore and adopt new features.</a:t>
            </a:r>
          </a:p>
          <a:p>
            <a:r>
              <a:rPr sz="1000">
                <a:latin typeface="Avenir"/>
              </a:rPr>
              <a:t>- Increase new logos and upsell opportunities.</a:t>
            </a:r>
          </a:p>
          <a:p>
            <a:r>
              <a:rPr sz="1000">
                <a:latin typeface="Avenir"/>
              </a:rPr>
              <a:t>Goals</a:t>
            </a:r>
          </a:p>
          <a:p>
            <a:r>
              <a:rPr sz="1000">
                <a:latin typeface="Avenir"/>
              </a:rPr>
              <a:t>- Allow MSP Reseller users going through MTA to the child domains to see and manage the Plan details page.</a:t>
            </a:r>
          </a:p>
          <a:p>
            <a:r>
              <a:rPr sz="1000">
                <a:latin typeface="Avenir"/>
              </a:rPr>
              <a:t>- Enable MSPs to manage active child domains for trial add-ons/ features</a:t>
            </a:r>
          </a:p>
          <a:p>
            <a:r>
              <a:rPr sz="1000">
                <a:latin typeface="Avenir"/>
              </a:rPr>
              <a:t>- Align the experience for direct and indirect customers:enable customers to trial add-ons for 14 days without being charged.</a:t>
            </a:r>
          </a:p>
          <a:p>
            <a:r>
              <a:rPr sz="1000">
                <a:latin typeface="Avenir"/>
              </a:rPr>
              <a:t>- Allow MSP to purchase the add-ons during or after the trial period for their customers.Keep the purchase possibility in the Usage details of MSP Reseller Dashboard tooKeep the two places in sync - if purchase is made in MSP RD then it should be reflected in the Plan details page</a:t>
            </a:r>
          </a:p>
          <a:p>
            <a:r>
              <a:rPr sz="1000">
                <a:latin typeface="Avenir"/>
              </a:rPr>
              <a:t>Requirements</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APPS-13070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adjust existing MSP Reseller dashboard for such partnersuse MTA to access the child domainsview the list of their customersmanage own employees usersgo to their NFR domain</a:t>
            </a:r>
          </a:p>
          <a:p>
            <a:r>
              <a:rPr sz="1000">
                <a:latin typeface="Avenir"/>
              </a:rPr>
              <a:t>- allow to migrate MSP partners to be managed by a Distributor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APPS-12865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p>
            <a:r>
              <a:rPr sz="1000">
                <a:latin typeface="Avenir"/>
              </a:rPr>
              <a:t>Share links to take users to Contracts Extractions Preview</a:t>
            </a:r>
          </a:p>
          <a:p/>
          <a:p>
            <a:r>
              <a:rPr sz="1000">
                <a:latin typeface="Avenir"/>
              </a:rPr>
              <a:t>As a user, I want to share links from contract analyzer app so that the recipient is able to click on it and view extracted content as well as chat with ASK.</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509376"/>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Public API for Document Portal</a:t>
            </a:r>
          </a:p>
        </p:txBody>
      </p:sp>
      <p:sp>
        <p:nvSpPr>
          <p:cNvPr id="3" name="Content Placeholder 2"/>
          <p:cNvSpPr>
            <a:spLocks noGrp="1"/>
          </p:cNvSpPr>
          <p:nvPr>
            <p:ph idx="1" sz="half"/>
          </p:nvPr>
        </p:nvSpPr>
        <p:spPr/>
        <p:txBody>
          <a:bodyPr/>
          <a:lstStyle/>
          <a:p/>
          <a:p>
            <a:r>
              <a:rPr sz="1000">
                <a:latin typeface="Avenir"/>
              </a:rPr>
              <a:t>Ability to create workspaces via API, similar to what is already possible for project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CFS-64844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classification and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CFS-62728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