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microsoft.com/office/2015/10/relationships/revisionInfo" Target="revisionInfo.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1/31/25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508805"/>
          </a:xfrm>
          <a:prstGeom prst="rect">
            <a:avLst/>
          </a:prstGeom>
        </p:spPr>
        <p:txBody>
          <a:bodyPr/>
          <a:lstStyle>
            <a:lvl1pPr algn="ctr">
              <a:defRPr sz="225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958513"/>
            <a:ext cx="3886200" cy="3263504"/>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959307"/>
            <a:ext cx="3873500" cy="3262312"/>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1076325" y="4818451"/>
            <a:ext cx="2409774"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p:nvPr>
        </p:nvSpPr>
        <p:spPr>
          <a:xfrm>
            <a:off x="3486099" y="4818450"/>
            <a:ext cx="2409774"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embed?embed_host=share&amp;url=https%3A%2F%2Fwww.figma.com%2Fdesign%2F2EMzFE6MM6zxTeIqbq4cwv%2FEgnyte-Platform-Copilot---2024%3Fnode-id%3D18804-109231%26t%3DX7fSjsDqQR9biwyn-0" TargetMode="Externa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hyperlink" Target="See description" TargetMode="External"/><Relationship Id="rId6" Type="http://schemas.openxmlformats.org/officeDocument/2006/relationships/hyperlink" Target="https://jira.egnyte-it.com/browse/CFS-65266" TargetMode="External"/><Relationship Id="rId7" Type="http://schemas.openxmlformats.org/officeDocument/2006/relationships/hyperlink" Target="https://egnyte.productboard.com/feature-board/planning/features/0c60ba7e-0edd-4447-90b9-e613bda94bec"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818118709/Egnyte+Copilot+WIP" TargetMode="External"/><Relationship Id="rId3" Type="http://schemas.openxmlformats.org/officeDocument/2006/relationships/image" Target="../media/image7.png"/><Relationship Id="rId4" Type="http://schemas.openxmlformats.org/officeDocument/2006/relationships/hyperlink" Target="No requirements" TargetMode="External"/><Relationship Id="rId5" Type="http://schemas.openxmlformats.org/officeDocument/2006/relationships/hyperlink" Target="https://jira.egnyte-it.com/browse/CFS-65265" TargetMode="External"/><Relationship Id="rId6" Type="http://schemas.openxmlformats.org/officeDocument/2006/relationships/hyperlink" Target="https://egnyte.productboard.com/feature-board/planning/features/2afd538e-d1e1-4cf8-936f-c0ea9f192fe7"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embed?embed_host=share&amp;url=https%3A%2F%2Fwww.figma.com%2Fdesign%2F2EMzFE6MM6zxTeIqbq4cwv%2FEgnyte-Platform-Copilot---2024%3Fnode-id%3D18803-48938%26t%3DnYJPdGfNyNe3iiDD-0" TargetMode="Externa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hyperlink" Target="See description" TargetMode="External"/><Relationship Id="rId7" Type="http://schemas.openxmlformats.org/officeDocument/2006/relationships/hyperlink" Target="https://jira.egnyte-it.com/browse/CFS-65267" TargetMode="External"/><Relationship Id="rId8" Type="http://schemas.openxmlformats.org/officeDocument/2006/relationships/hyperlink" Target="https://egnyte.productboard.com/feature-board/planning/features/43e33117-69c2-433d-9382-3f352381a339"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Copilot+Hub" TargetMode="External"/><Relationship Id="rId3" Type="http://schemas.openxmlformats.org/officeDocument/2006/relationships/hyperlink" Target="See description" TargetMode="External"/><Relationship Id="rId4" Type="http://schemas.openxmlformats.org/officeDocument/2006/relationships/hyperlink" Target="https://jira.egnyte-it.com/browse/CFS-65268" TargetMode="External"/><Relationship Id="rId5" Type="http://schemas.openxmlformats.org/officeDocument/2006/relationships/hyperlink" Target="https://egnyte.productboard.com/feature-board/planning/features/e55c4e4b-15ce-4061-b082-bfc30b6c304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112866940/AEC+Doc+Types+-+Extraction+Prompts" TargetMode="External"/><Relationship Id="rId3" Type="http://schemas.openxmlformats.org/officeDocument/2006/relationships/hyperlink" Target="https://egnyte.productboard.com/feature-board/planning/features/0f671af1-9e79-400f-b38a-2a0010444d1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 Id="rId4" Type="http://schemas.openxmlformats.org/officeDocument/2006/relationships/hyperlink" Target="https://egnyte.productboard.com/feature-board/planning/features/31db0c1f-877e-4955-b5b0-14f7b5eaeb52"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k2Nhm5yeOeBbn9LnK9hJGh/AEC-~~-Smart-spec-Q4-2024~~%5BUX-3183%5D?node-id=1-85419&amp;node-type=canvas&amp;t=5gX3kY2zW9WM7Dw7-0" TargetMode="External"/><Relationship Id="rId3" Type="http://schemas.openxmlformats.org/officeDocument/2006/relationships/hyperlink" Target="https://egnyte.atlassian.net/wiki/spaces/AEC/pages/510067803/Smart+Specs+-+Phase+1" TargetMode="External"/><Relationship Id="rId4" Type="http://schemas.openxmlformats.org/officeDocument/2006/relationships/hyperlink" Target="https://jira.egnyte-it.com/browse/CFS-60040" TargetMode="External"/><Relationship Id="rId5" Type="http://schemas.openxmlformats.org/officeDocument/2006/relationships/hyperlink" Target="https://egnyte.productboard.com/feature-board/planning/features/46ebe816-430f-4d75-8aa2-eaa5a530a915"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FS-65119" TargetMode="External"/><Relationship Id="rId3" Type="http://schemas.openxmlformats.org/officeDocument/2006/relationships/hyperlink" Target="https://egnyte.productboard.com/entity-detail/features/c1913230-6507-407d-8546-ad4a0ef1bfc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631964095/13.+Metadata+driven+Views" TargetMode="External"/><Relationship Id="rId3" Type="http://schemas.openxmlformats.org/officeDocument/2006/relationships/hyperlink" Target="https://egnyte.productboard.com/feature-board/planning/features/01c14c60-78be-4198-99ae-4098693913bd"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19412591/Detect+and+remediate+external+sharing+via+links" TargetMode="External"/><Relationship Id="rId3" Type="http://schemas.openxmlformats.org/officeDocument/2006/relationships/hyperlink" Target="https://jira.egnyte-it.com/browse/DEL-41989" TargetMode="External"/><Relationship Id="rId4" Type="http://schemas.openxmlformats.org/officeDocument/2006/relationships/hyperlink" Target="https://egnyte.productboard.com/feature-board/planning/features/10257749-0624-4480-a5de-9483f7c67939"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FS-50519" TargetMode="External"/><Relationship Id="rId3" Type="http://schemas.openxmlformats.org/officeDocument/2006/relationships/hyperlink" Target="https://egnyte.productboard.com/feature-board/planning/features/12255aef-2d05-43f9-9ca6-4242a242b85c"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 https://egnyte.atlassian.net/wiki/spaces/AEC/pages/888373464/ODA+Preview+Additional+UI+Capabilities+-+User+Stories" TargetMode="External"/><Relationship Id="rId3" Type="http://schemas.openxmlformats.org/officeDocument/2006/relationships/hyperlink" Target="https://jira.egnyte-it.com/browse/SRV-2516" TargetMode="External"/><Relationship Id="rId4" Type="http://schemas.openxmlformats.org/officeDocument/2006/relationships/hyperlink" Target="https://egnyte.productboard.com/entity-detail/features/19d12767-37d1-4d7f-8fc9-5c2320bbb472"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jira.egnyte-it.com/browse/DEL-40646" TargetMode="External"/><Relationship Id="rId4" Type="http://schemas.openxmlformats.org/officeDocument/2006/relationships/hyperlink" Target="https://egnyte.productboard.com/feature-board/planning/features/3dcc230f-176f-4fb8-8bf9-6ec090604548"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262190598/Procore+Widget+Requirements+-+Project+Dashboard" TargetMode="External"/><Relationship Id="rId3" Type="http://schemas.openxmlformats.org/officeDocument/2006/relationships/hyperlink" Target="https://jira.egnyte-it.com/browse/PINT-12934" TargetMode="External"/><Relationship Id="rId4" Type="http://schemas.openxmlformats.org/officeDocument/2006/relationships/hyperlink" Target="https://egnyte.productboard.com/feature-board/planning/features/8f40515a-d0b9-4055-8f57-761883f1f6a1"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 Id="rId3" Type="http://schemas.openxmlformats.org/officeDocument/2006/relationships/hyperlink" Target="https://egnyte.atlassian.net/wiki/spaces/AEC/pages/258376949/Project+Center" TargetMode="External"/><Relationship Id="rId4" Type="http://schemas.openxmlformats.org/officeDocument/2006/relationships/hyperlink" Target="https://jira.egnyte-it.com/browse/CFS-52807" TargetMode="External"/><Relationship Id="rId5" Type="http://schemas.openxmlformats.org/officeDocument/2006/relationships/hyperlink" Target="https://egnyte.productboard.com/feature-board/planning/features/a9d1d980-f3e5-44e8-815f-e08aed1da02b"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APPS-12970" TargetMode="External"/><Relationship Id="rId3" Type="http://schemas.openxmlformats.org/officeDocument/2006/relationships/hyperlink" Target="https://egnyte.productboard.com/feature-board/planning/features/14923b7d-0feb-4826-b4c9-5ebee52e24b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hyperlink" Target="See description" TargetMode="External"/><Relationship Id="rId4" Type="http://schemas.openxmlformats.org/officeDocument/2006/relationships/hyperlink" Target="https://egnyte.productboard.com/feature-board/planning/features/2a5ec85f-5e3f-4688-8920-3391edbb3572"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IA/pages/1097007127/Trial+Add-on+for+MSP+active+customers" TargetMode="External"/><Relationship Id="rId3" Type="http://schemas.openxmlformats.org/officeDocument/2006/relationships/hyperlink" Target="https://jira.egnyte-it.com/browse/APPS-13070" TargetMode="External"/><Relationship Id="rId4" Type="http://schemas.openxmlformats.org/officeDocument/2006/relationships/hyperlink" Target="https://egnyte.productboard.com/feature-board/planning/features/61e922d3-df32-412d-a6bc-ac746c616f7b"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APPS-12865" TargetMode="External"/><Relationship Id="rId3" Type="http://schemas.openxmlformats.org/officeDocument/2006/relationships/hyperlink" Target="https://egnyte.productboard.com/feature-board/planning/features/b1ce0b33-ecb0-4d23-83a1-3bb3da11d49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745734149/16.+Document+Room+-+Enhancements+to+the+Content+Indexing+Capability" TargetMode="External"/><Relationship Id="rId3" Type="http://schemas.openxmlformats.org/officeDocument/2006/relationships/hyperlink" Target="&#65279;https://egnyte.atlassian.net/wiki/spaces/CFS/pages/745734149/16.+Document+Room+-+Enhancements+to+the+Content+Indexing+Capability" TargetMode="External"/><Relationship Id="rId4" Type="http://schemas.openxmlformats.org/officeDocument/2006/relationships/hyperlink" Target="https://egnyte.productboard.com/feature-board/planning/features/4e73fda9-ec93-4b6a-8afa-258430cbefa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hyperlink" Target="https://egnyte.atlassian.net/wiki/x/SIBFP" TargetMode="External"/><Relationship Id="rId4" Type="http://schemas.openxmlformats.org/officeDocument/2006/relationships/hyperlink" Target="https://egnyte.productboard.com/feature-board/planning/features/bfb781ba-0839-4f8e-bbde-2f5502714f67"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DEL-22394" TargetMode="External"/><Relationship Id="rId3" Type="http://schemas.openxmlformats.org/officeDocument/2006/relationships/hyperlink" Target="https://egnyte.productboard.com/feature-board/planning/features/e827fa1e-3e0a-4df0-b535-530be564127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FS-64844" TargetMode="External"/><Relationship Id="rId3" Type="http://schemas.openxmlformats.org/officeDocument/2006/relationships/hyperlink" Target="https://egnyte.productboard.com/feature-board/planning/features/054dbff3-5a88-4575-9732-34e0e6cd4fc9"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FS-62728" TargetMode="External"/><Relationship Id="rId3" Type="http://schemas.openxmlformats.org/officeDocument/2006/relationships/hyperlink" Target="https://egnyte.productboard.com/feature-board/planning/features/bfb77c6e-6d09-4546-89e3-9771ac662c43"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Enhanced AI copilot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Select multiple files to ask a question</a:t>
            </a:r>
          </a:p>
        </p:txBody>
      </p:sp>
      <p:sp>
        <p:nvSpPr>
          <p:cNvPr id="3" name="Content Placeholder 2"/>
          <p:cNvSpPr>
            <a:spLocks noGrp="1"/>
          </p:cNvSpPr>
          <p:nvPr>
            <p:ph idx="1" sz="half"/>
          </p:nvPr>
        </p:nvSpPr>
        <p:spPr/>
        <p:txBody>
          <a:bodyPr/>
          <a:lstStyle/>
          <a:p/>
          <a:p>
            <a:r>
              <a:rPr sz="1000" b="1">
                <a:latin typeface="Avenir"/>
              </a:rPr>
              <a:t>User Story:</a:t>
            </a:r>
          </a:p>
          <a:p>
            <a:r>
              <a:rPr sz="1000">
                <a:latin typeface="Avenir"/>
              </a:rPr>
              <a:t>As a user, i should be able to select multiple files and ask questions on it.</a:t>
            </a:r>
          </a:p>
          <a:p>
            <a:r>
              <a:rPr sz="1000" b="1">
                <a:latin typeface="Avenir"/>
              </a:rPr>
              <a:t>Description</a:t>
            </a:r>
          </a:p>
          <a:p>
            <a:r>
              <a:rPr sz="1000">
                <a:latin typeface="Avenir"/>
              </a:rPr>
              <a:t>We allow the user to select files and launch Copilot.</a:t>
            </a:r>
          </a:p>
          <a:p>
            <a:r>
              <a:rPr sz="1000">
                <a:latin typeface="Avenir"/>
              </a:rPr>
              <a:t>Post selection Copilot can be launched from File Menu as well as Side Panel.</a:t>
            </a:r>
          </a:p>
          <a:p>
            <a:r>
              <a:rPr sz="1000">
                <a:latin typeface="Avenir"/>
              </a:rPr>
              <a:t>In the interface the appropriate message is shown and the Prompts and questions are based on the selection.</a:t>
            </a:r>
          </a:p>
          <a:p>
            <a:r>
              <a:rPr sz="1000">
                <a:latin typeface="Avenir"/>
              </a:rPr>
              <a:t>- Multiple files can be selected</a:t>
            </a:r>
          </a:p>
          <a:p>
            <a:r>
              <a:rPr sz="1000">
                <a:latin typeface="Avenir"/>
              </a:rPr>
              <a:t>- Files + Folder selection is also allowed</a:t>
            </a:r>
          </a:p>
          <a:p>
            <a:r>
              <a:rPr sz="1000">
                <a:latin typeface="Avenir"/>
              </a:rPr>
              <a:t>Directional Mock:</a:t>
            </a:r>
          </a:p>
          <a:p>
            <a:r>
              <a:rPr sz="1000">
                <a:latin typeface="Avenir"/>
              </a:rPr>
              <a:t>Figma link -</a:t>
            </a:r>
          </a:p>
          <a:p>
            <a:r>
              <a:rPr sz="1000">
                <a:latin typeface="Avenir"/>
                <a:hlinkClick r:id="rId2"/>
              </a:rPr>
              <a:t>Embedded content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5"/>
              </a:rPr>
              <a:t>Link to requirements</a:t>
            </a:r>
          </a:p>
        </p:txBody>
      </p:sp>
      <p:sp>
        <p:nvSpPr>
          <p:cNvPr id="6" name="Text Placeholder 5"/>
          <p:cNvSpPr>
            <a:spLocks noGrp="1"/>
          </p:cNvSpPr>
          <p:nvPr>
            <p:ph type="body" idx="12" sz="quarter"/>
          </p:nvPr>
        </p:nvSpPr>
        <p:spPr/>
        <p:txBody>
          <a:bodyPr/>
          <a:lstStyle/>
          <a:p>
            <a:r>
              <a:rPr sz="1000">
                <a:latin typeface="Avenir"/>
                <a:hlinkClick r:id="rId6"/>
              </a:rPr>
              <a:t>CFS-65266</a:t>
            </a:r>
          </a:p>
        </p:txBody>
      </p:sp>
      <p:pic>
        <p:nvPicPr>
          <p:cNvPr id="7" name="Picture 6" descr="image.png"/>
          <p:cNvPicPr>
            <a:picLocks noChangeAspect="1"/>
          </p:cNvPicPr>
          <p:nvPr/>
        </p:nvPicPr>
        <p:blipFill>
          <a:blip r:embed="rId3"/>
          <a:stretch>
            <a:fillRect/>
          </a:stretch>
        </p:blipFill>
        <p:spPr>
          <a:xfrm>
            <a:off x="4641850" y="1502945"/>
            <a:ext cx="3873500" cy="2175036"/>
          </a:xfrm>
          <a:prstGeom prst="rect">
            <a:avLst/>
          </a:prstGeom>
        </p:spPr>
      </p:pic>
      <p:pic>
        <p:nvPicPr>
          <p:cNvPr id="8" name="Picture 7" descr="image.png"/>
          <p:cNvPicPr>
            <a:picLocks noChangeAspect="1"/>
          </p:cNvPicPr>
          <p:nvPr/>
        </p:nvPicPr>
        <p:blipFill>
          <a:blip r:embed="rId4"/>
          <a:stretch>
            <a:fillRect/>
          </a:stretch>
        </p:blipFill>
        <p:spPr>
          <a:xfrm>
            <a:off x="4641850" y="1465840"/>
            <a:ext cx="3873500" cy="2249246"/>
          </a:xfrm>
          <a:prstGeom prst="rect">
            <a:avLst/>
          </a:prstGeom>
        </p:spPr>
      </p:pic>
      <p:sp>
        <p:nvSpPr>
          <p:cNvPr id="9" name="TextBox 8"/>
          <p:cNvSpPr txBox="1"/>
          <p:nvPr/>
        </p:nvSpPr>
        <p:spPr>
          <a:xfrm>
            <a:off x="228600" y="228600"/>
            <a:ext cx="1828800" cy="457200"/>
          </a:xfrm>
          <a:prstGeom prst="rect">
            <a:avLst/>
          </a:prstGeom>
          <a:noFill/>
        </p:spPr>
        <p:txBody>
          <a:bodyPr wrap="none">
            <a:spAutoFit/>
          </a:bodyPr>
          <a:lstStyle/>
          <a:p/>
          <a:p>
            <a:r>
              <a:rPr sz="1100">
                <a:latin typeface="Avenir"/>
                <a:hlinkClick r:id="rId7"/>
              </a:rPr>
              <a:t>PB Link</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Platform Copilot - UI Changes on Copilot Hub</a:t>
            </a:r>
          </a:p>
        </p:txBody>
      </p:sp>
      <p:sp>
        <p:nvSpPr>
          <p:cNvPr id="3" name="Content Placeholder 2"/>
          <p:cNvSpPr>
            <a:spLocks noGrp="1"/>
          </p:cNvSpPr>
          <p:nvPr>
            <p:ph idx="1" sz="half"/>
          </p:nvPr>
        </p:nvSpPr>
        <p:spPr/>
        <p:txBody>
          <a:bodyPr/>
          <a:lstStyle/>
          <a:p/>
          <a:p>
            <a:r>
              <a:rPr sz="1000">
                <a:latin typeface="Avenir"/>
              </a:rPr>
              <a:t>Requirements link -</a:t>
            </a:r>
            <a:r>
              <a:rPr sz="1000">
                <a:latin typeface="Avenir"/>
                <a:hlinkClick r:id="rId2"/>
              </a:rPr>
              <a:t>https://egnyte.atlassian.net/wiki/spaces/CFS/pages/818118709/Egnyte+Copilot+WIP</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4"/>
              </a:rPr>
              <a:t>Link to requirements</a:t>
            </a:r>
          </a:p>
        </p:txBody>
      </p:sp>
      <p:sp>
        <p:nvSpPr>
          <p:cNvPr id="6" name="Text Placeholder 5"/>
          <p:cNvSpPr>
            <a:spLocks noGrp="1"/>
          </p:cNvSpPr>
          <p:nvPr>
            <p:ph type="body" idx="12" sz="quarter"/>
          </p:nvPr>
        </p:nvSpPr>
        <p:spPr/>
        <p:txBody>
          <a:bodyPr/>
          <a:lstStyle/>
          <a:p>
            <a:r>
              <a:rPr sz="1000">
                <a:latin typeface="Avenir"/>
                <a:hlinkClick r:id="rId5"/>
              </a:rPr>
              <a:t>CFS-65265</a:t>
            </a:r>
          </a:p>
        </p:txBody>
      </p:sp>
      <p:pic>
        <p:nvPicPr>
          <p:cNvPr id="7" name="Picture 6" descr="image.png"/>
          <p:cNvPicPr>
            <a:picLocks noChangeAspect="1"/>
          </p:cNvPicPr>
          <p:nvPr/>
        </p:nvPicPr>
        <p:blipFill>
          <a:blip r:embed="rId3"/>
          <a:stretch>
            <a:fillRect/>
          </a:stretch>
        </p:blipFill>
        <p:spPr>
          <a:xfrm>
            <a:off x="4641850" y="1379994"/>
            <a:ext cx="3873500" cy="2420937"/>
          </a:xfrm>
          <a:prstGeom prst="rect">
            <a:avLst/>
          </a:prstGeom>
        </p:spPr>
      </p:pic>
      <p:sp>
        <p:nvSpPr>
          <p:cNvPr id="8" name="TextBox 7"/>
          <p:cNvSpPr txBox="1"/>
          <p:nvPr/>
        </p:nvSpPr>
        <p:spPr>
          <a:xfrm>
            <a:off x="228600" y="228600"/>
            <a:ext cx="1828800" cy="457200"/>
          </a:xfrm>
          <a:prstGeom prst="rect">
            <a:avLst/>
          </a:prstGeom>
          <a:noFill/>
        </p:spPr>
        <p:txBody>
          <a:bodyPr wrap="none">
            <a:spAutoFit/>
          </a:bodyPr>
          <a:lstStyle/>
          <a:p/>
          <a:p>
            <a:r>
              <a:rPr sz="1100">
                <a:latin typeface="Avenir"/>
                <a:hlinkClick r:id="rId6"/>
              </a:rPr>
              <a:t>PB Link</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Prompt management – Creation, edit, share</a:t>
            </a:r>
          </a:p>
        </p:txBody>
      </p:sp>
      <p:sp>
        <p:nvSpPr>
          <p:cNvPr id="3" name="Content Placeholder 2"/>
          <p:cNvSpPr>
            <a:spLocks noGrp="1"/>
          </p:cNvSpPr>
          <p:nvPr>
            <p:ph idx="1" sz="half"/>
          </p:nvPr>
        </p:nvSpPr>
        <p:spPr/>
        <p:txBody>
          <a:bodyPr/>
          <a:lstStyle/>
          <a:p/>
          <a:p>
            <a:r>
              <a:rPr sz="1000" b="1">
                <a:latin typeface="Avenir"/>
              </a:rPr>
              <a:t>Behind - Feature flag (not available by default)</a:t>
            </a:r>
          </a:p>
          <a:p>
            <a:r>
              <a:rPr sz="1000" b="1">
                <a:latin typeface="Avenir"/>
              </a:rPr>
              <a:t>Problem</a:t>
            </a:r>
          </a:p>
          <a:p>
            <a:r>
              <a:rPr sz="1000">
                <a:latin typeface="Avenir"/>
              </a:rPr>
              <a:t>Today, users cannot edit, modify, create prompts for Ask or KB</a:t>
            </a:r>
          </a:p>
          <a:p>
            <a:r>
              <a:rPr sz="1000" b="1">
                <a:latin typeface="Avenir"/>
              </a:rPr>
              <a:t>User Story:</a:t>
            </a:r>
          </a:p>
          <a:p>
            <a:r>
              <a:rPr sz="1000">
                <a:latin typeface="Avenir"/>
              </a:rPr>
              <a:t>As a user I want to create, edit, delete prompts. Manage prompts on my domain end to end.</a:t>
            </a:r>
          </a:p>
          <a:p>
            <a:r>
              <a:rPr sz="1000" b="1">
                <a:latin typeface="Avenir"/>
              </a:rPr>
              <a:t>Description</a:t>
            </a:r>
          </a:p>
          <a:p>
            <a:r>
              <a:rPr sz="1000">
                <a:latin typeface="Avenir"/>
              </a:rPr>
              <a:t>Directional Ux:</a:t>
            </a:r>
          </a:p>
          <a:p>
            <a:r>
              <a:rPr sz="1000">
                <a:latin typeface="Avenir"/>
              </a:rPr>
              <a:t>List of Prompts:</a:t>
            </a:r>
          </a:p>
          <a:p>
            <a:r>
              <a:rPr sz="1000">
                <a:latin typeface="Avenir"/>
              </a:rPr>
              <a:t>Creation of Prompts:</a:t>
            </a:r>
          </a:p>
          <a:p>
            <a:r>
              <a:rPr sz="1000">
                <a:latin typeface="Avenir"/>
              </a:rPr>
              <a:t>Accessing Prompt Library:</a:t>
            </a:r>
          </a:p>
          <a:p>
            <a:r>
              <a:rPr sz="1000" b="1">
                <a:latin typeface="Avenir"/>
              </a:rPr>
              <a:t>Figma Link:</a:t>
            </a:r>
          </a:p>
          <a:p>
            <a:r>
              <a:rPr sz="1000">
                <a:latin typeface="Avenir"/>
                <a:hlinkClick r:id="rId2"/>
              </a:rPr>
              <a:t>Embedded content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6"/>
              </a:rPr>
              <a:t>Link to requirements</a:t>
            </a:r>
          </a:p>
        </p:txBody>
      </p:sp>
      <p:sp>
        <p:nvSpPr>
          <p:cNvPr id="6" name="Text Placeholder 5"/>
          <p:cNvSpPr>
            <a:spLocks noGrp="1"/>
          </p:cNvSpPr>
          <p:nvPr>
            <p:ph type="body" idx="12" sz="quarter"/>
          </p:nvPr>
        </p:nvSpPr>
        <p:spPr/>
        <p:txBody>
          <a:bodyPr/>
          <a:lstStyle/>
          <a:p>
            <a:r>
              <a:rPr sz="1000">
                <a:latin typeface="Avenir"/>
                <a:hlinkClick r:id="rId7"/>
              </a:rPr>
              <a:t>CFS-65267</a:t>
            </a:r>
          </a:p>
        </p:txBody>
      </p:sp>
      <p:pic>
        <p:nvPicPr>
          <p:cNvPr id="7" name="Picture 6" descr="image.png"/>
          <p:cNvPicPr>
            <a:picLocks noChangeAspect="1"/>
          </p:cNvPicPr>
          <p:nvPr/>
        </p:nvPicPr>
        <p:blipFill>
          <a:blip r:embed="rId3"/>
          <a:stretch>
            <a:fillRect/>
          </a:stretch>
        </p:blipFill>
        <p:spPr>
          <a:xfrm>
            <a:off x="4641850" y="1584303"/>
            <a:ext cx="3873500" cy="2012319"/>
          </a:xfrm>
          <a:prstGeom prst="rect">
            <a:avLst/>
          </a:prstGeom>
        </p:spPr>
      </p:pic>
      <p:pic>
        <p:nvPicPr>
          <p:cNvPr id="8" name="Picture 7" descr="image.png"/>
          <p:cNvPicPr>
            <a:picLocks noChangeAspect="1"/>
          </p:cNvPicPr>
          <p:nvPr/>
        </p:nvPicPr>
        <p:blipFill>
          <a:blip r:embed="rId4"/>
          <a:stretch>
            <a:fillRect/>
          </a:stretch>
        </p:blipFill>
        <p:spPr>
          <a:xfrm>
            <a:off x="5127368" y="959307"/>
            <a:ext cx="2902463" cy="3262312"/>
          </a:xfrm>
          <a:prstGeom prst="rect">
            <a:avLst/>
          </a:prstGeom>
        </p:spPr>
      </p:pic>
      <p:pic>
        <p:nvPicPr>
          <p:cNvPr id="9" name="Picture 8" descr="image.png"/>
          <p:cNvPicPr>
            <a:picLocks noChangeAspect="1"/>
          </p:cNvPicPr>
          <p:nvPr/>
        </p:nvPicPr>
        <p:blipFill>
          <a:blip r:embed="rId5"/>
          <a:stretch>
            <a:fillRect/>
          </a:stretch>
        </p:blipFill>
        <p:spPr>
          <a:xfrm>
            <a:off x="4641850" y="1457145"/>
            <a:ext cx="3873500" cy="2266635"/>
          </a:xfrm>
          <a:prstGeom prst="rect">
            <a:avLst/>
          </a:prstGeom>
        </p:spPr>
      </p:pic>
      <p:sp>
        <p:nvSpPr>
          <p:cNvPr id="10" name="TextBox 9"/>
          <p:cNvSpPr txBox="1"/>
          <p:nvPr/>
        </p:nvSpPr>
        <p:spPr>
          <a:xfrm>
            <a:off x="228600" y="228600"/>
            <a:ext cx="1828800" cy="457200"/>
          </a:xfrm>
          <a:prstGeom prst="rect">
            <a:avLst/>
          </a:prstGeom>
          <a:noFill/>
        </p:spPr>
        <p:txBody>
          <a:bodyPr wrap="none">
            <a:spAutoFit/>
          </a:bodyPr>
          <a:lstStyle/>
          <a:p/>
          <a:p>
            <a:r>
              <a:rPr sz="1100">
                <a:latin typeface="Avenir"/>
                <a:hlinkClick r:id="rId8"/>
              </a:rPr>
              <a:t>PB Link</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Creation (only instruction only Prompt)</a:t>
            </a:r>
          </a:p>
        </p:txBody>
      </p:sp>
      <p:sp>
        <p:nvSpPr>
          <p:cNvPr id="3" name="Content Placeholder 2"/>
          <p:cNvSpPr>
            <a:spLocks noGrp="1"/>
          </p:cNvSpPr>
          <p:nvPr>
            <p:ph idx="1" sz="half"/>
          </p:nvPr>
        </p:nvSpPr>
        <p:spPr/>
        <p:txBody>
          <a:bodyPr/>
          <a:lstStyle/>
          <a:p/>
          <a:p>
            <a:r>
              <a:rPr sz="1000">
                <a:latin typeface="Avenir"/>
              </a:rPr>
              <a:t>We rebrand KBs to Agents, within Agent creation Modal flow - Knowledge (selecting a folder) becomes option. We additionally expose the system instruction in the creation flow.</a:t>
            </a:r>
          </a:p>
          <a:p>
            <a:r>
              <a:rPr sz="1000">
                <a:latin typeface="Avenir"/>
              </a:rPr>
              <a:t>------------------------------------------------------------------------------------------------------------------</a:t>
            </a:r>
          </a:p>
          <a:p>
            <a:r>
              <a:rPr sz="1000">
                <a:latin typeface="Avenir"/>
              </a:rPr>
              <a:t>Similar to Prompts we allow users to create agents.</a:t>
            </a:r>
          </a:p>
          <a:p>
            <a:r>
              <a:rPr sz="1000">
                <a:latin typeface="Avenir"/>
              </a:rPr>
              <a:t>Agents are personification of Instructions. Some additional info can also be fed to this (not defined yet).</a:t>
            </a:r>
          </a:p>
          <a:p>
            <a:r>
              <a:rPr sz="1000">
                <a:latin typeface="Avenir"/>
              </a:rPr>
              <a:t>Invoking agents:</a:t>
            </a:r>
          </a:p>
          <a:p>
            <a:r>
              <a:rPr sz="1000">
                <a:latin typeface="Avenir"/>
              </a:rPr>
              <a:t>Using "/" character we can invoke agents. Contract expert, Schedule epxert, etc. in the conversational interface.</a:t>
            </a:r>
          </a:p>
          <a:p>
            <a:r>
              <a:rPr sz="1000">
                <a:latin typeface="Avenir"/>
                <a:hlinkClick r:id="rId2"/>
              </a:rPr>
              <a:t>https://egnyte.atlassian.net/wiki/spaces/CFS/pages/1227161693/Agents+Introduction+in+Copilot+Hub</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a:r>
              <a:rPr sz="1000">
                <a:latin typeface="Avenir"/>
                <a:hlinkClick r:id="rId4"/>
              </a:rPr>
              <a:t>CFS-65268</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5"/>
              </a:rPr>
              <a:t>PB Link</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AI Applications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Classify all files under AEC project folders</a:t>
            </a:r>
          </a:p>
        </p:txBody>
      </p:sp>
      <p:sp>
        <p:nvSpPr>
          <p:cNvPr id="3" name="Content Placeholder 2"/>
          <p:cNvSpPr>
            <a:spLocks noGrp="1"/>
          </p:cNvSpPr>
          <p:nvPr>
            <p:ph idx="1" sz="half"/>
          </p:nvPr>
        </p:nvSpPr>
        <p:spPr/>
        <p:txBody>
          <a:bodyPr/>
          <a:lstStyle/>
          <a:p/>
          <a:p>
            <a:r>
              <a:rPr sz="1000" b="1">
                <a:latin typeface="Avenir"/>
              </a:rPr>
              <a:t>Problem</a:t>
            </a:r>
          </a:p>
          <a:p>
            <a:r>
              <a:rPr sz="1000">
                <a:latin typeface="Avenir"/>
              </a:rPr>
              <a:t>AEC customers have asked to classify all the files that get uploaded into their project folders.</a:t>
            </a:r>
          </a:p>
          <a:p>
            <a:r>
              <a:rPr sz="1000">
                <a:latin typeface="Avenir"/>
              </a:rPr>
              <a:t>Classification opens up use cases such as easy retrieval and discovery of content based on document type. Customers have thousands of archived projects that contain requirements, proposals, detailed drawings, estimates etc. When they are starting a new project, it is extremely valuable to be able to find data from similar past projects (e.g. find all old proposals for projects in earthquake zones, etc). Classifying all files and extracting relevant entities from them will allow for easy search through their old projects.</a:t>
            </a:r>
          </a:p>
          <a:p>
            <a:r>
              <a:rPr sz="1000" b="1">
                <a:latin typeface="Avenir"/>
              </a:rPr>
              <a:t>User Story:</a:t>
            </a:r>
          </a:p>
          <a:p>
            <a:r>
              <a:rPr sz="1000">
                <a:latin typeface="Avenir"/>
              </a:rPr>
              <a:t>As an AEC project manager, I want to classify all the files uploaded inot my project, so that I can easily search, filter, and create views based on file types (RFI, proposal, etc.)</a:t>
            </a:r>
          </a:p>
          <a:p>
            <a:r>
              <a:rPr sz="1000" b="1">
                <a:latin typeface="Avenir"/>
              </a:rPr>
              <a:t>Description</a:t>
            </a:r>
          </a:p>
          <a:p>
            <a:r>
              <a:rPr sz="1000">
                <a:latin typeface="Avenir"/>
              </a:rPr>
              <a:t>- Classify every file that is uploaded into a project folder</a:t>
            </a:r>
          </a:p>
          <a:p>
            <a:r>
              <a:rPr sz="1000">
                <a:latin typeface="Avenir"/>
              </a:rPr>
              <a:t>- Use AEC specific document classes (see this page for a list -https://egnyte.atlassian.net/wiki/spaces/AEC/pages/1112866940/AEC+Doc+Types+-+Extraction+Prompts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2"/>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Codebooks KB for AEC</a:t>
            </a:r>
          </a:p>
        </p:txBody>
      </p:sp>
      <p:sp>
        <p:nvSpPr>
          <p:cNvPr id="3" name="Content Placeholder 2"/>
          <p:cNvSpPr>
            <a:spLocks noGrp="1"/>
          </p:cNvSpPr>
          <p:nvPr>
            <p:ph idx="1" sz="half"/>
          </p:nvPr>
        </p:nvSpPr>
        <p:spPr/>
        <p:txBody>
          <a:bodyPr/>
          <a:lstStyle/>
          <a:p/>
          <a:p>
            <a:r>
              <a:rPr sz="1000">
                <a:latin typeface="Avenir"/>
              </a:rPr>
              <a:t>AEC industry requires to follow regulations and standards that govern the design, construction and maintenance of structures like buildings, bridges or stadiums. These regulations are based on international standards such as International Building Code (IBC), International Residential Code (IRC), International Plumbing Code (IPC) and more.</a:t>
            </a:r>
          </a:p>
          <a:p>
            <a:r>
              <a:rPr sz="1000">
                <a:latin typeface="Avenir"/>
              </a:rPr>
              <a:t>Requirements:</a:t>
            </a:r>
            <a:r>
              <a:rPr sz="1000">
                <a:latin typeface="Avenir"/>
                <a:hlinkClick r:id="rId2"/>
              </a:rPr>
              <a:t>https://egnyte.atlassian.net/wiki/spaces/AEC/pages/1076199541/KB+for+Building+Codes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3"/>
              </a:rPr>
              <a:t>CFS-64858</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
            <a:r>
              <a:rPr sz="1000">
                <a:latin typeface="Avenir"/>
              </a:rPr>
              <a:t>Placeholder ticket for the work to integrate the Smart Spec service into the Egnyte platform.</a:t>
            </a:r>
          </a:p>
          <a:p>
            <a:r>
              <a:rPr sz="1000">
                <a:latin typeface="Avenir"/>
              </a:rPr>
              <a:t>Requirements - https://egnyte.atlassian.net/wiki/spaces/AEC/pages/446464310/Smart+Specification+Requirements</a:t>
            </a:r>
          </a:p>
          <a:p>
            <a:r>
              <a:rPr sz="1000">
                <a:latin typeface="Avenir"/>
              </a:rPr>
              <a:t>Figma -</a:t>
            </a:r>
            <a:r>
              <a:rPr sz="1000">
                <a:latin typeface="Avenir"/>
                <a:hlinkClick r:id="rId2"/>
              </a:rPr>
              <a:t>https://www.figma.com/design/pSP6gVOM1NB1dORHzVw1k5/AEC-Trial-Onboarding?node-id=7-17521&amp;node-type=frame&amp;t=2GCW5Ubc2U9ardCl-0</a:t>
            </a:r>
          </a:p>
          <a:p>
            <a:r>
              <a:rPr sz="1000" b="1">
                <a:latin typeface="Avenir"/>
              </a:rPr>
              <a:t>FEATURE FLAG:</a:t>
            </a:r>
            <a:r>
              <a:rPr sz="1000" b="1">
                <a:latin typeface="Avenir"/>
              </a:rPr>
              <a:t>features.server.SmartSpecFeatureEnabled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a:r>
              <a:rPr sz="1000">
                <a:latin typeface="Avenir"/>
                <a:hlinkClick r:id="rId4"/>
              </a:rPr>
              <a:t>CFS-60040</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5"/>
              </a:rPr>
              <a:t>PB Link</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Contract Analyzer Q1</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CFS-65119</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Metadata-driven views - Spillover from Q4</a:t>
            </a:r>
          </a:p>
        </p:txBody>
      </p:sp>
      <p:sp>
        <p:nvSpPr>
          <p:cNvPr id="3" name="Content Placeholder 2"/>
          <p:cNvSpPr>
            <a:spLocks noGrp="1"/>
          </p:cNvSpPr>
          <p:nvPr>
            <p:ph idx="1" sz="half"/>
          </p:nvPr>
        </p:nvSpPr>
        <p:spPr/>
        <p:txBody>
          <a:bodyPr/>
          <a:lstStyle/>
          <a:p/>
          <a:p>
            <a:r>
              <a:rPr sz="1000" b="1">
                <a:latin typeface="Avenir"/>
              </a:rPr>
              <a:t>Problem</a:t>
            </a:r>
          </a:p>
          <a:p>
            <a:r>
              <a:rPr sz="1000">
                <a:latin typeface="Avenir"/>
              </a:rPr>
              <a:t>This is the spill-over work from Q4 2024. The feature is divided into 3 phases</a:t>
            </a:r>
          </a:p>
          <a:p>
            <a:r>
              <a:rPr sz="1000">
                <a:latin typeface="Avenir"/>
              </a:rPr>
              <a:t>- Phase-A - Only show relevant tags. Expected to complete in Q4 2024</a:t>
            </a:r>
          </a:p>
          <a:p>
            <a:r>
              <a:rPr sz="1000">
                <a:latin typeface="Avenir"/>
              </a:rPr>
              <a:t>- Phase-B – Inline editing of metadata, search in columns (properties with values)This piece is dependent on datagrid 2.0 migration.</a:t>
            </a:r>
          </a:p>
          <a:p>
            <a:r>
              <a:rPr sz="1000">
                <a:latin typeface="Avenir"/>
              </a:rPr>
              <a:t>- Phase-C – Save/share views.</a:t>
            </a:r>
          </a:p>
          <a:p>
            <a:r>
              <a:rPr sz="1000">
                <a:latin typeface="Avenir"/>
              </a:rPr>
              <a:t>Phase B and C are expected to spill into Q1.</a:t>
            </a:r>
          </a:p>
          <a:p>
            <a:r>
              <a:rPr sz="1000">
                <a:latin typeface="Avenir"/>
              </a:rPr>
              <a:t>See</a:t>
            </a:r>
            <a:r>
              <a:rPr sz="1000">
                <a:latin typeface="Avenir"/>
                <a:hlinkClick r:id="rId2"/>
              </a:rPr>
              <a:t>https://egnyte.atlassian.net/wiki/spaces/CFS/pages/631964095/13.+Metadata+driven+Views</a:t>
            </a:r>
            <a:r>
              <a:rPr sz="1000">
                <a:latin typeface="Avenir"/>
              </a:rPr>
              <a:t>for detailed requirements</a:t>
            </a:r>
          </a:p>
          <a:p>
            <a:r>
              <a:rPr sz="1000" b="1">
                <a:latin typeface="Avenir"/>
              </a:rPr>
              <a:t>Objective -</a:t>
            </a:r>
          </a:p>
          <a:p>
            <a:r>
              <a:rPr sz="1000">
                <a:latin typeface="Avenir"/>
              </a:rPr>
              <a:t>- Empowers users to leverage Smart tags and other metadata properties for easily customize their viewing experience</a:t>
            </a:r>
          </a:p>
          <a:p>
            <a:r>
              <a:rPr sz="1000">
                <a:latin typeface="Avenir"/>
              </a:rPr>
              <a:t>- Allow users to create, save, and share views that leverage metadata</a:t>
            </a:r>
          </a:p>
          <a:p>
            <a:r>
              <a:rPr sz="1000">
                <a:latin typeface="Avenir"/>
              </a:rPr>
              <a:t>- Make metadata easier to consume and hence make our product more sticky</a:t>
            </a:r>
          </a:p>
          <a:p>
            <a:r>
              <a:rPr sz="1000">
                <a:latin typeface="Avenir"/>
              </a:rPr>
              <a:t>See -</a:t>
            </a:r>
            <a:r>
              <a:rPr sz="1000">
                <a:latin typeface="Avenir"/>
                <a:hlinkClick r:id="rId2"/>
              </a:rPr>
              <a:t>https://egnyte.atlassian.net/wiki/spaces/CFS/pages/631964095/13.+Metadata+driven+Views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2"/>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test initiative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Detect and remediate external sharing via links</a:t>
            </a:r>
          </a:p>
        </p:txBody>
      </p:sp>
      <p:sp>
        <p:nvSpPr>
          <p:cNvPr id="3" name="Content Placeholder 2"/>
          <p:cNvSpPr>
            <a:spLocks noGrp="1"/>
          </p:cNvSpPr>
          <p:nvPr>
            <p:ph idx="1" sz="half"/>
          </p:nvPr>
        </p:nvSpPr>
        <p:spPr/>
        <p:txBody>
          <a:bodyPr/>
          <a:lstStyle/>
          <a:p/>
          <a:p>
            <a:r>
              <a:rPr sz="1000">
                <a:latin typeface="Avenir"/>
              </a:rPr>
              <a:t>Currently, we only detect external sharing for Egnyte folders where a standard user is added via folder permissions, not via sharing links. This is a potential blindspot for our customers and adding the ability to detect when sensitive content is shared with external users, regardless of method, would reduce the risk of potential data exposure.</a:t>
            </a:r>
          </a:p>
          <a:p>
            <a:r>
              <a:rPr sz="1000">
                <a:latin typeface="Avenir"/>
              </a:rPr>
              <a:t>Link to confluence page for requirements:</a:t>
            </a:r>
            <a:r>
              <a:rPr sz="1000">
                <a:latin typeface="Avenir"/>
                <a:hlinkClick r:id="rId2"/>
              </a:rPr>
              <a:t>https://egnyte.atlassian.net/wiki/spaces/DEL/pages/1019412591/Detect+and+remediate+external+sharing+via+links</a:t>
            </a:r>
          </a:p>
          <a:p>
            <a:r>
              <a:rPr sz="1000" b="1">
                <a:latin typeface="Avenir"/>
              </a:rPr>
              <a:t>Customers:</a:t>
            </a:r>
            <a:r>
              <a:rPr sz="1000" b="1">
                <a:latin typeface="Avenir"/>
              </a:rPr>
              <a:t>NASDAQ, West Bend Insurance</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2"/>
              </a:rPr>
              <a:t>Link to requirements</a:t>
            </a:r>
          </a:p>
        </p:txBody>
      </p:sp>
      <p:sp>
        <p:nvSpPr>
          <p:cNvPr id="6" name="Text Placeholder 5"/>
          <p:cNvSpPr>
            <a:spLocks noGrp="1"/>
          </p:cNvSpPr>
          <p:nvPr>
            <p:ph type="body" idx="12" sz="quarter"/>
          </p:nvPr>
        </p:nvSpPr>
        <p:spPr/>
        <p:txBody>
          <a:bodyPr/>
          <a:lstStyle/>
          <a:p>
            <a:r>
              <a:rPr sz="1000">
                <a:latin typeface="Avenir"/>
                <a:hlinkClick r:id="rId3"/>
              </a:rPr>
              <a:t>DEL-41989</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 AEC Project Folder Homepage - Milestone 2</a:t>
            </a:r>
          </a:p>
        </p:txBody>
      </p:sp>
      <p:sp>
        <p:nvSpPr>
          <p:cNvPr id="3" name="Content Placeholder 2"/>
          <p:cNvSpPr>
            <a:spLocks noGrp="1"/>
          </p:cNvSpPr>
          <p:nvPr>
            <p:ph idx="1" sz="half"/>
          </p:nvPr>
        </p:nvSpPr>
        <p:spPr/>
        <p:txBody>
          <a:bodyPr/>
          <a:lstStyle/>
          <a:p/>
          <a:p>
            <a:r>
              <a:rPr sz="1000">
                <a:latin typeface="Avenir"/>
              </a:rPr>
              <a:t>Item that were decided to be pushed out of MVP scope</a:t>
            </a:r>
          </a:p>
          <a:p>
            <a:r>
              <a:rPr sz="1000">
                <a:latin typeface="Avenir"/>
              </a:rPr>
              <a:t>https://egnyte.atlassian.net/wiki/spaces/AEC/pages/258670885/Q3+2023+Requirements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CFS-50519</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BIM Preview Enhancements</a:t>
            </a:r>
          </a:p>
        </p:txBody>
      </p:sp>
      <p:sp>
        <p:nvSpPr>
          <p:cNvPr id="3" name="Content Placeholder 2"/>
          <p:cNvSpPr>
            <a:spLocks noGrp="1"/>
          </p:cNvSpPr>
          <p:nvPr>
            <p:ph idx="1" sz="half"/>
          </p:nvPr>
        </p:nvSpPr>
        <p:spPr/>
        <p:txBody>
          <a:bodyPr/>
          <a:lstStyle/>
          <a:p/>
          <a:p>
            <a:r>
              <a:rPr sz="1000" b="1">
                <a:latin typeface="Avenir"/>
              </a:rPr>
              <a:t>Problem:</a:t>
            </a:r>
            <a:r>
              <a:rPr sz="1000" b="1">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r>
              <a:rPr sz="1000" b="1">
                <a:latin typeface="Avenir"/>
              </a:rPr>
              <a:t>User Story:</a:t>
            </a:r>
            <a:r>
              <a:rPr sz="1000" b="1">
                <a:latin typeface="Avenir"/>
              </a:rPr>
              <a:t>As a reviewer of the BIM design models, I want advanced capabilities (zoom in/out, isolate families, isometric views) to properly view a 3D BIM model and provide relevant feedback to the VDC team.</a:t>
            </a:r>
          </a:p>
          <a:p>
            <a:r>
              <a:rPr sz="1000" b="1">
                <a:latin typeface="Avenir"/>
              </a:rPr>
              <a:t>Description:</a:t>
            </a:r>
            <a:r>
              <a:rPr sz="1000" b="1">
                <a:latin typeface="Avenir"/>
              </a:rPr>
              <a:t>This enhancement improves the usability of the BIM previewer by providing richer capabilities required for annotation.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2"/>
              </a:rPr>
              <a:t>Link to requirements</a:t>
            </a:r>
          </a:p>
        </p:txBody>
      </p:sp>
      <p:sp>
        <p:nvSpPr>
          <p:cNvPr id="6" name="Text Placeholder 5"/>
          <p:cNvSpPr>
            <a:spLocks noGrp="1"/>
          </p:cNvSpPr>
          <p:nvPr>
            <p:ph type="body" idx="12" sz="quarter"/>
          </p:nvPr>
        </p:nvSpPr>
        <p:spPr/>
        <p:txBody>
          <a:bodyPr/>
          <a:lstStyle/>
          <a:p>
            <a:r>
              <a:rPr sz="1000">
                <a:latin typeface="Avenir"/>
                <a:hlinkClick r:id="rId3"/>
              </a:rPr>
              <a:t>SRV-2516</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Native ACC Integration</a:t>
            </a:r>
          </a:p>
        </p:txBody>
      </p:sp>
      <p:sp>
        <p:nvSpPr>
          <p:cNvPr id="3" name="Content Placeholder 2"/>
          <p:cNvSpPr>
            <a:spLocks noGrp="1"/>
          </p:cNvSpPr>
          <p:nvPr>
            <p:ph idx="1" sz="half"/>
          </p:nvPr>
        </p:nvSpPr>
        <p:spPr/>
        <p:txBody>
          <a:bodyPr/>
          <a:lstStyle/>
          <a:p/>
          <a:p>
            <a:r>
              <a:rPr sz="1000">
                <a:latin typeface="Avenir"/>
              </a:rPr>
              <a:t>Build a direct integration between Egnyte and Autodesk Construction Cloud (ACC) allowing users to sync files 1-way from ACC to Egnyte</a:t>
            </a:r>
          </a:p>
          <a:p>
            <a:r>
              <a:rPr sz="1000">
                <a:latin typeface="Avenir"/>
              </a:rPr>
              <a:t>Requirements -</a:t>
            </a:r>
            <a:r>
              <a:rPr sz="1000">
                <a:latin typeface="Avenir"/>
                <a:hlinkClick r:id="rId2"/>
              </a:rPr>
              <a:t>https://egnyte.atlassian.net/wiki/spaces/AEC/pages/746651753/ACC+Integration</a:t>
            </a:r>
          </a:p>
          <a:p>
            <a:r>
              <a:rPr sz="1000">
                <a:latin typeface="Avenir"/>
              </a:rPr>
              <a:t>Figma - https://www.figma.com/design/LlzP9CPnCoI44cAH0oKlPU/Egnyte-to-ACC-bi-directional-connection-%5BUX-3132%5D?node-id=201-376&amp;node-type=canvas&amp;t=3IHBOcnMUsa8sDuO-0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2"/>
              </a:rPr>
              <a:t>Link to requirements</a:t>
            </a:r>
          </a:p>
        </p:txBody>
      </p:sp>
      <p:sp>
        <p:nvSpPr>
          <p:cNvPr id="6" name="Text Placeholder 5"/>
          <p:cNvSpPr>
            <a:spLocks noGrp="1"/>
          </p:cNvSpPr>
          <p:nvPr>
            <p:ph type="body" idx="12" sz="quarter"/>
          </p:nvPr>
        </p:nvSpPr>
        <p:spPr/>
        <p:txBody>
          <a:bodyPr/>
          <a:lstStyle/>
          <a:p>
            <a:r>
              <a:rPr sz="1000">
                <a:latin typeface="Avenir"/>
                <a:hlinkClick r:id="rId3"/>
              </a:rPr>
              <a:t>DEL-40646</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Power Users -&gt; widget</a:t>
            </a:r>
          </a:p>
        </p:txBody>
      </p:sp>
      <p:sp>
        <p:nvSpPr>
          <p:cNvPr id="3" name="Content Placeholder 2"/>
          <p:cNvSpPr>
            <a:spLocks noGrp="1"/>
          </p:cNvSpPr>
          <p:nvPr>
            <p:ph idx="1" sz="half"/>
          </p:nvPr>
        </p:nvSpPr>
        <p:spPr/>
        <p:txBody>
          <a:bodyPr/>
          <a:lstStyle/>
          <a:p/>
          <a:p>
            <a:r>
              <a:rPr sz="1000">
                <a:latin typeface="Avenir"/>
              </a:rPr>
              <a:t>PINT side : ~ 1 month based on current knowledge</a:t>
            </a:r>
          </a:p>
          <a:p>
            <a:r>
              <a:rPr sz="1000">
                <a:latin typeface="Avenir"/>
              </a:rPr>
              <a:t>Story: Procore Widget</a:t>
            </a:r>
            <a:r>
              <a:rPr sz="1000">
                <a:latin typeface="Avenir"/>
              </a:rPr>
              <a:t>As a user with the Procore integration enabled,</a:t>
            </a:r>
            <a:r>
              <a:rPr sz="1000">
                <a:latin typeface="Avenir"/>
              </a:rPr>
              <a:t>I want to configure and manage my Procore project sync from the dashboard, so that I have full visibility into my files syncing to and from Procore</a:t>
            </a:r>
          </a:p>
          <a:p>
            <a:r>
              <a:rPr sz="1400" b="1">
                <a:latin typeface="Avenir"/>
              </a:rPr>
              <a:t>Acceptance Criteria:</a:t>
            </a:r>
          </a:p>
          <a:p>
            <a:r>
              <a:rPr sz="1000">
                <a:latin typeface="Avenir"/>
              </a:rPr>
              <a:t>Resources:</a:t>
            </a:r>
          </a:p>
          <a:p>
            <a:r>
              <a:rPr sz="1000">
                <a:latin typeface="Avenir"/>
              </a:rPr>
              <a:t>- https://egnyte.atlassian.net/wiki/spaces/AEC/pages/1262190598/Procore+Widget+Requirements+-+Project+Dashboard</a:t>
            </a:r>
          </a:p>
          <a:p>
            <a:r>
              <a:rPr sz="1000">
                <a:latin typeface="Avenir"/>
              </a:rPr>
              <a:t>- https://www.figma.com/design/ZBxPaDgTrrYniqCXSU4D4L/AEC-~~-Procore-dashboard-widget-~~-Q1-2025?node-id=1-4&amp;p=f&amp;t=17kEzoN1x59VZ6ve-0</a:t>
            </a:r>
          </a:p>
          <a:p>
            <a:r>
              <a:rPr sz="1400" b="1">
                <a:latin typeface="Avenir"/>
              </a:rPr>
              <a:t>Expectation for Q1-2025:</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2"/>
              </a:rPr>
              <a:t>Link to requirements</a:t>
            </a:r>
          </a:p>
        </p:txBody>
      </p:sp>
      <p:sp>
        <p:nvSpPr>
          <p:cNvPr id="6" name="Text Placeholder 5"/>
          <p:cNvSpPr>
            <a:spLocks noGrp="1"/>
          </p:cNvSpPr>
          <p:nvPr>
            <p:ph type="body" idx="12" sz="quarter"/>
          </p:nvPr>
        </p:nvSpPr>
        <p:spPr/>
        <p:txBody>
          <a:bodyPr/>
          <a:lstStyle/>
          <a:p>
            <a:r>
              <a:rPr sz="1000">
                <a:latin typeface="Avenir"/>
                <a:hlinkClick r:id="rId3"/>
              </a:rPr>
              <a:t>PINT-12934</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
            <a:r>
              <a:rPr sz="1000">
                <a:latin typeface="Avenir"/>
              </a:rPr>
              <a:t>The idea behind the project list is to gather all projects available on the domain in one place to allow efficient management in large organizations.</a:t>
            </a:r>
          </a:p>
          <a:p>
            <a:r>
              <a:rPr sz="1400" b="1">
                <a:latin typeface="Avenir"/>
              </a:rPr>
              <a:t>Background</a:t>
            </a:r>
          </a:p>
          <a:p>
            <a:r>
              <a:rPr sz="1000">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r>
              <a:rPr sz="1000">
                <a:latin typeface="Avenir"/>
              </a:rPr>
              <a:t>In Egnyte specifically, project folders provide value to end users in a few different ways:</a:t>
            </a:r>
          </a:p>
          <a:p>
            <a:r>
              <a:rPr sz="1000">
                <a:latin typeface="Avenir"/>
              </a:rPr>
              <a:t>- Project folders provide a clear distinction between project and non-project data. This is critical for a number of reasons including properly managing the content lifecycle of this data.</a:t>
            </a:r>
          </a:p>
          <a:p>
            <a:r>
              <a:rPr sz="1000">
                <a:latin typeface="Avenir"/>
              </a:rPr>
              <a:t>- Project folders include specific metadata that isn’t available on “normal” folders - Metadata that is searchable such as “Client”, or “Address”, makes it easier for end users to locate the information that they need.</a:t>
            </a:r>
          </a:p>
          <a:p>
            <a:r>
              <a:rPr sz="1000">
                <a:latin typeface="Avenir"/>
              </a:rP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r>
              <a:rPr sz="1000">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r>
              <a:rPr sz="1400" b="1">
                <a:latin typeface="Avenir"/>
              </a:rPr>
              <a:t>User Stories</a:t>
            </a:r>
          </a:p>
          <a:p>
            <a:r>
              <a:rPr sz="1400" b="1">
                <a:latin typeface="Avenir"/>
              </a:rPr>
              <a:t>Story 0: Project Center Availability</a:t>
            </a:r>
          </a:p>
          <a:p>
            <a:r>
              <a:rPr sz="1000">
                <a:latin typeface="Avenir"/>
              </a:rPr>
              <a:t>As a user,</a:t>
            </a:r>
          </a:p>
          <a:p>
            <a:r>
              <a:rPr sz="1000">
                <a:latin typeface="Avenir"/>
              </a:rPr>
              <a:t>I want the Project Center feature to be available,</a:t>
            </a:r>
          </a:p>
          <a:p>
            <a:r>
              <a:rPr sz="1000">
                <a:latin typeface="Avenir"/>
              </a:rPr>
              <a:t>so that users accessing these files in my domain can use this feature</a:t>
            </a:r>
          </a:p>
          <a:p>
            <a:r>
              <a:rPr sz="1000" b="1">
                <a:latin typeface="Avenir"/>
              </a:rPr>
              <a:t>Acceptance Criteria:</a:t>
            </a:r>
          </a:p>
          <a:p>
            <a:r>
              <a:rPr sz="1400" b="1">
                <a:latin typeface="Avenir"/>
              </a:rPr>
              <a:t>Story 1: Project List</a:t>
            </a:r>
          </a:p>
          <a:p>
            <a:r>
              <a:rPr sz="1000">
                <a:latin typeface="Avenir"/>
              </a:rPr>
              <a:t>As a user,</a:t>
            </a:r>
          </a:p>
          <a:p>
            <a:r>
              <a:rPr sz="1000">
                <a:latin typeface="Avenir"/>
              </a:rPr>
              <a:t>I want to view a list of all project folders in my domain,</a:t>
            </a:r>
          </a:p>
          <a:p>
            <a:r>
              <a:rPr sz="1000">
                <a:latin typeface="Avenir"/>
              </a:rPr>
              <a:t>so that I can get an overview of the projects to which I have access.</a:t>
            </a:r>
          </a:p>
          <a:p>
            <a:r>
              <a:rPr sz="1000" b="1">
                <a:latin typeface="Avenir"/>
              </a:rPr>
              <a:t>Acceptance Criteria:</a:t>
            </a:r>
          </a:p>
          <a:p>
            <a:r>
              <a:rPr sz="1400" b="1">
                <a:latin typeface="Avenir"/>
              </a:rPr>
              <a:t>Story 2: Search/Sort/Filter Project List</a:t>
            </a:r>
          </a:p>
          <a:p>
            <a:r>
              <a:rPr sz="1000">
                <a:latin typeface="Avenir"/>
              </a:rPr>
              <a:t>As a user,</a:t>
            </a:r>
          </a:p>
          <a:p>
            <a:r>
              <a:rPr sz="1000">
                <a:latin typeface="Avenir"/>
              </a:rPr>
              <a:t>I want to search, sort and filter my project list using project metadata,</a:t>
            </a:r>
          </a:p>
          <a:p>
            <a:r>
              <a:rPr sz="1000">
                <a:latin typeface="Avenir"/>
              </a:rPr>
              <a:t>so that I can find the projects that I want to view.</a:t>
            </a:r>
          </a:p>
          <a:p>
            <a:r>
              <a:rPr sz="1000" b="1">
                <a:latin typeface="Avenir"/>
              </a:rPr>
              <a:t>Acceptance Criteria:</a:t>
            </a:r>
          </a:p>
          <a:p>
            <a:r>
              <a:rPr sz="1400" b="1">
                <a:latin typeface="Avenir"/>
              </a:rPr>
              <a:t>Story 3: Create a New Project</a:t>
            </a:r>
          </a:p>
          <a:p>
            <a:r>
              <a:rPr sz="1000">
                <a:latin typeface="Avenir"/>
              </a:rPr>
              <a:t>As a user,</a:t>
            </a:r>
          </a:p>
          <a:p>
            <a:r>
              <a:rPr sz="1000">
                <a:latin typeface="Avenir"/>
              </a:rPr>
              <a:t>I want to create a new project from the Project List or Map View pages,</a:t>
            </a:r>
          </a:p>
          <a:p>
            <a:r>
              <a:rPr sz="1000">
                <a:latin typeface="Avenir"/>
              </a:rPr>
              <a:t>so that I can organize my data in ways that are familiar to my team.</a:t>
            </a:r>
          </a:p>
          <a:p>
            <a:r>
              <a:rPr sz="1000" b="1">
                <a:latin typeface="Avenir"/>
              </a:rPr>
              <a:t>Acceptance Criteria:</a:t>
            </a:r>
          </a:p>
          <a:p>
            <a:r>
              <a:rPr sz="1400" b="1">
                <a:latin typeface="Avenir"/>
              </a:rPr>
              <a:t>Story 4: Project Recommendations</a:t>
            </a:r>
          </a:p>
          <a:p>
            <a:r>
              <a:rPr sz="1000">
                <a:latin typeface="Avenir"/>
              </a:rPr>
              <a:t>As a user,</a:t>
            </a:r>
          </a:p>
          <a:p>
            <a:r>
              <a:rPr sz="1000">
                <a:latin typeface="Avenir"/>
              </a:rPr>
              <a:t>I want to be notified of folders that should be marked as a project from the Project Center dashboard,</a:t>
            </a:r>
          </a:p>
          <a:p>
            <a:r>
              <a:rPr sz="1000">
                <a:latin typeface="Avenir"/>
              </a:rPr>
              <a:t>so that I can easily convert non-project folders to project folders.</a:t>
            </a:r>
          </a:p>
          <a:p>
            <a:r>
              <a:rPr sz="1000" b="1">
                <a:latin typeface="Avenir"/>
              </a:rPr>
              <a:t>Acceptance Criteria:</a:t>
            </a:r>
          </a:p>
          <a:p>
            <a:r>
              <a:rPr sz="1400" b="1">
                <a:latin typeface="Avenir"/>
              </a:rPr>
              <a:t>Story 5: Project Metrics [Post MVP]</a:t>
            </a:r>
          </a:p>
          <a:p>
            <a:r>
              <a:rPr sz="1000">
                <a:latin typeface="Avenir"/>
              </a:rPr>
              <a:t>As a user,</a:t>
            </a:r>
          </a:p>
          <a:p>
            <a:r>
              <a:rPr sz="1000">
                <a:latin typeface="Avenir"/>
              </a:rPr>
              <a:t>I want actionable metrics across my project folders from the Project Center page,</a:t>
            </a:r>
          </a:p>
          <a:p>
            <a:r>
              <a:rPr sz="1000">
                <a:latin typeface="Avenir"/>
              </a:rPr>
              <a:t>so that I can more effectively manage these folders within my domain.</a:t>
            </a:r>
          </a:p>
          <a:p>
            <a:r>
              <a:rPr sz="1000" b="1">
                <a:latin typeface="Avenir"/>
              </a:rPr>
              <a:t>Acceptance Criteria:</a:t>
            </a:r>
          </a:p>
          <a:p>
            <a:r>
              <a:rPr sz="1400" b="1">
                <a:latin typeface="Avenir"/>
              </a:rPr>
              <a:t>Story 6: Map View [Post MVP]</a:t>
            </a:r>
          </a:p>
          <a:p>
            <a:r>
              <a:rPr sz="1000">
                <a:latin typeface="Avenir"/>
              </a:rPr>
              <a:t>As a user,</a:t>
            </a:r>
          </a:p>
          <a:p>
            <a:r>
              <a:rPr sz="1000">
                <a:latin typeface="Avenir"/>
              </a:rPr>
              <a:t>I want to view all of my projects from a map view,</a:t>
            </a:r>
          </a:p>
          <a:p>
            <a:r>
              <a:rPr sz="1000">
                <a:latin typeface="Avenir"/>
              </a:rPr>
              <a:t>so that I can quickly locate projects within a given region.</a:t>
            </a:r>
          </a:p>
          <a:p>
            <a:r>
              <a:rPr sz="1000" b="1">
                <a:latin typeface="Avenir"/>
              </a:rPr>
              <a:t>Acceptance Criteria:</a:t>
            </a:r>
          </a:p>
          <a:p>
            <a:r>
              <a:rPr sz="1400" b="1">
                <a:latin typeface="Avenir"/>
              </a:rPr>
              <a:t>User interaction and design</a:t>
            </a:r>
          </a:p>
          <a:p>
            <a:r>
              <a:rPr sz="1000">
                <a:latin typeface="Avenir"/>
              </a:rPr>
              <a:t>Figma Designs -</a:t>
            </a:r>
          </a:p>
          <a:p>
            <a:r>
              <a:rPr sz="1000">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a:r>
              <a:rPr sz="1000">
                <a:latin typeface="Avenir"/>
                <a:hlinkClick r:id="rId4"/>
              </a:rPr>
              <a:t>CFS-52807</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5"/>
              </a:rPr>
              <a:t>PB Link</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automatic deployments</a:t>
            </a:r>
          </a:p>
        </p:txBody>
      </p:sp>
      <p:sp>
        <p:nvSpPr>
          <p:cNvPr id="3" name="Content Placeholder 2"/>
          <p:cNvSpPr>
            <a:spLocks noGrp="1"/>
          </p:cNvSpPr>
          <p:nvPr>
            <p:ph idx="1" sz="half"/>
          </p:nvPr>
        </p:nvSpPr>
        <p:spPr/>
        <p:txBody>
          <a:bodyPr/>
          <a:lstStyle/>
          <a:p/>
          <a:p>
            <a:r>
              <a:rPr sz="1000">
                <a:latin typeface="Avenir"/>
              </a:rPr>
              <a:t>Background</a:t>
            </a:r>
          </a:p>
          <a:p>
            <a:r>
              <a:rPr sz="1000">
                <a:latin typeface="Avenir"/>
              </a:rPr>
              <a:t>Aiming to integrate with Pax8 we've worked on a preparing a new type of partner to manage.</a:t>
            </a:r>
          </a:p>
          <a:p>
            <a:r>
              <a:rPr sz="1000">
                <a:latin typeface="Avenir"/>
              </a:rPr>
              <a:t>The plan is to integrate with a distributor Pax8 through SFDC. SFDC will be the recipient of requests sent from Pax8 via webhooks and will be a dispatch system to provide deployment requests and data to downstream systems.</a:t>
            </a:r>
          </a:p>
          <a:p>
            <a:r>
              <a:rPr sz="1000">
                <a:latin typeface="Avenir"/>
              </a:rPr>
              <a:t>Reseller and Billing apps need to be prepared to respond to such requests and act accordingly.</a:t>
            </a:r>
          </a:p>
          <a:p>
            <a:r>
              <a:rPr sz="1000">
                <a:latin typeface="Avenir"/>
              </a:rPr>
              <a:t>Goal</a:t>
            </a:r>
          </a:p>
          <a:p>
            <a:r>
              <a:rPr sz="1000">
                <a:latin typeface="Avenir"/>
              </a:rPr>
              <a:t>- manage requests provided by SFDC for the distributor related partners</a:t>
            </a:r>
          </a:p>
          <a:p>
            <a:r>
              <a:rPr sz="1000">
                <a:latin typeface="Avenir"/>
              </a:rPr>
              <a:t>Requirements</a:t>
            </a:r>
          </a:p>
          <a:p>
            <a:r>
              <a:rPr sz="1000">
                <a:latin typeface="Avenir"/>
              </a:rPr>
              <a:t>Based on a transaction request from SFDC prepare automated deployment for:</a:t>
            </a:r>
          </a:p>
          <a:p>
            <a:r>
              <a:rPr sz="1000">
                <a:latin typeface="Avenir"/>
              </a:rPr>
              <a:t>- change of plan pool (power users, storage)</a:t>
            </a:r>
          </a:p>
          <a:p>
            <a:r>
              <a:rPr sz="1000">
                <a:latin typeface="Avenir"/>
              </a:rPr>
              <a:t>- change of SU (standard users)</a:t>
            </a:r>
          </a:p>
          <a:p>
            <a:r>
              <a:rPr sz="1000">
                <a:latin typeface="Avenir"/>
              </a:rPr>
              <a:t>- allocation of resources to domain</a:t>
            </a:r>
          </a:p>
          <a:p>
            <a:r>
              <a:rPr sz="1000">
                <a:latin typeface="Avenir"/>
              </a:rPr>
              <a:t>- enabling, disabling features and add-ons for child domains</a:t>
            </a:r>
          </a:p>
          <a:p>
            <a:r>
              <a:rPr sz="1000">
                <a:latin typeface="Avenir"/>
              </a:rPr>
              <a:t>Proposed solution</a:t>
            </a:r>
          </a:p>
          <a:p>
            <a:r>
              <a:rPr sz="1000">
                <a:latin typeface="Avenir"/>
              </a:rPr>
              <a:t>Resources</a:t>
            </a:r>
          </a:p>
          <a:p>
            <a:r>
              <a:rPr sz="1000">
                <a:latin typeface="Avenir"/>
              </a:rPr>
              <a:t>- Requests from Pax8 can be of different types:docs:https://devx.pax8.com/docs/provision-request-typesNetNew- Request to start new subscription for a given productUpdate- Request to update existing subscriptionDeprovision- Request to stop services for an existing trial or subscriptionTrialCreate- Request to start a new trial subscription for the given product.TrialConvert- Request to convert an existing trial subscription into a paid subscriptionChangeProduct- Request to upgrade or downgrade current subscription from one product to anotherPartnerEnrollment- Optional request that allows the creation of a partner-level account</a:t>
            </a:r>
          </a:p>
          <a:p>
            <a:r>
              <a:rPr sz="1000">
                <a:latin typeface="Avenir"/>
              </a:rPr>
              <a:t>- Egnyte needs to recognise the types of request and act accordinglysome can be managed automaticallysome can be mapped to manual processes</a:t>
            </a:r>
          </a:p>
          <a:p>
            <a:r>
              <a:rPr sz="1000">
                <a:latin typeface="Avenir"/>
              </a:rPr>
              <a:t>- Proposed flow:Pax8 Marketplace and Egnyte Integration.vsdx</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APPS-12970</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Launch relevant KB by default in the Files view (powered by keyword Search)</a:t>
            </a:r>
          </a:p>
        </p:txBody>
      </p:sp>
      <p:sp>
        <p:nvSpPr>
          <p:cNvPr id="3" name="Content Placeholder 2"/>
          <p:cNvSpPr>
            <a:spLocks noGrp="1"/>
          </p:cNvSpPr>
          <p:nvPr>
            <p:ph idx="1" sz="half"/>
          </p:nvPr>
        </p:nvSpPr>
        <p:spPr/>
        <p:txBody>
          <a:bodyPr/>
          <a:lstStyle/>
          <a:p/>
          <a:p>
            <a:r>
              <a:rPr sz="1000" b="1">
                <a:latin typeface="Avenir"/>
              </a:rPr>
              <a:t>Problem</a:t>
            </a:r>
          </a:p>
          <a:p>
            <a:r>
              <a:rPr sz="1000">
                <a:latin typeface="Avenir"/>
              </a:rPr>
              <a:t>We need to create a KB before an end user can start interacting</a:t>
            </a:r>
          </a:p>
          <a:p>
            <a:r>
              <a:rPr sz="1000" b="1">
                <a:latin typeface="Avenir"/>
              </a:rPr>
              <a:t>User Story:</a:t>
            </a:r>
          </a:p>
          <a:p>
            <a:r>
              <a:rPr sz="1000">
                <a:latin typeface="Avenir"/>
              </a:rPr>
              <a:t>As a user KB interaction screen pops-up without the need for KB creation, initially</a:t>
            </a:r>
          </a:p>
          <a:p>
            <a:r>
              <a:rPr sz="1000" b="1">
                <a:latin typeface="Avenir"/>
              </a:rPr>
              <a:t>Description</a:t>
            </a:r>
          </a:p>
          <a:p>
            <a:r>
              <a:rPr sz="1000">
                <a:latin typeface="Avenir"/>
              </a:rPr>
              <a:t>We auto-open the Copilot tab as a user lands in the folder tree. If no KB exists we power the KB via Keyword Search. We push the user to create a KB for better answers. We can show this notification once the user has engaged with the kb and asked 3 questions.</a:t>
            </a:r>
          </a:p>
          <a:p>
            <a:r>
              <a:rPr sz="1000">
                <a:latin typeface="Avenir"/>
              </a:rPr>
              <a:t>After say a user (having the rights asks a 2 questions), we pop up an option - create KB, and let the user go through the KB flow.</a:t>
            </a:r>
          </a:p>
          <a:p>
            <a:r>
              <a:rPr sz="1000" b="1">
                <a:latin typeface="Avenir"/>
              </a:rPr>
              <a:t>Directional Ux</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p:txBody>
      </p:sp>
      <p:pic>
        <p:nvPicPr>
          <p:cNvPr id="7" name="Picture 6" descr="image.png"/>
          <p:cNvPicPr>
            <a:picLocks noChangeAspect="1"/>
          </p:cNvPicPr>
          <p:nvPr/>
        </p:nvPicPr>
        <p:blipFill>
          <a:blip r:embed="rId2"/>
          <a:stretch>
            <a:fillRect/>
          </a:stretch>
        </p:blipFill>
        <p:spPr>
          <a:xfrm>
            <a:off x="4641850" y="1508288"/>
            <a:ext cx="3873500" cy="2164350"/>
          </a:xfrm>
          <a:prstGeom prst="rect">
            <a:avLst/>
          </a:prstGeom>
        </p:spPr>
      </p:pic>
      <p:sp>
        <p:nvSpPr>
          <p:cNvPr id="8" name="TextBox 7"/>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add-ons for MSPs active domains via Plan details page</a:t>
            </a:r>
          </a:p>
        </p:txBody>
      </p:sp>
      <p:sp>
        <p:nvSpPr>
          <p:cNvPr id="3" name="Content Placeholder 2"/>
          <p:cNvSpPr>
            <a:spLocks noGrp="1"/>
          </p:cNvSpPr>
          <p:nvPr>
            <p:ph idx="1" sz="half"/>
          </p:nvPr>
        </p:nvSpPr>
        <p:spPr/>
        <p:txBody>
          <a:bodyPr/>
          <a:lstStyle/>
          <a:p/>
          <a:p>
            <a:r>
              <a:rPr sz="1000">
                <a:latin typeface="Avenir"/>
              </a:rPr>
              <a:t>Background</a:t>
            </a:r>
          </a:p>
          <a:p>
            <a:r>
              <a:rPr sz="1000">
                <a:latin typeface="Avenir"/>
              </a:rPr>
              <a:t>Currently, any requests to enable an add-on or a feature for the trial period for an active child domain of a partner are managed through contact with PAM, getting DEED acceptance and deploying changes by the Finance team. This makes the process lengthy and troublesome.</a:t>
            </a:r>
          </a:p>
          <a:p>
            <a:r>
              <a:rPr sz="1000" b="1">
                <a:latin typeface="Avenir"/>
              </a:rPr>
              <a:t>A new feature has been added to support this process for the</a:t>
            </a:r>
            <a:r>
              <a:rPr sz="1000" b="1">
                <a:latin typeface="Avenir"/>
              </a:rPr>
              <a:t>active direct customers</a:t>
            </a:r>
            <a:r>
              <a:rPr sz="1000" b="1">
                <a:latin typeface="Avenir"/>
              </a:rPr>
              <a:t>- the ability to trial new features/add-ons and evaluate their value without financial commitment.</a:t>
            </a:r>
          </a:p>
          <a:p>
            <a:r>
              <a:rPr sz="1000">
                <a:latin typeface="Avenir"/>
              </a:rPr>
              <a:t>This epic focuses on providing the same feature for the MSP partners by allowing them to see and manage Plan details page for their child domains. This will allow MSP partners to quickly enable the active end customers to explore add-ons/features risk-free, ultimately encouraging them to upgrade or purchase additional features once they see the value which supports the upsell motion.</a:t>
            </a:r>
          </a:p>
          <a:p>
            <a:r>
              <a:rPr sz="1000">
                <a:latin typeface="Avenir"/>
              </a:rPr>
              <a:t>Benefits:</a:t>
            </a:r>
          </a:p>
          <a:p>
            <a:r>
              <a:rPr sz="1000">
                <a:latin typeface="Avenir"/>
              </a:rPr>
              <a:t>- Increase awareness of available features to enhance product engagement.</a:t>
            </a:r>
          </a:p>
          <a:p>
            <a:r>
              <a:rPr sz="1000">
                <a:latin typeface="Avenir"/>
              </a:rPr>
              <a:t>- Create stickiness with the product by encouraging customers to explore and adopt new features.</a:t>
            </a:r>
          </a:p>
          <a:p>
            <a:r>
              <a:rPr sz="1000">
                <a:latin typeface="Avenir"/>
              </a:rPr>
              <a:t>- Increase new logos and upsell opportunities.</a:t>
            </a:r>
          </a:p>
          <a:p>
            <a:r>
              <a:rPr sz="1000">
                <a:latin typeface="Avenir"/>
              </a:rPr>
              <a:t>Goals</a:t>
            </a:r>
          </a:p>
          <a:p>
            <a:r>
              <a:rPr sz="1000">
                <a:latin typeface="Avenir"/>
              </a:rPr>
              <a:t>- Allow MSP Reseller users going through MTA to the child domains to see and manage the Plan details page.</a:t>
            </a:r>
          </a:p>
          <a:p>
            <a:r>
              <a:rPr sz="1000">
                <a:latin typeface="Avenir"/>
              </a:rPr>
              <a:t>- Enable MSPs to manage active child domains for trial add-ons/ features</a:t>
            </a:r>
          </a:p>
          <a:p>
            <a:r>
              <a:rPr sz="1000">
                <a:latin typeface="Avenir"/>
              </a:rPr>
              <a:t>- Align the experience for direct and indirect customers:enable customers to trial add-ons for 14 days without being charged.</a:t>
            </a:r>
          </a:p>
          <a:p>
            <a:r>
              <a:rPr sz="1000">
                <a:latin typeface="Avenir"/>
              </a:rPr>
              <a:t>- Allow MSP to purchase the add-ons during or after the trial period for their customers.Keep the purchase possibility in the Usage details of MSP Reseller Dashboard tooKeep the two places in sync - if purchase is made in MSP RD then it should be reflected in the Plan details page</a:t>
            </a:r>
          </a:p>
          <a:p>
            <a:r>
              <a:rPr sz="1000">
                <a:latin typeface="Avenir"/>
              </a:rPr>
              <a:t>Requirements</a:t>
            </a:r>
          </a:p>
          <a:p>
            <a:r>
              <a:rPr sz="1000">
                <a:latin typeface="Avenir"/>
                <a:hlinkClick r:id="rId2"/>
              </a:rPr>
              <a:t>https://egnyte.atlassian.net/wiki/spaces/IA/pages/1097007127/Trial+Add-on+for+MSP+active+customers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3"/>
              </a:rPr>
              <a:t>APPS-13070</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
            <a:r>
              <a:rPr sz="1000">
                <a:latin typeface="Avenir"/>
              </a:rPr>
              <a:t>Background</a:t>
            </a:r>
          </a:p>
          <a:p>
            <a:r>
              <a:rPr sz="1000">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r>
              <a:rPr sz="1000">
                <a:latin typeface="Avenir"/>
              </a:rPr>
              <a:t>Goal</a:t>
            </a:r>
          </a:p>
          <a:p>
            <a:r>
              <a:rPr sz="1000">
                <a:latin typeface="Avenir"/>
              </a:rPr>
              <a:t>- prepare to manage a new type of reseller in Reseller App and Billing App</a:t>
            </a:r>
          </a:p>
          <a:p>
            <a:r>
              <a:rPr sz="1400" b="1">
                <a:latin typeface="Avenir"/>
              </a:rPr>
              <a:t>Assumptions</a:t>
            </a:r>
          </a:p>
          <a:p>
            <a:r>
              <a:rPr sz="1000">
                <a:latin typeface="Avenir"/>
              </a:rPr>
              <a:t>Requirements</a:t>
            </a:r>
          </a:p>
          <a:p>
            <a:r>
              <a:rPr sz="1000">
                <a:latin typeface="Avenir"/>
              </a:rPr>
              <a:t>Once the MSP is registered and is to be managed by an external Distributor solution needs to:</a:t>
            </a:r>
          </a:p>
          <a:p>
            <a:r>
              <a:rPr sz="1000">
                <a:latin typeface="Avenir"/>
              </a:rPr>
              <a:t>- distinguish partners managed in a distribution model and by a specific integrator e.g. Pax8</a:t>
            </a:r>
          </a:p>
          <a:p>
            <a:r>
              <a:rPr sz="1000">
                <a:latin typeface="Avenir"/>
              </a:rPr>
              <a:t>- distinguish plans which can be used for such partners and will be offered through the Distributor</a:t>
            </a:r>
          </a:p>
          <a:p>
            <a:r>
              <a:rPr sz="1000">
                <a:latin typeface="Avenir"/>
              </a:rPr>
              <a:t>- allow Egnyte internal staff users to manage such MSPs in the Settingssupport migration to a Distributor e.g. between plans</a:t>
            </a:r>
          </a:p>
          <a:p>
            <a:r>
              <a:rPr sz="1000">
                <a:latin typeface="Avenir"/>
              </a:rPr>
              <a:t>- allow to find such partners easily in Reseller and in Billing App</a:t>
            </a:r>
          </a:p>
          <a:p>
            <a:r>
              <a:rPr sz="1000">
                <a:latin typeface="Avenir"/>
              </a:rPr>
              <a:t>- simplify onboarding and approval processadd planset specific for this type of partnersdo not require payment type or giving CC to be fully active</a:t>
            </a:r>
          </a:p>
          <a:p>
            <a:r>
              <a:rPr sz="1000">
                <a:latin typeface="Avenir"/>
              </a:rPr>
              <a:t>- do not include such partners in financial processes e.g. payments jobthey will be billed by the Distributor</a:t>
            </a:r>
          </a:p>
          <a:p>
            <a:r>
              <a:rPr sz="1000">
                <a:latin typeface="Avenir"/>
              </a:rPr>
              <a:t>- adjust existing MSP Reseller dashboard for such partnersuse MTA to access the child domainsview the list of their customersmanage own employees usersgo to their NFR domain</a:t>
            </a:r>
          </a:p>
          <a:p>
            <a:r>
              <a:rPr sz="1000">
                <a:latin typeface="Avenir"/>
              </a:rPr>
              <a:t>- allow to migrate MSP partners to be managed by a Distributor</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APPS-12865</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Room Level Index Display Control</a:t>
            </a:r>
          </a:p>
        </p:txBody>
      </p:sp>
      <p:sp>
        <p:nvSpPr>
          <p:cNvPr id="3" name="Content Placeholder 2"/>
          <p:cNvSpPr>
            <a:spLocks noGrp="1"/>
          </p:cNvSpPr>
          <p:nvPr>
            <p:ph idx="1" sz="half"/>
          </p:nvPr>
        </p:nvSpPr>
        <p:spPr/>
        <p:txBody>
          <a:bodyPr/>
          <a:lstStyle/>
          <a:p/>
          <a:p>
            <a:r>
              <a:rPr sz="1000" b="1" u="sng">
                <a:latin typeface="Avenir"/>
              </a:rPr>
              <a:t>What?</a:t>
            </a:r>
            <a:r>
              <a:rPr sz="1000" b="1" u="sng">
                <a:latin typeface="Avenir"/>
              </a:rPr>
              <a:t>​</a:t>
            </a:r>
          </a:p>
          <a:p>
            <a:r>
              <a:rPr sz="1000">
                <a:latin typeface="Avenir"/>
              </a:rPr>
              <a:t>- Indexing makes documents searchable, allowing users to quickly locate specific files​</a:t>
            </a:r>
          </a:p>
          <a:p>
            <a:r>
              <a:rPr sz="1000" b="1" u="sng">
                <a:latin typeface="Avenir"/>
              </a:rPr>
              <a:t>Current Challenges:</a:t>
            </a:r>
            <a:r>
              <a:rPr sz="1000" b="1" u="sng">
                <a:latin typeface="Avenir"/>
              </a:rPr>
              <a:t>​</a:t>
            </a:r>
          </a:p>
          <a:p>
            <a:r>
              <a:rPr sz="1000">
                <a:latin typeface="Avenir"/>
              </a:rPr>
              <a:t>- Ability to download only as csv​</a:t>
            </a:r>
          </a:p>
          <a:p>
            <a:r>
              <a:rPr sz="1000">
                <a:latin typeface="Avenir"/>
              </a:rPr>
              <a:t>- Indexing enabled by default​</a:t>
            </a:r>
          </a:p>
          <a:p>
            <a:r>
              <a:rPr sz="1000">
                <a:latin typeface="Avenir"/>
              </a:rPr>
              <a:t>- Index are automatically generated (Order can't be changed)</a:t>
            </a:r>
          </a:p>
          <a:p>
            <a:r>
              <a:rPr sz="1000" b="1" u="sng">
                <a:latin typeface="Avenir"/>
              </a:rPr>
              <a:t>Key Enhancements:</a:t>
            </a:r>
            <a:r>
              <a:rPr sz="1000" b="1" u="sng">
                <a:latin typeface="Avenir"/>
              </a:rPr>
              <a:t>​</a:t>
            </a:r>
          </a:p>
          <a:p>
            <a:r>
              <a:rPr sz="1000">
                <a:latin typeface="Avenir"/>
              </a:rPr>
              <a:t>- Inclusion of Direct Links in the Index CSV Report​</a:t>
            </a:r>
          </a:p>
          <a:p>
            <a:r>
              <a:rPr sz="1000">
                <a:latin typeface="Avenir"/>
              </a:rPr>
              <a:t>- Ability to turn the indexing on/off for a specific document room​</a:t>
            </a:r>
          </a:p>
          <a:p>
            <a:r>
              <a:rPr sz="1000">
                <a:latin typeface="Avenir"/>
              </a:rPr>
              <a:t>- Option to regenerate index for the entire document room​</a:t>
            </a:r>
          </a:p>
          <a:p>
            <a:r>
              <a:rPr sz="1000">
                <a:latin typeface="Avenir"/>
              </a:rPr>
              <a:t>- Update index for folders and files by dragging and dropping them from the folder listing (for users with access level of Editor and above)​</a:t>
            </a:r>
          </a:p>
          <a:p>
            <a:r>
              <a:rPr sz="1000">
                <a:latin typeface="Avenir"/>
              </a:rPr>
              <a:t>- Ability to download as PDF​</a:t>
            </a:r>
          </a:p>
          <a:p>
            <a:r>
              <a:rPr sz="1000">
                <a:latin typeface="Avenir"/>
              </a:rPr>
              <a:t>Confluence:</a:t>
            </a:r>
          </a:p>
          <a:p>
            <a:r>
              <a:rPr sz="1000">
                <a:latin typeface="Avenir"/>
                <a:hlinkClick r:id="rId2"/>
              </a:rPr>
              <a:t>https://egnyte.atlassian.net/wiki/spaces/CFS/pages/745734149/16.+Document+Room+-+Enhancements+to+the+Content+Indexing+Capability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Share Links that open Contract Extractions</a:t>
            </a:r>
          </a:p>
        </p:txBody>
      </p:sp>
      <p:sp>
        <p:nvSpPr>
          <p:cNvPr id="3" name="Content Placeholder 2"/>
          <p:cNvSpPr>
            <a:spLocks noGrp="1"/>
          </p:cNvSpPr>
          <p:nvPr>
            <p:ph idx="1" sz="half"/>
          </p:nvPr>
        </p:nvSpPr>
        <p:spPr/>
        <p:txBody>
          <a:bodyPr/>
          <a:lstStyle/>
          <a:p/>
          <a:p>
            <a:r>
              <a:rPr sz="1000" b="1">
                <a:latin typeface="Avenir"/>
              </a:rPr>
              <a:t>Problem</a:t>
            </a:r>
          </a:p>
          <a:p>
            <a:r>
              <a:rPr sz="1000">
                <a:latin typeface="Avenir"/>
              </a:rPr>
              <a:t>Share links to take users to Contracts Extractions Preview</a:t>
            </a:r>
          </a:p>
          <a:p>
            <a:r>
              <a:rPr sz="1000" b="1">
                <a:latin typeface="Avenir"/>
              </a:rPr>
              <a:t>User Story:</a:t>
            </a:r>
          </a:p>
          <a:p>
            <a:r>
              <a:rPr sz="1000">
                <a:latin typeface="Avenir"/>
              </a:rPr>
              <a:t>As a user, I want to share links from contract analyzer app so that the recipient is able to click on it and view extracted content as well as chat with ASK.</a:t>
            </a:r>
          </a:p>
          <a:p>
            <a:r>
              <a:rPr sz="1000" b="1">
                <a:latin typeface="Avenir"/>
              </a:rPr>
              <a:t>Description</a:t>
            </a:r>
            <a:r>
              <a:rPr sz="1000" b="1">
                <a:latin typeface="Avenir"/>
              </a:rPr>
              <a:t>Currently share links take user to the regular document preview which does not show any extracted clauses. This can be an issue because there is no straightforward way to navigate to the contracts analyzer view. User would need to manually open the contracts analyzer app and search for the shared contract to view extractions.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p:txBody>
      </p:sp>
      <p:pic>
        <p:nvPicPr>
          <p:cNvPr id="7" name="Picture 6" descr="image.png"/>
          <p:cNvPicPr>
            <a:picLocks noChangeAspect="1"/>
          </p:cNvPicPr>
          <p:nvPr/>
        </p:nvPicPr>
        <p:blipFill>
          <a:blip r:embed="rId2"/>
          <a:stretch>
            <a:fillRect/>
          </a:stretch>
        </p:blipFill>
        <p:spPr>
          <a:xfrm>
            <a:off x="4641850" y="1509376"/>
            <a:ext cx="3873500" cy="2162173"/>
          </a:xfrm>
          <a:prstGeom prst="rect">
            <a:avLst/>
          </a:prstGeom>
        </p:spPr>
      </p:pic>
      <p:sp>
        <p:nvSpPr>
          <p:cNvPr id="8" name="TextBox 7"/>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Visibility into files being removed from retention</a:t>
            </a:r>
          </a:p>
        </p:txBody>
      </p:sp>
      <p:sp>
        <p:nvSpPr>
          <p:cNvPr id="3" name="Content Placeholder 2"/>
          <p:cNvSpPr>
            <a:spLocks noGrp="1"/>
          </p:cNvSpPr>
          <p:nvPr>
            <p:ph idx="1" sz="half"/>
          </p:nvPr>
        </p:nvSpPr>
        <p:spPr/>
        <p:txBody>
          <a:bodyPr/>
          <a:lstStyle/>
          <a:p/>
          <a:p>
            <a:r>
              <a:rPr sz="1000">
                <a:latin typeface="Avenir"/>
              </a:rPr>
              <a:t>As a user, I would like to have detailed visibility into the file that are currently under retention but are set to expire this month.</a:t>
            </a:r>
          </a:p>
          <a:p>
            <a:r>
              <a:rPr sz="1000">
                <a:latin typeface="Avenir"/>
              </a:rPr>
              <a:t>Thinking an export of the "files with retention expired this month" widget like we do with a couple of the other widgets in the CL dashboard. Future versions could make this have a configurable timeframe.</a:t>
            </a:r>
          </a:p>
          <a:p>
            <a:r>
              <a:rPr sz="1000">
                <a:latin typeface="Avenir"/>
              </a:rPr>
              <a:t>Data in export (similar to what we do for the policy export):</a:t>
            </a:r>
          </a:p>
          <a:p>
            <a:r>
              <a:rPr sz="1000">
                <a:latin typeface="Avenir"/>
              </a:rPr>
              <a:t>- Location</a:t>
            </a:r>
          </a:p>
          <a:p>
            <a:r>
              <a:rPr sz="1000">
                <a:latin typeface="Avenir"/>
              </a:rPr>
              <a:t>- Filename</a:t>
            </a:r>
          </a:p>
          <a:p>
            <a:r>
              <a:rPr sz="1000">
                <a:latin typeface="Avenir"/>
              </a:rPr>
              <a:t>- Created date</a:t>
            </a:r>
          </a:p>
          <a:p>
            <a:r>
              <a:rPr sz="1000">
                <a:latin typeface="Avenir"/>
              </a:rPr>
              <a:t>- Last accessed date (if enabled)</a:t>
            </a:r>
          </a:p>
          <a:p>
            <a:r>
              <a:rPr sz="1000">
                <a:latin typeface="Avenir"/>
              </a:rPr>
              <a:t>- Expected trigger date (would all be the current month)</a:t>
            </a:r>
          </a:p>
          <a:p>
            <a:r>
              <a:rPr sz="1000">
                <a:latin typeface="Avenir"/>
              </a:rPr>
              <a:t>- File size</a:t>
            </a:r>
          </a:p>
          <a:p>
            <a:r>
              <a:rPr sz="1000">
                <a:latin typeface="Avenir"/>
              </a:rPr>
              <a:t>- Policy</a:t>
            </a:r>
          </a:p>
          <a:p>
            <a:r>
              <a:rPr sz="1000">
                <a:latin typeface="Avenir"/>
              </a:rPr>
              <a:t>- Do we know this or is the only info we have based on the retention stamp? Might be nice to at least list whether it's policy-based or default retention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DEL-22394</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Public API for Document Portal</a:t>
            </a:r>
          </a:p>
        </p:txBody>
      </p:sp>
      <p:sp>
        <p:nvSpPr>
          <p:cNvPr id="3" name="Content Placeholder 2"/>
          <p:cNvSpPr>
            <a:spLocks noGrp="1"/>
          </p:cNvSpPr>
          <p:nvPr>
            <p:ph idx="1" sz="half"/>
          </p:nvPr>
        </p:nvSpPr>
        <p:spPr/>
        <p:txBody>
          <a:bodyPr/>
          <a:lstStyle/>
          <a:p/>
          <a:p>
            <a:r>
              <a:rPr sz="1000">
                <a:latin typeface="Avenir"/>
              </a:rPr>
              <a:t>Ability to create workspaces via API, similar to what is already possible for project folders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CFS-64844</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classification and metadata extraction</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CFS-62728</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1535</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30</cp:revision>
  <dcterms:created xsi:type="dcterms:W3CDTF">2023-12-27T19:29:24Z</dcterms:created>
  <dcterms:modified xsi:type="dcterms:W3CDTF">2025-01-31T17:21:32Z</dcterms:modified>
</cp:coreProperties>
</file>