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atlassian.net/wiki/spaces/AEC/pages/258376949/Project+Center" TargetMode="External"/><Relationship Id="rId4" Type="http://schemas.openxmlformats.org/officeDocument/2006/relationships/hyperlink" Target="https://egnyte.productboard.com/entity-detail/features/a9d1d980-f3e5-44e8-815f-e08aed1da02b"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 https://egnyte.atlassian.net/wiki/spaces/AEC/pages/888373464/ODA+Preview+Additional+UI+Capabilities+-+User+Stories" TargetMode="External"/><Relationship Id="rId3" Type="http://schemas.openxmlformats.org/officeDocument/2006/relationships/hyperlink" Target="https://egnyte.productboard.com/entity-detail/features/19d12767-37d1-4d7f-8fc9-5c2320bbb472"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See description" TargetMode="External"/><Relationship Id="rId6" Type="http://schemas.openxmlformats.org/officeDocument/2006/relationships/hyperlink" Target="https://egnyte.productboard.com/entity-detail/features/e71c1807-21d4-4c44-98dc-e61406151be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atlassian.net/wiki/spaces/AEC/pages/510067803/Smart+Specs+-+Phase+1" TargetMode="External"/><Relationship Id="rId6" Type="http://schemas.openxmlformats.org/officeDocument/2006/relationships/hyperlink" Target="https://egnyte.productboard.com/entity-detail/features/46ebe816-430f-4d75-8aa2-eaa5a530a915"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06b2481e-b6b9-4217-b108-11855cdb973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b1343bfd-8b89-47fb-8de7-259c22aee2c9"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Link to original S&amp;G feature -</a:t>
            </a:r>
            <a:r>
              <a:rPr sz="1000">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000">
                <a:latin typeface="Avenir"/>
              </a:rPr>
              <a:t>SPILLOVER FROM Q1 - blocker for AEC expansion</a:t>
            </a:r>
          </a:p>
          <a:p>
            <a:r>
              <a:rPr sz="1000">
                <a:latin typeface="Avenir"/>
              </a:rPr>
              <a:t>The idea behind the project list is to gather all projects available on the domain in one place to allow efficient management in large organizations.</a:t>
            </a:r>
          </a:p>
          <a:p>
            <a:r>
              <a:rPr sz="1400" b="1">
                <a:latin typeface="Avenir"/>
              </a:rPr>
              <a:t>Background</a:t>
            </a:r>
          </a:p>
          <a:p>
            <a:r>
              <a:rPr sz="1000">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000">
                <a:latin typeface="Avenir"/>
              </a:rPr>
              <a:t>In Egnyte specifically, project folders provide value to end users in a few different ways:</a:t>
            </a:r>
          </a:p>
          <a:p>
            <a:r>
              <a:rPr sz="1000">
                <a:latin typeface="Avenir"/>
              </a:rPr>
              <a:t>- Project folders provide a clear distinction between project and non-project data. This is critical for a number of reasons including properly managing the content lifecycle of this data.</a:t>
            </a:r>
          </a:p>
          <a:p>
            <a:r>
              <a:rPr sz="1000">
                <a:latin typeface="Avenir"/>
              </a:rPr>
              <a:t>- Project folders include specific metadata that isn’t available on “normal” folders - Metadata that is searchable such as “Client”, or “Address”, makes it easier for end users to locate the information that they need.</a:t>
            </a:r>
          </a:p>
          <a:p>
            <a:r>
              <a:rPr sz="1000">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000">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r>
              <a:rPr sz="1400" b="1">
                <a:latin typeface="Avenir"/>
              </a:rPr>
              <a:t>User Stories</a:t>
            </a:r>
          </a:p>
          <a:p>
            <a:r>
              <a:rPr sz="1400" b="1">
                <a:latin typeface="Avenir"/>
              </a:rPr>
              <a:t>Story 0: Project Center Availability</a:t>
            </a:r>
          </a:p>
          <a:p>
            <a:r>
              <a:rPr sz="1000">
                <a:latin typeface="Avenir"/>
              </a:rPr>
              <a:t>As a user,</a:t>
            </a:r>
          </a:p>
          <a:p>
            <a:r>
              <a:rPr sz="1000">
                <a:latin typeface="Avenir"/>
              </a:rPr>
              <a:t>I want the Project Center feature to be available,</a:t>
            </a:r>
          </a:p>
          <a:p>
            <a:r>
              <a:rPr sz="1000">
                <a:latin typeface="Avenir"/>
              </a:rPr>
              <a:t>so that users accessing these files in my domain can use this feature</a:t>
            </a:r>
          </a:p>
          <a:p>
            <a:r>
              <a:rPr sz="1000" b="1">
                <a:latin typeface="Avenir"/>
              </a:rPr>
              <a:t>Acceptance Criteria:</a:t>
            </a:r>
          </a:p>
          <a:p>
            <a:r>
              <a:rPr sz="1400" b="1">
                <a:latin typeface="Avenir"/>
              </a:rPr>
              <a:t>Story 1: Project List</a:t>
            </a:r>
          </a:p>
          <a:p>
            <a:r>
              <a:rPr sz="1000">
                <a:latin typeface="Avenir"/>
              </a:rPr>
              <a:t>As a user,</a:t>
            </a:r>
          </a:p>
          <a:p>
            <a:r>
              <a:rPr sz="1000">
                <a:latin typeface="Avenir"/>
              </a:rPr>
              <a:t>I want to view a list of all project folders in my domain,</a:t>
            </a:r>
          </a:p>
          <a:p>
            <a:r>
              <a:rPr sz="1000">
                <a:latin typeface="Avenir"/>
              </a:rPr>
              <a:t>so that I can get an overview of the projects to which I have access.</a:t>
            </a:r>
          </a:p>
          <a:p>
            <a:r>
              <a:rPr sz="1000" b="1">
                <a:latin typeface="Avenir"/>
              </a:rPr>
              <a:t>Acceptance Criteria:</a:t>
            </a:r>
          </a:p>
          <a:p>
            <a:r>
              <a:rPr sz="1400" b="1">
                <a:latin typeface="Avenir"/>
              </a:rPr>
              <a:t>Story 2: Search/Sort/Filter Project List</a:t>
            </a:r>
          </a:p>
          <a:p>
            <a:r>
              <a:rPr sz="1000">
                <a:latin typeface="Avenir"/>
              </a:rPr>
              <a:t>As a user,</a:t>
            </a:r>
          </a:p>
          <a:p>
            <a:r>
              <a:rPr sz="1000">
                <a:latin typeface="Avenir"/>
              </a:rPr>
              <a:t>I want to search, sort and filter my project list using project metadata,</a:t>
            </a:r>
          </a:p>
          <a:p>
            <a:r>
              <a:rPr sz="1000">
                <a:latin typeface="Avenir"/>
              </a:rPr>
              <a:t>so that I can find the projects that I want to view.</a:t>
            </a:r>
          </a:p>
          <a:p>
            <a:r>
              <a:rPr sz="1000" b="1">
                <a:latin typeface="Avenir"/>
              </a:rPr>
              <a:t>Acceptance Criteria:</a:t>
            </a:r>
          </a:p>
          <a:p>
            <a:r>
              <a:rPr sz="1400" b="1">
                <a:latin typeface="Avenir"/>
              </a:rPr>
              <a:t>Story 3: Create a New Project</a:t>
            </a:r>
          </a:p>
          <a:p>
            <a:r>
              <a:rPr sz="1000">
                <a:latin typeface="Avenir"/>
              </a:rPr>
              <a:t>As a user,</a:t>
            </a:r>
          </a:p>
          <a:p>
            <a:r>
              <a:rPr sz="1000">
                <a:latin typeface="Avenir"/>
              </a:rPr>
              <a:t>I want to create a new project from the Project List or Map View pages,</a:t>
            </a:r>
          </a:p>
          <a:p>
            <a:r>
              <a:rPr sz="1000">
                <a:latin typeface="Avenir"/>
              </a:rPr>
              <a:t>so that I can organize my data in ways that are familiar to my team.</a:t>
            </a:r>
          </a:p>
          <a:p>
            <a:r>
              <a:rPr sz="1000" b="1">
                <a:latin typeface="Avenir"/>
              </a:rPr>
              <a:t>Acceptance Criteria:</a:t>
            </a:r>
          </a:p>
          <a:p>
            <a:r>
              <a:rPr sz="1400" b="1">
                <a:latin typeface="Avenir"/>
              </a:rPr>
              <a:t>Story 4: Project Recommendations</a:t>
            </a:r>
          </a:p>
          <a:p>
            <a:r>
              <a:rPr sz="1000">
                <a:latin typeface="Avenir"/>
              </a:rPr>
              <a:t>As a user,</a:t>
            </a:r>
          </a:p>
          <a:p>
            <a:r>
              <a:rPr sz="1000">
                <a:latin typeface="Avenir"/>
              </a:rPr>
              <a:t>I want to be notified of folders that should be marked as a project from the Project Center dashboard,</a:t>
            </a:r>
          </a:p>
          <a:p>
            <a:r>
              <a:rPr sz="1000">
                <a:latin typeface="Avenir"/>
              </a:rPr>
              <a:t>so that I can easily convert non-project folders to project folders.</a:t>
            </a:r>
          </a:p>
          <a:p>
            <a:r>
              <a:rPr sz="1000" b="1">
                <a:latin typeface="Avenir"/>
              </a:rPr>
              <a:t>Acceptance Criteria:</a:t>
            </a:r>
          </a:p>
          <a:p>
            <a:r>
              <a:rPr sz="1400" b="1">
                <a:latin typeface="Avenir"/>
              </a:rPr>
              <a:t>Story 5: Project Metrics [Post MVP]</a:t>
            </a:r>
          </a:p>
          <a:p>
            <a:r>
              <a:rPr sz="1000">
                <a:latin typeface="Avenir"/>
              </a:rPr>
              <a:t>As a user,</a:t>
            </a:r>
          </a:p>
          <a:p>
            <a:r>
              <a:rPr sz="1000">
                <a:latin typeface="Avenir"/>
              </a:rPr>
              <a:t>I want actionable metrics across my project folders from the Project Center page,</a:t>
            </a:r>
          </a:p>
          <a:p>
            <a:r>
              <a:rPr sz="1000">
                <a:latin typeface="Avenir"/>
              </a:rPr>
              <a:t>so that I can more effectively manage these folders within my domain.</a:t>
            </a:r>
          </a:p>
          <a:p>
            <a:r>
              <a:rPr sz="1000" b="1">
                <a:latin typeface="Avenir"/>
              </a:rPr>
              <a:t>Acceptance Criteria:</a:t>
            </a:r>
          </a:p>
          <a:p>
            <a:r>
              <a:rPr sz="1400" b="1">
                <a:latin typeface="Avenir"/>
              </a:rPr>
              <a:t>Story 6: Map View [Post MVP]</a:t>
            </a:r>
          </a:p>
          <a:p>
            <a:r>
              <a:rPr sz="1000">
                <a:latin typeface="Avenir"/>
              </a:rPr>
              <a:t>As a user,</a:t>
            </a:r>
          </a:p>
          <a:p>
            <a:r>
              <a:rPr sz="1000">
                <a:latin typeface="Avenir"/>
              </a:rPr>
              <a:t>I want to view all of my projects from a map view,</a:t>
            </a:r>
          </a:p>
          <a:p>
            <a:r>
              <a:rPr sz="1000">
                <a:latin typeface="Avenir"/>
              </a:rPr>
              <a:t>so that I can quickly locate projects within a given region.</a:t>
            </a:r>
          </a:p>
          <a:p>
            <a:r>
              <a:rPr sz="1000" b="1">
                <a:latin typeface="Avenir"/>
              </a:rPr>
              <a:t>Acceptance Criteria:</a:t>
            </a:r>
          </a:p>
          <a:p>
            <a:r>
              <a:rPr sz="1400" b="1">
                <a:latin typeface="Avenir"/>
              </a:rPr>
              <a:t>User interaction and design</a:t>
            </a:r>
          </a:p>
          <a:p>
            <a:r>
              <a:rPr sz="1000">
                <a:latin typeface="Avenir"/>
              </a:rPr>
              <a:t>Figma Designs -</a:t>
            </a:r>
          </a:p>
          <a:p>
            <a:r>
              <a:rPr sz="1000">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000" b="1">
                <a:latin typeface="Avenir"/>
              </a:rPr>
              <a:t>Problem:</a:t>
            </a:r>
            <a:r>
              <a:rPr sz="1000" b="1">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r>
              <a:rPr sz="1000" b="1">
                <a:latin typeface="Avenir"/>
              </a:rPr>
              <a:t>User Story:</a:t>
            </a:r>
            <a:r>
              <a:rPr sz="1000" b="1">
                <a:latin typeface="Avenir"/>
              </a:rPr>
              <a:t>As a reviewer of the BIM design models, I want advanced capabilities (zoom in/out, isolate families, isometric views) to properly view a 3D BIM model and provide relevant feedback to the VDC team.</a:t>
            </a:r>
          </a:p>
          <a:p>
            <a:r>
              <a:rPr sz="1000" b="1">
                <a:latin typeface="Avenir"/>
              </a:rPr>
              <a:t>Description:</a:t>
            </a:r>
            <a:r>
              <a:rPr sz="1000" b="1">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000">
                <a:latin typeface="Avenir"/>
              </a:rPr>
              <a:t>Build a direct integration between Egnyte and Autodesk Construction Cloud (ACC) allowing users to sync files 2-way from ACC to Egnyte</a:t>
            </a:r>
          </a:p>
          <a:p>
            <a:r>
              <a:rPr sz="1000">
                <a:latin typeface="Avenir"/>
              </a:rPr>
              <a:t>Requirements -</a:t>
            </a:r>
            <a:r>
              <a:rPr sz="1000">
                <a:latin typeface="Avenir"/>
                <a:hlinkClick r:id="rId2"/>
              </a:rPr>
              <a:t>https://egnyte.atlassian.net/wiki/spaces/AEC/pages/746651753/ACC+Integration</a:t>
            </a:r>
          </a:p>
          <a:p>
            <a:r>
              <a:rPr sz="1000">
                <a:latin typeface="Avenir"/>
              </a:rPr>
              <a:t>Figma -</a:t>
            </a:r>
            <a:r>
              <a:rPr sz="1000">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000">
                <a:latin typeface="Avenir"/>
              </a:rPr>
              <a:t>Background :</a:t>
            </a:r>
          </a:p>
          <a:p>
            <a:r>
              <a:rPr sz="1000">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000">
                <a:latin typeface="Avenir"/>
              </a:rPr>
              <a:t>Requirements</a:t>
            </a:r>
          </a:p>
          <a:p>
            <a:r>
              <a:rPr sz="1000">
                <a:latin typeface="Avenir"/>
              </a:rPr>
              <a:t>- Add a UI tooltip in Document Labels to explain the limitations.</a:t>
            </a:r>
          </a:p>
          <a:p>
            <a:r>
              <a:rPr sz="1000">
                <a:latin typeface="Avenir"/>
              </a:rPr>
              <a:t>- Introduce a checkbox option to allow customers to choose whether to stamp signed PDF files, with the default setting as unchecked. Leaving unchecked, will not update the File Metadata as well.</a:t>
            </a:r>
          </a:p>
          <a:p>
            <a:r>
              <a:rPr sz="1000">
                <a:latin typeface="Avenir"/>
              </a:rPr>
              <a:t>- Configure metadata stamping to automatically skip any PDF documents with labels if S&amp;G requests not to stamp them.</a:t>
            </a:r>
          </a:p>
          <a:p>
            <a:r>
              <a:rPr sz="1000">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000" b="1">
                <a:latin typeface="Avenir"/>
              </a:rPr>
              <a:t>Background and Strategic Fit:</a:t>
            </a:r>
          </a:p>
          <a:p>
            <a:r>
              <a:rPr sz="1000">
                <a:latin typeface="Avenir"/>
              </a:rPr>
              <a:t>Setting an account without the need to go through a trial can be used for multiple reasons:</a:t>
            </a:r>
          </a:p>
          <a:p>
            <a:r>
              <a:rPr sz="1000">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000">
                <a:latin typeface="Avenir"/>
              </a:rPr>
              <a:t>- If on invoice - mark as invoice</a:t>
            </a:r>
          </a:p>
          <a:p>
            <a:r>
              <a:rPr sz="1000">
                <a:latin typeface="Avenir"/>
              </a:rPr>
              <a:t>- If on CC - ask for CC details</a:t>
            </a:r>
          </a:p>
          <a:p>
            <a:r>
              <a:rPr sz="1000">
                <a:latin typeface="Avenir"/>
              </a:rPr>
              <a:t>- Send the user a "special email invite" (e.g. congratulations for choosing Egnyte...)</a:t>
            </a:r>
          </a:p>
          <a:p>
            <a:r>
              <a:rPr sz="1000">
                <a:latin typeface="Avenir"/>
              </a:rPr>
              <a:t>- Use special design (Lisa Raid)</a:t>
            </a:r>
          </a:p>
          <a:p>
            <a:r>
              <a:rPr sz="1000">
                <a:latin typeface="Avenir"/>
              </a:rPr>
              <a:t>- Send the user a link to collect the credentials of the first user (Who is this sent to, the business person or the technical person)</a:t>
            </a:r>
          </a:p>
          <a:p>
            <a:r>
              <a:rPr sz="1000">
                <a:latin typeface="Avenir"/>
              </a:rPr>
              <a:t>- Leverage the mechanism from https://jira.egnyte-it.com/browse/APPS-8320</a:t>
            </a:r>
          </a:p>
          <a:p>
            <a:r>
              <a:rPr sz="1000">
                <a:latin typeface="Avenir"/>
              </a:rPr>
              <a:t>- Skip the admin survey or any lead creation in SFDC</a:t>
            </a:r>
          </a:p>
          <a:p>
            <a:r>
              <a:rPr sz="1000">
                <a:latin typeface="Avenir"/>
              </a:rPr>
              <a:t>- Ask the user for the domain name, create it and mark it as "paid", make that first user the first admin of the domain</a:t>
            </a:r>
          </a:p>
          <a:p>
            <a:r>
              <a:rPr sz="1000">
                <a:latin typeface="Avenir"/>
              </a:rPr>
              <a:t>- Validate domain is not used</a:t>
            </a:r>
          </a:p>
          <a:p>
            <a:r>
              <a:rPr sz="1000">
                <a:latin typeface="Avenir"/>
              </a:rPr>
              <a:t>- Validate user email</a:t>
            </a:r>
          </a:p>
          <a:p>
            <a:r>
              <a:rPr sz="1000" b="1">
                <a:latin typeface="Avenir"/>
              </a:rPr>
              <a:t>Goals:</a:t>
            </a:r>
          </a:p>
          <a:p>
            <a:r>
              <a:rPr sz="1000">
                <a:latin typeface="Avenir"/>
              </a:rPr>
              <a:t>- Simple for user</a:t>
            </a:r>
          </a:p>
          <a:p>
            <a:r>
              <a:rPr sz="1000">
                <a:latin typeface="Avenir"/>
              </a:rPr>
              <a:t>- No need to create a trial first</a:t>
            </a:r>
          </a:p>
          <a:p>
            <a:r>
              <a:rPr sz="1000">
                <a:latin typeface="Avenir"/>
              </a:rPr>
              <a:t>- Elevated experience ("White glove" feel to it)</a:t>
            </a:r>
          </a:p>
          <a:p>
            <a:r>
              <a:rPr sz="1000" b="1">
                <a:latin typeface="Avenir"/>
              </a:rPr>
              <a:t>Proposed Solution:</a:t>
            </a:r>
            <a:r>
              <a:rPr sz="1000" b="1">
                <a:latin typeface="Avenir"/>
              </a:rPr>
              <a:t>The proposed flow is here [</a:t>
            </a:r>
            <a:r>
              <a:rPr sz="1000">
                <a:latin typeface="Avenir"/>
                <a:hlinkClick r:id="rId2"/>
              </a:rPr>
              <a:t>https://lucid.app/lucidchart/0c321564-165e-4fe4-be8b-b4c47f7bc3ef/edit?invitationId=inv_945897cc-e8cc-4620-9d03-403060f6442d&amp;page=0_0#</a:t>
            </a:r>
            <a:r>
              <a:rPr sz="1000" b="1">
                <a:latin typeface="Avenir"/>
              </a:rPr>
              <a:t>|#]]</a:t>
            </a:r>
          </a:p>
          <a:p>
            <a:r>
              <a:rPr sz="1000">
                <a:latin typeface="Avenir"/>
              </a:rPr>
              <a:t>- Get indication from SFDC that the account is paid</a:t>
            </a:r>
          </a:p>
          <a:p>
            <a:r>
              <a:rPr sz="1000">
                <a:latin typeface="Avenir"/>
              </a:rPr>
              <a:t>- Get from SFDC the parameters of the user we will be sending this to</a:t>
            </a:r>
          </a:p>
          <a:p>
            <a:r>
              <a:rPr sz="1000">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000" b="1">
                <a:latin typeface="Avenir"/>
              </a:rPr>
              <a:t>Estimate should be done for the current UI</a:t>
            </a:r>
            <a:r>
              <a:rPr sz="1000" b="1">
                <a:latin typeface="Avenir"/>
              </a:rPr>
              <a:t>- new UI will be done later</a:t>
            </a:r>
          </a:p>
          <a:p>
            <a:r>
              <a:rPr sz="1000">
                <a:latin typeface="Avenir"/>
              </a:rPr>
              <a:t>Important: hiding options means hiding buttons AND endpoint restrictions</a:t>
            </a:r>
          </a:p>
          <a:p>
            <a:r>
              <a:rPr sz="1000" b="1">
                <a:latin typeface="Avenir"/>
              </a:rPr>
              <a:t>Options that should be limited for Pax8 MSPs</a:t>
            </a:r>
          </a:p>
          <a:p>
            <a:r>
              <a:rPr sz="1000" b="1">
                <a:latin typeface="Avenir"/>
              </a:rPr>
              <a:t>Options that should be available for Pax8 MSPs</a:t>
            </a:r>
            <a:r>
              <a:rPr sz="1000" b="1">
                <a:latin typeface="Avenir"/>
              </a:rPr>
              <a:t>7. In My Customers tab:</a:t>
            </a:r>
          </a:p>
          <a:p>
            <a:r>
              <a:rPr sz="1000">
                <a:latin typeface="Avenir"/>
              </a:rPr>
              <a:t>8. My Users</a:t>
            </a:r>
          </a:p>
          <a:p>
            <a:r>
              <a:rPr sz="1000">
                <a:latin typeface="Avenir"/>
              </a:rPr>
              <a:t>9. My NFR domain</a:t>
            </a:r>
          </a:p>
          <a:p>
            <a:r>
              <a:rPr sz="1000">
                <a:latin typeface="Avenir"/>
              </a:rPr>
              <a:t>10. Can configure SSO ("Configuration" tab shows up when "Single Sign-On:" flag is set to Enabled on Settings tab)</a:t>
            </a:r>
          </a:p>
          <a:p>
            <a:r>
              <a:rPr sz="1000">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r>
              <a:rPr sz="1000" b="1">
                <a:latin typeface="Avenir"/>
              </a:rPr>
              <a:t>User Story</a:t>
            </a:r>
          </a:p>
          <a:p>
            <a:r>
              <a:rPr sz="1000">
                <a:latin typeface="Avenir"/>
              </a:rPr>
              <a:t>As a user, I want a clear understanding of how many issues and sensitive content items I have. This includes filters in place, limits based on the browser resources and total items that the system has identified</a:t>
            </a:r>
          </a:p>
          <a:p>
            <a:r>
              <a:rPr sz="1000" b="1">
                <a:latin typeface="Avenir"/>
              </a:rPr>
              <a:t>Feature Description</a:t>
            </a:r>
          </a:p>
          <a:p>
            <a:r>
              <a:rPr sz="1000">
                <a:latin typeface="Avenir"/>
              </a:rPr>
              <a:t>Display the counts of the items displayed on the lists</a:t>
            </a:r>
          </a:p>
          <a:p>
            <a:r>
              <a:rPr sz="1000">
                <a:latin typeface="Avenir"/>
              </a:rPr>
              <a:t>- Issues view - Count of rendered items in the list is displayedIdeally we show displayed and total countsFor example, if there is 10,000 issues in "open status", but I can only display 5,000, the following count should be displayed5,000 of 10,000</a:t>
            </a:r>
          </a:p>
          <a:p>
            <a:r>
              <a:rPr sz="1000">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r>
              <a:rPr sz="1000" b="1">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000" b="1">
                <a:latin typeface="Avenir"/>
              </a:rPr>
              <a:t>Product Requirement: MS Teams Integration – Folder Creation Control</a:t>
            </a:r>
          </a:p>
          <a:p>
            <a:r>
              <a:rPr sz="1000" b="1">
                <a:latin typeface="Avenir"/>
              </a:rPr>
              <a:t>Use Case</a:t>
            </a:r>
          </a:p>
          <a:p>
            <a:r>
              <a:rPr sz="1000">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r>
              <a:rPr sz="1000" b="1">
                <a:latin typeface="Avenir"/>
              </a:rPr>
              <a:t>Problem Statement</a:t>
            </a:r>
          </a:p>
          <a:p>
            <a:r>
              <a:rPr sz="1000" b="1">
                <a:latin typeface="Avenir"/>
              </a:rPr>
              <a:t>Proposed Solution</a:t>
            </a:r>
          </a:p>
          <a:p>
            <a:r>
              <a:rPr sz="1000" b="1">
                <a:latin typeface="Avenir"/>
              </a:rPr>
              <a:t>Introduce an Admin-controlled setting to</a:t>
            </a:r>
            <a:r>
              <a:rPr sz="1000" b="1">
                <a:latin typeface="Avenir"/>
              </a:rPr>
              <a:t>disable the option to create new folders</a:t>
            </a:r>
            <a:r>
              <a:rPr sz="1000" b="1">
                <a:latin typeface="Avenir"/>
              </a:rPr>
              <a:t>during setup. When enabled, users will only be able to select from existing folders where they already have access.</a:t>
            </a:r>
          </a:p>
          <a:p>
            <a:r>
              <a:rPr sz="1000" b="1">
                <a:latin typeface="Avenir"/>
              </a:rPr>
              <a:t>Value Proposition</a:t>
            </a:r>
          </a:p>
          <a:p>
            <a:r>
              <a:rPr sz="1000">
                <a:latin typeface="Avenir"/>
              </a:rPr>
              <a:t>• Improves User Experience – Reduces folder creation delays\.</a:t>
            </a:r>
          </a:p>
          <a:p>
            <a:r>
              <a:rPr sz="1000">
                <a:latin typeface="Avenir"/>
              </a:rPr>
              <a:t>• Eliminates Duplicates – Prevents multiple duplicate folder locations, ensuring a cleaner structure\.</a:t>
            </a:r>
          </a:p>
          <a:p>
            <a:r>
              <a:rPr sz="1000">
                <a:latin typeface="Avenir"/>
              </a:rPr>
              <a:t>• Enhances Control – Allows Admins to enforce folder management policies and maintain a more organized file system\.</a:t>
            </a:r>
          </a:p>
          <a:p>
            <a:r>
              <a:rPr sz="1000">
                <a:latin typeface="Avenir"/>
              </a:rPr>
              <a:t>• Reduces Confusion – Ensures users work within existing authorized folders, avoiding misplaced files\.</a:t>
            </a:r>
          </a:p>
          <a:p>
            <a:r>
              <a:rPr sz="1000">
                <a:latin typeface="Avenir"/>
                <a:hlinkClick r:id="rId2"/>
              </a:rPr>
              <a:t>https://jira.egnyte-it.com/browse/COM-268</a:t>
            </a:r>
          </a:p>
          <a:p>
            <a:r>
              <a:rPr sz="1000">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000">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r>
              <a:rPr sz="1400" b="1">
                <a:latin typeface="Avenir"/>
              </a:rPr>
              <a:t>Homepage requirements: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000">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000">
                <a:latin typeface="Avenir"/>
              </a:rPr>
              <a:t>Ticket:</a:t>
            </a:r>
            <a:r>
              <a:rPr sz="1000">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Larger customers have more complex data structures and need to be able to create more granular content lifecycle policies to manage their data</a:t>
            </a:r>
          </a:p>
          <a:p>
            <a:r>
              <a:rPr sz="1000" b="1">
                <a:latin typeface="Avenir"/>
              </a:rPr>
              <a:t>User Story</a:t>
            </a:r>
          </a:p>
          <a:p>
            <a:r>
              <a:rPr sz="1000">
                <a:latin typeface="Avenir"/>
              </a:rPr>
              <a:t>As a user, I would like to be able to define more complex policy criteria in order to create more targeted policies. Basically, create a rule-based, wizard-driven type policy creation workflow</a:t>
            </a:r>
          </a:p>
          <a:p>
            <a:r>
              <a:rPr sz="1000">
                <a:latin typeface="Avenir"/>
              </a:rPr>
              <a:t>Potential list:</a:t>
            </a:r>
          </a:p>
          <a:p>
            <a:r>
              <a:rPr sz="1000">
                <a:latin typeface="Avenir"/>
              </a:rPr>
              <a:t>- support more than 2 criteria</a:t>
            </a:r>
          </a:p>
          <a:p>
            <a:r>
              <a:rPr sz="1000">
                <a:latin typeface="Avenir"/>
              </a:rPr>
              <a:t>- status of other policies (legal hold, retention)</a:t>
            </a:r>
          </a:p>
          <a:p>
            <a:r>
              <a:rPr sz="1000">
                <a:latin typeface="Avenir"/>
              </a:rPr>
              <a:t>- additional project criteria</a:t>
            </a:r>
          </a:p>
          <a:p>
            <a:r>
              <a:rPr sz="1000">
                <a:latin typeface="Avenir"/>
              </a:rPr>
              <a:t>- file size</a:t>
            </a:r>
          </a:p>
          <a:p>
            <a:r>
              <a:rPr sz="1000">
                <a:latin typeface="Avenir"/>
              </a:rPr>
              <a:t>- confidence score</a:t>
            </a:r>
          </a:p>
          <a:p>
            <a:r>
              <a:rPr sz="1000">
                <a:latin typeface="Avenir"/>
              </a:rPr>
              <a:t>- exclusions (i.e. when classification policy matches except in specific folders)</a:t>
            </a:r>
          </a:p>
          <a:p>
            <a:r>
              <a:rPr sz="1000">
                <a:latin typeface="Avenir"/>
              </a:rPr>
              <a:t>The more specific ask here is a trigger hierarchy in the policy rules. So, "if project is completed" then "if legal hold is closed" then "if no retention exists"</a:t>
            </a:r>
          </a:p>
          <a:p>
            <a:r>
              <a:rPr sz="1000" b="1">
                <a:latin typeface="Avenir"/>
              </a:rPr>
              <a:t>Feature Description</a:t>
            </a:r>
          </a:p>
          <a:p>
            <a:r>
              <a:rPr sz="1000">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000">
                <a:latin typeface="Avenir"/>
              </a:rPr>
              <a:t>Goal</a:t>
            </a:r>
          </a:p>
          <a:p>
            <a:r>
              <a:rPr sz="1000">
                <a:latin typeface="Avenir"/>
              </a:rPr>
              <a:t>Based on the knowledge about Pax8 specifics and work done by TechOPS internal and external teams review possible solutions to support automated provisioning based on data received from SFDC.</a:t>
            </a:r>
          </a:p>
          <a:p>
            <a:r>
              <a:rPr sz="1000">
                <a:latin typeface="Avenir"/>
              </a:rPr>
              <a:t>Previously the following were considered:</a:t>
            </a:r>
          </a:p>
          <a:p>
            <a:r>
              <a:rPr sz="1000">
                <a:latin typeface="Avenir"/>
              </a:rPr>
              <a:t>Requirements</a:t>
            </a:r>
          </a:p>
          <a:p>
            <a:r>
              <a:rPr sz="1000">
                <a:latin typeface="Avenir"/>
              </a:rPr>
              <a:t>Resources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r>
              <a:rPr sz="1000" b="1">
                <a:latin typeface="Avenir"/>
              </a:rPr>
              <a:t>User Story</a:t>
            </a:r>
          </a:p>
          <a:p>
            <a:r>
              <a:rPr sz="1000">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r>
              <a:rPr sz="1000" b="1">
                <a:latin typeface="Avenir"/>
              </a:rPr>
              <a:t>Feature Description</a:t>
            </a:r>
          </a:p>
          <a:p>
            <a:r>
              <a:rPr sz="1000">
                <a:latin typeface="Avenir"/>
              </a:rPr>
              <a:t>When creating a custom pattern, provide an area where the user can enter text strings (i.e. copy and paste from actual data they're trying to match) and the tool will provide an indication if the string matches the defined custom pattern</a:t>
            </a:r>
          </a:p>
          <a:p>
            <a:r>
              <a:rPr sz="1000" b="1">
                <a:latin typeface="Avenir"/>
              </a:rPr>
              <a:t>Public Summary</a:t>
            </a:r>
          </a:p>
          <a:p>
            <a:r>
              <a:rPr sz="1000">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000">
                <a:latin typeface="Avenir"/>
              </a:rPr>
              <a:t>Problem Statement</a:t>
            </a:r>
          </a:p>
          <a:p>
            <a:r>
              <a:rPr sz="1000">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000">
                <a:latin typeface="Avenir"/>
              </a:rPr>
              <a:t>- Inefficiency: Without the ability to import folders directly, users must manually select files one by one. This process is cumbersome, particularly when dealing with large data sets.</a:t>
            </a:r>
          </a:p>
          <a:p>
            <a:r>
              <a:rPr sz="1000">
                <a:latin typeface="Avenir"/>
              </a:rPr>
              <a:t>- Loss of Folder Structure: When users import individual files, the original folder structure from G Drive isn’t maintained, making it challenging to organize content in Egnyte as it was originally structured.</a:t>
            </a:r>
          </a:p>
          <a:p>
            <a:r>
              <a:rPr sz="1000">
                <a:latin typeface="Avenir"/>
              </a:rPr>
              <a:t>- Time-Consuming Workflow: Reconstructing folders and re-uploading files separately adds time to workflows and increases the chance of errors, such as missing files or misplacement.</a:t>
            </a:r>
          </a:p>
          <a:p>
            <a:r>
              <a:rPr sz="1000">
                <a:latin typeface="Avenir"/>
              </a:rPr>
              <a:t>- Reduced Usability: This lack of folder import functionality impacts the user experience, as they must go through multiple steps to transfer data, creating frustration and potential reluctance to use the import feature.</a:t>
            </a:r>
          </a:p>
          <a:p>
            <a:r>
              <a:rPr sz="1000">
                <a:latin typeface="Avenir"/>
              </a:rPr>
              <a:t>Solution: Provide Folder Selection Functionality for Importing Folders to Egnyte from G Drive</a:t>
            </a:r>
          </a:p>
          <a:p>
            <a:r>
              <a:rPr sz="1000">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Previously, a feature to create the 1st administrator of a domain as a service account has been prepared. It covers the main use cases:</a:t>
            </a:r>
          </a:p>
          <a:p>
            <a:r>
              <a:rPr sz="1000">
                <a:latin typeface="Avenir"/>
              </a:rPr>
              <a:t>This epic holds corner cases to support the feature which require an update to the service account:</a:t>
            </a:r>
            <a:r>
              <a:rPr sz="1000">
                <a:latin typeface="Avenir"/>
              </a:rPr>
              <a:t>4. direct domain to MSP domain conversion</a:t>
            </a:r>
            <a:r>
              <a:rPr sz="1000">
                <a:latin typeface="Avenir"/>
              </a:rPr>
              <a:t>5. MSP domain to direct domain conversion</a:t>
            </a:r>
            <a:r>
              <a:rPr sz="1000">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000">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000" b="1">
                <a:latin typeface="Avenir"/>
              </a:rPr>
              <a:t>Acceptance Criteria:</a:t>
            </a:r>
          </a:p>
          <a:p>
            <a:r>
              <a:rPr sz="1000">
                <a:latin typeface="Avenir"/>
              </a:rPr>
              <a:t>Links:</a:t>
            </a:r>
            <a:r>
              <a:rPr sz="1000">
                <a:latin typeface="Avenir"/>
                <a:hlinkClick r:id="rId2"/>
              </a:rPr>
              <a:t>https://developers.docusign.com/docs/esign-rest-api/esign101/rules-and-limits/#:~:text=Docusign%20has%20the%20following%20limitations,of%20up%20to%2052%20MB</a:t>
            </a:r>
          </a:p>
          <a:p>
            <a:r>
              <a:rPr sz="1000">
                <a:latin typeface="Avenir"/>
                <a:hlinkClick r:id="rId3"/>
              </a:rPr>
              <a:t>https://developers.docusign.com/docs/esign-rest-api/reference/envelopes/chunkeduploads/</a:t>
            </a:r>
          </a:p>
          <a:p>
            <a:r>
              <a:rPr sz="1000">
                <a:latin typeface="Avenir"/>
              </a:rPr>
              <a:t>Ticket:</a:t>
            </a:r>
            <a:r>
              <a:rPr sz="1000">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000">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000" b="1">
                <a:latin typeface="Avenir"/>
              </a:rPr>
              <a:t>1.</a:t>
            </a:r>
            <a:r>
              <a:rPr sz="1000" b="1">
                <a:latin typeface="Avenir"/>
              </a:rPr>
              <a:t>Bidirectional Sync of Ticket Status</a:t>
            </a:r>
          </a:p>
          <a:p>
            <a:r>
              <a:rPr sz="1000">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000">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000">
                <a:latin typeface="Avenir"/>
              </a:rPr>
              <a:t>- Reduce Communication Gaps: The sync helps eliminate communication gaps, ensuring that teams using Secure &amp; Govern can see the latest ticket status without needing to switch platforms.</a:t>
            </a:r>
          </a:p>
          <a:p>
            <a:r>
              <a:rPr sz="1000">
                <a:latin typeface="Avenir"/>
              </a:rPr>
              <a:t>- Automated Polling or Webhooks: Implement mechanisms like periodic polling or webhooks to detect and trigger updates between the systems to maintain real-time or near-real-time synchronization.</a:t>
            </a:r>
          </a:p>
          <a:p>
            <a:r>
              <a:rPr sz="1000" b="1">
                <a:latin typeface="Avenir"/>
              </a:rPr>
              <a:t>2.</a:t>
            </a:r>
            <a:r>
              <a:rPr sz="1000" b="1">
                <a:latin typeface="Avenir"/>
              </a:rPr>
              <a:t>Display ServiceNow Ticket in the Third Pane within Secure &amp; Govern Issues Module</a:t>
            </a:r>
          </a:p>
          <a:p>
            <a:r>
              <a:rPr sz="1000">
                <a:latin typeface="Avenir"/>
              </a:rPr>
              <a:t>- Clickable Ticket Link: Make the ticket ID or title clickable to open the full ServiceNow ticket in a new window or tab. This provides quick access to the full ticket details if more in-depth review or actions are needed.</a:t>
            </a:r>
          </a:p>
          <a:p>
            <a:r>
              <a:rPr sz="1000">
                <a:latin typeface="Avenir"/>
              </a:rPr>
              <a:t>- Live Status Updates in Pane: Ensure that the ticket status in the third pane updates in real-time (via the bidirectional sync) so that users have an up-to-date view of the issue’s progress.</a:t>
            </a:r>
          </a:p>
          <a:p>
            <a:r>
              <a:rPr sz="1000">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000" b="1">
                <a:latin typeface="Avenir"/>
              </a:rPr>
              <a:t>3.</a:t>
            </a:r>
            <a:r>
              <a:rPr sz="1000" b="1">
                <a:latin typeface="Avenir"/>
              </a:rPr>
              <a:t>Benefits of the Enhancement</a:t>
            </a:r>
          </a:p>
          <a:p>
            <a:r>
              <a:rPr sz="1000">
                <a:latin typeface="Avenir"/>
              </a:rPr>
              <a:t>- Streamlined Incident Management: By integrating status updates and a visual display of ServiceNow tickets in Secure &amp; Govern, incident management becomes more streamlined, as users can track and respond to incidents directly.</a:t>
            </a:r>
          </a:p>
          <a:p>
            <a:r>
              <a:rPr sz="1000">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000">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000" b="1">
                <a:latin typeface="Avenir"/>
              </a:rPr>
              <a:t>There is requirement from customers especially</a:t>
            </a:r>
            <a:r>
              <a:rPr sz="1000" b="1">
                <a:latin typeface="Avenir"/>
              </a:rPr>
              <a:t>NetCov</a:t>
            </a:r>
            <a:r>
              <a:rPr sz="1000" b="1">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sensitive content indicator is of high interest to senior leadership, so we're going to need to track what customers have the SCII labeling policy enabled.</a:t>
            </a:r>
          </a:p>
          <a:p>
            <a:r>
              <a:rPr sz="1000" b="1">
                <a:latin typeface="Avenir"/>
              </a:rPr>
              <a:t>User Story</a:t>
            </a:r>
          </a:p>
          <a:p>
            <a:r>
              <a:rPr sz="1000">
                <a:latin typeface="Avenir"/>
              </a:rPr>
              <a:t>As an feature owner, I need to be able to report on the usage of all released features</a:t>
            </a:r>
          </a:p>
          <a:p>
            <a:r>
              <a:rPr sz="1000" b="1">
                <a:latin typeface="Avenir"/>
              </a:rPr>
              <a:t>Feature Description</a:t>
            </a:r>
          </a:p>
          <a:p>
            <a:r>
              <a:rPr sz="1000">
                <a:latin typeface="Avenir"/>
              </a:rPr>
              <a:t>The sensitive content indicator is of high interest to senior leadership, so we're going to need to track what customers have the SCII labeling policy enabled.</a:t>
            </a:r>
            <a:r>
              <a:rPr sz="1000">
                <a:latin typeface="Avenir"/>
              </a:rPr>
              <a:t>Information needed:</a:t>
            </a:r>
          </a:p>
          <a:p>
            <a:r>
              <a:rPr sz="1000">
                <a:latin typeface="Avenir"/>
              </a:rPr>
              <a:t>- Tenant ID</a:t>
            </a:r>
          </a:p>
          <a:p>
            <a:r>
              <a:rPr sz="1000">
                <a:latin typeface="Avenir"/>
              </a:rPr>
              <a:t>- Tenant name (nice to have)</a:t>
            </a:r>
          </a:p>
          <a:p>
            <a:r>
              <a:rPr sz="1000">
                <a:latin typeface="Avenir"/>
              </a:rPr>
              <a:t>- Policy state (enabled/disabled)</a:t>
            </a:r>
          </a:p>
          <a:p>
            <a:r>
              <a:rPr sz="1000">
                <a:latin typeface="Avenir"/>
              </a:rPr>
              <a:t>- Associated CC policies (policy ID)</a:t>
            </a:r>
          </a:p>
          <a:p>
            <a:r>
              <a:rPr sz="1000">
                <a:latin typeface="Avenir"/>
              </a:rPr>
              <a:t>- Associated sources (source ID)</a:t>
            </a:r>
          </a:p>
          <a:p>
            <a:r>
              <a:rPr sz="1000">
                <a:latin typeface="Avenir"/>
              </a:rPr>
              <a:t>- Number of files labeled</a:t>
            </a:r>
          </a:p>
          <a:p>
            <a:r>
              <a:rPr sz="1000">
                <a:latin typeface="Avenir"/>
              </a:rPr>
              <a:t>- Update schedule TBD (maybe every 24 hours)</a:t>
            </a:r>
          </a:p>
          <a:p>
            <a:r>
              <a:rPr sz="1000">
                <a:latin typeface="Avenir"/>
              </a:rPr>
              <a:t>If it's built for generic doc labeling info:</a:t>
            </a:r>
          </a:p>
          <a:p>
            <a:r>
              <a:rPr sz="1000">
                <a:latin typeface="Avenir"/>
              </a:rPr>
              <a:t>- Mark individual patterns (yes/no)</a:t>
            </a:r>
          </a:p>
          <a:p>
            <a:r>
              <a:rPr sz="1000">
                <a:latin typeface="Avenir"/>
              </a:rPr>
              <a:t>- Write persistent labels (yes/no)</a:t>
            </a:r>
          </a:p>
          <a:p>
            <a:r>
              <a:rPr sz="1000">
                <a:latin typeface="Avenir"/>
              </a:rPr>
              <a:t>- Policy name</a:t>
            </a:r>
          </a:p>
          <a:p>
            <a:r>
              <a:rPr sz="1000">
                <a:latin typeface="Avenir"/>
              </a:rPr>
              <a:t>- Description</a:t>
            </a:r>
          </a:p>
          <a:p>
            <a:r>
              <a:rPr sz="1000">
                <a:latin typeface="Avenir"/>
              </a:rPr>
              <a:t>Ideas:</a:t>
            </a:r>
          </a:p>
          <a:p>
            <a:r>
              <a:rPr sz="1000">
                <a:latin typeface="Avenir"/>
              </a:rPr>
              <a:t>- Make information available in admin panelThis may be quick solution, but might only be for the SCII (and LPTR) labeling policy</a:t>
            </a:r>
          </a:p>
          <a:p>
            <a:r>
              <a:rPr sz="1000">
                <a:latin typeface="Avenir"/>
              </a:rPr>
              <a:t>- Make information available in BQWould be usable by more teams (like the data team)Could be expanded to include all labeling policies</a:t>
            </a:r>
          </a:p>
          <a:p>
            <a:r>
              <a:rPr sz="1000" b="1">
                <a:latin typeface="Avenir"/>
              </a:rPr>
              <a:t>Public Summary</a:t>
            </a:r>
          </a:p>
          <a:p>
            <a:r>
              <a:rPr sz="1000">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There have been escalations created due to customers moving stub files so the stub file no longer matches the source/destination.</a:t>
            </a:r>
          </a:p>
          <a:p>
            <a:r>
              <a:rPr sz="1000" b="1">
                <a:latin typeface="Avenir"/>
              </a:rPr>
              <a:t>User Story</a:t>
            </a:r>
          </a:p>
          <a:p>
            <a:r>
              <a:rPr sz="1000">
                <a:latin typeface="Avenir"/>
              </a:rPr>
              <a:t>Support has requested that the original source and destination paths be included in the stub file text to avoid confusion/escalations when this happens</a:t>
            </a:r>
          </a:p>
          <a:p>
            <a:r>
              <a:rPr sz="1000" b="1">
                <a:latin typeface="Avenir"/>
              </a:rPr>
              <a:t>Feature Description</a:t>
            </a:r>
          </a:p>
          <a:p>
            <a:r>
              <a:rPr sz="1000">
                <a:latin typeface="Avenir"/>
              </a:rPr>
              <a:t>Beneath the standard text but before custom text in the stub file, the new information should be included:</a:t>
            </a:r>
          </a:p>
          <a:p>
            <a:r>
              <a:rPr sz="1000">
                <a:latin typeface="Avenir"/>
              </a:rPr>
              <a:t>- Original file location (domain and path)</a:t>
            </a:r>
          </a:p>
          <a:p>
            <a:r>
              <a:rPr sz="1000">
                <a:latin typeface="Avenir"/>
              </a:rPr>
              <a:t>- Original archive destination (domain and path)</a:t>
            </a:r>
          </a:p>
          <a:p>
            <a:r>
              <a:rPr sz="1000" b="1">
                <a:latin typeface="Avenir"/>
              </a:rPr>
              <a:t>Public Summary</a:t>
            </a:r>
          </a:p>
          <a:p>
            <a:r>
              <a:rPr sz="1000">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r>
              <a:rPr sz="1000">
                <a:latin typeface="Avenir"/>
              </a:rPr>
              <a:t>Confluence page:</a:t>
            </a:r>
            <a:r>
              <a:rPr sz="1000">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r>
              <a:rPr sz="1000" b="1">
                <a:latin typeface="Avenir"/>
              </a:rPr>
              <a:t>User Story</a:t>
            </a:r>
          </a:p>
          <a:p>
            <a:r>
              <a:rPr sz="1000">
                <a:latin typeface="Avenir"/>
              </a:rPr>
              <a:t>As a Security Administrator, I want to apply the Purview label with the highest priority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r>
              <a:rPr sz="1000" b="1">
                <a:latin typeface="Avenir"/>
              </a:rPr>
              <a:t>User Story</a:t>
            </a:r>
          </a:p>
          <a:p>
            <a:r>
              <a:rPr sz="1000" b="1">
                <a:latin typeface="Avenir"/>
              </a:rPr>
              <a:t>A user specifies the ALL operator and selects</a:t>
            </a:r>
            <a:r>
              <a:rPr sz="1000" b="1">
                <a:latin typeface="Avenir"/>
              </a:rPr>
              <a:t>Sensitive Content Patterns</a:t>
            </a:r>
            <a:r>
              <a:rPr sz="1000" b="1">
                <a:latin typeface="Avenir"/>
              </a:rPr>
              <a:t>and</a:t>
            </a:r>
            <a:r>
              <a:rPr sz="1000" b="1">
                <a:latin typeface="Avenir"/>
              </a:rPr>
              <a:t>File Paths and Attributes.</a:t>
            </a:r>
            <a:r>
              <a:rPr sz="1000" b="1">
                <a:latin typeface="Avenir"/>
              </a:rPr>
              <a:t>They would like it to match ANY of the sensitive content patterns select but only in the file paths defined. They do not need it to match ALL of they selected sensitive content patterns</a:t>
            </a:r>
          </a:p>
          <a:p>
            <a:r>
              <a:rPr sz="1000" b="1">
                <a:latin typeface="Avenir"/>
              </a:rPr>
              <a:t>Feature Description</a:t>
            </a:r>
          </a:p>
          <a:p>
            <a:r>
              <a:rPr sz="1000">
                <a:latin typeface="Avenir"/>
              </a:rPr>
              <a:t>Provide the ability for users, that when using the global "ALL" operator, they can specify if ALL or ANY criteria within a section (i.e. sensitive content patterns) must match.</a:t>
            </a:r>
          </a:p>
          <a:p>
            <a:r>
              <a:rPr sz="1000" b="1">
                <a:latin typeface="Avenir"/>
              </a:rPr>
              <a:t>Public Summary</a:t>
            </a:r>
          </a:p>
          <a:p>
            <a:r>
              <a:rPr sz="1000">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r>
              <a:rPr sz="1400" b="1">
                <a:latin typeface="Avenir"/>
              </a:rPr>
              <a:t>Goals:</a:t>
            </a:r>
          </a:p>
          <a:p>
            <a:r>
              <a:rPr sz="1000">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000">
                <a:latin typeface="Avenir"/>
              </a:rPr>
              <a:t>As a part of the Redesign Initiative, we are have to align the design components to be similar to CFS.</a:t>
            </a:r>
          </a:p>
          <a:p>
            <a:r>
              <a:rPr sz="1000">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MSP Reseller Dashboard should be aligned with Egnyte look and feel and organised according to best UX practices.</a:t>
            </a:r>
          </a:p>
          <a:p>
            <a:r>
              <a:rPr sz="1000">
                <a:latin typeface="Avenir"/>
              </a:rPr>
              <a:t>All the tabs should have the same UI.</a:t>
            </a:r>
          </a:p>
          <a:p>
            <a:r>
              <a:rPr sz="1000">
                <a:latin typeface="Avenir"/>
              </a:rPr>
              <a:t>Goal</a:t>
            </a:r>
          </a:p>
          <a:p>
            <a:r>
              <a:rPr sz="1000">
                <a:latin typeface="Avenir"/>
              </a:rPr>
              <a:t>- Prepare designs to organise the RD tabs and elements according the UX best practices adding the look and feel currently used in other Egnyte applications. Include all current tabs and functionalities</a:t>
            </a:r>
          </a:p>
          <a:p>
            <a:r>
              <a:rPr sz="1000">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000">
                <a:latin typeface="Avenir"/>
              </a:rPr>
              <a:t>In order to facilitate users moving from CFS to S&amp;G to remediate sensitive content, we should provide them a link that will take them to the SC view with the associated location.</a:t>
            </a:r>
          </a:p>
          <a:p>
            <a:r>
              <a:rPr sz="1000">
                <a:latin typeface="Avenir"/>
              </a:rPr>
              <a:t>Will require some entitlement changes in S&amp;G</a:t>
            </a:r>
          </a:p>
          <a:p>
            <a:r>
              <a:rPr sz="1000">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000">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000">
                <a:latin typeface="Avenir"/>
              </a:rPr>
              <a:t>Multiple Pendo tasks to support the Add-On Trial capability being developed by the MI team and released in Q1 25. It will be released ONLY to direct domains and VAR domains. It will exclude MSPs and child domains.</a:t>
            </a:r>
          </a:p>
          <a:p>
            <a:r>
              <a:rPr sz="1000">
                <a:latin typeface="Avenir"/>
              </a:rPr>
              <a:t>1. In the UI, we want to introduce multiple "New" badges and a Pendo Guide that lead a user to the Trial Add-Ons.</a:t>
            </a:r>
          </a:p>
          <a:p>
            <a:r>
              <a:rPr sz="1000">
                <a:latin typeface="Avenir"/>
              </a:rPr>
              <a:t>- New next to Settings, drives user to Subscription: Trial Add-Ons</a:t>
            </a:r>
          </a:p>
          <a:p>
            <a:r>
              <a:rPr sz="1000">
                <a:latin typeface="Avenir"/>
              </a:rPr>
              <a:t>- Pendo Guide introducing the new feature.</a:t>
            </a:r>
          </a:p>
          <a:p>
            <a:r>
              <a:rPr sz="1000">
                <a:latin typeface="Avenir"/>
              </a:rPr>
              <a:t>2. Run a Pendo campaign to Admins to promote the new ability to try add-ons for 14 days.</a:t>
            </a:r>
          </a:p>
          <a:p>
            <a:r>
              <a:rPr sz="1000">
                <a:latin typeface="Avenir"/>
              </a:rPr>
              <a:t>3. Create individual Pendo guides (contextually, if possible) to advise users on a domain that they have access to try a feature for 14 days. If contextual campaign isn't possible, we will trigger a generic "first log in" campaign.</a:t>
            </a:r>
          </a:p>
          <a:p>
            <a:r>
              <a:rPr sz="1000">
                <a:latin typeface="Avenir"/>
              </a:rPr>
              <a:t>Link to 12/17 Presentation:</a:t>
            </a:r>
            <a:r>
              <a:rPr sz="1000">
                <a:latin typeface="Avenir"/>
                <a:hlinkClick r:id="rId2"/>
              </a:rPr>
              <a:t>https://egnyte.egnyte.com/dl/QOkxJeRFY1</a:t>
            </a:r>
          </a:p>
          <a:p>
            <a:r>
              <a:rPr sz="1000">
                <a:latin typeface="Avenir"/>
              </a:rPr>
              <a:t>Link to Confluence Page:</a:t>
            </a:r>
            <a:r>
              <a:rPr sz="1000">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000">
                <a:latin typeface="Avenir"/>
              </a:rPr>
              <a:t>Migrate data from Box to Egnyte using our Content Lifecycle product.</a:t>
            </a:r>
          </a:p>
          <a:p>
            <a:r>
              <a:rPr sz="1000">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000">
                <a:latin typeface="Avenir"/>
              </a:rPr>
              <a:t>Create an agent:</a:t>
            </a:r>
            <a:r>
              <a:rPr sz="1000">
                <a:latin typeface="Avenir"/>
                <a:hlinkClick r:id="rId2"/>
              </a:rPr>
              <a:t>https://egnyte.atlassian.net/wiki/spaces/CFS/pages/1227161693/Agents+Introduction+in+Egnyte+Platform+WIP#Create-your-own-Agent</a:t>
            </a:r>
          </a:p>
          <a:p>
            <a:r>
              <a:rPr sz="1000">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000">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000">
                <a:latin typeface="Avenir"/>
              </a:rPr>
              <a:t>Confluence doc:</a:t>
            </a:r>
          </a:p>
          <a:p>
            <a:r>
              <a:rPr sz="1000">
                <a:latin typeface="Avenir"/>
                <a:hlinkClick r:id="rId2"/>
              </a:rPr>
              <a:t>https://egnyte.atlassian.net/wiki/x/AQBaV</a:t>
            </a:r>
          </a:p>
          <a:p>
            <a:r>
              <a:rPr sz="1000">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000">
                <a:latin typeface="Avenir"/>
                <a:hlinkClick r:id="rId2"/>
              </a:rPr>
              <a:t>https://egnyte.atlassian.net/wiki/spaces/CFS/pages/1471152191/Questionnaire+Agent?force_transition=e7e56be6-04a5-4088-bb89-a71bc2d9bb13</a:t>
            </a:r>
          </a:p>
          <a:p>
            <a:r>
              <a:rPr sz="1000">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000">
                <a:latin typeface="Avenir"/>
              </a:rPr>
              <a:t>- Translation Agent:</a:t>
            </a:r>
          </a:p>
          <a:p>
            <a:r>
              <a:rPr sz="1000">
                <a:latin typeface="Avenir"/>
              </a:rPr>
              <a:t>- Document Review Agent:</a:t>
            </a:r>
          </a:p>
          <a:p>
            <a:r>
              <a:rPr sz="1000">
                <a:latin typeface="Avenir"/>
              </a:rPr>
              <a:t>- Job Description Creation Agent:</a:t>
            </a:r>
          </a:p>
          <a:p>
            <a:r>
              <a:rPr sz="1000">
                <a:latin typeface="Avenir"/>
              </a:rPr>
              <a:t>- Web Search Agent:</a:t>
            </a:r>
          </a:p>
          <a:p>
            <a:r>
              <a:rPr sz="1000" b="1">
                <a:latin typeface="Avenir"/>
              </a:rPr>
              <a:t>Original:</a:t>
            </a:r>
          </a:p>
          <a:p>
            <a:r>
              <a:rPr sz="1000">
                <a:latin typeface="Avenir"/>
                <a:hlinkClick r:id="rId2"/>
              </a:rPr>
              <a:t>https://egnyte.atlassian.net/wiki/spaces/CFS/pages/1227161693/Agents+Introduction+in+Copilot+Hub</a:t>
            </a:r>
          </a:p>
          <a:p>
            <a:r>
              <a:rPr sz="1000">
                <a:latin typeface="Avenir"/>
              </a:rPr>
              <a:t>Figma:</a:t>
            </a:r>
          </a:p>
          <a:p>
            <a:r>
              <a:rPr sz="1000">
                <a:latin typeface="Avenir"/>
                <a:hlinkClick r:id="rId3"/>
              </a:rPr>
              <a:t>https://www.figma.com/design/k96o3kXukaVrAUtsaPhN4H/Egnyte-Platform-Copilot---2025?node-id=24179-230269&amp;t=Rc2JPK6PsbVBlXNe-0</a:t>
            </a:r>
          </a:p>
          <a:p>
            <a:r>
              <a:rPr sz="1000">
                <a:latin typeface="Avenir"/>
              </a:rPr>
              <a:t>Design:</a:t>
            </a:r>
          </a:p>
          <a:p>
            <a:r>
              <a:rPr sz="1000">
                <a:latin typeface="Avenir"/>
                <a:hlinkClick r:id="rId4"/>
              </a:rPr>
              <a:t>https://egnyte.atlassian.net/wiki/spaces/CFS/pages/1304788999/Agents+Integration</a:t>
            </a:r>
          </a:p>
          <a:p>
            <a:r>
              <a:rPr sz="1000">
                <a:latin typeface="Avenir"/>
              </a:rPr>
              <a:t>Feature flags:</a:t>
            </a:r>
          </a:p>
          <a:p>
            <a:r>
              <a:rPr sz="1000">
                <a:latin typeface="Avenir"/>
              </a:rPr>
              <a:t>*server.SmartAppAgentsPowerUserAccessEnabled*</a:t>
            </a:r>
          </a:p>
          <a:p>
            <a:r>
              <a:rPr sz="1000">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000">
                <a:latin typeface="Avenir"/>
              </a:rPr>
              <a:t>AI security agent would enable agents to suggest actions to users pre-emptively based on several historic insights obtained across Issues, SC, Permissions&gt;</a:t>
            </a:r>
          </a:p>
          <a:p>
            <a:r>
              <a:rPr sz="1000">
                <a:latin typeface="Avenir"/>
              </a:rPr>
              <a:t>Role of the agent to be specific:</a:t>
            </a:r>
            <a:r>
              <a:rPr sz="1000">
                <a:latin typeface="Avenir"/>
              </a:rPr>
              <a:t>The idea is to provide suggestions on specific S&amp;G actions based on internal data analysis, like:</a:t>
            </a:r>
          </a:p>
          <a:p/>
          <a:p>
            <a:r>
              <a:rPr sz="1000">
                <a:latin typeface="Avenir"/>
              </a:rPr>
              <a:t>- Creation of Polices -&gt; Content Safeguard Policies,  Content Life Cycle Polices, Classification Policies</a:t>
            </a:r>
          </a:p>
          <a:p>
            <a:r>
              <a:rPr sz="1000">
                <a:latin typeface="Avenir"/>
              </a:rPr>
              <a:t>- Specific Remediation Actions -&gt; Bulk Remediate, Auto Remediation Actions</a:t>
            </a:r>
          </a:p>
          <a:p>
            <a:r>
              <a:rPr sz="1000">
                <a:latin typeface="Avenir"/>
              </a:rPr>
              <a:t>- Report Creation -&gt; Creation of User / Audit Reports</a:t>
            </a:r>
          </a:p>
          <a:p>
            <a:r>
              <a:rPr sz="1000">
                <a:latin typeface="Avenir"/>
              </a:rPr>
              <a:t>- Other S&amp;G Actions - TBD</a:t>
            </a:r>
          </a:p>
          <a:p>
            <a:r>
              <a:rPr sz="1000" b="1">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000">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r>
              <a:rPr sz="1000" b="1">
                <a:latin typeface="Avenir"/>
              </a:rPr>
              <a:t>Requirements:</a:t>
            </a:r>
          </a:p>
          <a:p>
            <a:r>
              <a:rPr sz="1000">
                <a:latin typeface="Avenir"/>
              </a:rPr>
              <a:t>- Analyze file actions for Windows Explorer to help separate system actions (e.g. search indexing) from actual user access/download actions</a:t>
            </a:r>
          </a:p>
          <a:p>
            <a:r>
              <a:rPr sz="1000">
                <a:latin typeface="Avenir"/>
              </a:rPr>
              <a:t>- Can the amount of time accessed be used?</a:t>
            </a:r>
          </a:p>
          <a:p>
            <a:r>
              <a:rPr sz="1000">
                <a:latin typeface="Avenir"/>
              </a:rPr>
              <a:t>- Provide the ability to filter out the system events an only capture user generated events</a:t>
            </a:r>
          </a:p>
          <a:p>
            <a:r>
              <a:rPr sz="1000">
                <a:latin typeface="Avenir"/>
              </a:rPr>
              <a:t>- Only user generated events should be used for Unusual Access detections</a:t>
            </a:r>
          </a:p>
          <a:p>
            <a:r>
              <a:rPr sz="1000" b="1">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r>
              <a:rPr sz="1400" b="1">
                <a:latin typeface="Avenir"/>
              </a:rPr>
              <a:t>Overview</a:t>
            </a:r>
          </a:p>
          <a:p>
            <a:r>
              <a:rPr sz="1000">
                <a:latin typeface="Avenir"/>
              </a:rPr>
              <a:t>Customers that heavily use Data Owners want the ability to a delegate an Issue to a Data Owner from the Issues view or automatically via Auto-Remediation rules.</a:t>
            </a:r>
          </a:p>
          <a:p>
            <a:r>
              <a:rPr sz="1000" b="1">
                <a:latin typeface="Avenir"/>
              </a:rPr>
              <a:t>Customers:</a:t>
            </a:r>
            <a:r>
              <a:rPr sz="1000" b="1">
                <a:latin typeface="Avenir"/>
              </a:rPr>
              <a:t>IPG, Sequoia</a:t>
            </a:r>
          </a:p>
          <a:p>
            <a:r>
              <a:rPr sz="1400" b="1">
                <a:latin typeface="Avenir"/>
              </a:rPr>
              <a:t>Requirements</a:t>
            </a:r>
          </a:p>
          <a:p>
            <a:r>
              <a:rPr sz="1000">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Expand the capabilities of Inactive Container based on customer feedback, including full lifecycle management (deletion from /Inactive)  Users will be able to:</a:t>
            </a:r>
          </a:p>
          <a:p>
            <a:r>
              <a:rPr sz="1000">
                <a:latin typeface="Avenir"/>
              </a:rPr>
              <a:t>- Manage the full content lifecycle of files, both retaining files in Inactive and deleting them from Inactive</a:t>
            </a:r>
          </a:p>
          <a:p>
            <a:r>
              <a:rPr sz="1000" b="1">
                <a:latin typeface="Avenir"/>
              </a:rPr>
              <a:t>User Story</a:t>
            </a:r>
          </a:p>
          <a:p>
            <a:r>
              <a:rPr sz="1000">
                <a:latin typeface="Avenir"/>
              </a:rPr>
              <a:t>As a user, I want to be able to manage the full lifecycle of my data. With the introduction of the Inactive area, that means I need to be able to move data from primary storage to inactive and then manage the data within Inactive as well</a:t>
            </a:r>
          </a:p>
          <a:p>
            <a:r>
              <a:rPr sz="1000" b="1">
                <a:latin typeface="Avenir"/>
              </a:rPr>
              <a:t>Feature Description</a:t>
            </a:r>
          </a:p>
          <a:p>
            <a:r>
              <a:rPr sz="1000">
                <a:latin typeface="Avenir"/>
              </a:rPr>
              <a:t>Provide default and policy-based retention for files in Inactive</a:t>
            </a:r>
          </a:p>
          <a:p>
            <a:r>
              <a:rPr sz="1000">
                <a:latin typeface="Avenir"/>
              </a:rPr>
              <a:t>Provide on-demand and policy-based deletion for files in Inactive</a:t>
            </a:r>
          </a:p>
          <a:p>
            <a:r>
              <a:rPr sz="1000" b="1">
                <a:latin typeface="Avenir"/>
              </a:rPr>
              <a:t>Public Summary</a:t>
            </a:r>
          </a:p>
          <a:p>
            <a:r>
              <a:rPr sz="1000">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r>
              <a:rPr sz="1000" b="1">
                <a:latin typeface="Avenir"/>
              </a:rPr>
              <a:t>User Story</a:t>
            </a:r>
          </a:p>
          <a:p>
            <a:r>
              <a:rPr sz="1000">
                <a:latin typeface="Avenir"/>
              </a:rPr>
              <a:t>As a Security Administrator, I want to continuously scan and classify a file based on its contents even when the file has a Purview encrypted label.</a:t>
            </a:r>
          </a:p>
          <a:p>
            <a:r>
              <a:rPr sz="1000" b="1">
                <a:latin typeface="Avenir"/>
              </a:rPr>
              <a:t>Feature Description</a:t>
            </a:r>
          </a:p>
          <a:p>
            <a:r>
              <a:rPr sz="1000">
                <a:latin typeface="Avenir"/>
              </a:rPr>
              <a:t>Egnyte should scan the files in CFS which are stamped with MSIP encryption / enforcement labels.</a:t>
            </a:r>
          </a:p>
          <a:p>
            <a:r>
              <a:rPr sz="1000">
                <a:latin typeface="Avenir"/>
              </a:rPr>
              <a:t>1) Identify  MSIP Enforcement / Encryption label applied files in CFS</a:t>
            </a:r>
          </a:p>
          <a:p>
            <a:r>
              <a:rPr sz="1000">
                <a:latin typeface="Avenir"/>
              </a:rPr>
              <a:t>2) Remove Stamp / Decrypt the enforcement of the Labels</a:t>
            </a:r>
          </a:p>
          <a:p>
            <a:r>
              <a:rPr sz="1000">
                <a:latin typeface="Avenir"/>
              </a:rPr>
              <a:t>3) Execute Content Classification policies on the files from #2</a:t>
            </a:r>
          </a:p>
          <a:p>
            <a:r>
              <a:rPr sz="1000">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r>
              <a:rPr sz="1000" b="1">
                <a:latin typeface="Avenir"/>
              </a:rPr>
              <a:t>User Story</a:t>
            </a:r>
          </a:p>
          <a:p>
            <a:r>
              <a:rPr sz="1000">
                <a:latin typeface="Avenir"/>
              </a:rPr>
              <a:t>As a Security Administrator, I want to apply a Purview label from a hierarchy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000" b="1">
                <a:latin typeface="Avenir"/>
              </a:rPr>
              <a:t>Problem Statement</a:t>
            </a:r>
            <a:r>
              <a:rPr sz="1000" b="1">
                <a:latin typeface="Avenir"/>
              </a:rPr>
              <a:t>After providing visibility into the basic Content Lifecycle analytics we want to expand what S&amp;G information we show users in CFS</a:t>
            </a:r>
          </a:p>
          <a:p>
            <a:r>
              <a:rPr sz="1000" b="1">
                <a:latin typeface="Avenir"/>
              </a:rPr>
              <a:t>User Story</a:t>
            </a:r>
          </a:p>
          <a:p>
            <a:r>
              <a:rPr sz="1000">
                <a:latin typeface="Avenir"/>
              </a:rPr>
              <a:t>As a user, I want to be able to access information about my files without needing to navigate to Secure &amp; Govern</a:t>
            </a:r>
          </a:p>
          <a:p>
            <a:r>
              <a:rPr sz="1000" b="1">
                <a:latin typeface="Avenir"/>
              </a:rPr>
              <a:t>Feature Description:</a:t>
            </a:r>
          </a:p>
          <a:p>
            <a:r>
              <a:rPr sz="1000">
                <a:latin typeface="Avenir"/>
              </a:rPr>
              <a:t>- Create S&amp;G Insight badge component placed in a Status column of the files list on the folder level</a:t>
            </a:r>
          </a:p>
          <a:p>
            <a:r>
              <a:rPr sz="1000">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r>
              <a:rPr sz="1000" b="1">
                <a:latin typeface="Avenir"/>
              </a:rPr>
              <a:t>Public Summary</a:t>
            </a:r>
          </a:p>
          <a:p>
            <a:r>
              <a:rPr sz="1000">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000">
                <a:latin typeface="Avenir"/>
              </a:rPr>
              <a:t>In order for a power user to have S&amp;G visibility, the power user must have Folder Full access to the individual folders to see issues and sensitive content in their S&amp;G instance.</a:t>
            </a:r>
          </a:p>
          <a:p>
            <a:r>
              <a:rPr sz="1000">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000">
                <a:latin typeface="Avenir"/>
              </a:rPr>
              <a:t>This feature would result in the following capabilities:</a:t>
            </a:r>
          </a:p>
          <a:p>
            <a:r>
              <a:rPr sz="1000">
                <a:latin typeface="Avenir"/>
              </a:rPr>
              <a:t>1. Configuration to enable Folder Full access to Folder Editors for folder editor-created folders</a:t>
            </a:r>
          </a:p>
          <a:p>
            <a:r>
              <a:rPr sz="1000">
                <a:latin typeface="Avenir"/>
              </a:rPr>
              <a:t>In Settings, Configuration - User Types &amp; Roles - under Power User - the following configuration should be enabled  -</a:t>
            </a:r>
          </a:p>
          <a:p>
            <a:r>
              <a:rPr sz="1000" b="1">
                <a:latin typeface="Avenir"/>
              </a:rPr>
              <a:t>Configuration (</a:t>
            </a:r>
            <a:r>
              <a:rPr sz="1000" b="1">
                <a:latin typeface="Avenir"/>
              </a:rPr>
              <a:t>bolded values</a:t>
            </a:r>
            <a:r>
              <a:rPr sz="1000" b="1">
                <a:latin typeface="Avenir"/>
              </a:rPr>
              <a:t>are</a:t>
            </a:r>
            <a:r>
              <a:rPr sz="1000" b="1">
                <a:latin typeface="Avenir"/>
              </a:rPr>
              <a:t>default</a:t>
            </a:r>
            <a:r>
              <a:rPr sz="1000" b="1">
                <a:latin typeface="Avenir"/>
              </a:rPr>
              <a:t>):</a:t>
            </a:r>
          </a:p>
          <a:p>
            <a:r>
              <a:rPr sz="1000" b="1">
                <a:latin typeface="Avenir"/>
              </a:rPr>
              <a:t>Option A: Delegated</a:t>
            </a:r>
            <a:r>
              <a:rPr sz="1000" b="1">
                <a:latin typeface="Avenir"/>
              </a:rPr>
              <a:t>Folder Full role</a:t>
            </a:r>
            <a:r>
              <a:rPr sz="1000" b="1">
                <a:latin typeface="Avenir"/>
              </a:rPr>
              <a:t>when creating a new folder  – Enabled</a:t>
            </a:r>
            <a:r>
              <a:rPr sz="1000" b="1">
                <a:latin typeface="Avenir"/>
              </a:rPr>
              <a:t>(True,</a:t>
            </a:r>
            <a:r>
              <a:rPr sz="1000" b="1">
                <a:latin typeface="Avenir"/>
              </a:rPr>
              <a:t>False**)**</a:t>
            </a:r>
          </a:p>
          <a:p>
            <a:r>
              <a:rPr sz="1000" b="1">
                <a:latin typeface="Avenir"/>
              </a:rPr>
              <a:t>Option B: Delegated role when creating a new folder – Picklist: (</a:t>
            </a:r>
            <a:r>
              <a:rPr sz="1000" b="1">
                <a:latin typeface="Avenir"/>
              </a:rPr>
              <a:t>Folder Full</a:t>
            </a:r>
            <a:r>
              <a:rPr sz="1000" b="1">
                <a:latin typeface="Avenir"/>
              </a:rPr>
              <a:t>, Folder Owner, None)</a:t>
            </a:r>
          </a:p>
          <a:p>
            <a:r>
              <a:rPr sz="1000">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000">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000">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000">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000">
                <a:latin typeface="Avenir"/>
                <a:hlinkClick r:id="rId2"/>
              </a:rPr>
              <a:t>Joist AI</a:t>
            </a:r>
            <a:r>
              <a:rPr sz="1000">
                <a:latin typeface="Avenir"/>
              </a:rPr>
              <a:t>, that should be taken into consideration when building a competing product. The expectation is that Egnyte’s proposal agent will streamline the RFP response process by:</a:t>
            </a:r>
          </a:p>
          <a:p>
            <a:r>
              <a:rPr sz="1000">
                <a:latin typeface="Avenir"/>
              </a:rPr>
              <a:t>- Identifying and retrieving past proposals closely aligned with new RFP requirements.</a:t>
            </a:r>
          </a:p>
          <a:p>
            <a:r>
              <a:rPr sz="1000">
                <a:latin typeface="Avenir"/>
              </a:rPr>
              <a:t>- Generating a draft proposal tailored to the specific RFP inputs</a:t>
            </a:r>
          </a:p>
          <a:p>
            <a:r>
              <a:rPr sz="1000">
                <a:latin typeface="Avenir"/>
              </a:rPr>
              <a:t>- Validating a draft proposal against the RFP requirements</a:t>
            </a:r>
          </a:p>
          <a:p>
            <a:r>
              <a:rPr sz="1000">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r>
              <a:rPr sz="1000">
                <a:latin typeface="Avenir"/>
              </a:rPr>
              <a:t>Full Requirements -</a:t>
            </a:r>
            <a:r>
              <a:rPr sz="1000">
                <a:latin typeface="Avenir"/>
                <a:hlinkClick r:id="rId3"/>
              </a:rPr>
              <a:t>https://egnyte.atlassian.net/wiki/spaces/AEC/pages/1452703784/Proposal+Agent+Alpha?force_transition=ccc75338-410b-4304-8493-476271b71f12</a:t>
            </a:r>
          </a:p>
          <a:p>
            <a:r>
              <a:rPr sz="1000">
                <a:latin typeface="Avenir"/>
              </a:rPr>
              <a:t>Jira -</a:t>
            </a:r>
            <a:r>
              <a:rPr sz="1000">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000">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000">
                <a:latin typeface="Avenir"/>
              </a:rPr>
              <a:t>The Project Schedule Agent is an AI-powered tool designed to support users in the Architecture, Engineering, and Construction (AEC) industry by automating schedule analysis tasks. The agent will perform three primary functions:</a:t>
            </a:r>
          </a:p>
          <a:p>
            <a:r>
              <a:rPr sz="1000">
                <a:latin typeface="Avenir"/>
              </a:rPr>
              <a:t>Full Requirements -</a:t>
            </a:r>
            <a:r>
              <a:rPr sz="1000">
                <a:latin typeface="Avenir"/>
                <a:hlinkClick r:id="rId2"/>
              </a:rPr>
              <a:t>https://egnyte.atlassian.net/wiki/spaces/AEC/pages/1489305902/Schedule+Agent+AEC</a:t>
            </a:r>
          </a:p>
          <a:p>
            <a:r>
              <a:rPr sz="1000">
                <a:latin typeface="Avenir"/>
              </a:rPr>
              <a:t>Jira ticket -</a:t>
            </a:r>
            <a:r>
              <a:rPr sz="1000">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r>
              <a:rPr sz="1000" b="1">
                <a:latin typeface="Avenir"/>
              </a:rPr>
              <a:t>Use-Cases</a:t>
            </a:r>
            <a:r>
              <a:rPr sz="1000" b="1">
                <a:latin typeface="Avenir"/>
              </a:rPr>
              <a:t>:</a:t>
            </a:r>
          </a:p>
          <a:p>
            <a:r>
              <a:rPr sz="1000" b="1">
                <a:latin typeface="Avenir"/>
              </a:rPr>
              <a:t>Description:</a:t>
            </a:r>
          </a:p>
          <a:p>
            <a:r>
              <a:rPr sz="1000">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r>
              <a:rPr sz="1000" b="1">
                <a:latin typeface="Avenir"/>
              </a:rPr>
              <a:t>Requirements:</a:t>
            </a:r>
            <a:r>
              <a:rPr sz="1000">
                <a:latin typeface="Avenir"/>
                <a:hlinkClick r:id="rId2"/>
              </a:rPr>
              <a:t>https://egnyte.atlassian.net/wiki/spaces/AEC/pages/1076199541/KB+for+Building+Codes</a:t>
            </a:r>
          </a:p>
          <a:p>
            <a:r>
              <a:rPr sz="1000">
                <a:latin typeface="Avenir"/>
              </a:rPr>
              <a:t>JIRA:</a:t>
            </a:r>
          </a:p>
          <a:p>
            <a:r>
              <a:rPr sz="1000">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r>
              <a:rPr sz="1000" b="1">
                <a:latin typeface="Avenir"/>
              </a:rPr>
              <a:t>User Stories:</a:t>
            </a:r>
          </a:p>
          <a:p>
            <a:r>
              <a:rPr sz="1000" b="1">
                <a:latin typeface="Avenir"/>
              </a:rPr>
              <a:t>Description:</a:t>
            </a:r>
          </a:p>
          <a:p>
            <a:r>
              <a:rPr sz="1000">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r>
              <a:rPr sz="1000" b="1">
                <a:latin typeface="Avenir"/>
              </a:rPr>
              <a:t>Requirements:</a:t>
            </a:r>
            <a:r>
              <a:rPr sz="1000">
                <a:latin typeface="Avenir"/>
                <a:hlinkClick r:id="rId2"/>
              </a:rPr>
              <a:t>https://egnyte.atlassian.net/wiki/spaces/AEC/pages/446464310/Smart+Specification+Requirements</a:t>
            </a:r>
          </a:p>
          <a:p>
            <a:r>
              <a:rPr sz="1000" b="1">
                <a:latin typeface="Avenir"/>
              </a:rPr>
              <a:t>Figma</a:t>
            </a:r>
          </a:p>
          <a:p>
            <a:r>
              <a:rPr sz="1000">
                <a:latin typeface="Avenir"/>
                <a:hlinkClick r:id="rId3"/>
              </a:rPr>
              <a:t>https://www.figma.com/design/pSP6gVOM1NB1dORHzVw1k5/AEC-Trial-Onboarding?node-id=7-17521&amp;node-type=frame&amp;t=2GCW5Ubc2U9ardCl-0</a:t>
            </a:r>
          </a:p>
          <a:p>
            <a:r>
              <a:rPr sz="1000">
                <a:latin typeface="Avenir"/>
              </a:rPr>
              <a:t>JIRA:</a:t>
            </a:r>
            <a:r>
              <a:rPr sz="1000">
                <a:latin typeface="Avenir"/>
                <a:hlinkClick r:id="rId4"/>
              </a:rPr>
              <a:t>https://jira.egnyte-it.com/browse/CFS-60040</a:t>
            </a:r>
          </a:p>
          <a:p>
            <a:r>
              <a:rPr sz="1000" b="1">
                <a:latin typeface="Avenir"/>
              </a:rPr>
              <a:t>FEATURE FLAG:</a:t>
            </a:r>
            <a:r>
              <a:rPr sz="1000" b="1">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000">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000">
                <a:latin typeface="Avenir"/>
              </a:rPr>
              <a:t>- Codebooks Agent</a:t>
            </a:r>
          </a:p>
          <a:p>
            <a:r>
              <a:rPr sz="1000">
                <a:latin typeface="Avenir"/>
              </a:rPr>
              <a:t>- Proposal Agent</a:t>
            </a:r>
          </a:p>
          <a:p>
            <a:r>
              <a:rPr sz="1000">
                <a:latin typeface="Avenir"/>
              </a:rPr>
              <a:t>- Schedule Agent</a:t>
            </a:r>
          </a:p>
          <a:p>
            <a:r>
              <a:rPr sz="1000">
                <a:latin typeface="Avenir"/>
              </a:rPr>
              <a:t>- Specification Agent</a:t>
            </a:r>
          </a:p>
          <a:p>
            <a:r>
              <a:rPr sz="1000">
                <a:latin typeface="Avenir"/>
              </a:rPr>
              <a:t>- Any other AEC agent to come in the future</a:t>
            </a:r>
          </a:p>
          <a:p>
            <a:r>
              <a:rPr sz="1000">
                <a:latin typeface="Avenir"/>
              </a:rPr>
              <a:t>The PSA will interpret user inputs, determine intent, and dynamically invoke one or more relevant agents based on the context.</a:t>
            </a:r>
          </a:p>
          <a:p>
            <a:r>
              <a:rPr sz="1000">
                <a:latin typeface="Avenir"/>
              </a:rPr>
              <a:t>Full Requirements -</a:t>
            </a:r>
            <a:r>
              <a:rPr sz="1000">
                <a:latin typeface="Avenir"/>
                <a:hlinkClick r:id="rId2"/>
              </a:rPr>
              <a:t>https://egnyte.atlassian.net/wiki/spaces/AEC/pages/1489502556/Project+Supervisory+Agent+AEC</a:t>
            </a:r>
          </a:p>
          <a:p>
            <a:r>
              <a:rPr sz="1000">
                <a:latin typeface="Avenir"/>
              </a:rPr>
              <a:t>Jira ticket -</a:t>
            </a:r>
            <a:r>
              <a:rPr sz="1000">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Beta-0 project goal is to enable up to 5 media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AEC and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Beta-2 project goal is to enable up to 100 AEC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000">
                <a:latin typeface="Avenir"/>
              </a:rPr>
              <a:t>- Send the user a "special email invite" (e.g. Thank you for being a great Egnyte customer...),</a:t>
            </a:r>
          </a:p>
          <a:p>
            <a:r>
              <a:rPr sz="1000">
                <a:latin typeface="Avenir"/>
              </a:rPr>
              <a:t>- Send the user a link to "Setup your account"</a:t>
            </a:r>
          </a:p>
          <a:p>
            <a:r>
              <a:rPr sz="1000">
                <a:latin typeface="Avenir"/>
              </a:rPr>
              <a:t>- Should use the same flow as Egnyte For Life only difference is that the PVI that they're landing on has a single plan</a:t>
            </a:r>
          </a:p>
          <a:p>
            <a:r>
              <a:rPr sz="1400" b="1">
                <a:latin typeface="Avenir"/>
              </a:rPr>
              <a:t>Goals:</a:t>
            </a:r>
          </a:p>
          <a:p>
            <a:r>
              <a:rPr sz="1000">
                <a:latin typeface="Avenir"/>
              </a:rPr>
              <a:t>- Allows Sales to send an invitation to a PROSPECT and have them land on a Platform Enterprise Trial without limitations</a:t>
            </a:r>
          </a:p>
          <a:p>
            <a:r>
              <a:rPr sz="1000">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1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1 (Control Number, Control Family, and Control Text)</a:t>
            </a:r>
          </a:p>
          <a:p>
            <a:r>
              <a:rPr sz="1000">
                <a:latin typeface="Avenir"/>
              </a:rPr>
              <a:t>- Mapping CMMC Level 1 controls to Egnyte capabilities</a:t>
            </a:r>
          </a:p>
          <a:p>
            <a:r>
              <a:rPr sz="1000">
                <a:latin typeface="Avenir"/>
              </a:rPr>
              <a:t>- Collecting evidence for CMMC Level 1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CMMC customers want to deploy Smart Cache in an egnytegov.com domain</a:t>
            </a:r>
          </a:p>
          <a:p>
            <a:r>
              <a:rPr sz="1000">
                <a:latin typeface="Avenir"/>
              </a:rPr>
              <a:t>How do we solve it?</a:t>
            </a:r>
          </a:p>
          <a:p>
            <a:r>
              <a:rPr sz="1000">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000">
                <a:latin typeface="Avenir"/>
              </a:rPr>
              <a:t>Currently SS devices does not take *.egnytegov.com as domains as its hardcoded to *.egnyte.com domains only.</a:t>
            </a:r>
          </a:p>
          <a:p>
            <a:r>
              <a:rPr sz="1000">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2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2 (Control Number, Control Family, and Control Text)</a:t>
            </a:r>
          </a:p>
          <a:p>
            <a:r>
              <a:rPr sz="1000">
                <a:latin typeface="Avenir"/>
              </a:rPr>
              <a:t>- Mapping CMMC Level 2 controls to Egnyte capabilities</a:t>
            </a:r>
          </a:p>
          <a:p>
            <a:r>
              <a:rPr sz="1000">
                <a:latin typeface="Avenir"/>
              </a:rPr>
              <a:t>- Collecting evidence for CMMC Level 2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MSP and channel partners want to create a 2nd copy of Egnyte data on S3 or Wasabi storage. This is in order to meet their compliance needs.</a:t>
            </a:r>
          </a:p>
          <a:p>
            <a:r>
              <a:rPr sz="1000">
                <a:latin typeface="Avenir"/>
              </a:rPr>
              <a:t>How do we solve it?</a:t>
            </a:r>
          </a:p>
          <a:p>
            <a:r>
              <a:rPr sz="1000">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000">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r>
              <a:rPr sz="1000" b="1">
                <a:latin typeface="Avenir"/>
              </a:rPr>
              <a:t>Example Use Case(s):</a:t>
            </a:r>
          </a:p>
          <a:p>
            <a:r>
              <a:rPr sz="1000">
                <a:latin typeface="Avenir"/>
              </a:rPr>
              <a:t>- Role/Group A can create password-only links on folder A, but Role/Group B is only allowed to create preview-only links on folder A</a:t>
            </a:r>
          </a:p>
          <a:p>
            <a:r>
              <a:rPr sz="1000">
                <a:latin typeface="Avenir"/>
              </a:rPr>
              <a:t>- Role/Group A &amp; B can create password-only links for files with expiry date, but Role/Group C is only allowed to create password-only links for files without expiry links</a:t>
            </a:r>
          </a:p>
          <a:p>
            <a:r>
              <a:rPr sz="1000" b="1">
                <a:latin typeface="Avenir"/>
              </a:rPr>
              <a:t>Requirements</a:t>
            </a:r>
          </a:p>
          <a:p>
            <a:r>
              <a:rPr sz="1000">
                <a:latin typeface="Avenir"/>
              </a:rPr>
              <a:t>- Restriction Policy RequirementsNo Changes</a:t>
            </a:r>
          </a:p>
          <a:p>
            <a:r>
              <a:rPr sz="1000">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000">
                <a:latin typeface="Avenir"/>
              </a:rPr>
              <a:t>- Policies can only be controlled for an entire domain or groups within a single domain</a:t>
            </a:r>
          </a:p>
          <a:p>
            <a:r>
              <a:rPr sz="1000" b="1">
                <a:latin typeface="Avenir"/>
              </a:rPr>
              <a:t>UX Design (Needs to be Updated):</a:t>
            </a:r>
          </a:p>
          <a:p>
            <a:r>
              <a:rPr sz="1000">
                <a:latin typeface="Avenir"/>
                <a:hlinkClick r:id="rId2"/>
              </a:rPr>
              <a:t>https://www.figma.com/file/Xyhi03eWgv6tnwzq4RwcQA/CS--Role-based-Link-Sharing-Controls(UX-1899)?node-id=2%3A5079&amp;t=wNGi4ZnNg81Ymlcp-0</a:t>
            </a:r>
          </a:p>
          <a:p>
            <a:r>
              <a:rPr sz="1000" b="1">
                <a:latin typeface="Avenir"/>
              </a:rPr>
              <a:t>Use the same UX design for CS Exception policies as we have for CS Restriction policies:</a:t>
            </a:r>
          </a:p>
          <a:p>
            <a:r>
              <a:rPr sz="1000">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r>
              <a:rPr sz="1000" b="1">
                <a:latin typeface="Avenir"/>
              </a:rPr>
              <a:t>User Story</a:t>
            </a:r>
          </a:p>
          <a:p>
            <a:r>
              <a:rPr sz="1000">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r>
              <a:rPr sz="1000" b="1">
                <a:latin typeface="Avenir"/>
              </a:rPr>
              <a:t>Feature Description</a:t>
            </a:r>
          </a:p>
          <a:p>
            <a:r>
              <a:rPr sz="1000">
                <a:latin typeface="Avenir"/>
              </a:rPr>
              <a:t>Based on discussion during refinement on 2/19, the concept of 'pausing' a policy seems to be the most straight forward.</a:t>
            </a:r>
          </a:p>
          <a:p>
            <a:r>
              <a:rPr sz="1000">
                <a:latin typeface="Avenir"/>
              </a:rPr>
              <a:t>- Frontend - provide pause/restart option for published policies</a:t>
            </a:r>
          </a:p>
          <a:p>
            <a:r>
              <a:rPr sz="1000">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000">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000">
                <a:latin typeface="Avenir"/>
              </a:rPr>
              <a:t>Confluence documentation ~~&gt;</a:t>
            </a:r>
            <a:r>
              <a:rPr sz="1000">
                <a:latin typeface="Avenir"/>
                <a:hlinkClick r:id="rId2"/>
              </a:rPr>
              <a:t>HERE</a:t>
            </a:r>
          </a:p>
          <a:p>
            <a:r>
              <a:rPr sz="1000">
                <a:latin typeface="Avenir"/>
              </a:rPr>
              <a:t>The current integration of Google OCR within the S&amp;G extraction pipeline is a limited PoC. It needs additional development to convert it to a production ready service. Those tasks are captured in this Epic.</a:t>
            </a:r>
          </a:p>
          <a:p>
            <a:r>
              <a:rPr sz="1000">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000">
                <a:latin typeface="Avenir"/>
              </a:rPr>
              <a:t>Encompasses everything in Milestone 3</a:t>
            </a:r>
          </a:p>
          <a:p>
            <a:r>
              <a:rPr sz="1000">
                <a:latin typeface="Avenir"/>
              </a:rPr>
              <a:t>Also includes further expansion of AI and S&amp;G Onboarding Tasks.</a:t>
            </a:r>
          </a:p>
          <a:p>
            <a:r>
              <a:rPr sz="1000">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000">
                <a:latin typeface="Avenir"/>
              </a:rPr>
              <a:t>See [</a:t>
            </a:r>
            <a:r>
              <a:rPr sz="1000">
                <a:latin typeface="Avenir"/>
                <a:hlinkClick r:id="rId2"/>
              </a:rPr>
              <a:t>https://egnyte.atlassian.net/wiki/x/BgBEV</a:t>
            </a:r>
            <a:r>
              <a:rPr sz="1000">
                <a:latin typeface="Avenir"/>
              </a:rPr>
              <a:t>]</a:t>
            </a:r>
          </a:p>
          <a:p>
            <a:r>
              <a:rPr sz="1000">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000">
                <a:latin typeface="Avenir"/>
              </a:rPr>
              <a:t>- We also want to add a question to the Admin Survey to determine what type of productivity tools they use. We will automatically enable the appropriate integration (Google, MS)</a:t>
            </a:r>
          </a:p>
          <a:p>
            <a:r>
              <a:rPr sz="1000">
                <a:latin typeface="Avenir"/>
              </a:rPr>
              <a:t>- And finally we want to enable both Slack and Teams integrations.</a:t>
            </a:r>
          </a:p>
          <a:p>
            <a:r>
              <a:rPr sz="1000">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r>
              <a:rPr sz="1000">
                <a:latin typeface="Avenir"/>
              </a:rPr>
              <a:t>PINT team has completed an API for the App Store that will be used for this initiative.</a:t>
            </a:r>
            <a:r>
              <a:rPr sz="1000">
                <a:latin typeface="Avenir"/>
              </a:rPr>
              <a:t>[</a:t>
            </a:r>
            <a:r>
              <a:rPr sz="1000">
                <a:latin typeface="Avenir"/>
                <a:hlinkClick r:id="rId3"/>
              </a:rPr>
              <a:t>https://egnyte.atlassian.net/wiki/spaces/PINT/pages/1166082078/App+Store+Configuration+API+for+Egnyte+Platform</a:t>
            </a:r>
            <a:r>
              <a:rPr sz="1000">
                <a:latin typeface="Avenir"/>
              </a:rPr>
              <a:t>]</a:t>
            </a:r>
          </a:p>
          <a:p>
            <a:r>
              <a:rPr sz="1000">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2 includes:</a:t>
            </a:r>
          </a:p>
          <a:p>
            <a:r>
              <a:rPr sz="1000">
                <a:latin typeface="Avenir"/>
              </a:rPr>
              <a:t>- Comprehensive styling, content, and UI updates to the top/header bar (S&amp;G)</a:t>
            </a:r>
          </a:p>
          <a:p>
            <a:r>
              <a:rPr sz="1000">
                <a:latin typeface="Avenir"/>
              </a:rPr>
              <a:t>- Updates to the main (left) navigation styling (S&amp;G)</a:t>
            </a:r>
          </a:p>
          <a:p>
            <a:r>
              <a:rPr sz="1000">
                <a:latin typeface="Avenir"/>
              </a:rPr>
              <a:t>- Introducing brand-new styling to menu buttons (S&amp;G)</a:t>
            </a:r>
          </a:p>
          <a:p>
            <a:r>
              <a:rPr sz="1000">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1 includes:</a:t>
            </a:r>
          </a:p>
          <a:p>
            <a:r>
              <a:rPr sz="1000">
                <a:latin typeface="Avenir"/>
              </a:rPr>
              <a:t>- Comprehensive styling, content, and UI updates to the top/header bar (CFS)</a:t>
            </a:r>
          </a:p>
          <a:p>
            <a:r>
              <a:rPr sz="1000">
                <a:latin typeface="Avenir"/>
              </a:rPr>
              <a:t>- Updates to the main (left) navigation styling (CFS)</a:t>
            </a:r>
          </a:p>
          <a:p>
            <a:r>
              <a:rPr sz="1000">
                <a:latin typeface="Avenir"/>
              </a:rPr>
              <a:t>- Introducing brand-new styling to menu buttons (CFS)</a:t>
            </a:r>
          </a:p>
          <a:p>
            <a:r>
              <a:rPr sz="1000">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000">
                <a:latin typeface="Avenir"/>
              </a:rPr>
              <a:t>Placeholder to aggregate tickets related to updates to trial registration pages for Gen 4 plans.</a:t>
            </a:r>
          </a:p>
          <a:p>
            <a:r>
              <a:rPr sz="1000">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duplicate permissions from the reporting center.</a:t>
            </a:r>
          </a:p>
          <a:p>
            <a:r>
              <a:rPr sz="1000">
                <a:latin typeface="Avenir"/>
              </a:rPr>
              <a:t>We want to extend the functionality to highlight folders with duplicate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r>
              <a:rPr sz="1000" b="1">
                <a:latin typeface="Avenir"/>
              </a:rPr>
              <a:t>User Story</a:t>
            </a:r>
            <a:r>
              <a:rPr sz="1000" b="1">
                <a:latin typeface="Avenir"/>
              </a:rPr>
              <a:t>As a Security Administrator, I want to protect sensitive content identified through Purview-labels from being shared with improper permissions.</a:t>
            </a:r>
          </a:p>
          <a:p>
            <a:r>
              <a:rPr sz="1000" b="1">
                <a:latin typeface="Avenir"/>
              </a:rPr>
              <a:t>Feature Description</a:t>
            </a:r>
          </a:p>
          <a:p>
            <a:r>
              <a:rPr sz="1000">
                <a:latin typeface="Avenir"/>
              </a:rPr>
              <a:t>This feature includes:</a:t>
            </a:r>
          </a:p>
          <a:p>
            <a:r>
              <a:rPr sz="1000">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unused permissions from the reporting center.</a:t>
            </a:r>
          </a:p>
          <a:p>
            <a:r>
              <a:rPr sz="1000">
                <a:latin typeface="Avenir"/>
              </a:rPr>
              <a:t>We want to extend the functionality to highlight folders with unused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000">
                <a:latin typeface="Avenir"/>
              </a:rPr>
              <a:t>Admins and Data Owners need the ability to schedule periodic (monthly, quarterly, yearly) permission reviews. The following requirements need to be completed</a:t>
            </a:r>
          </a:p>
          <a:p>
            <a:r>
              <a:rPr sz="1000" b="1">
                <a:latin typeface="Avenir"/>
              </a:rPr>
              <a:t>Scheduled Permission Review Requirements:</a:t>
            </a:r>
          </a:p>
          <a:p>
            <a:r>
              <a:rPr sz="1000">
                <a:latin typeface="Avenir"/>
              </a:rPr>
              <a:t>- Provide the ability to schedule permission reviews from the Permissions Management view in S&amp;G</a:t>
            </a:r>
          </a:p>
          <a:p>
            <a:r>
              <a:rPr sz="1000">
                <a:latin typeface="Avenir"/>
              </a:rPr>
              <a:t>- When the "Schedule" button is selected, new Permission Review scheduling modal should appear</a:t>
            </a:r>
          </a:p>
          <a:p>
            <a:r>
              <a:rPr sz="1000">
                <a:latin typeface="Avenir"/>
              </a:rPr>
              <a:t>- Permission Review Scheduling Modal Requirements</a:t>
            </a:r>
          </a:p>
          <a:p>
            <a:r>
              <a:rPr sz="1000">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000">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000">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000">
                <a:latin typeface="Avenir"/>
              </a:rPr>
              <a:t>- Allow user to save the periodic review</a:t>
            </a:r>
          </a:p>
          <a:p>
            <a:r>
              <a:rPr sz="1000">
                <a:latin typeface="Avenir"/>
              </a:rPr>
              <a:t>- MixPanel Requirements</a:t>
            </a:r>
          </a:p>
          <a:p>
            <a:r>
              <a:rPr sz="1000">
                <a:latin typeface="Avenir"/>
              </a:rPr>
              <a:t>- TBD</a:t>
            </a:r>
          </a:p>
          <a:p>
            <a:r>
              <a:rPr sz="1000">
                <a:latin typeface="Avenir"/>
              </a:rPr>
              <a:t>- Audit Requirements</a:t>
            </a:r>
          </a:p>
          <a:p>
            <a:r>
              <a:rPr sz="1000">
                <a:latin typeface="Avenir"/>
              </a:rPr>
              <a:t>- TBD</a:t>
            </a:r>
          </a:p>
          <a:p>
            <a:r>
              <a:rPr sz="1000" b="1">
                <a:latin typeface="Avenir"/>
              </a:rPr>
              <a:t>Role Entitlement Requirements:</a:t>
            </a:r>
          </a:p>
          <a:p>
            <a:r>
              <a:rPr sz="1000">
                <a:latin typeface="Avenir"/>
              </a:rPr>
              <a:t>- Add a new Permissions role entitlement named "Schedule Periodic permission reviews ".</a:t>
            </a:r>
          </a:p>
          <a:p>
            <a:r>
              <a:rPr sz="1000">
                <a:latin typeface="Avenir"/>
              </a:rPr>
              <a:t>- Schedule Periodic permission reviews (checkbox)</a:t>
            </a:r>
          </a:p>
          <a:p>
            <a:r>
              <a:rPr sz="1000">
                <a:latin typeface="Avenir"/>
              </a:rPr>
              <a:t>- By default, the box should be checked (entitled) for the Admin role only. All other roles should have this box unchecked (not entitled)</a:t>
            </a:r>
          </a:p>
          <a:p>
            <a:r>
              <a:rPr sz="1000">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000">
                <a:latin typeface="Avenir"/>
              </a:rPr>
              <a:t>- Any user granted this entitlement should be able to schedule permission reviews from within the permission review management view (not from from the permission browser)* They should only see content sources they have access to</a:t>
            </a:r>
          </a:p>
          <a:p>
            <a:r>
              <a:rPr sz="1000">
                <a:latin typeface="Avenir"/>
              </a:rPr>
              <a:t>- A user can only schedule reviews in folders they can "See" based on the folders they are granted within the "Permissions" role entitlements (see below)</a:t>
            </a:r>
          </a:p>
          <a:p>
            <a:r>
              <a:rPr sz="1000" b="1">
                <a:latin typeface="Avenir"/>
              </a:rPr>
              <a:t>Folder Restrictions based on Permission view Entitlements:</a:t>
            </a:r>
          </a:p>
          <a:p>
            <a:r>
              <a:rPr sz="1000">
                <a:latin typeface="Avenir"/>
              </a:rPr>
              <a:t>!image-2023-05-05-15-31-49-655.png!</a:t>
            </a:r>
          </a:p>
          <a:p>
            <a:r>
              <a:rPr sz="1000" b="1">
                <a:latin typeface="Avenir"/>
              </a:rPr>
              <a:t>Initial UX Mockups:</a:t>
            </a:r>
          </a:p>
          <a:p>
            <a:r>
              <a:rPr sz="1000">
                <a:latin typeface="Avenir"/>
              </a:rPr>
              <a:t>!image-2023-05-05-16-05-39-950.png!</a:t>
            </a:r>
          </a:p>
          <a:p>
            <a:r>
              <a:rPr sz="1000">
                <a:latin typeface="Avenir"/>
                <a:hlinkClick r:id="rId2"/>
              </a:rPr>
              <a:t>https://balsamiq.cloud/so1iw4d/pl1wjlw/r2278</a:t>
            </a:r>
          </a:p>
          <a:p>
            <a:r>
              <a:rPr sz="1000" b="1">
                <a:latin typeface="Avenir"/>
              </a:rPr>
              <a:t>Final UX Design:</a:t>
            </a:r>
          </a:p>
          <a:p>
            <a:r>
              <a:rPr sz="1000">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000">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r>
              <a:rPr sz="1000">
                <a:latin typeface="Avenir"/>
              </a:rPr>
              <a:t>Goal</a:t>
            </a:r>
          </a:p>
          <a:p>
            <a:r>
              <a:rPr sz="1000">
                <a:latin typeface="Avenir"/>
              </a:rPr>
              <a:t>- prepare to manage a new type of reseller in Reseller App and Billing App</a:t>
            </a:r>
          </a:p>
          <a:p>
            <a:r>
              <a:rPr sz="1400" b="1">
                <a:latin typeface="Avenir"/>
              </a:rPr>
              <a:t>Assumptions</a:t>
            </a:r>
          </a:p>
          <a:p>
            <a:r>
              <a:rPr sz="1000">
                <a:latin typeface="Avenir"/>
              </a:rPr>
              <a:t>Requirements</a:t>
            </a:r>
          </a:p>
          <a:p>
            <a:r>
              <a:rPr sz="1000">
                <a:latin typeface="Avenir"/>
              </a:rPr>
              <a:t>Once the MSP is registered and is to be managed by an external Distributor solution needs to:</a:t>
            </a:r>
          </a:p>
          <a:p>
            <a:r>
              <a:rPr sz="1000">
                <a:latin typeface="Avenir"/>
              </a:rPr>
              <a:t>- distinguish partners managed in a distribution model and by a specific integrator e.g. Pax8</a:t>
            </a:r>
          </a:p>
          <a:p>
            <a:r>
              <a:rPr sz="1000">
                <a:latin typeface="Avenir"/>
              </a:rPr>
              <a:t>- distinguish plans which can be used for such partners and will be offered through the Distributor</a:t>
            </a:r>
          </a:p>
          <a:p>
            <a:r>
              <a:rPr sz="1000">
                <a:latin typeface="Avenir"/>
              </a:rPr>
              <a:t>- allow Egnyte internal staff users to manage such MSPs in the Settingssupport migration to a Distributor e.g. between plans</a:t>
            </a:r>
          </a:p>
          <a:p>
            <a:r>
              <a:rPr sz="1000">
                <a:latin typeface="Avenir"/>
              </a:rPr>
              <a:t>- allow to find such partners easily in Reseller and in Billing App</a:t>
            </a:r>
          </a:p>
          <a:p>
            <a:r>
              <a:rPr sz="1000">
                <a:latin typeface="Avenir"/>
              </a:rPr>
              <a:t>- simplify onboarding and approval processadd planset specific for this type of partnersdo not require payment type or giving CC to be fully active</a:t>
            </a:r>
          </a:p>
          <a:p>
            <a:r>
              <a:rPr sz="1000">
                <a:latin typeface="Avenir"/>
              </a:rPr>
              <a:t>- do not include such partners in financial processes e.g. payments jobthey will be billed by the Distributor</a:t>
            </a:r>
          </a:p>
          <a:p>
            <a:r>
              <a:rPr sz="1000">
                <a:latin typeface="Avenir"/>
              </a:rPr>
              <a:t>- allow to migrate MSP partners to be managed by a Distributor</a:t>
            </a:r>
          </a:p>
          <a:p>
            <a:r>
              <a:rPr sz="1000">
                <a:latin typeface="Avenir"/>
              </a:rPr>
              <a:t>- adjust existing MSP Reseller dashboard for such partnersuse MTA to access the child domainsview the list of their customersmanage own employees usersgo to their NFR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1535</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30</cp:revision>
  <dcterms:created xsi:type="dcterms:W3CDTF">2023-12-27T19:29:24Z</dcterms:created>
  <dcterms:modified xsi:type="dcterms:W3CDTF">2025-01-31T17:21:32Z</dcterms:modified>
</cp:coreProperties>
</file>