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36106" y="4818451"/>
            <a:ext cx="2130806"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 Id="rId3" Type="http://schemas.openxmlformats.org/officeDocument/2006/relationships/hyperlink" Target="https://jira.egnyte-it.com/browse/APPS-1286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 Id="rId3" Type="http://schemas.openxmlformats.org/officeDocument/2006/relationships/hyperlink" Target="https://jira.egnyte-it.com/browse/DEL-4443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 Id="rId5" Type="http://schemas.openxmlformats.org/officeDocument/2006/relationships/hyperlink" Target="https://jira.egnyte-it.com/browse/GR-53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 Id="rId3" Type="http://schemas.openxmlformats.org/officeDocument/2006/relationships/hyperlink" Target="https://jira.egnyte-it.com/browse/APPS-1186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 Id="rId3" Type="http://schemas.openxmlformats.org/officeDocument/2006/relationships/hyperlink" Target="https://jira.egnyte-it.com/browse/GR-457"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 Id="rId3" Type="http://schemas.openxmlformats.org/officeDocument/2006/relationships/hyperlink" Target="https://jira.egnyte-it.com/browse/DEL-44557"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 Id="rId3" Type="http://schemas.openxmlformats.org/officeDocument/2006/relationships/hyperlink" Target="https://jira.egnyte-it.com/browse/DEL-4439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 Id="rId4" Type="http://schemas.openxmlformats.org/officeDocument/2006/relationships/hyperlink" Target="https://jira.egnyte-it.com/browse/DEL-4265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 Id="rId4" Type="http://schemas.openxmlformats.org/officeDocument/2006/relationships/hyperlink" Target="https://jira.egnyte-it.com/browse/DEL-2261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 Id="rId3" Type="http://schemas.openxmlformats.org/officeDocument/2006/relationships/hyperlink" Target="https://jira.egnyte-it.com/browse/APPS-13575"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 Id="rId4" Type="http://schemas.openxmlformats.org/officeDocument/2006/relationships/hyperlink" Target="https://jira.egnyte-it.com/browse/APPS-10412"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6fdd5a5-7fb5-49ec-a3f7-21191bb89247" TargetMode="External"/><Relationship Id="rId3" Type="http://schemas.openxmlformats.org/officeDocument/2006/relationships/hyperlink" Target="https://jira.egnyte-it.com/browse/DEL-42290"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 Id="rId3" Type="http://schemas.openxmlformats.org/officeDocument/2006/relationships/hyperlink" Target="https://jira.egnyte-it.com/browse/APPS-12967"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 Id="rId3" Type="http://schemas.openxmlformats.org/officeDocument/2006/relationships/hyperlink" Target="https://jira.egnyte-it.com/browse/DEL-43515"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e08e5bd-1157-4d7f-95b7-be1d15b1e149" TargetMode="External"/><Relationship Id="rId3" Type="http://schemas.openxmlformats.org/officeDocument/2006/relationships/hyperlink" Target="https://jira.egnyte-it.com/browse/DEL-4352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8dd2102-f3f1-4100-a2f6-ade4895fc354" TargetMode="External"/><Relationship Id="rId3" Type="http://schemas.openxmlformats.org/officeDocument/2006/relationships/hyperlink" Target="https://jira.egnyte-it.com/browse/DEL-43430"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 Id="rId3" Type="http://schemas.openxmlformats.org/officeDocument/2006/relationships/hyperlink" Target="https://jira.egnyte-it.com/browse/DEL-39631"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 Id="rId4" Type="http://schemas.openxmlformats.org/officeDocument/2006/relationships/hyperlink" Target="https://jira.egnyte-it.com/browse/DEL-38580"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 Id="rId3" Type="http://schemas.openxmlformats.org/officeDocument/2006/relationships/hyperlink" Target="https://jira.egnyte-it.com/browse/DEL-27433"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 Id="rId3" Type="http://schemas.openxmlformats.org/officeDocument/2006/relationships/hyperlink" Target="https://jira.egnyte-it.com/browse/GR-597"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 Id="rId3" Type="http://schemas.openxmlformats.org/officeDocument/2006/relationships/hyperlink" Target="https://jira.egnyte-it.com/browse/GR-603"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 Id="rId3" Type="http://schemas.openxmlformats.org/officeDocument/2006/relationships/hyperlink" Target="https://jira.egnyte-it.com/browse/APPS-13482"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 Id="rId3" Type="http://schemas.openxmlformats.org/officeDocument/2006/relationships/hyperlink" Target="https://jira.egnyte-it.com/browse/DEL-4351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5a1d2a1-8247-457c-b7db-fcfea02d28b0" TargetMode="External"/><Relationship Id="rId3" Type="http://schemas.openxmlformats.org/officeDocument/2006/relationships/hyperlink" Target="https://jira.egnyte-it.com/browse/APPS-12538"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 Id="rId4" Type="http://schemas.openxmlformats.org/officeDocument/2006/relationships/hyperlink" Target="https://jira.egnyte-it.com/browse/DEL-44545"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 Id="rId3" Type="http://schemas.openxmlformats.org/officeDocument/2006/relationships/hyperlink" Target="https://jira.egnyte-it.com/browse/EGD-21926"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b0403fb-a317-4052-b554-04f78a9b517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 Id="rId6" Type="http://schemas.openxmlformats.org/officeDocument/2006/relationships/hyperlink" Target="https://egnyte.atlassian.net/wiki/spaces/AEC/pages/510067803/Smart+Specs+-+Phase+1"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 Id="rId4" Type="http://schemas.openxmlformats.org/officeDocument/2006/relationships/hyperlink" Target="https://egnyte.productboard.com/entity-detail/features/df262a75-544b-4be0-81ce-6dbfba5749f5"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 Id="rId5" Type="http://schemas.openxmlformats.org/officeDocument/2006/relationships/hyperlink" Target="https://egnyte.productboard.com/entity-detail/features/b30fe111-f6e8-4f5d-ba45-a43837e60da4"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 Id="rId4" Type="http://schemas.openxmlformats.org/officeDocument/2006/relationships/hyperlink" Target="https://egnyte.productboard.com/entity-detail/features/3c71ba2c-23f8-42e8-96ab-73b3db99d1a4"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 Id="rId4" Type="http://schemas.openxmlformats.org/officeDocument/2006/relationships/hyperlink" Target="https://jira.egnyte-it.com/browse/CFS-67394"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 Id="rId4" Type="http://schemas.openxmlformats.org/officeDocument/2006/relationships/hyperlink" Target="https://jira.egnyte-it.com/browse/CFS-6739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Copilot+Hub" TargetMode="External"/><Relationship Id="rId3" Type="http://schemas.openxmlformats.org/officeDocument/2006/relationships/hyperlink" Target="https://www.figma.com/design/k96o3kXukaVrAUtsaPhN4H/Egnyte-Platform-Copilot---2025?node-id=24179-230269&amp;t=Rc2JPK6PsbVBlXNe-0" TargetMode="External"/><Relationship Id="rId4" Type="http://schemas.openxmlformats.org/officeDocument/2006/relationships/hyperlink" Target="https://egnyte.atlassian.net/wiki/spaces/CFS/pages/1304788999/Agents+Integration" TargetMode="External"/><Relationship Id="rId5" Type="http://schemas.openxmlformats.org/officeDocument/2006/relationships/hyperlink" Target="https://egnyte.productboard.com/entity-detail/features/e71c1807-21d4-4c44-98dc-e61406151be4" TargetMode="External"/><Relationship Id="rId6" Type="http://schemas.openxmlformats.org/officeDocument/2006/relationships/hyperlink" Target="https://jira.egnyte-it.com/browse/CFS-65268" TargetMode="External"/><Relationship Id="rId7" Type="http://schemas.openxmlformats.org/officeDocument/2006/relationships/hyperlink" Target="See description"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 Id="rId3" Type="http://schemas.openxmlformats.org/officeDocument/2006/relationships/hyperlink" Target="https://jira.egnyte-it.com/browse/CFS-66199"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 Id="rId3" Type="http://schemas.openxmlformats.org/officeDocument/2006/relationships/hyperlink" Target="https://jira.egnyte-it.com/browse/DLAB-5054"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 Id="rId3" Type="http://schemas.openxmlformats.org/officeDocument/2006/relationships/hyperlink" Target="https://jira.egnyte-it.com/browse/GR-562"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 Id="rId4" Type="http://schemas.openxmlformats.org/officeDocument/2006/relationships/hyperlink" Target="NO REQUIREMENTS - what is the difference between Phase 1 and 2?"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 Id="rId6" Type="http://schemas.openxmlformats.org/officeDocument/2006/relationships/hyperlink" Target="https://jira.egnyte-it.com/browse/GR-591"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 Id="rId4" Type="http://schemas.openxmlformats.org/officeDocument/2006/relationships/hyperlink" Target="NO REQUIREMENTS - what is the difference between Phase 1 and 2?"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 Id="rId3" Type="http://schemas.openxmlformats.org/officeDocument/2006/relationships/hyperlink" Target="https://jira.egnyte-it.com/browse/APPS-12215"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 Id="rId3" Type="http://schemas.openxmlformats.org/officeDocument/2006/relationships/hyperlink" Target="https://jira.egnyte-it.com/browse/DEL-44118"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 Id="rId3" Type="http://schemas.openxmlformats.org/officeDocument/2006/relationships/hyperlink" Target="https://jira.egnyte-it.com/browse/CFS-66581"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 Id="rId3" Type="http://schemas.openxmlformats.org/officeDocument/2006/relationships/hyperlink" Target="https://jira.egnyte-it.com/browse/DEL-44555"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 Id="rId3" Type="http://schemas.openxmlformats.org/officeDocument/2006/relationships/hyperlink" Target="https://jira.egnyte-it.com/browse/DEL-43244"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 Id="rId3" Type="http://schemas.openxmlformats.org/officeDocument/2006/relationships/hyperlink" Target="https://jira.egnyte-it.com/browse/TRB-8299"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61dacf8-b865-4e46-9544-1ff2d7cd518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 Id="rId3" Type="http://schemas.openxmlformats.org/officeDocument/2006/relationships/hyperlink" Target="https://jira.egnyte-it.com/browse/DEL-41756"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 Id="rId3" Type="http://schemas.openxmlformats.org/officeDocument/2006/relationships/hyperlink" Target="https://jira.egnyte-it.com/browse/SRV-2516" TargetMode="External"/><Relationship Id="rId4" Type="http://schemas.openxmlformats.org/officeDocument/2006/relationships/hyperlink" Target=" https://egnyte.atlassian.net/wiki/spaces/AEC/pages/888373464/ODA+Preview+Additional+UI+Capabilities+-+User+Stories"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 Id="rId4" Type="http://schemas.openxmlformats.org/officeDocument/2006/relationships/hyperlink" Target="https://jira.egnyte-it.com/browse/CFS-52807" TargetMode="External"/><Relationship Id="rId5" Type="http://schemas.openxmlformats.org/officeDocument/2006/relationships/hyperlink" Target="https://egnyte.atlassian.net/wiki/spaces/AEC/pages/258376949/Project+Center"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 Id="rId5" Type="http://schemas.openxmlformats.org/officeDocument/2006/relationships/hyperlink" Target="https://jira.egnyte-it.com/browse/DEL-40646"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 Id="rId3" Type="http://schemas.openxmlformats.org/officeDocument/2006/relationships/hyperlink" Target="https://jira.egnyte-it.com/browse/DEL-42147"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 Id="rId3" Type="http://schemas.openxmlformats.org/officeDocument/2006/relationships/hyperlink" Target="https://jira.egnyte-it.com/browse/DEL-44656"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 Id="rId3" Type="http://schemas.openxmlformats.org/officeDocument/2006/relationships/hyperlink" Target="https://jira.egnyte-it.com/browse/DEL-31632"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 Id="rId3" Type="http://schemas.openxmlformats.org/officeDocument/2006/relationships/hyperlink" Target="https://jira.egnyte-it.com/browse/DEL-4198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4d4193f-d7ba-404a-8620-e8157450c540" TargetMode="External"/><Relationship Id="rId3" Type="http://schemas.openxmlformats.org/officeDocument/2006/relationships/hyperlink" Target="https://jira.egnyte-it.com/browse/DEL-43139"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 Id="rId4" Type="http://schemas.openxmlformats.org/officeDocument/2006/relationships/hyperlink" Target="https://jira.egnyte-it.com/browse/DEL-42493"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 Id="rId3" Type="http://schemas.openxmlformats.org/officeDocument/2006/relationships/hyperlink" Target="https://jira.egnyte-it.com/browse/DEL-34289"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 Id="rId3" Type="http://schemas.openxmlformats.org/officeDocument/2006/relationships/hyperlink" Target="https://jira.egnyte-it.com/browse/CFS-63434"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 Id="rId3" Type="http://schemas.openxmlformats.org/officeDocument/2006/relationships/hyperlink" Target="https://jira.egnyte-it.com/browse/DEL-44433"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 Id="rId3" Type="http://schemas.openxmlformats.org/officeDocument/2006/relationships/hyperlink" Target="https://jira.egnyte-it.com/browse/GR-578"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 Id="rId3" Type="http://schemas.openxmlformats.org/officeDocument/2006/relationships/hyperlink" Target="https://jira.egnyte-it.com/browse/DEL-44353"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 Id="rId5" Type="http://schemas.openxmlformats.org/officeDocument/2006/relationships/hyperlink" Target="https://jira.egnyte-it.com/browse/DEL-31667"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
            <a:r>
              <a:rPr sz="1100" b="0" u="none">
                <a:latin typeface="Avenir"/>
              </a:rPr>
              <a:t>Background</a:t>
            </a:r>
          </a:p>
          <a:p/>
          <a:p>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
            <a:r>
              <a:rPr sz="1100" b="0" u="none">
                <a:latin typeface="Avenir"/>
              </a:rPr>
              <a:t>Goal</a:t>
            </a:r>
          </a:p>
          <a:p>
            <a:r>
              <a:rPr sz="1100" b="0" u="none">
                <a:latin typeface="Avenir"/>
              </a:rPr>
              <a:t>• prepare to manage a new type of reseller in Reseller App and Billing App</a:t>
            </a:r>
          </a:p>
          <a:p/>
          <a:p>
            <a:pPr>
              <a:spcAft>
                <a:spcPts val="800"/>
              </a:spcAft>
            </a:pPr>
            <a:r>
              <a:rPr sz="1100" b="1" u="none">
                <a:latin typeface="Avenir"/>
              </a:rPr>
              <a:t>Assumptions</a:t>
            </a:r>
          </a:p>
          <a:p/>
          <a:p>
            <a:r>
              <a:rPr sz="1100" b="0" u="none">
                <a:latin typeface="Avenir"/>
              </a:rPr>
              <a:t>1. In this epic it is assumed that MSP registration process remains unchanged on the Reseller App end - manual registration is done in tab Register.</a:t>
            </a:r>
          </a:p>
          <a:p>
            <a:r>
              <a:rPr sz="1100" b="0" u="none">
                <a:latin typeface="Avenir"/>
              </a:rPr>
              <a:t>2. Existing and new MSPs transferred to a Distributor will have access to MSP Reseller Dashboard in a limited scope. Assuming work on adjusting the current UI. If a decision is made to enable a new UI for the dashboard then it will be done in separate epics.</a:t>
            </a:r>
          </a:p>
          <a:p>
            <a:r>
              <a:rPr sz="1100" b="0" u="none">
                <a:latin typeface="Avenir"/>
              </a:rPr>
              <a:t>Requirements</a:t>
            </a:r>
          </a:p>
          <a:p/>
          <a:p>
            <a:r>
              <a:rPr sz="1100" b="0" u="none">
                <a:latin typeface="Avenir"/>
              </a:rPr>
              <a:t>Once the MSP is registered and is to be managed by an external Distributor solution needs to:</a:t>
            </a:r>
          </a:p>
          <a:p>
            <a:r>
              <a:rPr sz="1100" b="0" u="none">
                <a:latin typeface="Avenir"/>
              </a:rPr>
              <a:t>• distinguish partners managed in a distribution model and by a specific integrator e.g. Pax8</a:t>
            </a:r>
          </a:p>
          <a:p>
            <a:r>
              <a:rPr sz="1100" b="0" u="none">
                <a:latin typeface="Avenir"/>
              </a:rPr>
              <a:t>• distinguish plans which can be used for such partners and will be offered through the Distributor</a:t>
            </a:r>
          </a:p>
          <a:p>
            <a:r>
              <a:rPr sz="1100" b="0" u="none">
                <a:latin typeface="Avenir"/>
              </a:rPr>
              <a:t>• allow Egnyte internal staff users to manage such MSPs in the Settingssupport migration to a Distributor e.g. between plans</a:t>
            </a:r>
          </a:p>
          <a:p>
            <a:r>
              <a:rPr sz="1100" b="0" u="none">
                <a:latin typeface="Avenir"/>
              </a:rPr>
              <a:t>• allow to find such partners easily in Reseller and in Billing App</a:t>
            </a:r>
          </a:p>
          <a:p>
            <a:r>
              <a:rPr sz="1100" b="0" u="none">
                <a:latin typeface="Avenir"/>
              </a:rPr>
              <a:t>• simplify onboarding and approval processadd planset specific for this type of partnersdo not require payment type or giving CC to be fully active</a:t>
            </a:r>
          </a:p>
          <a:p>
            <a:r>
              <a:rPr sz="1100" b="0" u="none">
                <a:latin typeface="Avenir"/>
              </a:rPr>
              <a:t>• do not include such partners in financial processes e.g. payments jobthey will be billed by the Distributor</a:t>
            </a:r>
          </a:p>
          <a:p>
            <a:r>
              <a:rPr sz="1100" b="0" u="none">
                <a:latin typeface="Avenir"/>
              </a:rPr>
              <a:t>• allow to migrate MSP partners to be managed by a Distributor</a:t>
            </a:r>
          </a:p>
          <a:p>
            <a:r>
              <a:rPr sz="1100" b="0" u="none">
                <a:latin typeface="Avenir"/>
              </a:rPr>
              <a:t>• adjust existing MSP Reseller dashboard for such partnersuse MTA to access the child domainsview the list of their customersmanage own employees usersgo to their NFR domain</a:t>
            </a:r>
          </a:p>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APPS-12865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The sensitive content indicator is of high interest to senior leadership, so we're going to need to track what customers have the SCII labeling policy enabled.</a:t>
            </a:r>
          </a:p>
          <a:p/>
          <a:p>
            <a:r>
              <a:rPr sz="1100" b="1" u="none">
                <a:latin typeface="Avenir"/>
              </a:rPr>
              <a:t>User Story</a:t>
            </a:r>
          </a:p>
          <a:p>
            <a:r>
              <a:rPr sz="1100" b="0" u="none">
                <a:latin typeface="Avenir"/>
              </a:rPr>
              <a:t>As an feature owner, I need to be able to report on the usage of all released features</a:t>
            </a:r>
          </a:p>
          <a:p/>
          <a:p>
            <a:r>
              <a:rPr sz="1100" b="1" u="none">
                <a:latin typeface="Avenir"/>
              </a:rPr>
              <a:t>Feature Description</a:t>
            </a:r>
          </a:p>
          <a:p>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r>
              <a:rPr sz="1100" b="0" u="none">
                <a:latin typeface="Avenir"/>
              </a:rPr>
              <a:t>• Tenant ID</a:t>
            </a:r>
          </a:p>
          <a:p>
            <a:r>
              <a:rPr sz="1100" b="0" u="none">
                <a:latin typeface="Avenir"/>
              </a:rPr>
              <a:t>• Tenant name (nice to have)</a:t>
            </a:r>
          </a:p>
          <a:p>
            <a:r>
              <a:rPr sz="1100" b="0" u="none">
                <a:latin typeface="Avenir"/>
              </a:rPr>
              <a:t>• Policy state (enabled/disabled)</a:t>
            </a:r>
          </a:p>
          <a:p>
            <a:r>
              <a:rPr sz="1100" b="0" u="none">
                <a:latin typeface="Avenir"/>
              </a:rPr>
              <a:t>• Associated CC policies (policy ID)</a:t>
            </a:r>
          </a:p>
          <a:p>
            <a:r>
              <a:rPr sz="1100" b="0" u="none">
                <a:latin typeface="Avenir"/>
              </a:rPr>
              <a:t>• Associated sources (source ID)</a:t>
            </a:r>
          </a:p>
          <a:p>
            <a:r>
              <a:rPr sz="1100" b="0" u="none">
                <a:latin typeface="Avenir"/>
              </a:rPr>
              <a:t>• Number of files labeled</a:t>
            </a:r>
          </a:p>
          <a:p>
            <a:r>
              <a:rPr sz="1100" b="0" u="none">
                <a:latin typeface="Avenir"/>
              </a:rPr>
              <a:t>• Update schedule TBD (maybe every 24 hours)</a:t>
            </a:r>
          </a:p>
          <a:p>
            <a:r>
              <a:rPr sz="1100" b="0" u="none">
                <a:latin typeface="Avenir"/>
              </a:rPr>
              <a:t>If it's built for generic doc labeling info:</a:t>
            </a:r>
          </a:p>
          <a:p>
            <a:r>
              <a:rPr sz="1100" b="0" u="none">
                <a:latin typeface="Avenir"/>
              </a:rPr>
              <a:t>• Mark individual patterns (yes/no)</a:t>
            </a:r>
          </a:p>
          <a:p>
            <a:r>
              <a:rPr sz="1100" b="0" u="none">
                <a:latin typeface="Avenir"/>
              </a:rPr>
              <a:t>• Write persistent labels (yes/no)</a:t>
            </a:r>
          </a:p>
          <a:p>
            <a:r>
              <a:rPr sz="1100" b="0" u="none">
                <a:latin typeface="Avenir"/>
              </a:rPr>
              <a:t>• Policy name</a:t>
            </a:r>
          </a:p>
          <a:p>
            <a:r>
              <a:rPr sz="1100" b="0" u="none">
                <a:latin typeface="Avenir"/>
              </a:rPr>
              <a:t>• Description</a:t>
            </a:r>
          </a:p>
          <a:p>
            <a:r>
              <a:rPr sz="1100" b="0" u="none">
                <a:latin typeface="Avenir"/>
              </a:rPr>
              <a:t>Ideas:</a:t>
            </a:r>
          </a:p>
          <a:p>
            <a:r>
              <a:rPr sz="1100" b="0" u="none">
                <a:latin typeface="Avenir"/>
              </a:rPr>
              <a:t>• Make information available in admin panelThis may be quick solution, but might only be for the SCII (and LPTR) labeling policy</a:t>
            </a:r>
          </a:p>
          <a:p>
            <a:r>
              <a:rPr sz="1100" b="0" u="none">
                <a:latin typeface="Avenir"/>
              </a:rPr>
              <a:t>• Make information available in BQWould be usable by more teams (like the data team)Could be expanded to include all labeling policies</a:t>
            </a:r>
          </a:p>
          <a:p/>
          <a:p>
            <a:r>
              <a:rPr sz="1100" b="1" u="none">
                <a:latin typeface="Avenir"/>
              </a:rPr>
              <a:t>Public Summary</a:t>
            </a:r>
          </a:p>
          <a:p>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DEL-44434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
            <a:r>
              <a:rPr sz="1100" b="0" u="none">
                <a:latin typeface="Avenir"/>
              </a:rPr>
              <a:t>Multiple Pendo tasks to support the Add-On Trial capability being developed by the MI team and released in Q1 25. It will be released ONLY to direct domains and VAR domains. It will exclude MSPs and child domains.</a:t>
            </a:r>
          </a:p>
          <a:p>
            <a:r>
              <a:rPr sz="1100" b="0" u="none">
                <a:latin typeface="Avenir"/>
              </a:rPr>
              <a:t>1. In the UI, we want to introduce multiple "New" badges and a Pendo Guide that lead a user to the Trial Add-Ons.</a:t>
            </a:r>
          </a:p>
          <a:p>
            <a:r>
              <a:rPr sz="1100" b="0" u="none">
                <a:latin typeface="Avenir"/>
              </a:rPr>
              <a:t>• New next to Settings, drives user to Subscription: Trial Add-Ons</a:t>
            </a:r>
          </a:p>
          <a:p>
            <a:r>
              <a:rPr sz="1100" b="0" u="none">
                <a:latin typeface="Avenir"/>
              </a:rPr>
              <a:t>• Pendo Guide introducing the new feature.</a:t>
            </a:r>
          </a:p>
          <a:p>
            <a:r>
              <a:rPr sz="1100" b="0" u="none">
                <a:latin typeface="Avenir"/>
              </a:rPr>
              <a:t>2. Run a Pendo campaign to Admins to promote the new ability to try add-ons for 14 days.</a:t>
            </a:r>
          </a:p>
          <a:p>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r>
              <a:rPr sz="1100" b="0" u="none">
                <a:latin typeface="Avenir"/>
              </a:rPr>
              <a:t>Link to 12/17 Presentation:</a:t>
            </a:r>
            <a:r>
              <a:rPr sz="1100" b="0" u="sng">
                <a:latin typeface="Avenir"/>
                <a:hlinkClick r:id="rId2"/>
              </a:rPr>
              <a:t>https://egnyte.egnyte.com/dl/QOkxJeRFY1</a:t>
            </a:r>
            <a:r>
              <a:rPr sz="1100" b="0" u="none">
                <a:latin typeface="Avenir"/>
              </a:rPr>
              <a:t/>
            </a:r>
          </a:p>
          <a:p>
            <a:r>
              <a:rPr sz="1100" b="0" u="none">
                <a:latin typeface="Avenir"/>
              </a:rPr>
              <a:t>Link to Confluence Page:</a:t>
            </a:r>
            <a:r>
              <a:rPr sz="1100" b="0" u="sng">
                <a:latin typeface="Avenir"/>
                <a:hlinkClick r:id="rId3"/>
              </a:rPr>
              <a:t>https://egnyte.atlassian.net/wiki/spaces/IA/pages/1223262209/Services+Add-Ons+Eligible+for+Trials</a:t>
            </a: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5"/>
              </a:rPr>
              <a:t>GR-537</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
            <a:r>
              <a:rPr sz="1100" b="0" u="none">
                <a:latin typeface="Avenir"/>
              </a:rPr>
              <a:t>As a part of the Redesign Initiative, we are have to align the design components to be similar to CFS.</a:t>
            </a:r>
          </a:p>
          <a:p>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r>
              <a:rPr sz="1100" b="0" u="none">
                <a:latin typeface="Avenir"/>
              </a:rPr>
              <a:t>1.</a:t>
            </a:r>
            <a:r>
              <a:rPr sz="1100" b="1" u="none">
                <a:latin typeface="Avenir"/>
              </a:rPr>
              <a:t>Bidirectional Sync of Ticket Status</a:t>
            </a:r>
          </a:p>
          <a:p>
            <a:r>
              <a:rPr sz="1100" b="0" u="none">
                <a:latin typeface="Avenir"/>
              </a:rP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r>
              <a:rPr sz="1100" b="0" u="none">
                <a:latin typeface="Avenir"/>
              </a:rPr>
              <a:t>• Sync Status Updates from Secure &amp; Govern to ServiceNow: Allow updates made to the ticket status in Secure &amp; Govern (if any) to sync back to ServiceNow. This ensures that both platforms maintain a consistent view of the ticket’s current state.</a:t>
            </a:r>
          </a:p>
          <a:p>
            <a:r>
              <a:rPr sz="1100" b="0" u="none">
                <a:latin typeface="Avenir"/>
              </a:rPr>
              <a:t>• Reduce Communication Gaps: The sync helps eliminate communication gaps, ensuring that teams using Secure &amp; Govern can see the latest ticket status without needing to switch platforms.</a:t>
            </a:r>
          </a:p>
          <a:p>
            <a:r>
              <a:rPr sz="1100" b="0" u="none">
                <a:latin typeface="Avenir"/>
              </a:rPr>
              <a:t>• Automated Polling or Webhooks: Implement mechanisms like periodic polling or webhooks to detect and trigger updates between the systems to maintain real-time or near-real-time synchronization.</a:t>
            </a:r>
          </a:p>
          <a:p>
            <a:r>
              <a:rPr sz="1100" b="0" u="none">
                <a:latin typeface="Avenir"/>
              </a:rPr>
              <a:t>2.</a:t>
            </a:r>
            <a:r>
              <a:rPr sz="1100" b="1" u="none">
                <a:latin typeface="Avenir"/>
              </a:rPr>
              <a:t>Display ServiceNow Ticket in the Third Pane within Secure &amp; Govern Issues Module</a:t>
            </a:r>
          </a:p>
          <a:p>
            <a:r>
              <a:rPr sz="1100" b="0" u="none">
                <a:latin typeface="Avenir"/>
              </a:rPr>
              <a:t>• Clickable Ticket Link: Make the ticket ID or title clickable to open the full ServiceNow ticket in a new window or tab. This provides quick access to the full ticket details if more in-depth review or actions are needed.</a:t>
            </a:r>
          </a:p>
          <a:p>
            <a:r>
              <a:rPr sz="1100" b="0" u="none">
                <a:latin typeface="Avenir"/>
              </a:rPr>
              <a:t>• Live Status Updates in Pane: Ensure that the ticket status in the third pane updates in real-time (via the bidirectional sync) so that users have an up-to-date view of the issue’s progress.</a:t>
            </a:r>
          </a:p>
          <a:p>
            <a:r>
              <a:rPr sz="1100" b="0" u="none">
                <a:latin typeface="Avenir"/>
              </a:rP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r>
              <a:rPr sz="1100" b="0" u="none">
                <a:latin typeface="Avenir"/>
              </a:rPr>
              <a:t>3.</a:t>
            </a:r>
            <a:r>
              <a:rPr sz="1100" b="1" u="none">
                <a:latin typeface="Avenir"/>
              </a:rPr>
              <a:t>Benefits of the Enhancement</a:t>
            </a:r>
          </a:p>
          <a:p>
            <a:r>
              <a:rPr sz="1100" b="0" u="none">
                <a:latin typeface="Avenir"/>
              </a:rPr>
              <a:t>• Streamlined Incident Management: By integrating status updates and a visual display of ServiceNow tickets in Secure &amp; Govern, incident management becomes more streamlined, as users can track and respond to incidents directly.</a:t>
            </a:r>
          </a:p>
          <a:p>
            <a:r>
              <a:rPr sz="1100" b="0" u="none">
                <a:latin typeface="Avenir"/>
              </a:rPr>
              <a:t>• Improved Transparency and Communication: Both the security and IT teams gain access to the latest status, improving transparency and collaboration. Secure &amp; Govern users can see real-time ticket information without accessing ServiceNow directly.</a:t>
            </a:r>
          </a:p>
          <a:p>
            <a:r>
              <a:rPr sz="1100" b="0" u="none">
                <a:latin typeface="Avenir"/>
              </a:rPr>
              <a:t>• Efficient Workflow: Eliminates redundant steps of switching between platforms, saving time and reducing errors.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
            <a:pPr>
              <a:spcAft>
                <a:spcPts val="800"/>
              </a:spcAft>
            </a:pPr>
            <a:r>
              <a:rPr sz="1100" b="1" u="none">
                <a:latin typeface="Avenir"/>
              </a:rPr>
              <a:t>Background and Strategic Fit:</a:t>
            </a:r>
          </a:p>
          <a:p/>
          <a:p>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r>
              <a:rPr sz="1100" b="0" u="none">
                <a:latin typeface="Avenir"/>
              </a:rPr>
              <a:t>• Start identifying items that can be automated or updated to improve the speed of features being released.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APPS-11863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GR-457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
            <a:r>
              <a:rPr sz="1100" b="1" u="none">
                <a:latin typeface="Avenir"/>
              </a:rPr>
              <a:t>User Story</a:t>
            </a:r>
            <a:r>
              <a:rPr sz="1100" b="0" u="none">
                <a:latin typeface="Avenir"/>
              </a:rPr>
              <a:t>As a Security Administrator, I want to protect sensitive content identified through Purview-labels from being shared with improper permissions.</a:t>
            </a:r>
          </a:p>
          <a:p>
            <a:r>
              <a:rPr sz="1100" b="0" u="none">
                <a:latin typeface="Avenir"/>
              </a:rPr>
              <a:t/>
            </a:r>
            <a:r>
              <a:rPr sz="1100" b="1" u="none">
                <a:latin typeface="Avenir"/>
              </a:rPr>
              <a:t>Feature Description</a:t>
            </a:r>
          </a:p>
          <a:p>
            <a:r>
              <a:rPr sz="1100" b="0" u="none">
                <a:latin typeface="Avenir"/>
              </a:rPr>
              <a:t>This feature includes:</a:t>
            </a:r>
          </a:p>
          <a:p>
            <a:r>
              <a:rPr sz="1100" b="0" u="none">
                <a:latin typeface="Avenir"/>
              </a:rPr>
              <a:t>• Add support for Purview-labels in Content Safeguards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DEL-44557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There have been escalations created due to customers moving stub files so the stub file no longer matches the source/destination.</a:t>
            </a:r>
          </a:p>
          <a:p/>
          <a:p>
            <a:r>
              <a:rPr sz="1100" b="1" u="none">
                <a:latin typeface="Avenir"/>
              </a:rPr>
              <a:t>User Story</a:t>
            </a:r>
          </a:p>
          <a:p>
            <a:r>
              <a:rPr sz="1100" b="0" u="none">
                <a:latin typeface="Avenir"/>
              </a:rPr>
              <a:t>Support has requested that the original source and destination paths be included in the stub file text to avoid confusion/escalations when this happens</a:t>
            </a:r>
          </a:p>
          <a:p/>
          <a:p>
            <a:r>
              <a:rPr sz="1100" b="1" u="none">
                <a:latin typeface="Avenir"/>
              </a:rPr>
              <a:t>Feature Description</a:t>
            </a:r>
          </a:p>
          <a:p>
            <a:r>
              <a:rPr sz="1100" b="0" u="none">
                <a:latin typeface="Avenir"/>
              </a:rPr>
              <a:t>Beneath the standard text but before custom text in the stub file, the new information should be included:</a:t>
            </a:r>
          </a:p>
          <a:p>
            <a:r>
              <a:rPr sz="1100" b="0" u="none">
                <a:latin typeface="Avenir"/>
              </a:rPr>
              <a:t>• Original file location (domain and path)</a:t>
            </a:r>
          </a:p>
          <a:p>
            <a:r>
              <a:rPr sz="1100" b="0" u="none">
                <a:latin typeface="Avenir"/>
              </a:rPr>
              <a:t>• Original archive destination (domain and path)</a:t>
            </a:r>
          </a:p>
          <a:p/>
          <a:p>
            <a:r>
              <a:rPr sz="1100" b="1" u="none">
                <a:latin typeface="Avenir"/>
              </a:rPr>
              <a:t>Public Summary</a:t>
            </a:r>
          </a:p>
          <a:p>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DEL-44393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
            <a:r>
              <a:rPr sz="1100" b="0" u="none">
                <a:latin typeface="Avenir"/>
              </a:rPr>
              <a:t>Confluence documentation ~~&gt;</a:t>
            </a:r>
            <a:r>
              <a:rPr sz="1100" b="0" u="sng">
                <a:latin typeface="Avenir"/>
                <a:hlinkClick r:id="rId2"/>
              </a:rPr>
              <a:t>HERE</a:t>
            </a:r>
          </a:p>
          <a:p/>
          <a:p>
            <a:r>
              <a:rPr sz="1100" b="0" u="none">
                <a:latin typeface="Avenir"/>
              </a:rPr>
              <a:t/>
            </a:r>
          </a:p>
          <a:p/>
          <a:p>
            <a:r>
              <a:rPr sz="1100" b="0" u="none">
                <a:latin typeface="Avenir"/>
              </a:rPr>
              <a:t>The current integration of Google OCR within the S&amp;G extraction pipeline is a limited PoC. It needs additional development to convert it to a production ready service. Those tasks are captured in this Epic.</a:t>
            </a:r>
          </a:p>
          <a:p/>
          <a:p>
            <a:r>
              <a:rPr sz="1100" b="0" u="none">
                <a:latin typeface="Avenir"/>
              </a:rPr>
              <a:t/>
            </a:r>
          </a:p>
          <a:p/>
          <a:p>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4"/>
              </a:rPr>
              <a:t>DEL-42652</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
            <a:r>
              <a:rPr sz="1100" b="0" u="none">
                <a:latin typeface="Avenir"/>
              </a:rPr>
              <a:t>Admins and Data Owners need the ability to schedule periodic (monthly, quarterly, yearly) permission reviews. The following requirements need to be completed</a:t>
            </a:r>
          </a:p>
          <a:p/>
          <a:p>
            <a:r>
              <a:rPr sz="1100" b="1" u="none">
                <a:latin typeface="Avenir"/>
              </a:rPr>
              <a:t>Scheduled Permission Review Requirements:</a:t>
            </a:r>
          </a:p>
          <a:p>
            <a:r>
              <a:rPr sz="1100" b="0" u="none">
                <a:latin typeface="Avenir"/>
              </a:rPr>
              <a:t>• Provide the ability to schedule permission reviews from the Permissions Management view in S&amp;G</a:t>
            </a:r>
          </a:p>
          <a:p>
            <a:r>
              <a:rPr sz="1100" b="0" u="none">
                <a:latin typeface="Avenir"/>
              </a:rPr>
              <a:t>• When the "Schedule" button is selected, new Permission Review scheduling modal should appear</a:t>
            </a:r>
          </a:p>
          <a:p>
            <a:r>
              <a:rPr sz="1100" b="0" u="none">
                <a:latin typeface="Avenir"/>
              </a:rPr>
              <a:t>• Permission Review Scheduling Modal Requirements</a:t>
            </a:r>
          </a:p>
          <a:p>
            <a:r>
              <a:rPr sz="1100" b="0" u="none">
                <a:latin typeface="Avenir"/>
              </a:rP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r>
              <a:rPr sz="1100" b="0" u="none">
                <a:latin typeface="Avenir"/>
              </a:rP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r>
              <a:rPr sz="1100" b="0" u="none">
                <a:latin typeface="Avenir"/>
              </a:rP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r>
              <a:rPr sz="1100" b="0" u="none">
                <a:latin typeface="Avenir"/>
              </a:rPr>
              <a:t>• Allow user to save the periodic review</a:t>
            </a:r>
          </a:p>
          <a:p>
            <a:r>
              <a:rPr sz="1100" b="0" u="none">
                <a:latin typeface="Avenir"/>
              </a:rPr>
              <a:t>• MixPanel Requirements</a:t>
            </a:r>
          </a:p>
          <a:p>
            <a:r>
              <a:rPr sz="1100" b="0" u="none">
                <a:latin typeface="Avenir"/>
              </a:rPr>
              <a:t>• TBD</a:t>
            </a:r>
          </a:p>
          <a:p>
            <a:r>
              <a:rPr sz="1100" b="0" u="none">
                <a:latin typeface="Avenir"/>
              </a:rPr>
              <a:t>• Audit Requirements</a:t>
            </a:r>
          </a:p>
          <a:p>
            <a:r>
              <a:rPr sz="1100" b="0" u="none">
                <a:latin typeface="Avenir"/>
              </a:rPr>
              <a:t>• TBD</a:t>
            </a:r>
          </a:p>
          <a:p/>
          <a:p>
            <a:r>
              <a:rPr sz="1100" b="0" u="none">
                <a:latin typeface="Avenir"/>
              </a:rPr>
              <a:t/>
            </a:r>
          </a:p>
          <a:p/>
          <a:p>
            <a:r>
              <a:rPr sz="1100" b="1" u="none">
                <a:latin typeface="Avenir"/>
              </a:rPr>
              <a:t>Role Entitlement Requirements:</a:t>
            </a:r>
          </a:p>
          <a:p>
            <a:r>
              <a:rPr sz="1100" b="0" u="none">
                <a:latin typeface="Avenir"/>
              </a:rPr>
              <a:t>• Add a new Permissions role entitlement named "Schedule Periodic permission reviews ".</a:t>
            </a:r>
          </a:p>
          <a:p>
            <a:r>
              <a:rPr sz="1100" b="0" u="none">
                <a:latin typeface="Avenir"/>
              </a:rPr>
              <a:t>• Schedule Periodic permission reviews (checkbox)</a:t>
            </a:r>
          </a:p>
          <a:p>
            <a:r>
              <a:rPr sz="1100" b="0" u="none">
                <a:latin typeface="Avenir"/>
              </a:rPr>
              <a:t>• By default, the box should be checked (entitled) for the Admin role only. All other roles should have this box unchecked (not entitled)</a:t>
            </a:r>
          </a:p>
          <a:p>
            <a:r>
              <a:rPr sz="1100" b="0" u="none">
                <a:latin typeface="Avenir"/>
              </a:rP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r>
              <a:rPr sz="1100" b="0" u="none">
                <a:latin typeface="Avenir"/>
              </a:rPr>
              <a:t>• Any user granted this entitlement should be able to schedule permission reviews from within the permission review management view (not from from the permission browser)* They should only see content sources they have access to</a:t>
            </a:r>
          </a:p>
          <a:p>
            <a:r>
              <a:rPr sz="1100" b="0" u="none">
                <a:latin typeface="Avenir"/>
              </a:rPr>
              <a:t>• A user can only schedule reviews in folders they can "See" based on the folders they are granted within the "Permissions" role entitlements (see below)</a:t>
            </a:r>
          </a:p>
          <a:p/>
          <a:p>
            <a:r>
              <a:rPr sz="1100" b="1" u="none">
                <a:latin typeface="Avenir"/>
              </a:rPr>
              <a:t>Folder Restrictions based on Permission view Entitlements:</a:t>
            </a:r>
          </a:p>
          <a:p/>
          <a:p>
            <a:r>
              <a:rPr sz="1100" b="0" u="none">
                <a:latin typeface="Avenir"/>
              </a:rPr>
              <a:t>!image-2023-05-05-15-31-49-655.png!</a:t>
            </a:r>
          </a:p>
          <a:p/>
          <a:p>
            <a:r>
              <a:rPr sz="1100" b="0" u="none">
                <a:latin typeface="Avenir"/>
              </a:rPr>
              <a:t/>
            </a:r>
          </a:p>
          <a:p/>
          <a:p>
            <a:r>
              <a:rPr sz="1100" b="1" u="none">
                <a:latin typeface="Avenir"/>
              </a:rPr>
              <a:t>Initial UX Mockups:</a:t>
            </a:r>
            <a:r>
              <a:rPr sz="1100" b="0" u="none">
                <a:latin typeface="Avenir"/>
              </a:rPr>
              <a:t/>
            </a:r>
          </a:p>
          <a:p/>
          <a:p>
            <a:r>
              <a:rPr sz="1100" b="0" u="none">
                <a:latin typeface="Avenir"/>
              </a:rPr>
              <a:t>!image-2023-05-05-16-05-39-950.png!</a:t>
            </a:r>
          </a:p>
          <a:p/>
          <a:p>
            <a:r>
              <a:rPr sz="1100" b="0" u="sng">
                <a:latin typeface="Avenir"/>
                <a:hlinkClick r:id="rId2"/>
              </a:rPr>
              <a:t>https://balsamiq.cloud/so1iw4d/pl1wjlw/r2278</a:t>
            </a:r>
            <a:r>
              <a:rPr sz="1100" b="0" u="none">
                <a:latin typeface="Avenir"/>
              </a:rPr>
              <a:t/>
            </a:r>
          </a:p>
          <a:p/>
          <a:p>
            <a:r>
              <a:rPr sz="1100" b="1" u="none">
                <a:latin typeface="Avenir"/>
              </a:rPr>
              <a:t>Final UX Design:</a:t>
            </a:r>
          </a:p>
          <a:p>
            <a:r>
              <a:rPr sz="1100" b="0" u="none">
                <a:latin typeface="Avenir"/>
              </a:rPr>
              <a:t>• TBD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4"/>
              </a:rPr>
              <a:t>DEL-22618</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
            <a:r>
              <a:rPr sz="1100" b="0" u="none">
                <a:latin typeface="Avenir"/>
              </a:rPr>
              <a:t>Migrate data from Box to Egnyte using our Content Lifecycle product.</a:t>
            </a:r>
          </a:p>
          <a:p>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
            <a:r>
              <a:rPr sz="1100" b="0" u="none">
                <a:latin typeface="Avenir"/>
              </a:rPr>
              <a:t>Goal</a:t>
            </a:r>
          </a:p>
          <a:p/>
          <a:p>
            <a:r>
              <a:rPr sz="1100" b="0" u="none">
                <a:latin typeface="Avenir"/>
              </a:rPr>
              <a:t>Based on the knowledge about Pax8 specifics and work done by TechOPS internal and external teams review possible solutions to support automated provisioning based on data received from SFDC.</a:t>
            </a:r>
          </a:p>
          <a:p/>
          <a:p>
            <a:r>
              <a:rPr sz="1100" b="0" u="none">
                <a:latin typeface="Avenir"/>
              </a:rPr>
              <a:t>Previously the following were considered:</a:t>
            </a:r>
          </a:p>
          <a:p>
            <a:r>
              <a:rPr sz="1100" b="0" u="none">
                <a:latin typeface="Avenir"/>
              </a:rPr>
              <a:t>1. Domain without a trial solution</a:t>
            </a:r>
          </a:p>
          <a:p>
            <a:r>
              <a:rPr sz="1100" b="0" u="none">
                <a:latin typeface="Avenir"/>
              </a:rPr>
              <a:t>2. BPA ecosystem</a:t>
            </a:r>
          </a:p>
          <a:p>
            <a:r>
              <a:rPr sz="1100" b="0" u="none">
                <a:latin typeface="Avenir"/>
              </a:rPr>
              <a:t>3. MSP Public API</a:t>
            </a:r>
          </a:p>
          <a:p/>
          <a:p>
            <a:r>
              <a:rPr sz="1100" b="0" u="none">
                <a:latin typeface="Avenir"/>
              </a:rPr>
              <a:t>Requirements</a:t>
            </a:r>
          </a:p>
          <a:p>
            <a:r>
              <a:rPr sz="1100" b="0" u="none">
                <a:latin typeface="Avenir"/>
              </a:rPr>
              <a:t>1. Review possible options</a:t>
            </a:r>
          </a:p>
          <a:p>
            <a:r>
              <a:rPr sz="1100" b="0" u="none">
                <a:latin typeface="Avenir"/>
              </a:rPr>
              <a:t>2. Select the solution</a:t>
            </a:r>
          </a:p>
          <a:p>
            <a:r>
              <a:rPr sz="1100" b="0" u="none">
                <a:latin typeface="Avenir"/>
              </a:rPr>
              <a:t>3. Prepare technical document about the selected solution so that it is known how next epic will be implemented</a:t>
            </a:r>
          </a:p>
          <a:p/>
          <a:p>
            <a:r>
              <a:rPr sz="1100" b="0" u="none">
                <a:latin typeface="Avenir"/>
              </a:rPr>
              <a:t>Resources</a:t>
            </a:r>
          </a:p>
          <a:p>
            <a:r>
              <a:rPr sz="1100" b="0" u="none">
                <a:latin typeface="Avenir"/>
              </a:rPr>
              <a:t>1. Requirements for Pax8:https://egnyte.atlassian.net/wiki/spaces/IA/pages/1096810539/Pax8+Distribution+model+requirements</a:t>
            </a:r>
          </a:p>
          <a:p>
            <a:r>
              <a:rPr sz="1100" b="0" u="none">
                <a:latin typeface="Avenir"/>
              </a:rPr>
              <a:t>2. Design prepared in Q4 2024:https://egnyte.atlassian.net/wiki/spaces/IA/pages/1105461290/Pax8+Integration?src=jira</a:t>
            </a:r>
          </a:p>
          <a:p>
            <a:r>
              <a:rPr sz="1100" b="0" u="none">
                <a:latin typeface="Avenir"/>
              </a:rPr>
              <a:t>3. Domain without a trial solution:APPS-10412https://egnyte.atlassian.net/wiki/spaces/IA/pages/1170767923/Domain+without+a+Trial+Implementation</a:t>
            </a:r>
          </a:p>
          <a:p>
            <a:r>
              <a:rPr sz="1100" b="0" u="none">
                <a:latin typeface="Avenir"/>
              </a:rPr>
              <a:t>4. BPA ecosystem:https://egnyte.atlassian.net/wiki/spaces/IA/pages/31785858/BPA+-+Business+Process+Automation</a:t>
            </a:r>
          </a:p>
          <a:p>
            <a:r>
              <a:rPr sz="1100" b="0" u="none">
                <a:latin typeface="Avenir"/>
              </a:rPr>
              <a:t>5. MSP Public API:https://egnyte.atlassian.net/wiki/spaces/IA/pages/901349488/Distributor+by+MSP+API+considerations</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APPS-13575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
            <a:r>
              <a:rPr sz="1100" b="1" u="none">
                <a:latin typeface="Avenir"/>
              </a:rPr>
              <a:t>Background and Strategic Fit:</a:t>
            </a:r>
          </a:p>
          <a:p/>
          <a:p>
            <a:r>
              <a:rPr sz="1100" b="0" u="none">
                <a:latin typeface="Avenir"/>
              </a:rPr>
              <a:t>Setting an account without the need to go through a trial can be used for multiple reasons:</a:t>
            </a:r>
          </a:p>
          <a:p>
            <a:r>
              <a:rPr sz="1100" b="0" u="none">
                <a:latin typeface="Avenir"/>
              </a:rPr>
              <a:t>• Creating a domain for a customer that signed a contract and did not go through a trial. Sales had direct discussions with a prospects including demos, so when a contract is signed there is no need for a "trial", they are ready to start working</a:t>
            </a:r>
          </a:p>
          <a:p>
            <a:r>
              <a:rPr sz="1100" b="0" u="none">
                <a:latin typeface="Avenir"/>
              </a:rPr>
              <a:t>• If on invoice - mark as invoice</a:t>
            </a:r>
          </a:p>
          <a:p>
            <a:r>
              <a:rPr sz="1100" b="0" u="none">
                <a:latin typeface="Avenir"/>
              </a:rPr>
              <a:t>• If on CC - ask for CC details</a:t>
            </a:r>
          </a:p>
          <a:p>
            <a:r>
              <a:rPr sz="1100" b="0" u="none">
                <a:latin typeface="Avenir"/>
              </a:rPr>
              <a:t>• Send the user a "special email invite" (e.g. congratulations for choosing Egnyte...)</a:t>
            </a:r>
          </a:p>
          <a:p>
            <a:r>
              <a:rPr sz="1100" b="0" u="none">
                <a:latin typeface="Avenir"/>
              </a:rPr>
              <a:t>• Use special design (Lisa Raid)</a:t>
            </a:r>
          </a:p>
          <a:p>
            <a:r>
              <a:rPr sz="1100" b="0" u="none">
                <a:latin typeface="Avenir"/>
              </a:rPr>
              <a:t>• Send the user a link to collect the credentials of the first user (Who is this sent to, the business person or the technical person)</a:t>
            </a:r>
          </a:p>
          <a:p>
            <a:r>
              <a:rPr sz="1100" b="0" u="none">
                <a:latin typeface="Avenir"/>
              </a:rPr>
              <a:t>• Leverage the mechanism from https://jira.egnyte-it.com/browse/APPS-8320</a:t>
            </a:r>
          </a:p>
          <a:p>
            <a:r>
              <a:rPr sz="1100" b="0" u="none">
                <a:latin typeface="Avenir"/>
              </a:rPr>
              <a:t>• Skip the admin survey or any lead creation in SFDC</a:t>
            </a:r>
          </a:p>
          <a:p>
            <a:r>
              <a:rPr sz="1100" b="0" u="none">
                <a:latin typeface="Avenir"/>
              </a:rPr>
              <a:t>• Ask the user for the domain name, create it and mark it as "paid", make that first user the first admin of the domain</a:t>
            </a:r>
          </a:p>
          <a:p>
            <a:r>
              <a:rPr sz="1100" b="0" u="none">
                <a:latin typeface="Avenir"/>
              </a:rPr>
              <a:t>• Validate domain is not used</a:t>
            </a:r>
          </a:p>
          <a:p>
            <a:r>
              <a:rPr sz="1100" b="0" u="none">
                <a:latin typeface="Avenir"/>
              </a:rPr>
              <a:t>• Validate user email</a:t>
            </a:r>
          </a:p>
          <a:p/>
          <a:p>
            <a:r>
              <a:rPr sz="1100" b="1" u="none">
                <a:latin typeface="Avenir"/>
              </a:rPr>
              <a:t>Goals:</a:t>
            </a:r>
          </a:p>
          <a:p>
            <a:r>
              <a:rPr sz="1100" b="0" u="none">
                <a:latin typeface="Avenir"/>
              </a:rPr>
              <a:t>• Simple for user</a:t>
            </a:r>
          </a:p>
          <a:p>
            <a:r>
              <a:rPr sz="1100" b="0" u="none">
                <a:latin typeface="Avenir"/>
              </a:rPr>
              <a:t>• No need to create a trial first</a:t>
            </a:r>
          </a:p>
          <a:p>
            <a:r>
              <a:rPr sz="1100" b="0" u="none">
                <a:latin typeface="Avenir"/>
              </a:rPr>
              <a:t>• Elevated experience ("White glove" feel to it)</a:t>
            </a:r>
          </a:p>
          <a:p/>
          <a:p>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r>
              <a:rPr sz="1100" b="0" u="none">
                <a:latin typeface="Avenir"/>
              </a:rPr>
              <a:t>• Get indication from SFDC that the account is paid</a:t>
            </a:r>
          </a:p>
          <a:p>
            <a:r>
              <a:rPr sz="1100" b="0" u="none">
                <a:latin typeface="Avenir"/>
              </a:rPr>
              <a:t>• Get from SFDC the parameters of the user we will be sending this to</a:t>
            </a:r>
          </a:p>
          <a:p>
            <a:r>
              <a:rPr sz="1100" b="0" u="none">
                <a:latin typeface="Avenir"/>
              </a:rPr>
              <a:t>• Use elements from https://jira.egnyte-it.com/browse/APPS-8320 in order to create the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4"/>
              </a:rPr>
              <a:t>APPS-10412</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 to match single pattern in a criteria section for ALL operator</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Currently, there is inconsistent behavior regarding how the ALL operator works for custom classification policies, where some sections require a match for all items selected and some only require any item in that section selected. We need to both make that consistent and make it easier for the customer to use.</a:t>
            </a:r>
          </a:p>
          <a:p/>
          <a:p>
            <a:r>
              <a:rPr sz="1100" b="1" u="none">
                <a:latin typeface="Avenir"/>
              </a:rPr>
              <a:t>User Story</a:t>
            </a:r>
          </a:p>
          <a:p>
            <a:r>
              <a:rPr sz="1100" b="0" u="none">
                <a:latin typeface="Avenir"/>
              </a:rPr>
              <a:t>A user specifies the ALL operator and selects</a:t>
            </a:r>
            <a:r>
              <a:rPr sz="1100" b="1" u="none">
                <a:latin typeface="Avenir"/>
              </a:rPr>
              <a:t>Sensitive Content Patterns</a:t>
            </a:r>
            <a:r>
              <a:rPr sz="1100" b="0" u="none">
                <a:latin typeface="Avenir"/>
              </a:rPr>
              <a:t>and</a:t>
            </a:r>
            <a:r>
              <a:rPr sz="1100" b="1" u="none">
                <a:latin typeface="Avenir"/>
              </a:rPr>
              <a:t>File Paths and Attributes.</a:t>
            </a:r>
            <a:r>
              <a:rPr sz="1100" b="0" u="none">
                <a:latin typeface="Avenir"/>
              </a:rPr>
              <a:t>They would like it to match ANY of the sensitive content patterns select but only in the file paths defined. They do not need it to match ALL of they selected sensitive content patterns</a:t>
            </a:r>
          </a:p>
          <a:p/>
          <a:p>
            <a:r>
              <a:rPr sz="1100" b="1" u="none">
                <a:latin typeface="Avenir"/>
              </a:rPr>
              <a:t>Feature Description</a:t>
            </a:r>
          </a:p>
          <a:p>
            <a:r>
              <a:rPr sz="1100" b="0" u="none">
                <a:latin typeface="Avenir"/>
              </a:rPr>
              <a:t>Provide the ability for users, that when using the global "ALL" operator, they can specify if ALL or ANY criteria within a section (i.e. sensitive content patterns) must match.</a:t>
            </a:r>
          </a:p>
          <a:p/>
          <a:p>
            <a:r>
              <a:rPr sz="1100" b="1" u="none">
                <a:latin typeface="Avenir"/>
              </a:rPr>
              <a:t>Public Summary</a:t>
            </a:r>
          </a:p>
          <a:p>
            <a:r>
              <a:rPr sz="1100" b="0" u="none">
                <a:latin typeface="Avenir"/>
              </a:rPr>
              <a:t>When creating custom classification policies, users need more granular options for the behavior of each individual criteria. This feature will allow users to specify how a specific section is utilized by the policy. For example, if a user defines the policy to match ALL criteria and define multiple items in both the Sensitive Content Patterns and Document Types sections, they will be able to chose that it match ALL patterns but ANY of the document types</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DEL-42290</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
            <a:r>
              <a:rPr sz="1100" b="1" u="none">
                <a:latin typeface="Avenir"/>
              </a:rPr>
              <a:t>Estimate should be done for the current UI</a:t>
            </a:r>
            <a:r>
              <a:rPr sz="1100" b="0" u="none">
                <a:latin typeface="Avenir"/>
              </a:rPr>
              <a:t>- new UI will be done later</a:t>
            </a:r>
          </a:p>
          <a:p/>
          <a:p>
            <a:r>
              <a:rPr sz="1100" b="0" u="none">
                <a:latin typeface="Avenir"/>
              </a:rPr>
              <a:t>Important: hiding options means hiding buttons AND endpoint restrictions</a:t>
            </a:r>
          </a:p>
          <a:p/>
          <a:p>
            <a:r>
              <a:rPr sz="1100" b="1" u="none">
                <a:latin typeface="Avenir"/>
              </a:rPr>
              <a:t>Options that should be limited for Pax8 MSPs</a:t>
            </a:r>
          </a:p>
          <a:p>
            <a:r>
              <a:rPr sz="1100" b="0" u="none">
                <a:latin typeface="Avenir"/>
              </a:rPr>
              <a:t>1. New Customer - should not be available, trials should be done in Pax8</a:t>
            </a:r>
          </a:p>
          <a:p>
            <a:r>
              <a:rPr sz="1100" b="0" u="none">
                <a:latin typeface="Avenir"/>
              </a:rPr>
              <a:t>2. My CustomersRemove Monthly Cost column - it can be hidden also for Egnyte managed MSPs (due to not using DLC)Remove option to activate trial - it should be done in Pax8Remove the warning that trials cannot be activated without adding Credit Card detailsProtect Customers table should not be displayed - Pax8 Resellers should have platform or Gen4 plans which have protect included, not separate.</a:t>
            </a:r>
          </a:p>
          <a:p>
            <a:r>
              <a:rPr sz="1100" b="0" u="none">
                <a:latin typeface="Avenir"/>
              </a:rPr>
              <a:t>3. Usage Details - should not be available</a:t>
            </a:r>
          </a:p>
          <a:p>
            <a:r>
              <a:rPr sz="1100" b="0" u="none">
                <a:latin typeface="Avenir"/>
              </a:rPr>
              <a:t>4. Billing Detailsfor MSPs that were created for Pax8 - hide this pagefor MSPs that had contract with Egnyte before transfer to Pax8  - allow displaying only historical invoices (only "Invoices" panel, other data from this page is not needed)</a:t>
            </a:r>
          </a:p>
          <a:p>
            <a:r>
              <a:rPr sz="1100" b="0" u="none">
                <a:latin typeface="Avenir"/>
              </a:rPr>
              <a:t>5. My Company - should not be available</a:t>
            </a:r>
          </a:p>
          <a:p>
            <a:r>
              <a:rPr sz="1100" b="0" u="none">
                <a:latin typeface="Avenir"/>
              </a:rPr>
              <a:t>6. Settings - table "Setup Protect plans" should not be displayed - Pax8 Resellers should have platform or Gen4 plans which have protect included, not separate.</a:t>
            </a:r>
          </a:p>
          <a:p/>
          <a:p>
            <a:r>
              <a:rPr sz="1100" b="1" u="none">
                <a:latin typeface="Avenir"/>
              </a:rPr>
              <a:t>Options that should be available for Pax8 MSPs</a:t>
            </a:r>
            <a:r>
              <a:rPr sz="1100" b="0" u="none">
                <a:latin typeface="Avenir"/>
              </a:rPr>
              <a:t>7. In My Customers tab:</a:t>
            </a:r>
          </a:p>
          <a:p>
            <a:r>
              <a:rPr sz="1100" b="0" u="none">
                <a:latin typeface="Avenir"/>
              </a:rPr>
              <a:t>1. Table with Customer should be available to show data like power users, storage, allow to download CSV report on their child domains ("Export" button on the top of the table)</a:t>
            </a:r>
          </a:p>
          <a:p>
            <a:r>
              <a:rPr sz="1100" b="0" u="none">
                <a:latin typeface="Avenir"/>
              </a:rPr>
              <a:t>2. Multi Tenant Administration should be available</a:t>
            </a:r>
          </a:p>
          <a:p>
            <a:r>
              <a:rPr sz="1100" b="0" u="none">
                <a:latin typeface="Avenir"/>
              </a:rPr>
              <a:t>8. My Users</a:t>
            </a:r>
          </a:p>
          <a:p>
            <a:r>
              <a:rPr sz="1100" b="0" u="none">
                <a:latin typeface="Avenir"/>
              </a:rPr>
              <a:t>9. My NFR domain</a:t>
            </a:r>
          </a:p>
          <a:p>
            <a:r>
              <a:rPr sz="1100" b="0" u="none">
                <a:latin typeface="Avenir"/>
              </a:rPr>
              <a:t>10. Can configure SSO ("Configuration" tab shows up when "Single Sign-On:" flag is set to Enabled on Settings tab)</a:t>
            </a:r>
          </a:p>
          <a:p>
            <a:r>
              <a:rPr sz="1100" b="0" u="none">
                <a:latin typeface="Avenir"/>
              </a:rPr>
              <a:t>11. Training, Partner Toolkit, My Account</a:t>
            </a:r>
          </a:p>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APPS-12967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
            <a:r>
              <a:rPr sz="1100" b="1" u="none">
                <a:latin typeface="Avenir"/>
              </a:rPr>
              <a:t>User Story</a:t>
            </a:r>
          </a:p>
          <a:p>
            <a:r>
              <a:rPr sz="1100" b="0" u="none">
                <a:latin typeface="Avenir"/>
              </a:rPr>
              <a:t>As a Security Administrator, I want to apply the Purview label with the highest priority on a document so that I can label sensitive content correctly.</a:t>
            </a:r>
          </a:p>
          <a:p/>
          <a:p>
            <a:r>
              <a:rPr sz="1100" b="1" u="none">
                <a:latin typeface="Avenir"/>
              </a:rPr>
              <a:t>Feature Description</a:t>
            </a:r>
          </a:p>
          <a:p>
            <a:r>
              <a:rPr sz="1100" b="0" u="none">
                <a:latin typeface="Avenir"/>
              </a:rPr>
              <a:t>1. Import the priority order along with the label definition</a:t>
            </a:r>
          </a:p>
          <a:p>
            <a:r>
              <a:rPr sz="1100" b="0" u="none">
                <a:latin typeface="Avenir"/>
              </a:rPr>
              <a:t>2. Sort the labels in UI based on the priority order, highest label will be on the top.</a:t>
            </a:r>
          </a:p>
          <a:p>
            <a:r>
              <a:rPr sz="1100" b="0" u="none">
                <a:latin typeface="Avenir"/>
              </a:rPr>
              <a:t>3. As Egnyte S&amp;G Document Labels allows to import the label definitions from more than one source, it is advisable to divide and sort the label based on the source and display the same in Document labels UI</a:t>
            </a:r>
          </a:p>
          <a:p>
            <a:r>
              <a:rPr sz="1100" b="0" u="none">
                <a:latin typeface="Avenir"/>
              </a:rP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DEL-43515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Skip signed-PDFs from stamping</a:t>
            </a:r>
          </a:p>
        </p:txBody>
      </p:sp>
      <p:sp>
        <p:nvSpPr>
          <p:cNvPr id="3" name="Content Placeholder 2"/>
          <p:cNvSpPr>
            <a:spLocks noGrp="1"/>
          </p:cNvSpPr>
          <p:nvPr>
            <p:ph idx="1" sz="half"/>
          </p:nvPr>
        </p:nvSpPr>
        <p:spPr/>
        <p:txBody>
          <a:bodyPr/>
          <a:lstStyle/>
          <a:p/>
          <a:p>
            <a:r>
              <a:rPr sz="1100" b="0" u="none">
                <a:latin typeface="Avenir"/>
              </a:rPr>
              <a:t>Background :</a:t>
            </a:r>
          </a:p>
          <a:p>
            <a:r>
              <a:rPr sz="1100" b="0" u="none">
                <a:latin typeface="Avenir"/>
              </a:rPr>
              <a:t>Microsoft Purview provides labeling and protection capabilities for sensitive documents. However, applying a Purview sensitivity label to a PDF document that has already been signed involves certain considerations due to the nature of digital signatures and document protections.</a:t>
            </a:r>
          </a:p>
          <a:p>
            <a:r>
              <a:rPr sz="1100" b="0" u="none">
                <a:latin typeface="Avenir"/>
              </a:rPr>
              <a:t>Requirements</a:t>
            </a:r>
          </a:p>
          <a:p>
            <a:r>
              <a:rPr sz="1100" b="0" u="none">
                <a:latin typeface="Avenir"/>
              </a:rPr>
              <a:t>• Add a UI tooltip in Document Labels to explain the limitations.</a:t>
            </a:r>
          </a:p>
          <a:p>
            <a:r>
              <a:rPr sz="1100" b="0" u="none">
                <a:latin typeface="Avenir"/>
              </a:rPr>
              <a:t>• Introduce a checkbox option to allow customers to choose whether to stamp signed PDF files, with the default setting as unchecked. Leaving unchecked, will not update the File Metadata as well.</a:t>
            </a:r>
          </a:p>
          <a:p>
            <a:r>
              <a:rPr sz="1100" b="0" u="none">
                <a:latin typeface="Avenir"/>
              </a:rPr>
              <a:t>• Configure metadata stamping to automatically skip any PDF documents with labels if S&amp;G requests not to stamp them.</a:t>
            </a:r>
          </a:p>
          <a:p>
            <a:r>
              <a:rPr sz="1100" b="0" u="none">
                <a:latin typeface="Avenir"/>
              </a:rPr>
              <a:t>• Capture the reason for skipping the file in audit logs of S&amp;G and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DEL-43523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'Duplicate Permissions' on Permissions View</a:t>
            </a:r>
          </a:p>
        </p:txBody>
      </p:sp>
      <p:sp>
        <p:nvSpPr>
          <p:cNvPr id="3" name="Content Placeholder 2"/>
          <p:cNvSpPr>
            <a:spLocks noGrp="1"/>
          </p:cNvSpPr>
          <p:nvPr>
            <p:ph idx="1" sz="half"/>
          </p:nvPr>
        </p:nvSpPr>
        <p:spPr/>
        <p:txBody>
          <a:bodyPr/>
          <a:lstStyle/>
          <a:p/>
          <a:p>
            <a:r>
              <a:rPr sz="1100" b="0" u="none">
                <a:latin typeface="Avenir"/>
              </a:rPr>
              <a:t>User currently has the provision to access the list of duplicate permissions from the reporting center.</a:t>
            </a:r>
            <a:r>
              <a:rPr sz="1100" b="0" u="none">
                <a:latin typeface="Avenir"/>
              </a:rPr>
              <a:t/>
            </a:r>
          </a:p>
          <a:p>
            <a:r>
              <a:rPr sz="1100" b="0" u="none">
                <a:latin typeface="Avenir"/>
              </a:rPr>
              <a:t>We want to extend the functionality to highlight folders with duplicate permission directly in the S&amp;G platform inside the permission view.</a:t>
            </a:r>
          </a:p>
          <a:p>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DEL-43430</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
            <a:r>
              <a:rPr sz="1100" b="1" u="none">
                <a:latin typeface="Avenir"/>
              </a:rPr>
              <a:t>User Story</a:t>
            </a:r>
          </a:p>
          <a:p>
            <a:r>
              <a:rPr sz="1100" b="0" u="none">
                <a:latin typeface="Avenir"/>
              </a:rPr>
              <a:t>As a user, I want a clear understanding of how many issues and sensitive content items I have. This includes filters in place, limits based on the browser resources and total items that the system has identified</a:t>
            </a:r>
          </a:p>
          <a:p/>
          <a:p>
            <a:r>
              <a:rPr sz="1100" b="1" u="none">
                <a:latin typeface="Avenir"/>
              </a:rPr>
              <a:t>Feature Description</a:t>
            </a:r>
          </a:p>
          <a:p>
            <a:r>
              <a:rPr sz="1100" b="0" u="none">
                <a:latin typeface="Avenir"/>
              </a:rPr>
              <a:t>Display the counts of the items displayed on the lists</a:t>
            </a:r>
          </a:p>
          <a:p>
            <a:r>
              <a:rPr sz="1100" b="0" u="none">
                <a:latin typeface="Avenir"/>
              </a:rPr>
              <a:t>• Issues view - Count of rendered items in the list is displayedIdeally we show displayed and total countsFor example, if there is 10,000 issues in "open status", but I can only display 5,000, the following count should be displayed5,000 of 10,000</a:t>
            </a:r>
          </a:p>
          <a:p/>
          <a:p>
            <a:r>
              <a:rPr sz="1100" b="0" u="none">
                <a:latin typeface="Avenir"/>
              </a:rPr>
              <a:t>• SC view - Count of rendered items in the list is displayedIdeally we show displayed and total countsFor example, if there is 10,000 locations with sensitive content in the current filter, but I can only display 5,000, the following count should be displayed5,000 of 10,000</a:t>
            </a:r>
          </a:p>
          <a:p/>
          <a:p>
            <a:r>
              <a:rPr sz="1100" b="1" u="none">
                <a:latin typeface="Avenir"/>
              </a:rPr>
              <a:t>Public Summary</a:t>
            </a:r>
          </a:p>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DEL-39631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
            <a:r>
              <a:rPr sz="1100" b="0" u="none">
                <a:latin typeface="Avenir"/>
              </a:rPr>
              <a:t>In order to facilitate users moving from CFS to S&amp;G to remediate sensitive content, we should provide them a link that will take them to the SC view with the associated location.</a:t>
            </a:r>
          </a:p>
          <a:p/>
          <a:p>
            <a:r>
              <a:rPr sz="1100" b="0" u="none">
                <a:latin typeface="Avenir"/>
              </a:rPr>
              <a:t>Will require some entitlement changes in S&amp;G</a:t>
            </a:r>
          </a:p>
          <a:p/>
          <a:p>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4"/>
              </a:rPr>
              <a:t>DEL-38580</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Larger customers have more complex data structures and need to be able to create more granular content lifecycle policies to manage their data</a:t>
            </a:r>
          </a:p>
          <a:p/>
          <a:p>
            <a:r>
              <a:rPr sz="1100" b="1" u="none">
                <a:latin typeface="Avenir"/>
              </a:rPr>
              <a:t>User Story</a:t>
            </a:r>
          </a:p>
          <a:p>
            <a:r>
              <a:rPr sz="1100" b="0" u="none">
                <a:latin typeface="Avenir"/>
              </a:rPr>
              <a:t>As a user, I would like to be able to define more complex policy criteria in order to create more targeted policies. Basically, create a rule-based, wizard-driven type policy creation workflow</a:t>
            </a:r>
          </a:p>
          <a:p/>
          <a:p>
            <a:r>
              <a:rPr sz="1100" b="0" u="none">
                <a:latin typeface="Avenir"/>
              </a:rPr>
              <a:t>Potential list:</a:t>
            </a:r>
          </a:p>
          <a:p>
            <a:r>
              <a:rPr sz="1100" b="0" u="none">
                <a:latin typeface="Avenir"/>
              </a:rPr>
              <a:t>• support more than 2 criteria</a:t>
            </a:r>
          </a:p>
          <a:p>
            <a:r>
              <a:rPr sz="1100" b="0" u="none">
                <a:latin typeface="Avenir"/>
              </a:rPr>
              <a:t>• status of other policies (legal hold, retention)</a:t>
            </a:r>
          </a:p>
          <a:p>
            <a:r>
              <a:rPr sz="1100" b="0" u="none">
                <a:latin typeface="Avenir"/>
              </a:rPr>
              <a:t>• additional project criteria</a:t>
            </a:r>
          </a:p>
          <a:p>
            <a:r>
              <a:rPr sz="1100" b="0" u="none">
                <a:latin typeface="Avenir"/>
              </a:rPr>
              <a:t>• file size</a:t>
            </a:r>
          </a:p>
          <a:p>
            <a:r>
              <a:rPr sz="1100" b="0" u="none">
                <a:latin typeface="Avenir"/>
              </a:rPr>
              <a:t>• confidence score</a:t>
            </a:r>
          </a:p>
          <a:p>
            <a:r>
              <a:rPr sz="1100" b="0" u="none">
                <a:latin typeface="Avenir"/>
              </a:rPr>
              <a:t>• exclusions (i.e. when classification policy matches except in specific folders)</a:t>
            </a:r>
          </a:p>
          <a:p/>
          <a:p>
            <a:r>
              <a:rPr sz="1100" b="0" u="none">
                <a:latin typeface="Avenir"/>
              </a:rPr>
              <a:t>The more specific ask here is a trigger hierarchy in the policy rules. So, "if project is completed" then "if legal hold is closed" then "if no retention exists"</a:t>
            </a:r>
          </a:p>
          <a:p/>
          <a:p>
            <a:r>
              <a:rPr sz="1100" b="1" u="none">
                <a:latin typeface="Avenir"/>
              </a:rPr>
              <a:t>Feature Description</a:t>
            </a:r>
          </a:p>
          <a:p>
            <a:r>
              <a:rPr sz="1100" b="0" u="none">
                <a:latin typeface="Avenir"/>
              </a:rPr>
              <a:t>Within the CL policy building wizard, allow users to create a hierarchical list of criteria that creates a configuration that allows for much more targeted file matches</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DEL-27433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GR-597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r>
              <a:rPr sz="1100" b="1" u="none">
                <a:latin typeface="Avenir"/>
              </a:rPr>
              <a:t>Acceptance Criteria:</a:t>
            </a:r>
          </a:p>
          <a:p>
            <a:r>
              <a:rPr sz="1100" b="0" u="none">
                <a:latin typeface="Avenir"/>
              </a:rPr>
              <a:t>1. Upgrade to DocuSign API version 2.1 and ensure compatibility with the current integration.</a:t>
            </a:r>
          </a:p>
          <a:p>
            <a:r>
              <a:rPr sz="1100" b="0" u="none">
                <a:latin typeface="Avenir"/>
              </a:rPr>
              <a:t>2. Implement support for handling files up to 52 MB using chunked uploads.</a:t>
            </a:r>
          </a:p>
          <a:p>
            <a:r>
              <a:rPr sz="1100" b="0" u="none">
                <a:latin typeface="Avenir"/>
              </a:rPr>
              <a:t>3. Develop and deploy a pop-up notification feature to alert users when attempting to upload files larger than the allowed limits.</a:t>
            </a:r>
          </a:p>
          <a:p>
            <a:r>
              <a:rPr sz="1100" b="0" u="none">
                <a:latin typeface="Avenir"/>
              </a:rPr>
              <a:t>4. Perform thorough testing to validate the new functionality and pop-up notifications.</a:t>
            </a:r>
          </a:p>
          <a:p>
            <a:r>
              <a:rPr sz="1100" b="0" u="none">
                <a:latin typeface="Avenir"/>
              </a:rPr>
              <a:t>5. Update documentation to reflect the changes and new file upload limits.</a:t>
            </a:r>
          </a:p>
          <a:p>
            <a:r>
              <a:rPr sz="1100" b="0" u="none">
                <a:latin typeface="Avenir"/>
              </a:rPr>
              <a:t>Links:</a:t>
            </a:r>
            <a:r>
              <a:rPr sz="1100" b="0" u="none">
                <a:latin typeface="Avenir"/>
              </a:rPr>
              <a:t/>
            </a:r>
            <a:r>
              <a:rPr sz="1100" b="0" u="sng">
                <a:latin typeface="Avenir"/>
                <a:hlinkClick r:id="rId2"/>
              </a:rPr>
              <a:t>https://developers.docusign.com/docs/esign-rest-api/esign101/rules-and-limits/#:~:text=Docusign%20has%20the%20following%20limitations,of%20up%20to%2052%20MB</a:t>
            </a:r>
          </a:p>
          <a:p>
            <a:r>
              <a:rPr sz="1100" b="0" u="sng">
                <a:latin typeface="Avenir"/>
                <a:hlinkClick r:id="rId3"/>
              </a:rPr>
              <a:t>https://developers.docusign.com/docs/esign-rest-api/reference/envelopes/chunkeduploads/</a:t>
            </a:r>
          </a:p>
          <a:p>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GR-603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r>
              <a:rPr sz="1100" b="0" u="none">
                <a:latin typeface="Avenir"/>
              </a:rPr>
              <a:t>1. Widget Display and Interaction -As a user, I want to view widgets like Egnyte Copilot, Bookmarks, Recent Files, and Project Folders, on the homepage so that I can quickly access relevant content and actions.</a:t>
            </a:r>
          </a:p>
          <a:p>
            <a:r>
              <a:rPr sz="1100" b="0" u="none">
                <a:latin typeface="Avenir"/>
              </a:rPr>
              <a:t>2. Quick Access Links -As a user, I want to have quick access links on the homepage for actions I often perform like File Upload, and mobile-specific features like Smart Upload updates, so that I can perform tasks efficiently from the homepage.</a:t>
            </a:r>
          </a:p>
          <a:p>
            <a:r>
              <a:rPr sz="1100" b="0" u="none">
                <a:latin typeface="Avenir"/>
              </a:rPr>
              <a:t>3. Widget Customization -As a user, I want to be able to customize my homepage by showing or hiding specific widgets so that my homepage displays only the information and tools I need.</a:t>
            </a:r>
          </a:p>
          <a:p>
            <a:r>
              <a:rPr sz="1100" b="0" u="none">
                <a:latin typeface="Avenir"/>
              </a:rP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
            <a:r>
              <a:rPr sz="1100" b="0" u="none">
                <a:latin typeface="Avenir"/>
              </a:rPr>
              <a:t>Background</a:t>
            </a:r>
          </a:p>
          <a:p/>
          <a:p>
            <a:r>
              <a:rPr sz="1100" b="0" u="none">
                <a:latin typeface="Avenir"/>
              </a:rPr>
              <a:t>Previously, a feature to create the 1st administrator of a domain as a service account has been prepared. It covers the main use cases:</a:t>
            </a:r>
          </a:p>
          <a:p>
            <a:r>
              <a:rPr sz="1100" b="0" u="none">
                <a:latin typeface="Avenir"/>
              </a:rPr>
              <a:t>1. starting a trial</a:t>
            </a:r>
          </a:p>
          <a:p>
            <a:r>
              <a:rPr sz="1100" b="0" u="none">
                <a:latin typeface="Avenir"/>
              </a:rPr>
              <a:t>2. creating a service account for existing domains</a:t>
            </a:r>
          </a:p>
          <a:p>
            <a:r>
              <a:rPr sz="1100" b="0" u="none">
                <a:latin typeface="Avenir"/>
              </a:rPr>
              <a:t>3. deleting the reseller user who created the trial domain and assigning a different user</a:t>
            </a:r>
          </a:p>
          <a:p/>
          <a:p>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APPS-13482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
            <a:r>
              <a:rPr sz="1100" b="0" u="none">
                <a:latin typeface="Avenir"/>
              </a:rPr>
              <a:t>User currently has the provision to access the list of unused permissions from the reporting center.</a:t>
            </a:r>
          </a:p>
          <a:p>
            <a:r>
              <a:rPr sz="1100" b="0" u="none">
                <a:latin typeface="Avenir"/>
              </a:rPr>
              <a:t>We want to extend the functionality to highlight folders with unused permission directly in the S&amp;G platform inside the permission view.</a:t>
            </a:r>
          </a:p>
          <a:p>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DEL-43511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
            <a:pPr>
              <a:spcAft>
                <a:spcPts val="800"/>
              </a:spcAft>
            </a:pPr>
            <a:r>
              <a:rPr sz="1100" b="1" u="none">
                <a:latin typeface="Avenir"/>
              </a:rPr>
              <a:t>Background and Strategic Fit:</a:t>
            </a:r>
          </a:p>
          <a:p/>
          <a:p>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r>
              <a:rPr sz="1100" b="0" u="none">
                <a:latin typeface="Avenir"/>
              </a:rPr>
              <a:t>• Send the user a "special email invite" (e.g. Thank you for being a great Egnyte customer...),</a:t>
            </a:r>
          </a:p>
          <a:p>
            <a:r>
              <a:rPr sz="1100" b="0" u="none">
                <a:latin typeface="Avenir"/>
              </a:rPr>
              <a:t>• Send the user a link to "Setup your account"</a:t>
            </a:r>
          </a:p>
          <a:p>
            <a:r>
              <a:rPr sz="1100" b="0" u="none">
                <a:latin typeface="Avenir"/>
              </a:rPr>
              <a:t>• Should use the same flow as Egnyte For Life only difference is that the PVI that they're landing on has a single plan</a:t>
            </a:r>
          </a:p>
          <a:p/>
          <a:p>
            <a:pPr>
              <a:spcAft>
                <a:spcPts val="800"/>
              </a:spcAft>
            </a:pPr>
            <a:r>
              <a:rPr sz="1100" b="1" u="none">
                <a:latin typeface="Avenir"/>
              </a:rPr>
              <a:t>Goals:</a:t>
            </a:r>
          </a:p>
          <a:p>
            <a:r>
              <a:rPr sz="1100" b="0" u="none">
                <a:latin typeface="Avenir"/>
              </a:rPr>
              <a:t>• Allows Sales to send an invitation to a PROSPECT and have them land on a Platform Enterprise Trial without limitations</a:t>
            </a:r>
          </a:p>
          <a:p>
            <a:r>
              <a:rPr sz="1100" b="0" u="none">
                <a:latin typeface="Avenir"/>
              </a:rPr>
              <a:t>• Create a domain without needing to do so onhttps://www.egnyte.com/</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APPS-12538</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
            <a:r>
              <a:rPr sz="1100" b="0" u="none">
                <a:latin typeface="Avenir"/>
              </a:rPr>
              <a:t>Problem Statement</a:t>
            </a:r>
          </a:p>
          <a:p>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r>
              <a:rPr sz="1100" b="0" u="none">
                <a:latin typeface="Avenir"/>
              </a:rPr>
              <a:t>• Inefficiency: Without the ability to import folders directly, users must manually select files one by one. This process is cumbersome, particularly when dealing with large data sets.</a:t>
            </a:r>
          </a:p>
          <a:p>
            <a:r>
              <a:rPr sz="1100" b="0" u="none">
                <a:latin typeface="Avenir"/>
              </a:rPr>
              <a:t>• Loss of Folder Structure: When users import individual files, the original folder structure from G Drive isn’t maintained, making it challenging to organize content in Egnyte as it was originally structured.</a:t>
            </a:r>
          </a:p>
          <a:p>
            <a:r>
              <a:rPr sz="1100" b="0" u="none">
                <a:latin typeface="Avenir"/>
              </a:rPr>
              <a:t>• Time-Consuming Workflow: Reconstructing folders and re-uploading files separately adds time to workflows and increases the chance of errors, such as missing files or misplacement.</a:t>
            </a:r>
          </a:p>
          <a:p>
            <a:r>
              <a:rPr sz="1100" b="0" u="none">
                <a:latin typeface="Avenir"/>
              </a:rPr>
              <a:t>• Reduced Usability: This lack of folder import functionality impacts the user experience, as they must go through multiple steps to transfer data, creating frustration and potential reluctance to use the import feature.</a:t>
            </a:r>
          </a:p>
          <a:p>
            <a:r>
              <a:rPr sz="1100" b="0" u="none">
                <a:latin typeface="Avenir"/>
              </a:rPr>
              <a:t>Solution: Provide Folder Selection Functionality for Importing Folders to Egnyte from G Drive</a:t>
            </a:r>
          </a:p>
          <a:p>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r>
              <a:rPr sz="1100" b="0" u="none">
                <a:latin typeface="Avenir"/>
              </a:rPr>
              <a:t>1. Folder Selection InterfaceUI Enhancement for Folder Selection: Modify the existing import interface to allow users to navigate and select folders within G Drive, not just files. This interface might include a tree-view or expandable list of folders, making it easy to locate and select entire folders.Multi-Select Capability: Enable users to select one or more folders simultaneously if they need to import multiple folder structures.</a:t>
            </a:r>
          </a:p>
          <a:p>
            <a:r>
              <a:rPr sz="1100" b="0" u="none">
                <a:latin typeface="Avenir"/>
              </a:rPr>
              <a:t>2. Preservation of Folder StructureRecursive Import: Ensure that subfolders and nested files within the selected folder are automatically included in the import. This requires the system to identify and copy the entire folder hierarchy as it exists in G Drive.Structure Replication in Egnyte: Once imported, the folder and subfolder structure should be mirrored in Egnyte, preserving the organization exactly as it was in G Drive. This step reduces the need for users to reorganize content after import.</a:t>
            </a:r>
          </a:p>
          <a:p>
            <a:r>
              <a:rPr sz="1100" b="0" u="none">
                <a:latin typeface="Avenir"/>
              </a:rPr>
              <a:t>3. Seamless Integration with EgnyteCompatibility with Egnyte’s Folder Permissions: As folders are imported, they should align with Egnyte’s permissions model. For example, administrators may set default permissions for imported folders, or the system could prompt the user to define folder permissions as needed.Confirmation and Summary Screen: After selection, a summary screen should display the chosen folders and an estimated time for import. This feature allows users to confirm that they’re importing the correct data.</a:t>
            </a:r>
          </a:p>
          <a:p>
            <a:r>
              <a:rPr sz="1100" b="0" u="none">
                <a:latin typeface="Avenir"/>
              </a:rPr>
              <a:t>4. Benefits of the SolutionImproved Efficiency: With folder selection, users can import organized data in bulk, reducing time spent on manual file selection and reorganization.Enhanced User Experience: The solution streamlines the import process, making it more user-friendly and reducing steps required to transfer content.Reduced Errors and Rework: By preserving the folder structure, users minimize the risk of disorganized files and maintain consistency across G Drive and Egnyte.Increased Adoption of Import Feature: Providing this functionality encourages users to leverage the import tool more frequently, knowing it aligns with their workflow and reduces hassle.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
          <a:p>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4"/>
              </a:rPr>
              <a:t>DEL-44545</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
            <a:r>
              <a:rPr sz="1100" b="0" u="none">
                <a:latin typeface="Avenir"/>
              </a:rPr>
              <a:t>What is the problem?</a:t>
            </a:r>
          </a:p>
          <a:p>
            <a:r>
              <a:rPr sz="1100" b="0" u="none">
                <a:latin typeface="Avenir"/>
              </a:rPr>
              <a:t>Users in AEC and media work on massive and complex files. They face a challenge of working on these files directly from the cloud</a:t>
            </a:r>
          </a:p>
          <a:p/>
          <a:p>
            <a:r>
              <a:rPr sz="1100" b="0" u="none">
                <a:latin typeface="Avenir"/>
              </a:rPr>
              <a:t>How do we solve it?</a:t>
            </a:r>
          </a:p>
          <a:p>
            <a:r>
              <a:rPr sz="1100" b="0" u="none">
                <a:latin typeface="Avenir"/>
              </a:rPr>
              <a:t>We have introduced the Adaptive Streaming and Block Caching technology in Desktop App. The Beta-2 project goal is to enable up to 100 AEC domains with block cache and get feedback on the following applications:</a:t>
            </a:r>
          </a:p>
          <a:p>
            <a:r>
              <a:rPr sz="1100" b="0" u="none">
                <a:latin typeface="Avenir"/>
              </a:rPr>
              <a:t>1. AutoCAD</a:t>
            </a:r>
          </a:p>
          <a:p>
            <a:r>
              <a:rPr sz="1100" b="0" u="none">
                <a:latin typeface="Avenir"/>
              </a:rPr>
              <a:t>2. Civil 3D</a:t>
            </a:r>
          </a:p>
          <a:p>
            <a:r>
              <a:rPr sz="1100" b="0" u="none">
                <a:latin typeface="Avenir"/>
              </a:rPr>
              <a:t>3. Navis</a:t>
            </a:r>
          </a:p>
          <a:p>
            <a:r>
              <a:rPr sz="1100" b="0" u="none">
                <a:latin typeface="Avenir"/>
              </a:rPr>
              <a:t>4. Bluebeam</a:t>
            </a:r>
          </a:p>
          <a:p>
            <a:r>
              <a:rPr sz="1100" b="0" u="none">
                <a:latin typeface="Avenir"/>
              </a:rPr>
              <a:t>5. Acrobat</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EGD-21926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
            <a:r>
              <a:rPr sz="1100" b="0" u="none">
                <a:latin typeface="Avenir"/>
              </a:rPr>
              <a:t>What is the problem?</a:t>
            </a:r>
          </a:p>
          <a:p>
            <a:r>
              <a:rPr sz="1100" b="0" u="none">
                <a:latin typeface="Avenir"/>
              </a:rPr>
              <a:t>Users in media work on massive and complex files. They face a challenge of working on these files directly from the cloud</a:t>
            </a:r>
          </a:p>
          <a:p/>
          <a:p>
            <a:r>
              <a:rPr sz="1100" b="0" u="none">
                <a:latin typeface="Avenir"/>
              </a:rPr>
              <a:t>How do we solve it?</a:t>
            </a:r>
          </a:p>
          <a:p>
            <a:r>
              <a:rPr sz="1100" b="0" u="none">
                <a:latin typeface="Avenir"/>
              </a:rPr>
              <a:t>We have introduced the Adaptive Streaming and Block Caching technology in Desktop App. The Beta-0 project goal is to enable up to 5 media domains with block cache and get feedback on the following applications:</a:t>
            </a:r>
          </a:p>
          <a:p>
            <a:r>
              <a:rPr sz="1100" b="0" u="none">
                <a:latin typeface="Avenir"/>
              </a:rPr>
              <a:t>1. Adobe Premiere Pro</a:t>
            </a:r>
          </a:p>
          <a:p>
            <a:r>
              <a:rPr sz="1100" b="0" u="none">
                <a:latin typeface="Avenir"/>
              </a:rPr>
              <a:t>2. Illustrator</a:t>
            </a:r>
          </a:p>
          <a:p>
            <a:r>
              <a:rPr sz="1100" b="0" u="none">
                <a:latin typeface="Avenir"/>
              </a:rPr>
              <a:t>3. Photoshop</a:t>
            </a:r>
          </a:p>
          <a:p>
            <a:r>
              <a:rPr sz="1100" b="0" u="none">
                <a:latin typeface="Avenir"/>
              </a:rPr>
              <a:t>4. InDesign</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
            <a:r>
              <a:rPr sz="1100" b="1" u="none">
                <a:latin typeface="Avenir"/>
              </a:rPr>
              <a:t>Problem:</a:t>
            </a:r>
          </a:p>
          <a:p>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
            <a:r>
              <a:rPr sz="1100" b="1" u="none">
                <a:latin typeface="Avenir"/>
              </a:rPr>
              <a:t>User Stories:</a:t>
            </a:r>
          </a:p>
          <a:p>
            <a:r>
              <a:rPr sz="1100" b="0" u="none">
                <a:latin typeface="Avenir"/>
              </a:rPr>
              <a:t>1. As a Project Manager / Estimator / VDC team member, I want to open the Smart Spec preview when selecting my specification files, so that I can quickly find the section I’m looking for</a:t>
            </a:r>
          </a:p>
          <a:p>
            <a:r>
              <a:rPr sz="1100" b="0" u="none">
                <a:latin typeface="Avenir"/>
              </a:rPr>
              <a:t>2. As a PM / Estimator / VDC, I want to ask a natural language query about my specification, so that I can quickly find the information I am looking for.</a:t>
            </a:r>
          </a:p>
          <a:p/>
          <a:p>
            <a:r>
              <a:rPr sz="1100" b="1" u="none">
                <a:latin typeface="Avenir"/>
              </a:rPr>
              <a:t>Description:</a:t>
            </a:r>
          </a:p>
          <a:p>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
            <a:r>
              <a:rPr sz="1100" b="1" u="none">
                <a:latin typeface="Avenir"/>
              </a:rPr>
              <a:t>Requirements:</a:t>
            </a:r>
            <a:r>
              <a:rPr sz="1100" b="0" u="none">
                <a:latin typeface="Avenir"/>
              </a:rPr>
              <a:t/>
            </a:r>
            <a:r>
              <a:rPr sz="1100" b="0" u="sng">
                <a:latin typeface="Avenir"/>
                <a:hlinkClick r:id="rId2"/>
              </a:rPr>
              <a:t>https://egnyte.atlassian.net/wiki/spaces/AEC/pages/446464310/Smart+Specification+Requirements</a:t>
            </a:r>
          </a:p>
          <a:p>
            <a:r>
              <a:rPr sz="1100" b="1" u="none">
                <a:latin typeface="Avenir"/>
              </a:rPr>
              <a:t>Figma</a:t>
            </a:r>
          </a:p>
          <a:p>
            <a:r>
              <a:rPr sz="1100" b="0" u="none">
                <a:latin typeface="Avenir"/>
              </a:rPr>
              <a:t/>
            </a:r>
            <a:r>
              <a:rPr sz="1100" b="0" u="sng">
                <a:latin typeface="Avenir"/>
                <a:hlinkClick r:id="rId3"/>
              </a:rPr>
              <a:t>https://www.figma.com/design/pSP6gVOM1NB1dORHzVw1k5/AEC-Trial-Onboarding?node-id=7-17521&amp;node-type=frame&amp;t=2GCW5Ubc2U9ardCl-0</a:t>
            </a:r>
          </a:p>
          <a:p>
            <a:r>
              <a:rPr sz="1100" b="0" u="none">
                <a:latin typeface="Avenir"/>
              </a:rPr>
              <a:t>JIRA:</a:t>
            </a:r>
            <a:r>
              <a:rPr sz="1100" b="0" u="sng">
                <a:latin typeface="Avenir"/>
                <a:hlinkClick r:id="rId4"/>
              </a:rPr>
              <a:t>https://jira.egnyte-it.com/browse/CFS-60040</a:t>
            </a:r>
          </a:p>
          <a:p/>
          <a:p>
            <a:r>
              <a:rPr sz="1100" b="0" u="none">
                <a:latin typeface="Avenir"/>
              </a:rPr>
              <a:t>FEATURE FLAG:</a:t>
            </a:r>
            <a:r>
              <a:rPr sz="1100" b="1" u="none">
                <a:latin typeface="Avenir"/>
              </a:rPr>
              <a:t>features.server.SmartSpecFeatureEnabled</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6"/>
              </a:rPr>
              <a:t>Link to requirements</a:t>
            </a:r>
          </a:p>
        </p:txBody>
      </p:sp>
      <p:sp>
        <p:nvSpPr>
          <p:cNvPr id="6" name="Text Placeholder 5"/>
          <p:cNvSpPr>
            <a:spLocks noGrp="1"/>
          </p:cNvSpPr>
          <p:nvPr>
            <p:ph type="body" idx="12" sz="quarter"/>
          </p:nvPr>
        </p:nvSpPr>
        <p:spPr/>
        <p:txBody>
          <a:bodyPr/>
          <a:lstStyle/>
          <a:p>
            <a:r>
              <a:rPr sz="1100">
                <a:latin typeface="Avenir"/>
                <a:hlinkClick r:id="rId4"/>
              </a:rPr>
              <a:t>CFS-60040</a:t>
            </a:r>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
            <a:r>
              <a:rPr sz="1100" b="1" u="none">
                <a:latin typeface="Avenir"/>
              </a:rPr>
              <a:t>Problem:</a:t>
            </a:r>
          </a:p>
          <a:p>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
            <a:r>
              <a:rPr sz="1100" b="1" u="none">
                <a:latin typeface="Avenir"/>
              </a:rPr>
              <a:t>Use-Cases</a:t>
            </a:r>
            <a:r>
              <a:rPr sz="1100" b="0" u="none">
                <a:latin typeface="Avenir"/>
              </a:rPr>
              <a:t>:</a:t>
            </a:r>
          </a:p>
          <a:p>
            <a:r>
              <a:rPr sz="1100" b="0" u="none">
                <a:latin typeface="Avenir"/>
              </a:rPr>
              <a:t>1. As a project engineer / field engineer, I want to easily get answers to regulatory questions, such ashow many ADA accessible parking spots do I need if my parking lot has 100 total parking spaces?</a:t>
            </a:r>
          </a:p>
          <a:p>
            <a:r>
              <a:rPr sz="1100" b="0" u="none">
                <a:latin typeface="Avenir"/>
              </a:rPr>
              <a:t>2. As a project coordinator, I want to easily validate a spec against regulations/codes- validate this stairwell design for fire safety regulation compliance</a:t>
            </a:r>
          </a:p>
          <a:p/>
          <a:p>
            <a:r>
              <a:rPr sz="1100" b="1" u="none">
                <a:latin typeface="Avenir"/>
              </a:rPr>
              <a:t>Description:</a:t>
            </a:r>
          </a:p>
          <a:p>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
            <a:r>
              <a:rPr sz="1100" b="1" u="none">
                <a:latin typeface="Avenir"/>
              </a:rPr>
              <a:t>Requirements:</a:t>
            </a:r>
            <a:r>
              <a:rPr sz="1100" b="0" u="none">
                <a:latin typeface="Avenir"/>
              </a:rPr>
              <a:t/>
            </a:r>
            <a:r>
              <a:rPr sz="1100" b="0" u="sng">
                <a:latin typeface="Avenir"/>
                <a:hlinkClick r:id="rId2"/>
              </a:rPr>
              <a:t>https://egnyte.atlassian.net/wiki/spaces/AEC/pages/1076199541/KB+for+Building+Codes</a:t>
            </a:r>
          </a:p>
          <a:p/>
          <a:p>
            <a:r>
              <a:rPr sz="1100" b="0" u="none">
                <a:latin typeface="Avenir"/>
              </a:rPr>
              <a:t>JIRA:</a:t>
            </a:r>
          </a:p>
          <a:p>
            <a:r>
              <a:rPr sz="1100" b="0" u="sng">
                <a:latin typeface="Avenir"/>
                <a:hlinkClick r:id="rId3"/>
              </a:rPr>
              <a:t>https://jira.egnyte-it.com/browse/CFS-64858</a:t>
            </a:r>
          </a:p>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2"/>
              </a:rPr>
              <a:t>Link to requirements</a:t>
            </a:r>
          </a:p>
        </p:txBody>
      </p:sp>
      <p:sp>
        <p:nvSpPr>
          <p:cNvPr id="6" name="Text Placeholder 5"/>
          <p:cNvSpPr>
            <a:spLocks noGrp="1"/>
          </p:cNvSpPr>
          <p:nvPr>
            <p:ph type="body" idx="12" sz="quarter"/>
          </p:nvPr>
        </p:nvSpPr>
        <p:spPr/>
        <p:txBody>
          <a:bodyPr/>
          <a:lstStyle/>
          <a:p>
            <a:r>
              <a:rPr sz="1100">
                <a:latin typeface="Avenir"/>
                <a:hlinkClick r:id="rId3"/>
              </a:rPr>
              <a:t>CFS-64858</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
            <a:r>
              <a:rPr sz="1100" b="0" u="none">
                <a:latin typeface="Avenir"/>
              </a:rPr>
              <a:t>The Project Schedule Agent is an AI-powered tool designed to support users in the Architecture, Engineering, and Construction (AEC) industry by automating schedule analysis tasks. The agent will perform three primary functions:</a:t>
            </a:r>
          </a:p>
          <a:p>
            <a:r>
              <a:rPr sz="1100" b="0" u="none">
                <a:latin typeface="Avenir"/>
              </a:rPr>
              <a:t>1. Schedule Comparison:Compare two project schedules and identify changes.</a:t>
            </a:r>
          </a:p>
          <a:p>
            <a:r>
              <a:rPr sz="1100" b="0" u="none">
                <a:latin typeface="Avenir"/>
              </a:rPr>
              <a:t>2. Change Summarization:Provide a concise summary of detected changes.</a:t>
            </a:r>
          </a:p>
          <a:p>
            <a:r>
              <a:rPr sz="1100" b="0" u="none">
                <a:latin typeface="Avenir"/>
              </a:rPr>
              <a:t>3. Risk Identification:Identify upcoming high-risk safety items in a project schedule based on project milestones, dependencies, and constraints</a:t>
            </a:r>
          </a:p>
          <a:p/>
          <a:p>
            <a:r>
              <a:rPr sz="1100" b="0" u="none">
                <a:latin typeface="Avenir"/>
              </a:rPr>
              <a:t>Full Requirements -</a:t>
            </a:r>
            <a:r>
              <a:rPr sz="1100" b="0" u="sng">
                <a:latin typeface="Avenir"/>
                <a:hlinkClick r:id="rId2"/>
              </a:rPr>
              <a:t>https://egnyte.atlassian.net/wiki/spaces/AEC/pages/1489305902/Schedule+Agent+AEC</a:t>
            </a:r>
          </a:p>
          <a:p/>
          <a:p>
            <a:r>
              <a:rPr sz="1100" b="0" u="none">
                <a:latin typeface="Avenir"/>
              </a:rPr>
              <a:t>Jira ticket -</a:t>
            </a:r>
            <a:r>
              <a:rPr sz="1100" b="0" u="sng">
                <a:latin typeface="Avenir"/>
                <a:hlinkClick r:id="rId3"/>
              </a:rPr>
              <a:t>https://jira.egnyte-it.com/browse/CFS-67499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
            <a:r>
              <a:rPr sz="1100" b="0" u="none">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100" b="0" u="sng">
                <a:latin typeface="Avenir"/>
                <a:hlinkClick r:id="rId2"/>
              </a:rPr>
              <a:t>Joist AI</a:t>
            </a:r>
            <a:r>
              <a:rPr sz="1100" b="0" u="none">
                <a:latin typeface="Avenir"/>
              </a:rPr>
              <a:t>, that should be taken into consideration when building a competing product. The expectation is that Egnyte’s proposal agent will streamline the RFP response process by:</a:t>
            </a:r>
          </a:p>
          <a:p>
            <a:r>
              <a:rPr sz="1100" b="0" u="none">
                <a:latin typeface="Avenir"/>
              </a:rPr>
              <a:t>• Identifying and retrieving past proposals closely aligned with new RFP requirements.</a:t>
            </a:r>
          </a:p>
          <a:p>
            <a:r>
              <a:rPr sz="1100" b="0" u="none">
                <a:latin typeface="Avenir"/>
              </a:rPr>
              <a:t>• Generating a draft proposal tailored to the specific RFP inputs</a:t>
            </a:r>
          </a:p>
          <a:p>
            <a:r>
              <a:rPr sz="1100" b="0" u="none">
                <a:latin typeface="Avenir"/>
              </a:rPr>
              <a:t>• Validating a draft proposal against the RFP requirements</a:t>
            </a:r>
          </a:p>
          <a:p>
            <a:r>
              <a:rPr sz="1100" b="0" u="none">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p>
            <a:r>
              <a:rPr sz="1100" b="0" u="none">
                <a:latin typeface="Avenir"/>
              </a:rPr>
              <a:t>Full Requirements -</a:t>
            </a:r>
            <a:r>
              <a:rPr sz="1100" b="0" u="sng">
                <a:latin typeface="Avenir"/>
                <a:hlinkClick r:id="rId3"/>
              </a:rPr>
              <a:t>https://egnyte.atlassian.net/wiki/spaces/AEC/pages/1452703784/Proposal+Agent+Alpha?force_transition=ccc75338-410b-4304-8493-476271b71f12</a:t>
            </a:r>
          </a:p>
          <a:p/>
          <a:p>
            <a:r>
              <a:rPr sz="1100" b="0" u="none">
                <a:latin typeface="Avenir"/>
              </a:rPr>
              <a:t>Jira -</a:t>
            </a:r>
            <a:r>
              <a:rPr sz="1100" b="0" u="sng">
                <a:latin typeface="Avenir"/>
                <a:hlinkClick r:id="rId4"/>
              </a:rPr>
              <a:t>https://jira.egnyte-it.com/browse/CFS-66991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
            <a:r>
              <a:rPr sz="1100" b="0" u="none">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r>
              <a:rPr sz="1100" b="0" u="none">
                <a:latin typeface="Avenir"/>
              </a:rPr>
              <a:t>• Codebooks Agent</a:t>
            </a:r>
          </a:p>
          <a:p>
            <a:r>
              <a:rPr sz="1100" b="0" u="none">
                <a:latin typeface="Avenir"/>
              </a:rPr>
              <a:t>• Proposal Agent</a:t>
            </a:r>
          </a:p>
          <a:p>
            <a:r>
              <a:rPr sz="1100" b="0" u="none">
                <a:latin typeface="Avenir"/>
              </a:rPr>
              <a:t>• Schedule Agent</a:t>
            </a:r>
          </a:p>
          <a:p>
            <a:r>
              <a:rPr sz="1100" b="0" u="none">
                <a:latin typeface="Avenir"/>
              </a:rPr>
              <a:t>• Specification Agent</a:t>
            </a:r>
          </a:p>
          <a:p>
            <a:r>
              <a:rPr sz="1100" b="0" u="none">
                <a:latin typeface="Avenir"/>
              </a:rPr>
              <a:t>• Any other AEC agent to come in the future</a:t>
            </a:r>
          </a:p>
          <a:p>
            <a:r>
              <a:rPr sz="1100" b="0" u="none">
                <a:latin typeface="Avenir"/>
              </a:rPr>
              <a:t>The PSA will interpret user inputs, determine intent, and dynamically invoke one or more relevant agents based on the context.</a:t>
            </a:r>
          </a:p>
          <a:p/>
          <a:p>
            <a:r>
              <a:rPr sz="1100" b="0" u="none">
                <a:latin typeface="Avenir"/>
              </a:rPr>
              <a:t>Full Requirements -</a:t>
            </a:r>
            <a:r>
              <a:rPr sz="1100" b="0" u="sng">
                <a:latin typeface="Avenir"/>
                <a:hlinkClick r:id="rId2"/>
              </a:rPr>
              <a:t>https://egnyte.atlassian.net/wiki/spaces/AEC/pages/1489502556/Project+Supervisory+Agent+AEC</a:t>
            </a:r>
          </a:p>
          <a:p/>
          <a:p>
            <a:r>
              <a:rPr sz="1100" b="0" u="none">
                <a:latin typeface="Avenir"/>
              </a:rPr>
              <a:t>Jira ticket -</a:t>
            </a:r>
            <a:r>
              <a:rPr sz="1100" b="0" u="sng">
                <a:latin typeface="Avenir"/>
                <a:hlinkClick r:id="rId3"/>
              </a:rPr>
              <a:t>https://jira.egnyte-it.com/browse/CFS-67500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
            <a:r>
              <a:rPr sz="1100" b="0" u="none">
                <a:latin typeface="Avenir"/>
              </a:rPr>
              <a:t>Confluence doc:</a:t>
            </a:r>
          </a:p>
          <a:p>
            <a:r>
              <a:rPr sz="1100" b="0" u="sng">
                <a:latin typeface="Avenir"/>
                <a:hlinkClick r:id="rId2"/>
              </a:rPr>
              <a:t>https://egnyte.atlassian.net/wiki/x/AQBaV</a:t>
            </a:r>
          </a:p>
          <a:p/>
          <a:p>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4"/>
              </a:rPr>
              <a:t>CFS-67394</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
            <a:r>
              <a:rPr sz="1100" b="0" u="sng">
                <a:latin typeface="Avenir"/>
                <a:hlinkClick r:id="rId2"/>
              </a:rPr>
              <a:t>https://egnyte.atlassian.net/wiki/spaces/CFS/pages/1471152191/Questionnaire+Agent?force_transition=e7e56be6-04a5-4088-bb89-a71bc2d9bb13</a:t>
            </a:r>
          </a:p>
          <a:p/>
          <a:p>
            <a:r>
              <a:rPr sz="1100" b="0" u="none">
                <a:latin typeface="Avenir"/>
              </a:rPr>
              <a:t>More context in slack channels: #ddq-agent</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4"/>
              </a:rPr>
              <a:t>CFS-67393</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
            <a:r>
              <a:rPr sz="1100" b="1" u="none">
                <a:latin typeface="Avenir"/>
              </a:rPr>
              <a:t>Product Requirement: MS Teams Integration – Folder Creation Control</a:t>
            </a:r>
          </a:p>
          <a:p/>
          <a:p>
            <a:r>
              <a:rPr sz="1100" b="1" u="none">
                <a:latin typeface="Avenir"/>
              </a:rPr>
              <a:t>Use Case</a:t>
            </a:r>
          </a:p>
          <a:p>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
            <a:r>
              <a:rPr sz="1100" b="1" u="none">
                <a:latin typeface="Avenir"/>
              </a:rPr>
              <a:t>Problem Statement</a:t>
            </a:r>
          </a:p>
          <a:p>
            <a:r>
              <a:rPr sz="1100" b="0" u="none">
                <a:latin typeface="Avenir"/>
              </a:rPr>
              <a:t>1. Slow Folder Creation – Creating a new folder takes a significant amount of time, causing delays\.</a:t>
            </a:r>
          </a:p>
          <a:p>
            <a:r>
              <a:rPr sz="1100" b="0" u="none">
                <a:latin typeface="Avenir"/>
              </a:rPr>
              <a:t>2. Duplicate Folder Issues – Newly created folders often result in duplicate entries within \/Shared\/Microsoft Teams Files, specifically landing in a duplicate folder \(e\.g\., *Red Bull \(1\)*\)\. This leads to confusion and clutter as more duplicate locations accumulate over time\.</a:t>
            </a:r>
          </a:p>
          <a:p>
            <a:r>
              <a:rPr sz="1100" b="0" u="none">
                <a:latin typeface="Avenir"/>
              </a:rPr>
              <a:t>3. Access management - content is uploaded to the folder where access is not controlled</a:t>
            </a:r>
          </a:p>
          <a:p/>
          <a:p>
            <a:r>
              <a:rPr sz="1100" b="1" u="none">
                <a:latin typeface="Avenir"/>
              </a:rPr>
              <a:t>Proposed Solution</a:t>
            </a:r>
          </a:p>
          <a:p>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
            <a:r>
              <a:rPr sz="1100" b="1" u="none">
                <a:latin typeface="Avenir"/>
              </a:rPr>
              <a:t>Value Proposition</a:t>
            </a:r>
          </a:p>
          <a:p>
            <a:r>
              <a:rPr sz="1100" b="0" u="none">
                <a:latin typeface="Avenir"/>
              </a:rPr>
              <a:t>• Improves User Experience – Reduces folder creation delays\.</a:t>
            </a:r>
          </a:p>
          <a:p>
            <a:r>
              <a:rPr sz="1100" b="0" u="none">
                <a:latin typeface="Avenir"/>
              </a:rPr>
              <a:t>• Eliminates Duplicates – Prevents multiple duplicate folder locations, ensuring a cleaner structure\.</a:t>
            </a:r>
          </a:p>
          <a:p>
            <a:r>
              <a:rPr sz="1100" b="0" u="none">
                <a:latin typeface="Avenir"/>
              </a:rPr>
              <a:t>• Enhances Control – Allows Admins to enforce folder management policies and maintain a more organized file system\.</a:t>
            </a:r>
          </a:p>
          <a:p>
            <a:r>
              <a:rPr sz="1100" b="0" u="none">
                <a:latin typeface="Avenir"/>
              </a:rPr>
              <a:t>• Reduces Confusion – Ensures users work within existing authorized folders, avoiding misplaced files\.</a:t>
            </a:r>
          </a:p>
          <a:p/>
          <a:p>
            <a:r>
              <a:rPr sz="1100" b="0" u="sng">
                <a:latin typeface="Avenir"/>
                <a:hlinkClick r:id="rId2"/>
              </a:rPr>
              <a:t>https://jira.egnyte-it.com/browse/COM-268</a:t>
            </a:r>
          </a:p>
          <a:p>
            <a:r>
              <a:rPr sz="1100" b="0" u="sng">
                <a:latin typeface="Avenir"/>
                <a:hlinkClick r:id="rId3"/>
              </a:rPr>
              <a:t>https://jira.egnyte-it.com/browse/SER-3461</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
            <a:r>
              <a:rPr sz="1100" b="0" u="none">
                <a:latin typeface="Avenir"/>
              </a:rPr>
              <a:t>• Translation Agent:</a:t>
            </a:r>
          </a:p>
          <a:p>
            <a:r>
              <a:rPr sz="1100" b="0" u="none">
                <a:latin typeface="Avenir"/>
              </a:rPr>
              <a:t>• Document Review Agent:</a:t>
            </a:r>
          </a:p>
          <a:p>
            <a:r>
              <a:rPr sz="1100" b="0" u="none">
                <a:latin typeface="Avenir"/>
              </a:rPr>
              <a:t>• Job Description Creation Agent:</a:t>
            </a:r>
          </a:p>
          <a:p>
            <a:r>
              <a:rPr sz="1100" b="0" u="none">
                <a:latin typeface="Avenir"/>
              </a:rPr>
              <a:t>• Web Search Agent:</a:t>
            </a:r>
          </a:p>
          <a:p/>
          <a:p>
            <a:r>
              <a:rPr sz="1100" b="1" u="none">
                <a:latin typeface="Avenir"/>
              </a:rPr>
              <a:t>Original:</a:t>
            </a:r>
          </a:p>
          <a:p>
            <a:r>
              <a:rPr sz="1100" b="0" u="none">
                <a:latin typeface="Avenir"/>
              </a:rPr>
              <a:t/>
            </a:r>
          </a:p>
          <a:p>
            <a:r>
              <a:rPr sz="1100" b="0" u="sng">
                <a:latin typeface="Avenir"/>
                <a:hlinkClick r:id="rId2"/>
              </a:rPr>
              <a:t>https://egnyte.atlassian.net/wiki/spaces/CFS/pages/1227161693/Agents+Introduction+in+Copilot+Hub</a:t>
            </a:r>
          </a:p>
          <a:p/>
          <a:p>
            <a:r>
              <a:rPr sz="1100" b="0" u="none">
                <a:latin typeface="Avenir"/>
              </a:rPr>
              <a:t>Figma:</a:t>
            </a:r>
          </a:p>
          <a:p>
            <a:r>
              <a:rPr sz="1100" b="0" u="sng">
                <a:latin typeface="Avenir"/>
                <a:hlinkClick r:id="rId3"/>
              </a:rPr>
              <a:t>https://www.figma.com/design/k96o3kXukaVrAUtsaPhN4H/Egnyte-Platform-Copilot---2025?node-id=24179-230269&amp;t=Rc2JPK6PsbVBlXNe-0</a:t>
            </a:r>
          </a:p>
          <a:p/>
          <a:p>
            <a:r>
              <a:rPr sz="1100" b="0" u="none">
                <a:latin typeface="Avenir"/>
              </a:rPr>
              <a:t>Design:</a:t>
            </a:r>
          </a:p>
          <a:p>
            <a:r>
              <a:rPr sz="1100" b="0" u="sng">
                <a:latin typeface="Avenir"/>
                <a:hlinkClick r:id="rId4"/>
              </a:rPr>
              <a:t>https://egnyte.atlassian.net/wiki/spaces/CFS/pages/1304788999/Agents+Integration</a:t>
            </a:r>
          </a:p>
          <a:p/>
          <a:p>
            <a:r>
              <a:rPr sz="1100" b="0" u="none">
                <a:latin typeface="Avenir"/>
              </a:rPr>
              <a:t>Feature flags:</a:t>
            </a:r>
          </a:p>
          <a:p>
            <a:r>
              <a:rPr sz="1100" b="0" u="none">
                <a:latin typeface="Avenir"/>
              </a:rPr>
              <a:t>*server.SmartAppAgentsPowerUserAccessEnabled*</a:t>
            </a:r>
          </a:p>
          <a:p>
            <a:r>
              <a:rPr sz="1100" b="0" u="none">
                <a:latin typeface="Avenir"/>
              </a:rPr>
              <a:t>*server.SmartAppAgentsEnabled*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7"/>
              </a:rPr>
              <a:t>Link to requirements</a:t>
            </a:r>
          </a:p>
        </p:txBody>
      </p:sp>
      <p:sp>
        <p:nvSpPr>
          <p:cNvPr id="6" name="Text Placeholder 5"/>
          <p:cNvSpPr>
            <a:spLocks noGrp="1"/>
          </p:cNvSpPr>
          <p:nvPr>
            <p:ph type="body" idx="12" sz="quarter"/>
          </p:nvPr>
        </p:nvSpPr>
        <p:spPr/>
        <p:txBody>
          <a:bodyPr/>
          <a:lstStyle/>
          <a:p>
            <a:r>
              <a:rPr sz="1100">
                <a:latin typeface="Avenir"/>
                <a:hlinkClick r:id="rId6"/>
              </a:rPr>
              <a:t>CFS-65268</a:t>
            </a:r>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
            <a:r>
              <a:rPr sz="1100" b="0" u="none">
                <a:latin typeface="Avenir"/>
              </a:rPr>
              <a:t>Create an agent:</a:t>
            </a:r>
            <a:r>
              <a:rPr sz="1100" b="0" u="sng">
                <a:latin typeface="Avenir"/>
                <a:hlinkClick r:id="rId2"/>
              </a:rPr>
              <a:t>https://egnyte.atlassian.net/wiki/spaces/CFS/pages/1227161693/Agents+Introduction+in+Egnyte+Platform+WIP#Create-your-own-Agent</a:t>
            </a:r>
          </a:p>
          <a:p>
            <a:r>
              <a:rPr sz="1100" b="0" u="sng">
                <a:latin typeface="Avenir"/>
                <a:hlinkClick r:id="rId3"/>
              </a:rPr>
              <a:t>Embedded content</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CFS-66199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
            <a:r>
              <a:rPr sz="1100" b="0" u="none">
                <a:latin typeface="Avenir"/>
              </a:rPr>
              <a:t>AI security agent would enable agents to suggest actions to users pre-emptively based on several historic insights obtained across Issues, SC, Permissions&gt;</a:t>
            </a:r>
          </a:p>
          <a:p>
            <a:r>
              <a:rPr sz="1100" b="0" u="none">
                <a:latin typeface="Avenir"/>
              </a:rPr>
              <a:t>Role of the agent to be specific:</a:t>
            </a:r>
            <a:r>
              <a:rPr sz="1100" b="0" u="none">
                <a:latin typeface="Avenir"/>
              </a:rPr>
              <a:t>The idea is to provide suggestions on specific S&amp;G actions based on internal data analysis, like:</a:t>
            </a:r>
          </a:p>
          <a:p>
            <a:r>
              <a:rPr sz="1100" b="0" u="none">
                <a:latin typeface="Avenir"/>
              </a:rPr>
              <a:t/>
            </a:r>
          </a:p>
          <a:p>
            <a:r>
              <a:rPr sz="1100" b="0" u="none">
                <a:latin typeface="Avenir"/>
              </a:rPr>
              <a:t>• Creation of Polices -&gt; Content Safeguard Policies,  Content Life Cycle Polices, Classification Policies</a:t>
            </a:r>
          </a:p>
          <a:p>
            <a:r>
              <a:rPr sz="1100" b="0" u="none">
                <a:latin typeface="Avenir"/>
              </a:rPr>
              <a:t>• Specific Remediation Actions -&gt; Bulk Remediate, Auto Remediation Actions</a:t>
            </a:r>
          </a:p>
          <a:p>
            <a:r>
              <a:rPr sz="1100" b="0" u="none">
                <a:latin typeface="Avenir"/>
              </a:rPr>
              <a:t>• Report Creation -&gt; Creation of User / Audit Reports</a:t>
            </a:r>
          </a:p>
          <a:p>
            <a:r>
              <a:rPr sz="1100" b="0" u="none">
                <a:latin typeface="Avenir"/>
              </a:rPr>
              <a:t>• Other S&amp;G Actions - TBD</a:t>
            </a:r>
          </a:p>
          <a:p>
            <a:r>
              <a:rPr sz="1100" b="0" u="none">
                <a:latin typeface="Avenir"/>
              </a:rPr>
              <a:t>perform the action via calling respective tools / API's.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DLAB-5054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GR-562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
            <a:r>
              <a:rPr sz="1100" b="0" u="none">
                <a:latin typeface="Avenir"/>
              </a:rPr>
              <a:t>Details can be found attached to this Epic -</a:t>
            </a:r>
            <a:r>
              <a:rPr sz="1100" b="0" u="sng">
                <a:latin typeface="Avenir"/>
                <a:hlinkClick r:id="rId2"/>
              </a:rPr>
              <a:t>https://jira.egnyte-it.com/browse/UX-3393</a:t>
            </a:r>
          </a:p>
          <a:p/>
          <a:p>
            <a:r>
              <a:rPr sz="1100" b="1" u="none">
                <a:latin typeface="Avenir"/>
              </a:rPr>
              <a:t>Phase 2 includes:</a:t>
            </a:r>
          </a:p>
          <a:p>
            <a:r>
              <a:rPr sz="1100" b="0" u="none">
                <a:latin typeface="Avenir"/>
              </a:rPr>
              <a:t>• Comprehensive styling, content, and UI updates to the top/header bar (S&amp;G)</a:t>
            </a:r>
          </a:p>
          <a:p>
            <a:r>
              <a:rPr sz="1100" b="0" u="none">
                <a:latin typeface="Avenir"/>
              </a:rPr>
              <a:t>• Updates to the main (left) navigation styling (S&amp;G)</a:t>
            </a:r>
          </a:p>
          <a:p>
            <a:r>
              <a:rPr sz="1100" b="0" u="none">
                <a:latin typeface="Avenir"/>
              </a:rPr>
              <a:t>• Introducing brand-new styling to menu buttons (S&amp;G)</a:t>
            </a:r>
          </a:p>
          <a:p>
            <a:r>
              <a:rPr sz="1100" b="0" u="none">
                <a:latin typeface="Avenir"/>
              </a:rP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4"/>
              </a:rPr>
              <a:t>Link to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
            <a:r>
              <a:rPr sz="1100" b="0" u="none">
                <a:latin typeface="Avenir"/>
              </a:rPr>
              <a:t>See [</a:t>
            </a:r>
            <a:r>
              <a:rPr sz="1100" b="0" u="sng">
                <a:latin typeface="Avenir"/>
                <a:hlinkClick r:id="rId2"/>
              </a:rPr>
              <a:t>https://egnyte.atlassian.net/wiki/x/BgBEV</a:t>
            </a:r>
            <a:r>
              <a:rPr sz="1100" b="0" u="none">
                <a:latin typeface="Avenir"/>
              </a:rPr>
              <a:t>]</a:t>
            </a:r>
          </a:p>
          <a:p>
            <a:r>
              <a:rPr sz="1100" b="0" u="none">
                <a:latin typeface="Avenir"/>
              </a:rPr>
              <a:t>• As part of the Onboarding experience, we want to automatically enable all relevant Integrations in the Egnyte App Store, based on the industry specified.Some integrations can't be enabled without input from the customer, as a result, we shouldn't enable those. We need to decide which to omit.Many integrations require user to specify "for all users, etc." Need to document what the default setting will be for each.</a:t>
            </a:r>
          </a:p>
          <a:p>
            <a:r>
              <a:rPr sz="1100" b="0" u="none">
                <a:latin typeface="Avenir"/>
              </a:rPr>
              <a:t>• We also want to add a question to the Admin Survey to determine what type of productivity tools they use. We will automatically enable the appropriate integration (Google, MS)</a:t>
            </a:r>
          </a:p>
          <a:p>
            <a:r>
              <a:rPr sz="1100" b="0" u="none">
                <a:latin typeface="Avenir"/>
              </a:rPr>
              <a:t>• And finally we want to enable both Slack and Teams integrations.</a:t>
            </a:r>
          </a:p>
          <a:p>
            <a:r>
              <a:rPr sz="1100" b="0" u="none">
                <a:latin typeface="Avenir"/>
              </a:rPr>
              <a:t>• Starting with the 5 industries called out in the App Store, we want to include these integrations if users select any of the following:Architecture, Engineering or Construction (any of the 3 will see the same integrations)Financial ServicesHealthcare or Life Sciences (either of the 2 will see the same integrations)LegalMedia &amp; EntertainmentNice to Have: Gov, and possibly others</a:t>
            </a:r>
          </a:p>
          <a:p/>
          <a:p>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r>
              <a:rPr sz="1100" b="0" u="sng">
                <a:latin typeface="Avenir"/>
                <a:hlinkClick r:id="rId4"/>
              </a:rPr>
              <a:t>PINT-15980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6"/>
              </a:rPr>
              <a:t>GR-591</a:t>
            </a:r>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
            <a:r>
              <a:rPr sz="1100" b="0" u="none">
                <a:latin typeface="Avenir"/>
              </a:rPr>
              <a:t>Details can be found attached to this Epic -</a:t>
            </a:r>
            <a:r>
              <a:rPr sz="1100" b="0" u="sng">
                <a:latin typeface="Avenir"/>
                <a:hlinkClick r:id="rId2"/>
              </a:rPr>
              <a:t>https://jira.egnyte-it.com/browse/UX-3393</a:t>
            </a:r>
          </a:p>
          <a:p/>
          <a:p>
            <a:r>
              <a:rPr sz="1100" b="1" u="none">
                <a:latin typeface="Avenir"/>
              </a:rPr>
              <a:t>Phase 1 includes:</a:t>
            </a:r>
          </a:p>
          <a:p>
            <a:r>
              <a:rPr sz="1100" b="0" u="none">
                <a:latin typeface="Avenir"/>
              </a:rPr>
              <a:t>• Comprehensive styling, content, and UI updates to the top/header bar (CFS)</a:t>
            </a:r>
          </a:p>
          <a:p>
            <a:r>
              <a:rPr sz="1100" b="0" u="none">
                <a:latin typeface="Avenir"/>
              </a:rPr>
              <a:t>• Updates to the main (left) navigation styling (CFS)</a:t>
            </a:r>
          </a:p>
          <a:p>
            <a:r>
              <a:rPr sz="1100" b="0" u="none">
                <a:latin typeface="Avenir"/>
              </a:rPr>
              <a:t>• Introducing brand-new styling to menu buttons (CFS)</a:t>
            </a:r>
          </a:p>
          <a:p>
            <a:r>
              <a:rPr sz="1100" b="0" u="none">
                <a:latin typeface="Avenir"/>
              </a:rPr>
              <a:t>• Comprehensive overhaul of the right-drawer menu bar, including brand-new colored icons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4"/>
              </a:rPr>
              <a:t>Link to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
            <a:r>
              <a:rPr sz="1100" b="0" u="none">
                <a:latin typeface="Avenir"/>
              </a:rPr>
              <a:t>Placeholder to aggregate tickets related to updates to trial registration pages for Gen 4 plans.</a:t>
            </a:r>
          </a:p>
          <a:p/>
          <a:p>
            <a:r>
              <a:rPr sz="1100" b="0" u="none">
                <a:latin typeface="Avenir"/>
              </a:rPr>
              <a:t>See tickets for additional information.</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APPS-12215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
            <a:r>
              <a:rPr sz="1100" b="0" u="none">
                <a:latin typeface="Avenir"/>
              </a:rPr>
              <a:t>Background</a:t>
            </a:r>
          </a:p>
          <a:p>
            <a:r>
              <a:rPr sz="1100" b="0" u="none">
                <a:latin typeface="Avenir"/>
              </a:rPr>
              <a:t>MSP Reseller Dashboard should be aligned with Egnyte look and feel and organised according to best UX practices.</a:t>
            </a:r>
          </a:p>
          <a:p>
            <a:r>
              <a:rPr sz="1100" b="0" u="none">
                <a:latin typeface="Avenir"/>
              </a:rPr>
              <a:t>All the tabs should have the same UI.</a:t>
            </a:r>
          </a:p>
          <a:p>
            <a:r>
              <a:rPr sz="1100" b="0" u="none">
                <a:latin typeface="Avenir"/>
              </a:rPr>
              <a:t>Goal</a:t>
            </a:r>
          </a:p>
          <a:p>
            <a:r>
              <a:rPr sz="1100" b="0" u="none">
                <a:latin typeface="Avenir"/>
              </a:rPr>
              <a:t>• Prepare designs to organise the RD tabs and elements according the UX best practices adding the look and feel currently used in other Egnyte applications. Include all current tabs and functionalities</a:t>
            </a:r>
          </a:p>
          <a:p>
            <a:r>
              <a:rPr sz="1100" b="0" u="none">
                <a:latin typeface="Avenir"/>
              </a:rPr>
              <a:t>• For Q2 work on:‘My Users'‘User profile''My Company''Configuration''Dashboard''Contract link &amp; Pricing'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DEL-44118</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
            <a:r>
              <a:rPr sz="1100" b="0" u="none">
                <a:latin typeface="Avenir"/>
              </a:rPr>
              <a:t>Encompasses everything in Milestone 3</a:t>
            </a:r>
          </a:p>
          <a:p>
            <a:r>
              <a:rPr sz="1100" b="0" u="none">
                <a:latin typeface="Avenir"/>
              </a:rPr>
              <a:t>Also includes further expansion of AI and S&amp;G Onboarding Tasks.</a:t>
            </a:r>
          </a:p>
          <a:p>
            <a:r>
              <a:rPr sz="1100" b="0" u="none">
                <a:latin typeface="Avenir"/>
              </a:rPr>
              <a:t>Please see the Jira Epic.</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CFS-66581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
            <a:r>
              <a:rPr sz="1100" b="1" u="none">
                <a:latin typeface="Avenir"/>
              </a:rPr>
              <a:t>User Story</a:t>
            </a:r>
          </a:p>
          <a:p>
            <a:r>
              <a:rPr sz="1100" b="0" u="none">
                <a:latin typeface="Avenir"/>
              </a:rPr>
              <a:t>As a Compliance Manager, I want to collect evidence for CMMC Level 2 controls, so that I can be CMMC audit-ready.</a:t>
            </a:r>
          </a:p>
          <a:p/>
          <a:p>
            <a:r>
              <a:rPr sz="1100" b="1" u="none">
                <a:latin typeface="Avenir"/>
              </a:rPr>
              <a:t>Feature Description</a:t>
            </a:r>
          </a:p>
          <a:p>
            <a:r>
              <a:rPr sz="1100" b="0" u="none">
                <a:latin typeface="Avenir"/>
              </a:rPr>
              <a:t>This feature includes:</a:t>
            </a:r>
          </a:p>
          <a:p>
            <a:r>
              <a:rPr sz="1100" b="0" u="none">
                <a:latin typeface="Avenir"/>
              </a:rPr>
              <a:t>• Content pack for CMMC Level 2 (Control Number, Control Family, and Control Text)</a:t>
            </a:r>
          </a:p>
          <a:p>
            <a:r>
              <a:rPr sz="1100" b="0" u="none">
                <a:latin typeface="Avenir"/>
              </a:rPr>
              <a:t>• Mapping CMMC Level 2 controls to Egnyte capabilities</a:t>
            </a:r>
          </a:p>
          <a:p>
            <a:r>
              <a:rPr sz="1100" b="0" u="none">
                <a:latin typeface="Avenir"/>
              </a:rPr>
              <a:t>• Collecting evidence for CMMC Level 2 controls</a:t>
            </a:r>
          </a:p>
          <a:p>
            <a:r>
              <a:rPr sz="1100" b="0" u="none">
                <a:latin typeface="Avenir"/>
              </a:rP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DEL-44555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
            <a:r>
              <a:rPr sz="1100" b="1" u="none">
                <a:latin typeface="Avenir"/>
              </a:rPr>
              <a:t>User Story</a:t>
            </a:r>
          </a:p>
          <a:p>
            <a:r>
              <a:rPr sz="1100" b="0" u="none">
                <a:latin typeface="Avenir"/>
              </a:rPr>
              <a:t>As a Compliance Manager, I want to collect evidence for CMMC Level 1 controls, so that I can be CMMC audit-ready.</a:t>
            </a:r>
          </a:p>
          <a:p/>
          <a:p>
            <a:r>
              <a:rPr sz="1100" b="1" u="none">
                <a:latin typeface="Avenir"/>
              </a:rPr>
              <a:t>Feature Description</a:t>
            </a:r>
          </a:p>
          <a:p>
            <a:r>
              <a:rPr sz="1100" b="0" u="none">
                <a:latin typeface="Avenir"/>
              </a:rPr>
              <a:t>This feature includes:</a:t>
            </a:r>
          </a:p>
          <a:p>
            <a:r>
              <a:rPr sz="1100" b="0" u="none">
                <a:latin typeface="Avenir"/>
              </a:rPr>
              <a:t>• Content pack for CMMC Level 1 (Control Number, Control Family, and Control Text)</a:t>
            </a:r>
          </a:p>
          <a:p>
            <a:r>
              <a:rPr sz="1100" b="0" u="none">
                <a:latin typeface="Avenir"/>
              </a:rPr>
              <a:t>• Mapping CMMC Level 1 controls to Egnyte capabilities</a:t>
            </a:r>
          </a:p>
          <a:p>
            <a:r>
              <a:rPr sz="1100" b="0" u="none">
                <a:latin typeface="Avenir"/>
              </a:rPr>
              <a:t>• Collecting evidence for CMMC Level 1 controls</a:t>
            </a:r>
          </a:p>
          <a:p>
            <a:r>
              <a:rPr sz="1100" b="0" u="none">
                <a:latin typeface="Avenir"/>
              </a:rP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DEL-43244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
            <a:r>
              <a:rPr sz="1100" b="0" u="none">
                <a:latin typeface="Avenir"/>
              </a:rPr>
              <a:t>What is the problem?</a:t>
            </a:r>
          </a:p>
          <a:p>
            <a:r>
              <a:rPr sz="1100" b="0" u="none">
                <a:latin typeface="Avenir"/>
              </a:rPr>
              <a:t>CMMC customers want to deploy Smart Cache in an egnytegov.com domain</a:t>
            </a:r>
          </a:p>
          <a:p/>
          <a:p>
            <a:r>
              <a:rPr sz="1100" b="0" u="none">
                <a:latin typeface="Avenir"/>
              </a:rPr>
              <a:t>How do we solve it?</a:t>
            </a:r>
          </a:p>
          <a:p>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
            <a:r>
              <a:rPr sz="1100" b="0" u="none">
                <a:latin typeface="Avenir"/>
              </a:rPr>
              <a:t>Currently SS devices does not take *.egnytegov.com as domains as its hardcoded to *.egnyte.com domains only.</a:t>
            </a:r>
          </a:p>
          <a:p>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TRB-8299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
            <a:r>
              <a:rPr sz="1100" b="0" u="none">
                <a:latin typeface="Avenir"/>
              </a:rPr>
              <a:t>Need to offer APIs to initiate and manage migrations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DEL-41756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
            <a:r>
              <a:rPr sz="1100" b="0" u="none">
                <a:latin typeface="Avenir"/>
              </a:rPr>
              <a:t>Allow the user to delete inactive Workspaces and navigate standard users back to Collaborate.</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4"/>
              </a:rPr>
              <a:t>Link to requirements</a:t>
            </a:r>
          </a:p>
        </p:txBody>
      </p:sp>
      <p:sp>
        <p:nvSpPr>
          <p:cNvPr id="6" name="Text Placeholder 5"/>
          <p:cNvSpPr>
            <a:spLocks noGrp="1"/>
          </p:cNvSpPr>
          <p:nvPr>
            <p:ph type="body" idx="12" sz="quarter"/>
          </p:nvPr>
        </p:nvSpPr>
        <p:spPr/>
        <p:txBody>
          <a:bodyPr/>
          <a:lstStyle/>
          <a:p>
            <a:r>
              <a:rPr sz="1100">
                <a:latin typeface="Avenir"/>
                <a:hlinkClick r:id="rId3"/>
              </a:rPr>
              <a:t>SRV-2516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
            <a:r>
              <a:rPr sz="1100" b="0" u="none">
                <a:latin typeface="Avenir"/>
              </a:rPr>
              <a:t>SPILLOVER FROM Q1 - blocker for AEC expansion</a:t>
            </a:r>
          </a:p>
          <a:p/>
          <a:p>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r>
              <a:rPr sz="1100" b="0" u="none">
                <a:latin typeface="Avenir"/>
              </a:rPr>
              <a:t>In Egnyte specifically, project folders provide value to end users in a few different ways:</a:t>
            </a:r>
          </a:p>
          <a:p>
            <a:r>
              <a:rPr sz="1100" b="0" u="none">
                <a:latin typeface="Avenir"/>
              </a:rPr>
              <a:t>• Project folders provide a clear distinction between project and non-project data. This is critical for a number of reasons including properly managing the content lifecycle of this data.</a:t>
            </a:r>
          </a:p>
          <a:p>
            <a:r>
              <a:rPr sz="1100" b="0" u="none">
                <a:latin typeface="Avenir"/>
              </a:rPr>
              <a:t>• Project folders include specific metadata that isn’t available on “normal” folders - Metadata that is searchable such as “Client”, or “Address”, makes it easier for end users to locate the information that they need.</a:t>
            </a:r>
          </a:p>
          <a:p>
            <a:r>
              <a:rPr sz="1100" b="0" u="none">
                <a:latin typeface="Avenir"/>
              </a:rP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
            <a:pPr>
              <a:spcAft>
                <a:spcPts val="800"/>
              </a:spcAft>
            </a:pPr>
            <a:r>
              <a:rPr sz="1100" b="1" u="none">
                <a:latin typeface="Avenir"/>
              </a:rPr>
              <a:t>User Stories</a:t>
            </a:r>
          </a:p>
          <a:p>
            <a:pPr>
              <a:spcAft>
                <a:spcPts val="800"/>
              </a:spcAft>
            </a:pPr>
            <a:r>
              <a:rPr sz="1100" b="1" u="none">
                <a:latin typeface="Avenir"/>
              </a:rPr>
              <a:t>Story 0: Project Center Availability</a:t>
            </a:r>
          </a:p>
          <a:p>
            <a:r>
              <a:rPr sz="1100" b="0" u="none">
                <a:latin typeface="Avenir"/>
              </a:rPr>
              <a:t>As a user,</a:t>
            </a:r>
          </a:p>
          <a:p>
            <a:r>
              <a:rPr sz="1100" b="0" u="none">
                <a:latin typeface="Avenir"/>
              </a:rPr>
              <a:t>I want the Project Center feature to be available,</a:t>
            </a:r>
          </a:p>
          <a:p>
            <a:r>
              <a:rPr sz="1100" b="0" u="none">
                <a:latin typeface="Avenir"/>
              </a:rPr>
              <a:t>so that users accessing these files in my domain can use this feature</a:t>
            </a:r>
          </a:p>
          <a:p>
            <a:r>
              <a:rPr sz="1100" b="1" u="none">
                <a:latin typeface="Avenir"/>
              </a:rPr>
              <a:t>Acceptance Criteria:</a:t>
            </a:r>
          </a:p>
          <a:p>
            <a:r>
              <a:rPr sz="1100" b="0" u="none">
                <a:latin typeface="Avenir"/>
              </a:rPr>
              <a:t>1. A new feature flag will need to be created to toggle this feature’s availability from billing</a:t>
            </a:r>
          </a:p>
          <a:p>
            <a:r>
              <a:rPr sz="1100" b="0" u="none">
                <a:latin typeface="Avenir"/>
              </a:rPr>
              <a:t>2. This feature will be available in any plans that have project folders (Ent-Lite+, LS plans, and the project control add-on)</a:t>
            </a:r>
          </a:p>
          <a:p>
            <a:pPr>
              <a:spcAft>
                <a:spcPts val="800"/>
              </a:spcAft>
            </a:pPr>
            <a:r>
              <a:rPr sz="1100" b="1" u="none">
                <a:latin typeface="Avenir"/>
              </a:rPr>
              <a:t>Story 1: Project List</a:t>
            </a:r>
          </a:p>
          <a:p>
            <a:r>
              <a:rPr sz="1100" b="0" u="none">
                <a:latin typeface="Avenir"/>
              </a:rPr>
              <a:t>As a user,</a:t>
            </a:r>
          </a:p>
          <a:p>
            <a:r>
              <a:rPr sz="1100" b="0" u="none">
                <a:latin typeface="Avenir"/>
              </a:rPr>
              <a:t>I want to view a list of all project folders in my domain,</a:t>
            </a:r>
          </a:p>
          <a:p>
            <a:r>
              <a:rPr sz="1100" b="0" u="none">
                <a:latin typeface="Avenir"/>
              </a:rPr>
              <a:t>so that I can get an overview of the projects to which I have access.</a:t>
            </a:r>
          </a:p>
          <a:p>
            <a:r>
              <a:rPr sz="1100" b="1" u="none">
                <a:latin typeface="Avenir"/>
              </a:rPr>
              <a:t>Acceptance Criteria:</a:t>
            </a:r>
          </a:p>
          <a:p>
            <a:r>
              <a:rPr sz="1100" b="0" u="none">
                <a:latin typeface="Avenir"/>
              </a:rPr>
              <a:t>1. Any project folder that a user has access to view in Egnyte Collaborate will be displayed from this list</a:t>
            </a:r>
          </a:p>
          <a:p>
            <a:r>
              <a:rPr sz="1100" b="0" u="none">
                <a:latin typeface="Avenir"/>
              </a:rPr>
              <a:t>2. All project metadata will be displayed on this pageMust Have - In addition to the project metadata, we should also show a “Last Accessed” column that is personalized to the end user.Must Have - A user should be able to Edit their view and select which metadata values are shown in columns</a:t>
            </a:r>
          </a:p>
          <a:p>
            <a:r>
              <a:rPr sz="1100" b="0" u="none">
                <a:latin typeface="Avenir"/>
              </a:rPr>
              <a:t>3. A user will need to be able to export this project list to CSV/ExcelIf filters are applied, only the visible projects should be included in the export</a:t>
            </a:r>
          </a:p>
          <a:p>
            <a:r>
              <a:rPr sz="1100" b="0" u="none">
                <a:latin typeface="Avenir"/>
              </a:rPr>
              <a:t>4. The default view of the project list will be in alphanumeric order by project nameUsers should be able to set their default view based on any of the metadata properties</a:t>
            </a:r>
          </a:p>
          <a:p>
            <a:r>
              <a:rPr sz="1100" b="0" u="none">
                <a:latin typeface="Avenir"/>
              </a:rPr>
              <a:t>5. Selecting a project from this view will take the user to the folder location in their folder hierarchyThe landing page (either files or dashboard) that has been selected by the user from the project folder itself should be respected.</a:t>
            </a:r>
          </a:p>
          <a:p>
            <a:r>
              <a:rPr sz="1100" b="0" u="none">
                <a:latin typeface="Avenir"/>
              </a:rPr>
              <a:t>6. A folder owner should be able to edit project settings from this pageIf a user has viewer permissions to a project folder they should be able to view the project from this page, but the “Project settings” option should be disabled.</a:t>
            </a:r>
          </a:p>
          <a:p>
            <a:pPr>
              <a:spcAft>
                <a:spcPts val="800"/>
              </a:spcAft>
            </a:pPr>
            <a:r>
              <a:rPr sz="1100" b="1" u="none">
                <a:latin typeface="Avenir"/>
              </a:rPr>
              <a:t>Story 2: Search/Sort/Filter Project List</a:t>
            </a:r>
          </a:p>
          <a:p>
            <a:r>
              <a:rPr sz="1100" b="0" u="none">
                <a:latin typeface="Avenir"/>
              </a:rPr>
              <a:t>As a user,</a:t>
            </a:r>
          </a:p>
          <a:p>
            <a:r>
              <a:rPr sz="1100" b="0" u="none">
                <a:latin typeface="Avenir"/>
              </a:rPr>
              <a:t>I want to search, sort and filter my project list using project metadata,</a:t>
            </a:r>
          </a:p>
          <a:p>
            <a:r>
              <a:rPr sz="1100" b="0" u="none">
                <a:latin typeface="Avenir"/>
              </a:rPr>
              <a:t>so that I can find the projects that I want to view.</a:t>
            </a:r>
          </a:p>
          <a:p>
            <a:r>
              <a:rPr sz="1100" b="1" u="none">
                <a:latin typeface="Avenir"/>
              </a:rPr>
              <a:t>Acceptance Criteria:</a:t>
            </a:r>
          </a:p>
          <a:p>
            <a:r>
              <a:rPr sz="1100" b="0" u="none">
                <a:latin typeface="Avenir"/>
              </a:rPr>
              <a:t>1. A user will need to be able to search the project metadata directly from the Project Center page.The search will only need to support search of project metadata and will not be used to locate files or folders elsewhere in the Egnyte domain.</a:t>
            </a:r>
          </a:p>
          <a:p>
            <a:r>
              <a:rPr sz="1100" b="0" u="none">
                <a:latin typeface="Avenir"/>
              </a:rPr>
              <a:t>2. From the project list page, a user will need to be able to sort each project metadata column in ascending and descending order.</a:t>
            </a:r>
          </a:p>
          <a:p>
            <a:r>
              <a:rPr sz="1100" b="0" u="none">
                <a:latin typeface="Avenir"/>
              </a:rPr>
              <a:t>3. From the project list page, a user will need to be able to filter each project metadata column</a:t>
            </a:r>
          </a:p>
          <a:p>
            <a:pPr>
              <a:spcAft>
                <a:spcPts val="800"/>
              </a:spcAft>
            </a:pPr>
            <a:r>
              <a:rPr sz="1100" b="1" u="none">
                <a:latin typeface="Avenir"/>
              </a:rPr>
              <a:t>Story 3: Create a New Project</a:t>
            </a:r>
          </a:p>
          <a:p>
            <a:r>
              <a:rPr sz="1100" b="0" u="none">
                <a:latin typeface="Avenir"/>
              </a:rPr>
              <a:t>As a user,</a:t>
            </a:r>
          </a:p>
          <a:p>
            <a:r>
              <a:rPr sz="1100" b="0" u="none">
                <a:latin typeface="Avenir"/>
              </a:rPr>
              <a:t>I want to create a new project from the Project List or Map View pages,</a:t>
            </a:r>
          </a:p>
          <a:p>
            <a:r>
              <a:rPr sz="1100" b="0" u="none">
                <a:latin typeface="Avenir"/>
              </a:rPr>
              <a:t>so that I can organize my data in ways that are familiar to my team.</a:t>
            </a:r>
          </a:p>
          <a:p>
            <a:r>
              <a:rPr sz="1100" b="1" u="none">
                <a:latin typeface="Avenir"/>
              </a:rPr>
              <a:t>Acceptance Criteria:</a:t>
            </a:r>
          </a:p>
          <a:p>
            <a:r>
              <a:rPr sz="1100" b="0" u="none">
                <a:latin typeface="Avenir"/>
              </a:rPr>
              <a:t>1. A user will need to be able to create a new, empty project folder</a:t>
            </a:r>
          </a:p>
          <a:p>
            <a:r>
              <a:rPr sz="1100" b="0" u="none">
                <a:latin typeface="Avenir"/>
              </a:rPr>
              <a:t>2. A user will need to be able to create a new project folder from a template</a:t>
            </a:r>
          </a:p>
          <a:p>
            <a:r>
              <a:rPr sz="1100" b="0" u="none">
                <a:latin typeface="Avenir"/>
              </a:rP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r>
              <a:rPr sz="1100" b="0" u="none">
                <a:latin typeface="Avenir"/>
              </a:rPr>
              <a:t>As a user,</a:t>
            </a:r>
          </a:p>
          <a:p>
            <a:r>
              <a:rPr sz="1100" b="0" u="none">
                <a:latin typeface="Avenir"/>
              </a:rPr>
              <a:t>I want to be notified of folders that should be marked as a project from the Project Center dashboard,</a:t>
            </a:r>
          </a:p>
          <a:p>
            <a:r>
              <a:rPr sz="1100" b="0" u="none">
                <a:latin typeface="Avenir"/>
              </a:rPr>
              <a:t>so that I can easily convert non-project folders to project folders.</a:t>
            </a:r>
          </a:p>
          <a:p>
            <a:r>
              <a:rPr sz="1100" b="1" u="none">
                <a:latin typeface="Avenir"/>
              </a:rPr>
              <a:t>Acceptance Criteria:</a:t>
            </a:r>
          </a:p>
          <a:p>
            <a:r>
              <a:rPr sz="1100" b="0" u="none">
                <a:latin typeface="Avenir"/>
              </a:rPr>
              <a:t>1. A [recommended projects] button will be available from the Project Center dashboard.</a:t>
            </a:r>
          </a:p>
          <a:p>
            <a:r>
              <a:rPr sz="1100" b="0" u="none">
                <a:latin typeface="Avenir"/>
              </a:rPr>
              <a:t>2. The recommended projects button should show a numerical value representing the number of folders that are suggested to be marked as a project.If &gt;99, we can show 99+</a:t>
            </a:r>
          </a:p>
          <a:p>
            <a:r>
              <a:rPr sz="1100" b="0" u="none">
                <a:latin typeface="Avenir"/>
              </a:rP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r>
              <a:rPr sz="1100" b="0" u="none">
                <a:latin typeface="Avenir"/>
              </a:rPr>
              <a:t>As a user,</a:t>
            </a:r>
          </a:p>
          <a:p>
            <a:r>
              <a:rPr sz="1100" b="0" u="none">
                <a:latin typeface="Avenir"/>
              </a:rPr>
              <a:t>I want actionable metrics across my project folders from the Project Center page,</a:t>
            </a:r>
          </a:p>
          <a:p>
            <a:r>
              <a:rPr sz="1100" b="0" u="none">
                <a:latin typeface="Avenir"/>
              </a:rPr>
              <a:t>so that I can more effectively manage these folders within my domain.</a:t>
            </a:r>
          </a:p>
          <a:p>
            <a:r>
              <a:rPr sz="1100" b="1" u="none">
                <a:latin typeface="Avenir"/>
              </a:rPr>
              <a:t>Acceptance Criteria:</a:t>
            </a:r>
          </a:p>
          <a:p>
            <a:r>
              <a:rPr sz="1100" b="0" u="none">
                <a:latin typeface="Avenir"/>
              </a:rPr>
              <a:t>1. Metrics will be personalized to the user. In other words, if there are 50 projects in my domain but I only have access to 35 of them, the metrics that I see should only represent those 35 projects.</a:t>
            </a:r>
          </a:p>
          <a:p>
            <a:r>
              <a:rPr sz="1100" b="0" u="none">
                <a:latin typeface="Avenir"/>
              </a:rPr>
              <a:t>2. Widgets should be created on the project list page including:Project Folder Recommendations- This will open a modal to convert “normal” folders to project folders.See Auto-Identify Project Folder requirements here.Inactive projects- Projects that have not seen any changes in the last # days. The length of time should be be configurable by the end user directly from the widget.Nice to Have - A user with proper permissions can move these projects directly to Inactive containers or an Archival domain from this widget.Project requiring attention- Below are some examples of when projects require attention from end users. We should capture these in a widget so that users can take actions on these project foldrs.Projects without location data - Location data is critical to many upstream Egnyte features once a user marks a folder as a project includingSmart Upload,automated project detection, the map view (story 4 below) and more.Projects that have an end date in the past but are still activeRecently accessed projects- This widget should serve as a quick and easy way to access project folders that the user has personally visited recently.Post MVP - In the UX designs we will need to consider a co-pilot that will be available from this page, that will allow users to ask questions across projects.</a:t>
            </a:r>
          </a:p>
          <a:p>
            <a:r>
              <a:rPr sz="1100" b="0" u="none">
                <a:latin typeface="Avenir"/>
              </a:rPr>
              <a:t>3. The widgets should display trends for each metric being tracked via upwards and downward arrows, and percentages. See PM mockups below.</a:t>
            </a:r>
          </a:p>
          <a:p>
            <a:r>
              <a:rPr sz="1100" b="0" u="none">
                <a:latin typeface="Avenir"/>
              </a:rPr>
              <a:t>4. Selecting a project from one of these widgets will direct the user to that project folder in the Egnyte folder hierarchy.</a:t>
            </a:r>
          </a:p>
          <a:p>
            <a:pPr>
              <a:spcAft>
                <a:spcPts val="800"/>
              </a:spcAft>
            </a:pPr>
            <a:r>
              <a:rPr sz="1100" b="1" u="none">
                <a:latin typeface="Avenir"/>
              </a:rPr>
              <a:t>Story 6: Map View [Post MVP]</a:t>
            </a:r>
          </a:p>
          <a:p>
            <a:r>
              <a:rPr sz="1100" b="0" u="none">
                <a:latin typeface="Avenir"/>
              </a:rPr>
              <a:t>As a user,</a:t>
            </a:r>
          </a:p>
          <a:p>
            <a:r>
              <a:rPr sz="1100" b="0" u="none">
                <a:latin typeface="Avenir"/>
              </a:rPr>
              <a:t>I want to view all of my projects from a map view,</a:t>
            </a:r>
          </a:p>
          <a:p>
            <a:r>
              <a:rPr sz="1100" b="0" u="none">
                <a:latin typeface="Avenir"/>
              </a:rPr>
              <a:t>so that I can quickly locate projects within a given region.</a:t>
            </a:r>
          </a:p>
          <a:p>
            <a:r>
              <a:rPr sz="1100" b="1" u="none">
                <a:latin typeface="Avenir"/>
              </a:rPr>
              <a:t>Acceptance Criteria:</a:t>
            </a:r>
          </a:p>
          <a:p>
            <a:r>
              <a:rPr sz="1100" b="0" u="none">
                <a:latin typeface="Avenir"/>
              </a:rPr>
              <a:t>1. A toggle to switch between list and map view is required.</a:t>
            </a:r>
          </a:p>
          <a:p>
            <a:r>
              <a:rPr sz="1100" b="0" u="none">
                <a:latin typeface="Avenir"/>
              </a:rPr>
              <a:t>2. A location pin will be displayed on the map for any project folder that has an addressThere will be instances where project pins are located too closely together. Instead of showing overlapping pins, we will show a single pin with a numerical value that represents the number of project folders in that vicinity. As a user zooms in, this single pin can separate out into multiple pins; one for each project.</a:t>
            </a:r>
          </a:p>
          <a:p>
            <a:r>
              <a:rPr sz="1100" b="0" u="none">
                <a:latin typeface="Avenir"/>
              </a:rPr>
              <a:t>3. Some project folders will not have an address populated and hence, we will not be able to show these in map view.Instead, a notification should be presented to the user that some project folders do not have a location with the option to “Add Addresses”.</a:t>
            </a:r>
          </a:p>
          <a:p>
            <a:r>
              <a:rPr sz="1100" b="0" u="none">
                <a:latin typeface="Avenir"/>
              </a:rPr>
              <a:t>4. Users will need to be able to zoom in/out and pan on the map view</a:t>
            </a:r>
          </a:p>
          <a:p>
            <a:r>
              <a:rPr sz="1100" b="0" u="none">
                <a:latin typeface="Avenir"/>
              </a:rPr>
              <a:t>5. Users will be able to make the map view full screen</a:t>
            </a:r>
          </a:p>
          <a:p>
            <a:r>
              <a:rPr sz="1100" b="0" u="none">
                <a:latin typeface="Avenir"/>
              </a:rPr>
              <a:t>6. The default view when landing on the Map View should zoom out far enough so that each project pin is visible, but no farther than that.</a:t>
            </a:r>
          </a:p>
          <a:p>
            <a:r>
              <a:rPr sz="1100" b="0" u="none">
                <a:latin typeface="Avenir"/>
              </a:rPr>
              <a:t>7. Users will need be able to search for a location and be taken to that location on the map view</a:t>
            </a:r>
          </a:p>
          <a:p>
            <a:r>
              <a:rPr sz="1100" b="0" u="none">
                <a:latin typeface="Avenir"/>
              </a:rPr>
              <a:t>8. Selecting a project pin should open a thumbnail of the project folder that displays the project name, project ID, project status, project logo, and address.The project thumbnail should also have links to “View Project” (this will redirect the user to the folder in Egnyte collaborate) and “Project Settings” (this will allow the user to update the project settings).</a:t>
            </a:r>
          </a:p>
          <a:p>
            <a:r>
              <a:rPr sz="1100" b="0" u="none">
                <a:latin typeface="Avenir"/>
              </a:rPr>
              <a:t>9. When selecting “View Project” the landing page (either files or dashboard) that has been selected by the user from the project folder itself should be respected.</a:t>
            </a:r>
          </a:p>
          <a:p>
            <a:r>
              <a:rPr sz="1100" b="0" u="none">
                <a:latin typeface="Avenir"/>
              </a:rPr>
              <a:t>10. Hovering over a project location pin should display a tooltip with the complete project address.</a:t>
            </a:r>
          </a:p>
          <a:p/>
          <a:p>
            <a:pPr>
              <a:spcAft>
                <a:spcPts val="800"/>
              </a:spcAft>
            </a:pPr>
            <a:r>
              <a:rPr sz="1100" b="1" u="none">
                <a:latin typeface="Avenir"/>
              </a:rPr>
              <a:t>User interaction and design</a:t>
            </a:r>
          </a:p>
          <a:p>
            <a:r>
              <a:rPr sz="1100" b="0" u="none">
                <a:latin typeface="Avenir"/>
              </a:rPr>
              <a:t>Figma Designs -</a:t>
            </a:r>
          </a:p>
          <a:p/>
          <a:p>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5"/>
              </a:rPr>
              <a:t>Link to requirements</a:t>
            </a:r>
          </a:p>
        </p:txBody>
      </p:sp>
      <p:sp>
        <p:nvSpPr>
          <p:cNvPr id="6" name="Text Placeholder 5"/>
          <p:cNvSpPr>
            <a:spLocks noGrp="1"/>
          </p:cNvSpPr>
          <p:nvPr>
            <p:ph type="body" idx="12" sz="quarter"/>
          </p:nvPr>
        </p:nvSpPr>
        <p:spPr/>
        <p:txBody>
          <a:bodyPr/>
          <a:lstStyle/>
          <a:p>
            <a:r>
              <a:rPr sz="1100">
                <a:latin typeface="Avenir"/>
                <a:hlinkClick r:id="rId4"/>
              </a:rPr>
              <a:t>CFS-52807</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
            <a:r>
              <a:rPr sz="1100" b="0" u="none">
                <a:latin typeface="Avenir"/>
              </a:rPr>
              <a:t>Build a direct integration between Egnyte and Autodesk Construction Cloud (ACC) allowing users to sync files 2-way from ACC to Egnyte</a:t>
            </a:r>
          </a:p>
          <a:p/>
          <a:p>
            <a:r>
              <a:rPr sz="1100" b="0" u="none">
                <a:latin typeface="Avenir"/>
              </a:rPr>
              <a:t>Requirements -</a:t>
            </a:r>
            <a:r>
              <a:rPr sz="1100" b="0" u="sng">
                <a:latin typeface="Avenir"/>
                <a:hlinkClick r:id="rId2"/>
              </a:rPr>
              <a:t>https://egnyte.atlassian.net/wiki/spaces/AEC/pages/746651753/ACC+Integration</a:t>
            </a:r>
          </a:p>
          <a:p/>
          <a:p>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2"/>
              </a:rPr>
              <a:t>Link to requirements</a:t>
            </a:r>
          </a:p>
        </p:txBody>
      </p:sp>
      <p:sp>
        <p:nvSpPr>
          <p:cNvPr id="6" name="Text Placeholder 5"/>
          <p:cNvSpPr>
            <a:spLocks noGrp="1"/>
          </p:cNvSpPr>
          <p:nvPr>
            <p:ph type="body" idx="12" sz="quarter"/>
          </p:nvPr>
        </p:nvSpPr>
        <p:spPr/>
        <p:txBody>
          <a:bodyPr/>
          <a:lstStyle/>
          <a:p>
            <a:r>
              <a:rPr sz="1100">
                <a:latin typeface="Avenir"/>
                <a:hlinkClick r:id="rId5"/>
              </a:rPr>
              <a:t>DEL-40646</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
            <a:r>
              <a:rPr sz="1100" b="1" u="none">
                <a:latin typeface="Avenir"/>
              </a:rPr>
              <a:t>User Story</a:t>
            </a:r>
          </a:p>
          <a:p>
            <a:r>
              <a:rPr sz="1100" b="0" u="none">
                <a:latin typeface="Avenir"/>
              </a:rPr>
              <a:t>As a Security Administrator, I want to continuously scan and classify a file based on its contents even when the file has a Purview encrypted label.</a:t>
            </a:r>
          </a:p>
          <a:p/>
          <a:p>
            <a:r>
              <a:rPr sz="1100" b="1" u="none">
                <a:latin typeface="Avenir"/>
              </a:rPr>
              <a:t>Feature Description</a:t>
            </a:r>
          </a:p>
          <a:p>
            <a:r>
              <a:rPr sz="1100" b="0" u="none">
                <a:latin typeface="Avenir"/>
              </a:rPr>
              <a:t>Egnyte should scan the files in CFS which are stamped with MSIP encryption / enforcement labels.</a:t>
            </a:r>
          </a:p>
          <a:p>
            <a:r>
              <a:rPr sz="1100" b="0" u="none">
                <a:latin typeface="Avenir"/>
              </a:rPr>
              <a:t>1) Identify  MSIP Enforcement / Encryption label applied files in CFS</a:t>
            </a:r>
          </a:p>
          <a:p>
            <a:r>
              <a:rPr sz="1100" b="0" u="none">
                <a:latin typeface="Avenir"/>
              </a:rPr>
              <a:t>2) Remove Stamp / Decrypt the enforcement of the Labels</a:t>
            </a:r>
          </a:p>
          <a:p>
            <a:r>
              <a:rPr sz="1100" b="0" u="none">
                <a:latin typeface="Avenir"/>
              </a:rPr>
              <a:t>3) Execute Content Classification policies on the files from #2</a:t>
            </a:r>
          </a:p>
          <a:p>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DEL-42147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
            <a:r>
              <a:rPr sz="1100" b="1" u="none">
                <a:latin typeface="Avenir"/>
              </a:rPr>
              <a:t>User Story</a:t>
            </a:r>
          </a:p>
          <a:p>
            <a:r>
              <a:rPr sz="1100" b="0" u="none">
                <a:latin typeface="Avenir"/>
              </a:rPr>
              <a:t>As a Security Administrator, I want to apply a Purview label from a hierarchy on a document so that I can label sensitive content correctly.</a:t>
            </a:r>
          </a:p>
          <a:p/>
          <a:p>
            <a:r>
              <a:rPr sz="1100" b="1" u="none">
                <a:latin typeface="Avenir"/>
              </a:rPr>
              <a:t>Feature Description</a:t>
            </a:r>
          </a:p>
          <a:p>
            <a:r>
              <a:rPr sz="1100" b="0" u="none">
                <a:latin typeface="Avenir"/>
              </a:rPr>
              <a:t>1. Import hierarchical labels from Purview</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DEL-44656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
            <a:r>
              <a:rPr sz="1100" b="1" u="none">
                <a:latin typeface="Avenir"/>
              </a:rPr>
              <a:t>Requirements:</a:t>
            </a:r>
          </a:p>
          <a:p>
            <a:r>
              <a:rPr sz="1100" b="0" u="none">
                <a:latin typeface="Avenir"/>
              </a:rPr>
              <a:t>• Analyze file actions for Windows Explorer to help separate system actions (e.g. search indexing) from actual user access/download actions</a:t>
            </a:r>
          </a:p>
          <a:p>
            <a:r>
              <a:rPr sz="1100" b="0" u="none">
                <a:latin typeface="Avenir"/>
              </a:rPr>
              <a:t>• Can the amount of time accessed be used?</a:t>
            </a:r>
          </a:p>
          <a:p>
            <a:r>
              <a:rPr sz="1100" b="0" u="none">
                <a:latin typeface="Avenir"/>
              </a:rPr>
              <a:t>• Provide the ability to filter out the system events an only capture user generated events</a:t>
            </a:r>
          </a:p>
          <a:p>
            <a:r>
              <a:rPr sz="1100" b="0" u="none">
                <a:latin typeface="Avenir"/>
              </a:rPr>
              <a:t>• Only user generated events should be used for Unusual Access detections</a:t>
            </a:r>
          </a:p>
          <a:p/>
          <a:p>
            <a:r>
              <a:rPr sz="1100" b="0" u="none">
                <a:latin typeface="Avenir"/>
              </a:rPr>
              <a:t/>
            </a:r>
          </a:p>
          <a:p/>
          <a:p>
            <a:r>
              <a:rPr sz="1100" b="1" u="none">
                <a:latin typeface="Avenir"/>
              </a:rPr>
              <a:t>No UX Design Required</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DEL-31632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After providing visibility into the basic Content Lifecycle analytics we want to expand what S&amp;G information we show users in CFS</a:t>
            </a:r>
          </a:p>
          <a:p/>
          <a:p>
            <a:r>
              <a:rPr sz="1100" b="1" u="none">
                <a:latin typeface="Avenir"/>
              </a:rPr>
              <a:t>User Story</a:t>
            </a:r>
          </a:p>
          <a:p>
            <a:r>
              <a:rPr sz="1100" b="0" u="none">
                <a:latin typeface="Avenir"/>
              </a:rPr>
              <a:t>As a user, I want to be able to access information about my files without needing to navigate to Secure &amp; Govern</a:t>
            </a:r>
          </a:p>
          <a:p/>
          <a:p>
            <a:r>
              <a:rPr sz="1100" b="1" u="none">
                <a:latin typeface="Avenir"/>
              </a:rPr>
              <a:t>Feature Description:</a:t>
            </a:r>
          </a:p>
          <a:p>
            <a:r>
              <a:rPr sz="1100" b="0" u="none">
                <a:latin typeface="Avenir"/>
              </a:rPr>
              <a:t>• Create S&amp;G Insight badge component placed in a Status column of the files list on the folder level</a:t>
            </a:r>
          </a:p>
          <a:p/>
          <a:p>
            <a:r>
              <a:rPr sz="1100" b="0" u="none">
                <a:latin typeface="Avenir"/>
              </a:rPr>
              <a:t>• Badge should show the number of S&amp;G Insights for given folderNumber of open issuesnumber of Sensitive ContentPercent of files older than 5 yearsEach S&amp;G Insight needs to have a threshold, and only after exceeding this threshold Insight should be shown</a:t>
            </a:r>
          </a:p>
          <a:p/>
          <a:p>
            <a:r>
              <a:rPr sz="1100" b="1" u="none">
                <a:latin typeface="Avenir"/>
              </a:rPr>
              <a:t>Public Summary</a:t>
            </a:r>
          </a:p>
          <a:p>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DEL-41981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 pattern evaluation tool</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The introduction of custom patterns matching provides customers the ability to identify patterns that might be specific to their company or industry or also identify regulatory items that we have not built into the product yet (i.e. CUI documents). However, even though the wildcard options in the custom patterns were designed to be simple, customers can still create them incorrectly. Running through multiple iterations of a custom pattern can be frustrating for the user and also expensive for Egnyte since each new pattern causes a reclassification of all the sources connected to a S&amp;G tenant.</a:t>
            </a:r>
          </a:p>
          <a:p/>
          <a:p>
            <a:r>
              <a:rPr sz="1100" b="1" u="none">
                <a:latin typeface="Avenir"/>
              </a:rPr>
              <a:t>User Story</a:t>
            </a:r>
          </a:p>
          <a:p>
            <a:r>
              <a:rPr sz="1100" b="0" u="none">
                <a:latin typeface="Avenir"/>
              </a:rPr>
              <a:t>To help with this, it would be beneficial to provide the ability for a user to test any pattern they create before pushing it as active. This type of tool would also allow us to export more advanced pattern creation (i.e. closer to full regex capabilities) that some customers and many SEs/PS have asked for.</a:t>
            </a:r>
          </a:p>
          <a:p/>
          <a:p>
            <a:r>
              <a:rPr sz="1100" b="1" u="none">
                <a:latin typeface="Avenir"/>
              </a:rPr>
              <a:t>Feature Description</a:t>
            </a:r>
          </a:p>
          <a:p>
            <a:r>
              <a:rPr sz="1100" b="0" u="none">
                <a:latin typeface="Avenir"/>
              </a:rPr>
              <a:t>When creating a custom pattern, provide an area where the user can enter text strings (i.e. copy and paste from actual data they're trying to match) and the tool will provide an indication if the string matches the defined custom pattern</a:t>
            </a:r>
          </a:p>
          <a:p/>
          <a:p>
            <a:r>
              <a:rPr sz="1100" b="1" u="none">
                <a:latin typeface="Avenir"/>
              </a:rPr>
              <a:t>Public Summary</a:t>
            </a:r>
          </a:p>
          <a:p>
            <a:r>
              <a:rPr sz="1100" b="0" u="none">
                <a:latin typeface="Avenir"/>
              </a:rPr>
              <a:t>Users struggle to create classification policies that utilize the custom pattern feature, specifically it is a long process to create and test their custom patterns since they have to allow the policy to scan all of the file contents in the domain to see if it returns the results they expect. By providing the ability to test the custom patterns against actual strings from their data before deploying the policy, it should significantly decrease the time to value of the feature.</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DEL-43139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4"/>
              </a:rPr>
              <a:t>DEL-42493</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Expand the capabilities of Inactive Container based on customer feedback, including full lifecycle management (deletion from /Inactive)  Users will be able to:</a:t>
            </a:r>
          </a:p>
          <a:p>
            <a:r>
              <a:rPr sz="1100" b="0" u="none">
                <a:latin typeface="Avenir"/>
              </a:rPr>
              <a:t>• Manage the full content lifecycle of files, both retaining files in Inactive and deleting them from Inactive</a:t>
            </a:r>
          </a:p>
          <a:p/>
          <a:p>
            <a:r>
              <a:rPr sz="1100" b="1" u="none">
                <a:latin typeface="Avenir"/>
              </a:rPr>
              <a:t>User Story</a:t>
            </a:r>
          </a:p>
          <a:p>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
            <a:r>
              <a:rPr sz="1100" b="1" u="none">
                <a:latin typeface="Avenir"/>
              </a:rPr>
              <a:t>Feature Description</a:t>
            </a:r>
          </a:p>
          <a:p>
            <a:r>
              <a:rPr sz="1100" b="0" u="none">
                <a:latin typeface="Avenir"/>
              </a:rPr>
              <a:t>Provide default and policy-based retention for files in Inactive</a:t>
            </a:r>
          </a:p>
          <a:p>
            <a:r>
              <a:rPr sz="1100" b="0" u="none">
                <a:latin typeface="Avenir"/>
              </a:rPr>
              <a:t>Provide on-demand and policy-based deletion for files in Inactive</a:t>
            </a:r>
          </a:p>
          <a:p/>
          <a:p>
            <a:r>
              <a:rPr sz="1100" b="1" u="none">
                <a:latin typeface="Avenir"/>
              </a:rPr>
              <a:t>Public Summary</a:t>
            </a:r>
          </a:p>
          <a:p>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DEL-34289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
            <a:r>
              <a:rPr sz="1100" b="0" u="none">
                <a:latin typeface="Avenir"/>
              </a:rPr>
              <a:t>In order for a power user to have S&amp;G visibility, the power user must have Folder Full access to the individual folders to see issues and sensitive content in their S&amp;G instance.</a:t>
            </a:r>
          </a:p>
          <a:p>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r>
              <a:rPr sz="1100" b="0" u="none">
                <a:latin typeface="Avenir"/>
              </a:rPr>
              <a:t>This feature would result in the following capabilities:</a:t>
            </a:r>
          </a:p>
          <a:p>
            <a:r>
              <a:rPr sz="1100" b="0" u="none">
                <a:latin typeface="Avenir"/>
              </a:rPr>
              <a:t>1. Configuration to enable Folder Full access to Folder Editors for folder editor-created folders</a:t>
            </a:r>
          </a:p>
          <a:p>
            <a:r>
              <a:rPr sz="1100" b="0" u="none">
                <a:latin typeface="Avenir"/>
              </a:rPr>
              <a:t>In Settings, Configuration - User Types &amp; Roles - under Power User - the following configuration should be enabled  -</a:t>
            </a:r>
          </a:p>
          <a:p>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r>
              <a:rPr sz="1100" b="0" u="none">
                <a:latin typeface="Avenir"/>
              </a:rPr>
              <a:t>Option B: Delegated role when creating a new folder – Picklist: (</a:t>
            </a:r>
            <a:r>
              <a:rPr sz="1100" b="1" u="none">
                <a:latin typeface="Avenir"/>
              </a:rPr>
              <a:t>Folder Full</a:t>
            </a:r>
            <a:r>
              <a:rPr sz="1100" b="0" u="none">
                <a:latin typeface="Avenir"/>
              </a:rPr>
              <a:t>, Folder Owner, None)</a:t>
            </a:r>
          </a:p>
          <a:p>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CFS-63434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
            <a:pPr>
              <a:spcAft>
                <a:spcPts val="800"/>
              </a:spcAft>
            </a:pPr>
            <a:r>
              <a:rPr sz="1100" b="1" u="none">
                <a:latin typeface="Avenir"/>
              </a:rPr>
              <a:t>Overview</a:t>
            </a:r>
          </a:p>
          <a:p>
            <a:r>
              <a:rPr sz="1100" b="0" u="none">
                <a:latin typeface="Avenir"/>
              </a:rPr>
              <a:t>Customers that heavily use Data Owners want the ability to a delegate an Issue to a Data Owner from the Issues view or automatically via Auto-Remediation rules.</a:t>
            </a:r>
          </a:p>
          <a:p/>
          <a:p>
            <a:r>
              <a:rPr sz="1100" b="1" u="none">
                <a:latin typeface="Avenir"/>
              </a:rPr>
              <a:t>Customers:</a:t>
            </a:r>
            <a:r>
              <a:rPr sz="1100" b="0" u="none">
                <a:latin typeface="Avenir"/>
              </a:rPr>
              <a:t>IPG, Sequoia</a:t>
            </a:r>
          </a:p>
          <a:p/>
          <a:p>
            <a:pPr>
              <a:spcAft>
                <a:spcPts val="800"/>
              </a:spcAft>
            </a:pPr>
            <a:r>
              <a:rPr sz="1100" b="1" u="none">
                <a:latin typeface="Avenir"/>
              </a:rPr>
              <a:t>Requirements</a:t>
            </a:r>
          </a:p>
          <a:p>
            <a:r>
              <a:rPr sz="1100" b="0" u="none">
                <a:latin typeface="Avenir"/>
              </a:rPr>
              <a:t>See linked Epic in Jira</a:t>
            </a:r>
          </a:p>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DEL-44433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GR-578</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
            <a:r>
              <a:rPr sz="1100" b="1" u="none">
                <a:latin typeface="Avenir"/>
              </a:rPr>
              <a:t>User Story</a:t>
            </a:r>
          </a:p>
          <a:p>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
            <a:r>
              <a:rPr sz="1100" b="1" u="none">
                <a:latin typeface="Avenir"/>
              </a:rPr>
              <a:t>Feature Description</a:t>
            </a:r>
          </a:p>
          <a:p>
            <a:r>
              <a:rPr sz="1100" b="0" u="none">
                <a:latin typeface="Avenir"/>
              </a:rPr>
              <a:t>Based on discussion during refinement on 2/19, the concept of 'pausing' a policy seems to be the most straight forward.</a:t>
            </a:r>
          </a:p>
          <a:p>
            <a:r>
              <a:rPr sz="1100" b="0" u="none">
                <a:latin typeface="Avenir"/>
              </a:rPr>
              <a:t>• Frontend - provide pause/restart option for published policies</a:t>
            </a:r>
          </a:p>
          <a:p>
            <a:r>
              <a:rPr sz="1100" b="0" u="none">
                <a:latin typeface="Avenir"/>
              </a:rP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DEL-44353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
            <a:r>
              <a:rPr sz="1100" b="0" u="none">
                <a:latin typeface="Avenir"/>
              </a:rPr>
              <a:t/>
            </a:r>
          </a:p>
          <a:p/>
          <a:p>
            <a:r>
              <a:rPr sz="1100" b="1" u="none">
                <a:latin typeface="Avenir"/>
              </a:rPr>
              <a:t>Example Use Case(s):</a:t>
            </a:r>
          </a:p>
          <a:p>
            <a:r>
              <a:rPr sz="1100" b="0" u="none">
                <a:latin typeface="Avenir"/>
              </a:rPr>
              <a:t>• Role/Group A can create password-only links on folder A, but Role/Group B is only allowed to create preview-only links on folder A</a:t>
            </a:r>
          </a:p>
          <a:p>
            <a:r>
              <a:rPr sz="1100" b="0" u="none">
                <a:latin typeface="Avenir"/>
              </a:rPr>
              <a:t>• Role/Group A &amp; B can create password-only links for files with expiry date, but Role/Group C is only allowed to create password-only links for files without expiry links</a:t>
            </a:r>
          </a:p>
          <a:p/>
          <a:p>
            <a:r>
              <a:rPr sz="1100" b="1" u="none">
                <a:latin typeface="Avenir"/>
              </a:rPr>
              <a:t>Requirements</a:t>
            </a:r>
          </a:p>
          <a:p>
            <a:r>
              <a:rPr sz="1100" b="0" u="none">
                <a:latin typeface="Avenir"/>
              </a:rPr>
              <a:t>• Restriction Policy RequirementsNo Changes</a:t>
            </a:r>
          </a:p>
          <a:p>
            <a:r>
              <a:rPr sz="1100" b="0" u="none">
                <a:latin typeface="Avenir"/>
              </a:rPr>
              <a:t>• Exception Policy RequirementsSupport ALL link restrictionsLink Type (anyone, anyone with password, domain users and specific users)Allow Downloads (Yes, No)Link Expiry (already supported)Allow Exception Policies to be created without being linked to a CS Restriction PolicyContinue to support CS Restriction Policies as wellThe scope of these policies will be based on the folder(s) selectedException Policies will only support group configuration.We should prevent the selection of all groups in Exception Policies. This will prevent Global exceptionsAll custom &amp; standard Collaboration groups should be supported and available for selectionThese policies will be LEAST restrictive (if two policies apply to the same folder/file the least restrictive wins)</a:t>
            </a:r>
          </a:p>
          <a:p>
            <a:r>
              <a:rPr sz="1100" b="0" u="none">
                <a:latin typeface="Avenir"/>
              </a:rPr>
              <a:t>• Policies can only be controlled for an entire domain or groups within a single domain</a:t>
            </a:r>
          </a:p>
          <a:p/>
          <a:p>
            <a:r>
              <a:rPr sz="1100" b="0" u="none">
                <a:latin typeface="Avenir"/>
              </a:rPr>
              <a:t/>
            </a:r>
          </a:p>
          <a:p/>
          <a:p>
            <a:r>
              <a:rPr sz="1100" b="1" u="none">
                <a:latin typeface="Avenir"/>
              </a:rPr>
              <a:t>UX Design (Needs to be Updated):</a:t>
            </a:r>
          </a:p>
          <a:p/>
          <a:p>
            <a:r>
              <a:rPr sz="1100" b="0" u="sng">
                <a:latin typeface="Avenir"/>
                <a:hlinkClick r:id="rId2"/>
              </a:rPr>
              <a:t>https://www.figma.com/file/Xyhi03eWgv6tnwzq4RwcQA/CS--Role-based-Link-Sharing-Controls(UX-1899)?node-id=2%3A5079&amp;t=wNGi4ZnNg81Ymlcp-0</a:t>
            </a:r>
            <a:r>
              <a:rPr sz="1100" b="0" u="none">
                <a:latin typeface="Avenir"/>
              </a:rPr>
              <a:t/>
            </a:r>
          </a:p>
          <a:p/>
          <a:p>
            <a:r>
              <a:rPr sz="1100" b="1" u="none">
                <a:latin typeface="Avenir"/>
              </a:rPr>
              <a:t>Use the same UX design for CS Exception policies as we have for CS Restriction policies:</a:t>
            </a:r>
          </a:p>
          <a:p/>
          <a:p>
            <a:r>
              <a:rPr sz="1100" b="0" u="sng">
                <a:latin typeface="Avenir"/>
                <a:hlinkClick r:id="rId3"/>
              </a:rPr>
              <a:t>https://www.figma.com/file/x8gotwY1pLOoZERmnOiKI0/CS-~~-Role-based-Link-Sharing-Controls-~~-Q2-2023?node-id=1-5217&amp;t=R6pDhEjG65kCZK9r-0#396444732</a:t>
            </a:r>
            <a:r>
              <a:rPr sz="1100" b="0" u="none">
                <a:latin typeface="Avenir"/>
              </a:rPr>
              <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5"/>
              </a:rPr>
              <a:t>DEL-31667</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
            <a:r>
              <a:rPr sz="1100" b="0" u="none">
                <a:latin typeface="Avenir"/>
              </a:rPr>
              <a:t>What is the problem?</a:t>
            </a:r>
          </a:p>
          <a:p>
            <a:r>
              <a:rPr sz="1100" b="0" u="none">
                <a:latin typeface="Avenir"/>
              </a:rPr>
              <a:t>MSP and channel partners want to create a 2nd copy of Egnyte data on S3 or Wasabi storage. This is in order to meet their compliance needs.</a:t>
            </a:r>
          </a:p>
          <a:p/>
          <a:p>
            <a:r>
              <a:rPr sz="1100" b="0" u="none">
                <a:latin typeface="Avenir"/>
              </a:rPr>
              <a:t>How do we solve it?</a:t>
            </a:r>
          </a:p>
          <a:p>
            <a:r>
              <a:rPr sz="1100" b="0" u="none">
                <a:latin typeface="Avenir"/>
              </a:rPr>
              <a:t>Make External Replication available to MSP's and partners. Have a simplified UI workflow to enable replication</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32</cp:revision>
  <dcterms:created xsi:type="dcterms:W3CDTF">2023-12-27T19:29:24Z</dcterms:created>
  <dcterms:modified xsi:type="dcterms:W3CDTF">2025-04-04T21:56:01Z</dcterms:modified>
</cp:coreProperties>
</file>