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584908862" TargetMode="External"/><Relationship Id="rId3" Type="http://schemas.openxmlformats.org/officeDocument/2006/relationships/hyperlink" Target="https://helpdesk.egnyte.com/hc/en-us/articles/4860344024717-Smart-Upload-Folders" TargetMode="External"/><Relationship Id="rId4" Type="http://schemas.openxmlformats.org/officeDocument/2006/relationships/hyperlink" Target="https://helpdesk.egnyte.com/hc/en-us/articles/22521963041421-Automated-Project-Detection" TargetMode="External"/><Relationship Id="rId5" Type="http://schemas.openxmlformats.org/officeDocument/2006/relationships/hyperlink" Target="https://www.figma.com/design/I3FsHFo8dWq344C1qDiCeq/AEC-%2F-Projects-home-page-MVP--?node-id=1-4&amp;t=N5PMSJhejOwyq4No-0" TargetMode="External"/><Relationship Id="rId6" Type="http://schemas.openxmlformats.org/officeDocument/2006/relationships/hyperlink" Target="https://egnyte.productboard.com/entity-detail/features/a9d1d980-f3e5-44e8-815f-e08aed1da02b"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IA/pages/1096810539/Pax8+Distribution+model+requirements" TargetMode="External"/><Relationship Id="rId3" Type="http://schemas.openxmlformats.org/officeDocument/2006/relationships/hyperlink" Target="https://egnyte.atlassian.net/wiki/spaces/IA/pages/1105461290/Pax8+Integration?src=jira" TargetMode="External"/><Relationship Id="rId4" Type="http://schemas.openxmlformats.org/officeDocument/2006/relationships/hyperlink" Target="https://egnyte.atlassian.net/wiki/spaces/IA/pages/1170767923/Domain+without+a+Trial+Implementation" TargetMode="External"/><Relationship Id="rId5" Type="http://schemas.openxmlformats.org/officeDocument/2006/relationships/hyperlink" Target="https://egnyte.atlassian.net/wiki/spaces/IA/pages/31785858/BPA+-+Business+Process+Automation" TargetMode="External"/><Relationship Id="rId6" Type="http://schemas.openxmlformats.org/officeDocument/2006/relationships/hyperlink" Target="https://egnyte.atlassian.net/wiki/spaces/IA/pages/901349488/Distributor+by+MSP+API+considerations" TargetMode="External"/><Relationship Id="rId7" Type="http://schemas.openxmlformats.org/officeDocument/2006/relationships/hyperlink" Target="https://egnyte.productboard.com/entity-detail/features/207d51d2-7a31-4b41-a697-3d441ef53317"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displayedIdeally we show displayed and total countsFor example, if there is 10,000 issues in "open status", but I can only display 5,000, the following count should be displayed5,000 of 10,000</a:t>
            </a:r>
          </a:p>
          <a:p>
            <a:pPr>
              <a:spcAft>
                <a:spcPts val="600"/>
              </a:spcAft>
            </a:pPr>
          </a:p>
          <a:p>
            <a:pPr>
              <a:spcAft>
                <a:spcPts val="400"/>
              </a:spcAft>
            </a:pPr>
            <a: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pPr>
              <a:spcAft>
                <a:spcPts val="600"/>
              </a:spcAft>
            </a:pPr>
          </a:p>
          <a:p>
            <a:pPr>
              <a:spcAft>
                <a:spcPts val="600"/>
              </a:spcAft>
            </a:pPr>
            <a:r>
              <a:rPr sz="1100" b="1" u="none">
                <a:latin typeface="Avenir"/>
              </a:rPr>
              <a:t>Public Summary</a:t>
            </a:r>
            <a:r>
              <a:rPr sz="1100" b="0" u="none">
                <a:latin typeface="Avenir"/>
              </a:rPr>
              <a:t>Public Summary</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Estimate should be done for the current UI</a:t>
            </a:r>
            <a:r>
              <a:rPr sz="1100" b="0" u="none">
                <a:latin typeface="Avenir"/>
              </a:rPr>
              <a:t>- new UI will be done later</a:t>
            </a:r>
          </a:p>
          <a:p>
            <a:pPr>
              <a:spcAft>
                <a:spcPts val="600"/>
              </a:spcAft>
            </a:pPr>
          </a:p>
          <a:p>
            <a:pPr>
              <a:spcAft>
                <a:spcPts val="600"/>
              </a:spcAft>
            </a:pPr>
            <a:r>
              <a:rPr sz="1100" b="0" u="none">
                <a:latin typeface="Avenir"/>
              </a:rPr>
              <a:t>Important: hiding options means hiding buttons AND endpoint restrictions</a:t>
            </a:r>
          </a:p>
          <a:p>
            <a:pPr>
              <a:spcAft>
                <a:spcPts val="600"/>
              </a:spcAft>
            </a:pPr>
          </a:p>
          <a:p>
            <a:pPr>
              <a:spcAft>
                <a:spcPts val="600"/>
              </a:spcAft>
            </a:pPr>
            <a:r>
              <a:rPr sz="1100" b="1" u="none">
                <a:latin typeface="Avenir"/>
              </a:rPr>
              <a:t>Options that should be limited for Pax8 MSPs</a:t>
            </a:r>
            <a:r>
              <a:rPr sz="1100" b="0" u="none">
                <a:latin typeface="Avenir"/>
              </a:rPr>
              <a:t>Options that should be limited for Pax8 MSPs</a:t>
            </a:r>
          </a:p>
          <a:p>
            <a:pPr>
              <a:spcAft>
                <a:spcPts val="400"/>
              </a:spcAft>
            </a:pPr>
            <a:r>
              <a:t>1. New Customer - should not be available, trials should be done in Pax8</a:t>
            </a:r>
          </a:p>
          <a:p>
            <a:pPr>
              <a:spcAft>
                <a:spcPts val="400"/>
              </a:spcAft>
            </a:pPr>
            <a:r>
              <a:t>2. My CustomersRemove Monthly Cost column - it can be hidden also for Egnyte managed MSPs (due to not using DLC)Remove option to activate trial - it should be done in Pax8Remove the warning that trials cannot be activated without adding Credit Card detailsProtect Customers table should not be displayed - Pax8 Resellers should have platform or Gen4 plans which have protect included, not separate.</a:t>
            </a:r>
          </a:p>
          <a:p>
            <a:pPr>
              <a:spcAft>
                <a:spcPts val="400"/>
              </a:spcAft>
            </a:pPr>
            <a:r>
              <a:t>3. Usage Details - should not be available</a:t>
            </a:r>
          </a:p>
          <a:p>
            <a:pPr>
              <a:spcAft>
                <a:spcPts val="400"/>
              </a:spcAft>
            </a:pPr>
            <a:r>
              <a:t>4. Billing Detailsfor MSPs that were created for Pax8 - hide this pagefor MSPs that had contract with Egnyte before transfer to Pax8  - allow displaying only historical invoices (only "Invoices" panel, other data from this page is not needed)</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p>
          <a:p>
            <a:pPr>
              <a:spcAft>
                <a:spcPts val="600"/>
              </a:spcAft>
            </a:pPr>
            <a:r>
              <a:rPr sz="1100" b="1" u="none">
                <a:latin typeface="Avenir"/>
              </a:rPr>
              <a:t>Options that should be available for Pax8 MSPs</a:t>
            </a:r>
            <a:r>
              <a:rPr sz="1100" b="0"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p>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r>
              <a:rPr sz="1100" b="0" u="none">
                <a:latin typeface="Avenir"/>
              </a:rPr>
              <a:t>https://egnyte.atlassian.net/wiki/spaces/DEL/pages/1425834012/Ransomware+Unification+-+Replace+Ransomware+signature+source+with+reputable+threat+intel+source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r>
              <a:rPr sz="1100" b="0" u="none">
                <a:latin typeface="Avenir"/>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r>
              <a:rPr sz="1100" b="0" u="none">
                <a:latin typeface="Avenir"/>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Sensitive Content Patterns</a:t>
            </a:r>
            <a:r>
              <a:rPr sz="1100" b="0" u="none">
                <a:latin typeface="Avenir"/>
              </a:rPr>
              <a:t>and</a:t>
            </a:r>
            <a:r>
              <a:rPr sz="1100" b="1" u="none">
                <a:latin typeface="Avenir"/>
              </a:rPr>
              <a:t>File Paths and Attributes.</a:t>
            </a:r>
            <a:r>
              <a:rPr sz="1100" b="0"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p>
          <a:p>
            <a:pPr>
              <a:spcAft>
                <a:spcPts val="600"/>
              </a:spcAft>
            </a:pPr>
            <a:r>
              <a:rPr sz="1100" b="1" u="none">
                <a:latin typeface="Avenir"/>
              </a:rPr>
              <a:t>Public Summary</a:t>
            </a:r>
            <a:r>
              <a:rPr sz="1100" b="0"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p>
          <a:p>
            <a:pPr>
              <a:spcAft>
                <a:spcPts val="600"/>
              </a:spcAft>
            </a:pPr>
            <a:r>
              <a:rPr sz="1100" b="1" u="none">
                <a:latin typeface="Avenir"/>
              </a:rPr>
              <a:t>Public Summary</a:t>
            </a:r>
            <a:r>
              <a:rPr sz="1100" b="0"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p>
          <a:p>
            <a:pPr>
              <a:spcAft>
                <a:spcPts val="600"/>
              </a:spcAft>
            </a:pPr>
            <a:r>
              <a:rPr sz="1100" b="1" u="none">
                <a:latin typeface="Avenir"/>
              </a:rPr>
              <a:t>Customers:</a:t>
            </a:r>
            <a:r>
              <a:rPr sz="1100" b="0" u="none">
                <a:latin typeface="Avenir"/>
              </a:rPr>
              <a:t>Customers:</a:t>
            </a:r>
            <a:r>
              <a:rPr sz="1100" b="0" u="none">
                <a:latin typeface="Avenir"/>
              </a:rPr>
              <a:t>IPG, Sequoia</a:t>
            </a:r>
          </a:p>
          <a:p>
            <a:pPr>
              <a:spcAft>
                <a:spcPts val="600"/>
              </a:spcAft>
            </a:pPr>
          </a:p>
          <a:p>
            <a:pPr>
              <a:spcAft>
                <a:spcPts val="800"/>
              </a:spcAft>
            </a:pPr>
            <a:r>
              <a:rPr sz="1100" b="1" u="none">
                <a:latin typeface="Avenir"/>
              </a:rPr>
              <a:t>Requirements</a:t>
            </a:r>
          </a:p>
          <a:p>
            <a:pPr>
              <a:spcAft>
                <a:spcPts val="600"/>
              </a:spcAft>
            </a:pPr>
            <a:r>
              <a:rPr sz="1100" b="0" u="none">
                <a:latin typeface="Avenir"/>
              </a:rPr>
              <a:t>See linked Epic in Jira</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https://egnyte.atlassian.net/wiki/spaces/CFS/pages/1471152191/Questionnaire+Agent?force_transition=e7e56be6-04a5-4088-bb89-a71bc2d9bb13</a:t>
            </a:r>
            <a:r>
              <a:rPr sz="1100" b="0" u="none">
                <a:latin typeface="Avenir"/>
              </a:rPr>
              <a:t>https://egnyte.atlassian.net/wiki/spaces/CFS/pages/1471152191/Questionnaire+Agent?force_transition=e7e56be6-04a5-4088-bb89-a71bc2d9bb13</a:t>
            </a:r>
          </a:p>
          <a:p>
            <a:pPr>
              <a:spcAft>
                <a:spcPts val="600"/>
              </a:spcAft>
            </a:pPr>
          </a:p>
          <a:p>
            <a:pPr>
              <a:spcAft>
                <a:spcPts val="600"/>
              </a:spcAft>
            </a:pPr>
            <a:r>
              <a:rPr sz="1100" b="0" u="none">
                <a:latin typeface="Avenir"/>
              </a:rPr>
              <a:t>More context in slack channels: #ddq-agent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bolded values</a:t>
            </a:r>
            <a:r>
              <a:rPr sz="1100" b="0" u="none">
                <a:latin typeface="Avenir"/>
              </a:rPr>
              <a:t>are</a:t>
            </a:r>
            <a:r>
              <a:rPr sz="1100" b="1" u="none">
                <a:latin typeface="Avenir"/>
              </a:rPr>
              <a:t>default</a:t>
            </a:r>
            <a:r>
              <a:rPr sz="1100" b="0"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Folder Full role</a:t>
            </a:r>
            <a:r>
              <a:rPr sz="1100" b="0" u="none">
                <a:latin typeface="Avenir"/>
              </a:rPr>
              <a:t>when creating a new folder  – Enabled</a:t>
            </a:r>
            <a:r>
              <a:rPr sz="1100" b="1" u="none">
                <a:latin typeface="Avenir"/>
              </a:rPr>
              <a:t>(True,</a:t>
            </a:r>
            <a:r>
              <a:rPr sz="1100" b="0"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HERE</a:t>
            </a:r>
            <a:r>
              <a:rPr sz="1100" b="0" u="none">
                <a:latin typeface="Avenir"/>
              </a:rPr>
              <a:t>HERE</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InefficiencyInefficiency: Without the ability to import folders directly, users must manually select files one by one. This process is cumbersome, particularly when dealing with large data sets.</a:t>
            </a:r>
          </a:p>
          <a:p>
            <a:pPr>
              <a:spcAft>
                <a:spcPts val="400"/>
              </a:spcAft>
            </a:pPr>
            <a:r>
              <a:t>• Loss of Folder StructureLoss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WorkflowTime-Consuming Workflow: Reconstructing folders and re-uploading files separately adds time to workflows and increases the chance of errors, such as missing files or misplacement.</a:t>
            </a:r>
          </a:p>
          <a:p>
            <a:pPr>
              <a:spcAft>
                <a:spcPts val="400"/>
              </a:spcAft>
            </a:pPr>
            <a:r>
              <a:t>• Reduced UsabilityReduced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InterfaceFolder Selection InterfaceUI Enhancement for Folder SelectionUI Enhancement for Folder Selection: Modify the existing import interface to allow users to navigate and select folders within G Drive, not just files. This interface might include a tree-view or expandable list of folders, making it easy to locate and select entire folders.Multi-Select CapabilityMulti-Select Capability: Enable users to select one or more folders simultaneously if they need to import multiple folder structures.</a:t>
            </a:r>
          </a:p>
          <a:p>
            <a:pPr>
              <a:spcAft>
                <a:spcPts val="400"/>
              </a:spcAft>
            </a:pPr>
            <a:r>
              <a:t>2. Preservation of Folder StructurePreservation of Folder StructureRecursive ImportRecursive Import: Ensure that subfolders and nested files within the selected folder are automatically included in the import. This requires the system to identify and copy the entire folder hierarchy as it exists in G Drive.Structure Replication in EgnyteStructure Replication in Egnyte: Once imported, the folder and subfolder structure should be mirrored in Egnyte, preserving the organization exactly as it was in G Drive. This step reduces the need for users to reorganize content after import.</a:t>
            </a:r>
          </a:p>
          <a:p>
            <a:pPr>
              <a:spcAft>
                <a:spcPts val="400"/>
              </a:spcAft>
            </a:pPr>
            <a:r>
              <a:t>3. Seamless Integration with EgnyteSeamless Integration with EgnyteCompatibility with Egnyte’s Folder PermissionsCompatibility with Egnyte’s Folder Permissions: As folders are imported, they should align with Egnyte’s permissions model. For example, administrators may set default permissions for imported folders, or the system could prompt the user to define folder permissions as needed.Confirmation and Summary ScreenConfirmation and Summary Screen: After selection, a summary screen should display the chosen folders and an estimated time for import. This feature allows users to confirm that they’re importing the correct data.</a:t>
            </a:r>
          </a:p>
          <a:p>
            <a:pPr>
              <a:spcAft>
                <a:spcPts val="400"/>
              </a:spcAft>
            </a:pPr>
            <a:r>
              <a:t>4. Benefits of the SolutionBenefits of the SolutionImproved EfficiencyImproved Efficiency: With folder selection, users can import organized data in bulk, reducing time spent on manual file selection and reorganization.Enhanced User ExperienceEnhanced User Experience: The solution streamlines the import process, making it more user-friendly and reducing steps required to transfer content.Reduced Errors and ReworkReduced Errors and Rework: By preserving the folder structure, users minimize the risk of disorganized files and maintain consistency across G Drive and Egnyte.Increased Adoption of Import FeatureIncreased Adoption of Import Feature: Providing this functionality encourages users to leverage the import tool more frequently, knowing it aligns with their workflow and reduces hassle.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r>
              <a:rPr sz="1100" b="0" u="none">
                <a:latin typeface="Avenir"/>
              </a:rPr>
              <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600"/>
              </a:spcAft>
            </a:pP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onhttps://www.egnyte.com/https://www.egnyte.com/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-Widget Customization -As a user, I want to be able to customize my homepage by showing or hiding specific widgets so that my homepage displays only the information and tools I need.</a:t>
            </a:r>
          </a:p>
          <a:p>
            <a:pPr>
              <a:spcAft>
                <a:spcPts val="400"/>
              </a:spcAft>
            </a:pPr>
            <a:r>
              <a:t>4. Sync Settings Across Mobile Devices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p>
          <a:p>
            <a:pPr>
              <a:spcAft>
                <a:spcPts val="600"/>
              </a:spcAft>
            </a:pPr>
            <a:r>
              <a:rPr sz="1100" b="1" u="none">
                <a:latin typeface="Avenir"/>
              </a:rPr>
              <a:t>Public Summary</a:t>
            </a:r>
            <a:r>
              <a:rPr sz="1100" b="0"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p>
          <a:p>
            <a:pPr>
              <a:spcAft>
                <a:spcPts val="600"/>
              </a:spcAft>
            </a:pPr>
            <a:r>
              <a:rPr sz="1100" b="1" u="none">
                <a:latin typeface="Avenir"/>
              </a:rPr>
              <a:t>Requirements:</a:t>
            </a:r>
            <a:r>
              <a:rPr sz="1100" b="0"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No UX Design Required</a:t>
            </a:r>
            <a:r>
              <a:rPr sz="1100" b="0" u="none">
                <a:latin typeface="Avenir"/>
              </a:rPr>
              <a:t>No UX Design Required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p>
          <a:p>
            <a:pPr>
              <a:spcAft>
                <a:spcPts val="600"/>
              </a:spcAft>
            </a:pPr>
            <a:r>
              <a:rPr sz="1100" b="1" u="none">
                <a:latin typeface="Avenir"/>
              </a:rPr>
              <a:t>User Story:</a:t>
            </a:r>
            <a:r>
              <a:rPr sz="1100" b="0"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p>
          <a:p>
            <a:pPr>
              <a:spcAft>
                <a:spcPts val="600"/>
              </a:spcAft>
            </a:pPr>
            <a:r>
              <a:rPr sz="1100" b="1" u="none">
                <a:latin typeface="Avenir"/>
              </a:rPr>
              <a:t>Description:</a:t>
            </a:r>
            <a:r>
              <a:rPr sz="1100" b="0"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panelThis may be quick solution, but might only be for the SCII (and LPTR) labeling policy</a:t>
            </a:r>
          </a:p>
          <a:p>
            <a:pPr>
              <a:spcAft>
                <a:spcPts val="400"/>
              </a:spcAft>
            </a:pPr>
            <a:r>
              <a:t>• Make information available in BQWould be usable by more teams (like the data team)Could be expanded to include all labeling policies</a:t>
            </a:r>
          </a:p>
          <a:p>
            <a:pPr>
              <a:spcAft>
                <a:spcPts val="600"/>
              </a:spcAft>
            </a:pPr>
          </a:p>
          <a:p>
            <a:pPr>
              <a:spcAft>
                <a:spcPts val="600"/>
              </a:spcAft>
            </a:pPr>
            <a:r>
              <a:rPr sz="1100" b="1" u="none">
                <a:latin typeface="Avenir"/>
              </a:rPr>
              <a:t>Public Summary</a:t>
            </a:r>
            <a:r>
              <a:rPr sz="1100" b="0"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p>
          <a:p>
            <a:pPr>
              <a:spcAft>
                <a:spcPts val="600"/>
              </a:spcAft>
            </a:pPr>
            <a:r>
              <a:rPr sz="1100" b="1" u="none">
                <a:latin typeface="Avenir"/>
              </a:rPr>
              <a:t>User Story</a:t>
            </a:r>
            <a:r>
              <a:rPr sz="1100" b="0"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0" u="none">
                <a:latin typeface="Avenir"/>
              </a:rPr>
              <a:t/>
            </a:r>
            <a:r>
              <a:rPr sz="1100" b="1" u="none">
                <a:latin typeface="Avenir"/>
              </a:rPr>
              <a:t>Feature Description</a:t>
            </a:r>
            <a:r>
              <a:rPr sz="1100" b="0"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https://jira.egnyte-it.com/browse/UX-3393</a:t>
            </a:r>
            <a:r>
              <a:rPr sz="1100" b="0" u="none">
                <a:latin typeface="Avenir"/>
              </a:rPr>
              <a:t>https://jira.egnyte-it.com/browse/UX-3393</a:t>
            </a:r>
          </a:p>
          <a:p>
            <a:pPr>
              <a:spcAft>
                <a:spcPts val="600"/>
              </a:spcAft>
            </a:pPr>
          </a:p>
          <a:p>
            <a:pPr>
              <a:spcAft>
                <a:spcPts val="600"/>
              </a:spcAft>
            </a:pPr>
            <a:r>
              <a:rPr sz="1100" b="1" u="none">
                <a:latin typeface="Avenir"/>
              </a:rPr>
              <a:t>Phase 1 includes:</a:t>
            </a:r>
            <a:r>
              <a:rPr sz="1100" b="0"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https://jira.egnyte-it.com/browse/UX-3393</a:t>
            </a:r>
            <a:r>
              <a:rPr sz="1100" b="0" u="none">
                <a:latin typeface="Avenir"/>
              </a:rPr>
              <a:t>https://jira.egnyte-it.com/browse/UX-3393</a:t>
            </a:r>
          </a:p>
          <a:p>
            <a:pPr>
              <a:spcAft>
                <a:spcPts val="600"/>
              </a:spcAft>
            </a:pPr>
          </a:p>
          <a:p>
            <a:pPr>
              <a:spcAft>
                <a:spcPts val="600"/>
              </a:spcAft>
            </a:pPr>
            <a:r>
              <a:rPr sz="1100" b="1" u="none">
                <a:latin typeface="Avenir"/>
              </a:rPr>
              <a:t>Phase 2 includes:</a:t>
            </a:r>
            <a:r>
              <a:rPr sz="1100" b="0"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Translation Agent:Translation Agent:</a:t>
            </a:r>
          </a:p>
          <a:p>
            <a:pPr>
              <a:spcAft>
                <a:spcPts val="400"/>
              </a:spcAft>
            </a:pPr>
            <a:r>
              <a:t>• Document Review Agent:Document Review Agent:</a:t>
            </a:r>
          </a:p>
          <a:p>
            <a:pPr>
              <a:spcAft>
                <a:spcPts val="400"/>
              </a:spcAft>
            </a:pPr>
            <a:r>
              <a:t>• Job Description Creation Agent:Job Description Creation Agent:</a:t>
            </a:r>
          </a:p>
          <a:p>
            <a:pPr>
              <a:spcAft>
                <a:spcPts val="400"/>
              </a:spcAft>
            </a:pPr>
            <a:r>
              <a:t>• Web Search Agent:Web Search Agent:</a:t>
            </a:r>
          </a:p>
          <a:p>
            <a:pPr>
              <a:spcAft>
                <a:spcPts val="600"/>
              </a:spcAft>
            </a:pPr>
          </a:p>
          <a:p>
            <a:pPr>
              <a:spcAft>
                <a:spcPts val="600"/>
              </a:spcAft>
            </a:pPr>
            <a:r>
              <a:rPr sz="1100" b="1" u="none">
                <a:latin typeface="Avenir"/>
              </a:rPr>
              <a:t>Original:</a:t>
            </a:r>
            <a:r>
              <a:rPr sz="1100" b="0" u="none">
                <a:latin typeface="Avenir"/>
              </a:rPr>
              <a:t>Original:</a:t>
            </a:r>
          </a:p>
          <a:p>
            <a:pPr>
              <a:spcAft>
                <a:spcPts val="600"/>
              </a:spcAft>
            </a:pPr>
            <a:r>
              <a:rPr sz="1100" b="0" u="none">
                <a:latin typeface="Avenir"/>
              </a:rPr>
              <a:t/>
            </a:r>
          </a:p>
          <a:p>
            <a:pPr>
              <a:spcAft>
                <a:spcPts val="600"/>
              </a:spcAft>
            </a:pPr>
            <a:r>
              <a:rPr sz="1100" b="0" u="sng">
                <a:latin typeface="Avenir"/>
                <a:hlinkClick r:id="rId6"/>
              </a:rPr>
              <a:t>https://egnyte.atlassian.net/wiki/spaces/CFS/pages/1227161693/Agents+Introduction+in+Copilot+Hub</a:t>
            </a:r>
            <a:r>
              <a:rPr sz="1100" b="0" u="none">
                <a:latin typeface="Avenir"/>
              </a:rPr>
              <a:t>https://egnyte.atlassian.net/wiki/spaces/CFS/pages/1227161693/Agents+Introduction+in+Copilot+Hub</a:t>
            </a:r>
          </a:p>
          <a:p>
            <a:pPr>
              <a:spcAft>
                <a:spcPts val="600"/>
              </a:spcAft>
            </a:pP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r>
              <a:rPr sz="1100" b="0" u="none">
                <a:latin typeface="Avenir"/>
              </a:rPr>
              <a:t>https://www.figma.com/design/k96o3kXukaVrAUtsaPhN4H/Egnyte-Platform-Copilot---2025?node-id=24179-230269&amp;t=Rc2JPK6PsbVBlXNe-0</a:t>
            </a:r>
          </a:p>
          <a:p>
            <a:pPr>
              <a:spcAft>
                <a:spcPts val="600"/>
              </a:spcAft>
            </a:pP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r>
              <a:rPr sz="1100" b="0" u="none">
                <a:latin typeface="Avenir"/>
              </a:rPr>
              <a:t>https://egnyte.atlassian.net/wiki/spaces/CFS/pages/1304788999/Agents+Integration</a:t>
            </a:r>
          </a:p>
          <a:p>
            <a:pPr>
              <a:spcAft>
                <a:spcPts val="600"/>
              </a:spcAft>
            </a:pP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9"/>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r>
              <a:rPr sz="1100" b="0"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r>
              <a:rPr sz="1100" b="0" u="none">
                <a:latin typeface="Avenir"/>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r>
              <a:rPr sz="1100" b="0" u="none">
                <a:latin typeface="Avenir"/>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r>
              <a:rPr sz="1100" b="0" u="none">
                <a:latin typeface="Avenir"/>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r>
              <a:rPr sz="1100" b="1" u="none">
                <a:latin typeface="Avenir"/>
              </a:rPr>
              <a:t>SUGGEST</a:t>
            </a:r>
            <a:r>
              <a:rPr sz="1100" b="0" u="none">
                <a:latin typeface="Avenir"/>
              </a:rPr>
              <a:t>SUGGEST</a:t>
            </a:r>
            <a:r>
              <a:rPr sz="1100" b="0" u="none">
                <a:latin typeface="Avenir"/>
              </a:rPr>
              <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1" u="none">
                <a:latin typeface="Avenir"/>
              </a:rPr>
              <a:t>AND</a:t>
            </a:r>
            <a:r>
              <a:rPr sz="1100" b="0" u="none">
                <a:latin typeface="Avenir"/>
              </a:rPr>
              <a:t>AND</a:t>
            </a: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r>
              <a:rPr sz="1100" b="0"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r>
              <a:rPr sz="1100" b="0"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pageMust Have - In addition to the project metadata, we should also show a “Last Accessed” column that is personalized to the end user.Must Have - A user should be able to Edit their view and select which metadata values are shown in columns</a:t>
            </a:r>
          </a:p>
          <a:p>
            <a:pPr>
              <a:spcAft>
                <a:spcPts val="400"/>
              </a:spcAft>
            </a:pPr>
            <a:r>
              <a:t>3. A user will need to be able to export this project list to CSV/ExcelIf filters are applied, only the visible projects should be included in the export</a:t>
            </a:r>
          </a:p>
          <a:p>
            <a:pPr>
              <a:spcAft>
                <a:spcPts val="400"/>
              </a:spcAft>
            </a:pPr>
            <a:r>
              <a:t>4. The default view of the project list will be in alphanumeric order by project nameUsers should be able to set their default view based on any of the metadata properties</a:t>
            </a:r>
          </a:p>
          <a:p>
            <a:pPr>
              <a:spcAft>
                <a:spcPts val="400"/>
              </a:spcAft>
            </a:pPr>
            <a:r>
              <a:t>5. Selecting a project from this view will take the user to the folder location in their folder hierarchyThe landing page (either files or dashboard) that has been selected by the user from the project folder itself should be respected.</a:t>
            </a:r>
          </a:p>
          <a:p>
            <a:pPr>
              <a:spcAft>
                <a:spcPts val="400"/>
              </a:spcAft>
            </a:pPr>
            <a:r>
              <a:t>6. A folder owner should be able to edit project settings from this pageIf a user has viewer permissions to a project folder they should be able to view the project from this page, but the “Project settings” option should be disabled.</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r>
              <a:rPr sz="1100" b="0" u="none">
                <a:latin typeface="Avenir"/>
              </a:rPr>
              <a:t>Acceptance Criteria:</a:t>
            </a:r>
          </a:p>
          <a:p>
            <a:pPr>
              <a:spcAft>
                <a:spcPts val="400"/>
              </a:spcAft>
            </a:pPr>
            <a:r>
              <a:t>1. A user will need to be able to search the project metadata directly from the Project Center page.The search will only need to support search of project metadata and will not be used to locate files or folders elsewhere in the Egnyte domain.</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r>
              <a:rPr sz="1100" b="0"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r>
              <a:rPr sz="1100" b="0"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project.If &gt;99, we can show 99+</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r>
              <a:rPr sz="1100" b="0"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including:Project Folder RecommendationsProject Folder Recommendations- This will open a modal to convert “normal” folders to project folders.See Auto-Identify Project Folder requirements hereSee Auto-Identify Project Folder requirements here.Inactive projectsInactive projects- Projects that have not seen any changes in the last # days. The length of time should be be configurable by the end user directly from the widget.Nice to Have - A user with proper permissions can move these projects directly to Inactive containers or an Archival domain from this widget.Project requiring attentionProject requiring attention- Below are some examples of when projects require attention from end users. We should capture these in a widget so that users can take actions on these project foldrs.Projects without location data - Location data is critical to many upstream Egnyte features once a user marks a folder as a project includingSmart UploadSmart Upload,automated project detectionautomated project detection, the map view (story 4 below) and more.Projects that have an end date in the past but are still activeRecently accessed projectsRecently accessed projects- This widget should serve as a quick and easy way to access project folders that the user has personally visited recently.Post MVP - In the UX designs we will need to consider a co-pilot that will be available from this page, that will allow users to ask questions across projects.</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r>
              <a:rPr sz="1100" b="0"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addressThere will be instances where project pins are located too closely together. Instead of showing overlapping pins, we will show a single pin with a numerical value that represents the number of project folders in that vicinity. As a user zooms in, this single pin can separate out into multiple pins; one for each project.</a:t>
            </a:r>
          </a:p>
          <a:p>
            <a:pPr>
              <a:spcAft>
                <a:spcPts val="400"/>
              </a:spcAft>
            </a:pPr>
            <a:r>
              <a:t>3. Some project folders will not have an address populated and hence, we will not be able to show these in map view.Instead, a notification should be presented to the user that some project folders do not have a location with the option to “Add Addresses”.</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address.The project thumbnail should also have links to “View Project” (this will redirect the user to the folder in Egnyte collaborate) and “Project Settings” (this will allow the user to update the project settings).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p>
          <a:p>
            <a:pPr>
              <a:spcAft>
                <a:spcPts val="600"/>
              </a:spcAft>
            </a:pPr>
            <a:r>
              <a:rPr sz="1100" b="0" u="sng">
                <a:latin typeface="Avenir"/>
                <a:hlinkClick r:id="rId5"/>
              </a:rPr>
              <a:t>https://www.figma.com/design/I3FsHFo8dWq344C1qDiCeq/AEC-%2F-Projects-home-page-MVP--?node-id=1-4&amp;t=N5PMSJhejOwyq4No-0</a:t>
            </a:r>
            <a:r>
              <a:rPr sz="1100" b="0" u="none">
                <a:latin typeface="Avenir"/>
              </a:rPr>
              <a:t>https://www.figma.com/design/I3FsHFo8dWq344C1qDiCeq/AEC-%2F-Projects-home-page-MVP--?node-id=1-4&amp;t=N5PMSJhejOwyq4No-0</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6"/>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r>
              <a:rPr sz="1100" b="0" u="none">
                <a:latin typeface="Avenir"/>
              </a:rPr>
              <a:t>Product Requirement: MS Teams Integration – Folder Creation Control</a:t>
            </a:r>
          </a:p>
          <a:p>
            <a:pPr>
              <a:spcAft>
                <a:spcPts val="600"/>
              </a:spcAft>
            </a:pPr>
          </a:p>
          <a:p>
            <a:pPr>
              <a:spcAft>
                <a:spcPts val="600"/>
              </a:spcAft>
            </a:pPr>
            <a:r>
              <a:rPr sz="1100" b="1" u="none">
                <a:latin typeface="Avenir"/>
              </a:rPr>
              <a:t>Use Case</a:t>
            </a:r>
            <a:r>
              <a:rPr sz="1100" b="0"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p>
          <a:p>
            <a:pPr>
              <a:spcAft>
                <a:spcPts val="600"/>
              </a:spcAft>
            </a:pPr>
            <a:r>
              <a:rPr sz="1100" b="1" u="none">
                <a:latin typeface="Avenir"/>
              </a:rPr>
              <a:t>Problem Statement</a:t>
            </a:r>
            <a:r>
              <a:rPr sz="1100" b="0"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p>
          <a:p>
            <a:pPr>
              <a:spcAft>
                <a:spcPts val="600"/>
              </a:spcAft>
            </a:pPr>
            <a:r>
              <a:rPr sz="1100" b="1" u="none">
                <a:latin typeface="Avenir"/>
              </a:rPr>
              <a:t>Proposed Solution</a:t>
            </a:r>
            <a:r>
              <a:rPr sz="1100" b="0"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p>
          <a:p>
            <a:pPr>
              <a:spcAft>
                <a:spcPts val="600"/>
              </a:spcAft>
            </a:pPr>
            <a:r>
              <a:rPr sz="1100" b="1" u="none">
                <a:latin typeface="Avenir"/>
              </a:rPr>
              <a:t>Value Proposition</a:t>
            </a:r>
            <a:r>
              <a:rPr sz="1100" b="0"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p>
          <a:p>
            <a:pPr>
              <a:spcAft>
                <a:spcPts val="600"/>
              </a:spcAft>
            </a:pPr>
            <a:r>
              <a:rPr sz="1100" b="0" u="sng">
                <a:latin typeface="Avenir"/>
                <a:hlinkClick r:id="rId2"/>
              </a:rPr>
              <a:t>https://jira.egnyte-it.com/browse/COM-268</a:t>
            </a:r>
            <a:r>
              <a:rPr sz="1100" b="0" u="none">
                <a:latin typeface="Avenir"/>
              </a:rPr>
              <a:t>https://jira.egnyte-it.com/browse/COM-268</a:t>
            </a:r>
          </a:p>
          <a:p>
            <a:pPr>
              <a:spcAft>
                <a:spcPts val="600"/>
              </a:spcAft>
            </a:pPr>
            <a:r>
              <a:rPr sz="1100" b="0" u="sng">
                <a:latin typeface="Avenir"/>
                <a:hlinkClick r:id="rId3"/>
              </a:rPr>
              <a:t>https://jira.egnyte-it.com/browse/SER-3461</a:t>
            </a:r>
            <a:r>
              <a:rPr sz="1100" b="0" u="none">
                <a:latin typeface="Avenir"/>
              </a:rPr>
              <a:t>https://jira.egnyte-it.com/browse/SER-3461</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p>
          <a:p>
            <a:pPr>
              <a:spcAft>
                <a:spcPts val="600"/>
              </a:spcAft>
            </a:pPr>
            <a:r>
              <a:rPr sz="1100" b="1" u="none">
                <a:latin typeface="Avenir"/>
              </a:rPr>
              <a:t>Scheduled Permission Review Requirements:</a:t>
            </a:r>
            <a:r>
              <a:rPr sz="1100" b="0"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Role Entitlement Requirements:</a:t>
            </a:r>
            <a:r>
              <a:rPr sz="1100" b="0"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p>
          <a:p>
            <a:pPr>
              <a:spcAft>
                <a:spcPts val="600"/>
              </a:spcAft>
            </a:pPr>
            <a:r>
              <a:rPr sz="1100" b="1" u="none">
                <a:latin typeface="Avenir"/>
              </a:rPr>
              <a:t>Folder Restrictions based on Permission view Entitlements:</a:t>
            </a:r>
            <a:r>
              <a:rPr sz="1100" b="0" u="none">
                <a:latin typeface="Avenir"/>
              </a:rPr>
              <a:t>Folder Restrictions based on Permission view Entitlements:</a:t>
            </a:r>
          </a:p>
          <a:p>
            <a:pPr>
              <a:spcAft>
                <a:spcPts val="600"/>
              </a:spcAft>
            </a:pPr>
          </a:p>
          <a:p>
            <a:pPr>
              <a:spcAft>
                <a:spcPts val="600"/>
              </a:spcAft>
            </a:pPr>
            <a:r>
              <a:rPr sz="1100" b="0" u="none">
                <a:latin typeface="Avenir"/>
              </a:rPr>
              <a:t>!image-2023-05-05-15-31-49-655.png!</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Initial UX Mockups:</a:t>
            </a:r>
            <a:r>
              <a:rPr sz="1100" b="0" u="none">
                <a:latin typeface="Avenir"/>
              </a:rPr>
              <a:t>Initial UX Mockups:</a:t>
            </a:r>
            <a:r>
              <a:rPr sz="1100" b="0" u="none">
                <a:latin typeface="Avenir"/>
              </a:rPr>
              <a:t/>
            </a:r>
          </a:p>
          <a:p>
            <a:pPr>
              <a:spcAft>
                <a:spcPts val="600"/>
              </a:spcAft>
            </a:pPr>
          </a:p>
          <a:p>
            <a:pPr>
              <a:spcAft>
                <a:spcPts val="600"/>
              </a:spcAft>
            </a:pPr>
            <a:r>
              <a:rPr sz="1100" b="0" u="none">
                <a:latin typeface="Avenir"/>
              </a:rPr>
              <a:t>!image-2023-05-05-16-05-39-950.png!</a:t>
            </a:r>
          </a:p>
          <a:p>
            <a:pPr>
              <a:spcAft>
                <a:spcPts val="600"/>
              </a:spcAft>
            </a:pPr>
          </a:p>
          <a:p>
            <a:pPr>
              <a:spcAft>
                <a:spcPts val="600"/>
              </a:spcAft>
            </a:pPr>
            <a:r>
              <a:rPr sz="1100" b="0" u="sng">
                <a:latin typeface="Avenir"/>
                <a:hlinkClick r:id="rId2"/>
              </a:rPr>
              <a:t>https://balsamiq.cloud/so1iw4d/pl1wjlw/r2278</a:t>
            </a:r>
            <a:r>
              <a:rPr sz="1100" b="0" u="none">
                <a:latin typeface="Avenir"/>
              </a:rPr>
              <a:t>https://balsamiq.cloud/so1iw4d/pl1wjlw/r2278</a:t>
            </a:r>
            <a:r>
              <a:rPr sz="1100" b="0" u="none">
                <a:latin typeface="Avenir"/>
              </a:rPr>
              <a:t/>
            </a:r>
          </a:p>
          <a:p>
            <a:pPr>
              <a:spcAft>
                <a:spcPts val="600"/>
              </a:spcAft>
            </a:pPr>
          </a:p>
          <a:p>
            <a:pPr>
              <a:spcAft>
                <a:spcPts val="600"/>
              </a:spcAft>
            </a:pPr>
            <a:r>
              <a:rPr sz="1100" b="1" u="none">
                <a:latin typeface="Avenir"/>
              </a:rPr>
              <a:t>Final UX Design:</a:t>
            </a:r>
            <a:r>
              <a:rPr sz="1100" b="0"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r>
              <a:rPr sz="1100" b="0" u="none">
                <a:latin typeface="Avenir"/>
              </a:rPr>
              <a:t>https://egnyte.atlassian.net/wiki/x/AQBaV</a:t>
            </a:r>
          </a:p>
          <a:p>
            <a:pPr>
              <a:spcAft>
                <a:spcPts val="600"/>
              </a:spcAft>
            </a:pP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400"/>
              </a:spcAft>
            </a:pPr>
            <a:r>
              <a:t>• Create S&amp;G Insight badge component placed in a Status column of the files list on the folder level</a:t>
            </a:r>
          </a:p>
          <a:p>
            <a:pPr>
              <a:spcAft>
                <a:spcPts val="600"/>
              </a:spcAft>
            </a:pPr>
          </a:p>
          <a:p>
            <a:pPr>
              <a:spcAft>
                <a:spcPts val="400"/>
              </a:spcAft>
            </a:pPr>
            <a:r>
              <a:t>• Badge should show the number of S&amp;G Insights for given folderNumber of open issuesnumber of Sensitive ContentPercent of files older than 5 yearsEach S&amp;G Insight needs to have a threshold, and only after exceeding this threshold Insight should be shown</a:t>
            </a:r>
          </a:p>
          <a:p>
            <a:pPr>
              <a:spcAft>
                <a:spcPts val="600"/>
              </a:spcAft>
            </a:pPr>
          </a:p>
          <a:p>
            <a:pPr>
              <a:spcAft>
                <a:spcPts val="600"/>
              </a:spcAft>
            </a:pPr>
            <a:r>
              <a:rPr sz="1100" b="1" u="none">
                <a:latin typeface="Avenir"/>
              </a:rPr>
              <a:t>Public Summary</a:t>
            </a:r>
            <a:r>
              <a:rPr sz="1100" b="0"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p>
          <a:p>
            <a:pPr>
              <a:spcAft>
                <a:spcPts val="600"/>
              </a:spcAft>
            </a:pPr>
            <a:r>
              <a:rPr sz="1100" b="0" u="none">
                <a:latin typeface="Avenir"/>
              </a:rPr>
              <a:t>Will require some entitlement changes in S&amp;G</a:t>
            </a:r>
          </a:p>
          <a:p>
            <a:pPr>
              <a:spcAft>
                <a:spcPts val="600"/>
              </a:spcAft>
            </a:pPr>
          </a:p>
          <a:p>
            <a:pPr>
              <a:spcAft>
                <a:spcPts val="600"/>
              </a:spcAft>
            </a:pPr>
            <a:r>
              <a:rPr sz="1100" b="0" u="sng">
                <a:latin typeface="Avenir"/>
                <a:hlinkClick r:id="rId2"/>
              </a:rPr>
              <a:t>https://egnyte.atlassian.net/wiki/spaces/PM/pages/658374842/SC+Visibility+Phase+2+-+user+actions+workflows</a:t>
            </a:r>
            <a:r>
              <a:rPr sz="1100" b="0" u="none">
                <a:latin typeface="Avenir"/>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p>
          <a:p>
            <a:pPr>
              <a:spcAft>
                <a:spcPts val="600"/>
              </a:spcAft>
            </a:pPr>
            <a:r>
              <a:rPr sz="1100" b="0" u="none">
                <a:latin typeface="Avenir"/>
              </a:rPr>
              <a:t>Resources</a:t>
            </a:r>
          </a:p>
          <a:p>
            <a:pPr>
              <a:spcAft>
                <a:spcPts val="400"/>
              </a:spcAft>
            </a:pPr>
            <a:r>
              <a:t>1. Requirements for Pax8:https://egnyte.atlassian.net/wiki/spaces/IA/pages/1096810539/Pax8+Distribution+model+requirementshttps://egnyte.atlassian.net/wiki/spaces/IA/pages/1096810539/Pax8+Distribution+model+requirements</a:t>
            </a:r>
          </a:p>
          <a:p>
            <a:pPr>
              <a:spcAft>
                <a:spcPts val="400"/>
              </a:spcAft>
            </a:pPr>
            <a:r>
              <a:t>2. Design prepared in Q4 2024:https://egnyte.atlassian.net/wiki/spaces/IA/pages/1105461290/Pax8+Integration?src=jirahttps://egnyte.atlassian.net/wiki/spaces/IA/pages/1105461290/Pax8+Integration?src=jira</a:t>
            </a:r>
          </a:p>
          <a:p>
            <a:pPr>
              <a:spcAft>
                <a:spcPts val="400"/>
              </a:spcAft>
            </a:pPr>
            <a:r>
              <a:t>3. Domain without a trial solution:APPS-10412https://egnyte.atlassian.net/wiki/spaces/IA/pages/1170767923/Domain+without+a+Trial+Implementationhttps://egnyte.atlassian.net/wiki/spaces/IA/pages/1170767923/Domain+without+a+Trial+Implementation</a:t>
            </a:r>
          </a:p>
          <a:p>
            <a:pPr>
              <a:spcAft>
                <a:spcPts val="400"/>
              </a:spcAft>
            </a:pPr>
            <a:r>
              <a:t>4. BPA ecosystem:https://egnyte.atlassian.net/wiki/spaces/IA/pages/31785858/BPA+-+Business+Process+Automationhttps://egnyte.atlassian.net/wiki/spaces/IA/pages/31785858/BPA+-+Business+Process+Automation</a:t>
            </a:r>
          </a:p>
          <a:p>
            <a:pPr>
              <a:spcAft>
                <a:spcPts val="400"/>
              </a:spcAft>
            </a:pPr>
            <a:r>
              <a:t>5. MSP Public API:https://egnyte.atlassian.net/wiki/spaces/IA/pages/901349488/Distributor+by+MSP+API+considerationshttps://egnyte.atlassian.net/wiki/spaces/IA/pages/901349488/Distributor+by+MSP+API+considerations</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7"/>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r>
              <a:rPr sz="1100" b="0" u="none">
                <a:latin typeface="Avenir"/>
              </a:rPr>
              <a:t>https://egnyte.atlassian.net/wiki/spaces/AEC/pages/1452703784/Proposal+Agent+Alpha?force_transition=ccc75338-410b-4304-8493-476271b71f12</a:t>
            </a:r>
          </a:p>
          <a:p>
            <a:pPr>
              <a:spcAft>
                <a:spcPts val="600"/>
              </a:spcAft>
            </a:pPr>
          </a:p>
          <a:p>
            <a:pPr>
              <a:spcAft>
                <a:spcPts val="600"/>
              </a:spcAft>
            </a:pPr>
            <a:r>
              <a:rPr sz="1100" b="0" u="none">
                <a:latin typeface="Avenir"/>
              </a:rPr>
              <a:t>Jira -</a:t>
            </a:r>
            <a:r>
              <a:rPr sz="1100" b="0" u="sng">
                <a:latin typeface="Avenir"/>
                <a:hlinkClick r:id="rId4"/>
              </a:rPr>
              <a:t>https://jira.egnyte-it.com/browse/CFS-66991</a:t>
            </a:r>
            <a:r>
              <a:rPr sz="1100" b="0" u="none">
                <a:latin typeface="Avenir"/>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p>
          <a:p>
            <a:pPr>
              <a:spcAft>
                <a:spcPts val="600"/>
              </a:spcAft>
            </a:pPr>
            <a:r>
              <a:rPr sz="1100" b="0" u="none">
                <a:latin typeface="Avenir"/>
              </a:rPr>
              <a:t>See tickets for additional information.</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Codebooks AgentCodebooks Agent</a:t>
            </a:r>
          </a:p>
          <a:p>
            <a:pPr>
              <a:spcAft>
                <a:spcPts val="400"/>
              </a:spcAft>
            </a:pPr>
            <a:r>
              <a:t>• Proposal AgentProposal Agent</a:t>
            </a:r>
          </a:p>
          <a:p>
            <a:pPr>
              <a:spcAft>
                <a:spcPts val="400"/>
              </a:spcAft>
            </a:pPr>
            <a:r>
              <a:t>• Schedule AgentSchedule Agent</a:t>
            </a:r>
          </a:p>
          <a:p>
            <a:pPr>
              <a:spcAft>
                <a:spcPts val="400"/>
              </a:spcAft>
            </a:pPr>
            <a:r>
              <a:t>• Specification AgentSpecification Agent</a:t>
            </a:r>
          </a:p>
          <a:p>
            <a:pPr>
              <a:spcAft>
                <a:spcPts val="400"/>
              </a:spcAft>
            </a:pPr>
            <a:r>
              <a:t>• Any other AEC agent to come in the futureAny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r>
              <a:rPr sz="1100" b="0" u="none">
                <a:latin typeface="Avenir"/>
              </a:rPr>
              <a:t>https://egnyte.atlassian.net/wiki/spaces/AEC/pages/1489502556/Project+Supervisory+Agent+AEC</a:t>
            </a:r>
          </a:p>
          <a:p>
            <a:pPr>
              <a:spcAft>
                <a:spcPts val="600"/>
              </a:spcAft>
            </a:pPr>
          </a:p>
          <a:p>
            <a:pPr>
              <a:spcAft>
                <a:spcPts val="600"/>
              </a:spcAft>
            </a:pPr>
            <a:r>
              <a:rPr sz="1100" b="0" u="none">
                <a:latin typeface="Avenir"/>
              </a:rPr>
              <a:t>Jira ticket -</a:t>
            </a:r>
            <a:r>
              <a:rPr sz="1100" b="0" u="sng">
                <a:latin typeface="Avenir"/>
                <a:hlinkClick r:id="rId3"/>
              </a:rPr>
              <a:t>https://jira.egnyte-it.com/browse/CFS-67500</a:t>
            </a:r>
            <a:r>
              <a:rPr sz="1100" b="0" u="none">
                <a:latin typeface="Avenir"/>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https://egnyte.atlassian.net/wiki/x/BgBEV</a:t>
            </a:r>
            <a:r>
              <a:rPr sz="1100" b="0" u="none">
                <a:latin typeface="Avenir"/>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pPr>
              <a:spcAft>
                <a:spcPts val="600"/>
              </a:spcAft>
            </a:pP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r>
              <a:rPr sz="1100" b="0" u="none">
                <a:latin typeface="Avenir"/>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r>
              <a:rPr sz="1100" b="0" u="none">
                <a:latin typeface="Avenir"/>
              </a:rPr>
              <a:t>Background and Strategic Fit:</a:t>
            </a:r>
          </a:p>
          <a:p>
            <a:pPr>
              <a:spcAft>
                <a:spcPts val="600"/>
              </a:spcAft>
            </a:pP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p>
          <a:p>
            <a:pPr>
              <a:spcAft>
                <a:spcPts val="600"/>
              </a:spcAft>
            </a:pPr>
            <a:r>
              <a:rPr sz="1100" b="1" u="none">
                <a:latin typeface="Avenir"/>
              </a:rPr>
              <a:t>Goals:</a:t>
            </a:r>
            <a:r>
              <a:rPr sz="1100" b="0"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p>
          <a:p>
            <a:pPr>
              <a:spcAft>
                <a:spcPts val="600"/>
              </a:spcAft>
            </a:pPr>
            <a:r>
              <a:rPr sz="1100" b="1" u="none">
                <a:latin typeface="Avenir"/>
              </a:rPr>
              <a:t>Proposed Solution:</a:t>
            </a:r>
            <a:r>
              <a:rPr sz="1100" b="0"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r>
              <a:rPr sz="1100" b="0" u="none">
                <a:latin typeface="Avenir"/>
              </a:rPr>
              <a:t>https://egnyte.egnyte.com/dl/QOkxJeRFY1</a:t>
            </a:r>
            <a:r>
              <a:rPr sz="1100" b="0" u="none">
                <a:latin typeface="Avenir"/>
              </a:rPr>
              <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p>
          <a:p>
            <a:pPr>
              <a:spcAft>
                <a:spcPts val="600"/>
              </a:spcAft>
            </a:pPr>
            <a:r>
              <a:rPr sz="1100" b="1" u="none">
                <a:latin typeface="Avenir"/>
              </a:rPr>
              <a:t>Use-Cases</a:t>
            </a:r>
            <a:r>
              <a:rPr sz="1100" b="0" u="none">
                <a:latin typeface="Avenir"/>
              </a:rPr>
              <a:t>Use-Cases</a:t>
            </a:r>
            <a:r>
              <a:rPr sz="1100" b="0" u="none">
                <a:latin typeface="Avenir"/>
              </a:rPr>
              <a:t>:</a:t>
            </a:r>
          </a:p>
          <a:p>
            <a:pPr>
              <a:spcAft>
                <a:spcPts val="400"/>
              </a:spcAft>
            </a:pPr>
            <a:r>
              <a:t>1. As a project engineer / field engineer, I want to easily get answers to regulatory questions, such ashow many ADA accessible parking spots do I need if my parking lot has 100 total parking spaces?</a:t>
            </a:r>
          </a:p>
          <a:p>
            <a:pPr>
              <a:spcAft>
                <a:spcPts val="400"/>
              </a:spcAft>
            </a:pPr>
            <a:r>
              <a:t>2. As a project coordinator, I want to easily validate a spec against regulations/codes- validate this stairwell design for fire safety regulation compliance</a:t>
            </a:r>
          </a:p>
          <a:p>
            <a:pPr>
              <a:spcAft>
                <a:spcPts val="600"/>
              </a:spcAft>
            </a:pPr>
          </a:p>
          <a:p>
            <a:pPr>
              <a:spcAft>
                <a:spcPts val="600"/>
              </a:spcAft>
            </a:pPr>
            <a:r>
              <a:rPr sz="1100" b="1" u="none">
                <a:latin typeface="Avenir"/>
              </a:rPr>
              <a:t>Description:</a:t>
            </a:r>
            <a:r>
              <a:rPr sz="1100" b="0"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p>
          <a:p>
            <a:pPr>
              <a:spcAft>
                <a:spcPts val="600"/>
              </a:spcAft>
            </a:pPr>
            <a:r>
              <a:rPr sz="1100" b="1" u="none">
                <a:latin typeface="Avenir"/>
              </a:rPr>
              <a:t>Requirements:</a:t>
            </a:r>
            <a:r>
              <a:rPr sz="1100" b="0" u="none">
                <a:latin typeface="Avenir"/>
              </a:rPr>
              <a:t>Requirements:</a:t>
            </a:r>
            <a:r>
              <a:rPr sz="1100" b="0" u="none">
                <a:latin typeface="Avenir"/>
              </a:rPr>
              <a:t/>
            </a:r>
            <a:r>
              <a:rPr sz="1100" b="0" u="sng">
                <a:latin typeface="Avenir"/>
                <a:hlinkClick r:id="rId2"/>
              </a:rPr>
              <a:t>https://egnyte.atlassian.net/wiki/spaces/AEC/pages/1076199541/KB+for+Building+Codes</a:t>
            </a:r>
            <a:r>
              <a:rPr sz="1100" b="0" u="none">
                <a:latin typeface="Avenir"/>
              </a:rPr>
              <a:t>https://egnyte.atlassian.net/wiki/spaces/AEC/pages/1076199541/KB+for+Building+Codes</a:t>
            </a:r>
          </a:p>
          <a:p>
            <a:pPr>
              <a:spcAft>
                <a:spcPts val="600"/>
              </a:spcAft>
            </a:pPr>
          </a:p>
          <a:p>
            <a:pPr>
              <a:spcAft>
                <a:spcPts val="600"/>
              </a:spcAft>
            </a:pPr>
            <a:r>
              <a:rPr sz="1100" b="0" u="none">
                <a:latin typeface="Avenir"/>
              </a:rPr>
              <a:t>JIRA:</a:t>
            </a:r>
          </a:p>
          <a:p>
            <a:pPr>
              <a:spcAft>
                <a:spcPts val="600"/>
              </a:spcAft>
            </a:pPr>
            <a:r>
              <a:rPr sz="1100" b="0" u="sng">
                <a:latin typeface="Avenir"/>
                <a:hlinkClick r:id="rId3"/>
              </a:rPr>
              <a:t>https://jira.egnyte-it.com/browse/CFS-64858</a:t>
            </a:r>
            <a:r>
              <a:rPr sz="1100" b="0" u="none">
                <a:latin typeface="Avenir"/>
              </a:rPr>
              <a:t>https://jira.egnyte-it.com/browse/CFS-64858</a:t>
            </a:r>
          </a:p>
          <a:p>
            <a:pPr>
              <a:spcAft>
                <a:spcPts val="600"/>
              </a:spcAft>
            </a:pP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r>
              <a:rPr sz="1100" b="0" u="none">
                <a:latin typeface="Avenir"/>
              </a:rPr>
              <a:t>https://egnyte.atlassian.net/wiki/spaces/CFS/pages/1227161693/Agents+Introduction+in+Egnyte+Platform+WIP#Create-your-own-Agent</a:t>
            </a:r>
          </a:p>
          <a:p>
            <a:pPr>
              <a:spcAft>
                <a:spcPts val="600"/>
              </a:spcAft>
            </a:pPr>
            <a:r>
              <a:rPr sz="1100" b="0" u="sng">
                <a:latin typeface="Avenir"/>
                <a:hlinkClick r:id="rId3"/>
              </a:rPr>
              <a:t>Embedded content</a:t>
            </a:r>
            <a:r>
              <a:rPr sz="1100" b="0" u="none">
                <a:latin typeface="Avenir"/>
              </a:rPr>
              <a:t>Embedded content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p>
          <a:p>
            <a:pPr>
              <a:spcAft>
                <a:spcPts val="600"/>
              </a:spcAft>
            </a:pPr>
            <a:r>
              <a:rPr sz="1100" b="0" u="none">
                <a:latin typeface="Avenir"/>
              </a:rPr>
              <a:t>Requirements -</a:t>
            </a:r>
            <a:r>
              <a:rPr sz="1100" b="0" u="sng">
                <a:latin typeface="Avenir"/>
                <a:hlinkClick r:id="rId2"/>
              </a:rPr>
              <a:t>https://egnyte.atlassian.net/wiki/spaces/AEC/pages/746651753/ACC+Integration</a:t>
            </a:r>
            <a:r>
              <a:rPr sz="1100" b="0" u="none">
                <a:latin typeface="Avenir"/>
              </a:rPr>
              <a:t>https://egnyte.atlassian.net/wiki/spaces/AEC/pages/746651753/ACC+Integration</a:t>
            </a:r>
          </a:p>
          <a:p>
            <a:pPr>
              <a:spcAft>
                <a:spcPts val="600"/>
              </a:spcAft>
            </a:pP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r>
              <a:rPr sz="1100" b="0" u="none">
                <a:latin typeface="Avenir"/>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p>
          <a:p>
            <a:pPr>
              <a:spcAft>
                <a:spcPts val="600"/>
              </a:spcAft>
            </a:pPr>
            <a:r>
              <a:rPr sz="1100" b="1" u="none">
                <a:latin typeface="Avenir"/>
              </a:rPr>
              <a:t>User Story</a:t>
            </a:r>
            <a:r>
              <a:rPr sz="1100" b="0"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p>
          <a:p>
            <a:pPr>
              <a:spcAft>
                <a:spcPts val="600"/>
              </a:spcAft>
            </a:pPr>
            <a:r>
              <a:rPr sz="1100" b="1" u="none">
                <a:latin typeface="Avenir"/>
              </a:rPr>
              <a:t>Feature Description</a:t>
            </a:r>
            <a:r>
              <a:rPr sz="1100" b="0"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p>
          <a:p>
            <a:pPr>
              <a:spcAft>
                <a:spcPts val="600"/>
              </a:spcAft>
            </a:pPr>
            <a:r>
              <a:rPr sz="1100" b="1" u="none">
                <a:latin typeface="Avenir"/>
              </a:rPr>
              <a:t>Public Summary</a:t>
            </a:r>
            <a:r>
              <a:rPr sz="1100" b="0"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Comparison:Schedule Comparison:Compare two project schedules and identify changes.</a:t>
            </a:r>
          </a:p>
          <a:p>
            <a:pPr>
              <a:spcAft>
                <a:spcPts val="400"/>
              </a:spcAft>
            </a:pPr>
            <a:r>
              <a:t>2. Change Summarization:Change Summarization:Provide a concise summary of detected changes.</a:t>
            </a:r>
          </a:p>
          <a:p>
            <a:pPr>
              <a:spcAft>
                <a:spcPts val="400"/>
              </a:spcAft>
            </a:pPr>
            <a:r>
              <a:t>3. Risk Identification:Risk Identification:Identify upcoming high-risk safety items in a project schedule based on project milestones, dependencies, and constraints</a:t>
            </a:r>
          </a:p>
          <a:p>
            <a:pPr>
              <a:spcAft>
                <a:spcPts val="600"/>
              </a:spcAft>
            </a:pPr>
          </a:p>
          <a:p>
            <a:pPr>
              <a:spcAft>
                <a:spcPts val="600"/>
              </a:spcAft>
            </a:pPr>
            <a:r>
              <a:rPr sz="1100" b="0" u="none">
                <a:latin typeface="Avenir"/>
              </a:rPr>
              <a:t>Full Requirements -</a:t>
            </a:r>
            <a:r>
              <a:rPr sz="1100" b="0" u="sng">
                <a:latin typeface="Avenir"/>
                <a:hlinkClick r:id="rId2"/>
              </a:rPr>
              <a:t>https://egnyte.atlassian.net/wiki/spaces/AEC/pages/1489305902/Schedule+Agent+AEC</a:t>
            </a:r>
            <a:r>
              <a:rPr sz="1100" b="0" u="none">
                <a:latin typeface="Avenir"/>
              </a:rPr>
              <a:t>https://egnyte.atlassian.net/wiki/spaces/AEC/pages/1489305902/Schedule+Agent+AEC</a:t>
            </a:r>
          </a:p>
          <a:p>
            <a:pPr>
              <a:spcAft>
                <a:spcPts val="600"/>
              </a:spcAft>
            </a:pPr>
          </a:p>
          <a:p>
            <a:pPr>
              <a:spcAft>
                <a:spcPts val="600"/>
              </a:spcAft>
            </a:pPr>
            <a:r>
              <a:rPr sz="1100" b="0" u="none">
                <a:latin typeface="Avenir"/>
              </a:rPr>
              <a:t>Jira ticket -</a:t>
            </a:r>
            <a:r>
              <a:rPr sz="1100" b="0" u="sng">
                <a:latin typeface="Avenir"/>
                <a:hlinkClick r:id="rId3"/>
              </a:rPr>
              <a:t>https://jira.egnyte-it.com/browse/CFS-67499</a:t>
            </a:r>
            <a:r>
              <a:rPr sz="1100" b="0" u="none">
                <a:latin typeface="Avenir"/>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r>
              <a:rPr sz="1100" b="0" u="none">
                <a:latin typeface="Avenir"/>
              </a:rPr>
              <a:t>Bidirectional Sync of Ticket Status</a:t>
            </a:r>
          </a:p>
          <a:p>
            <a:pPr>
              <a:spcAft>
                <a:spcPts val="400"/>
              </a:spcAft>
            </a:pPr>
            <a:r>
              <a:t>• Sync Status Updates from ServiceNow to Secure &amp; GovernSync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GapsReduce Communication Gaps: The sync helps eliminate communication gaps, ensuring that teams using Secure &amp; Govern can see the latest ticket status without needing to switch platforms.</a:t>
            </a:r>
          </a:p>
          <a:p>
            <a:pPr>
              <a:spcAft>
                <a:spcPts val="400"/>
              </a:spcAft>
            </a:pPr>
            <a:r>
              <a:t>• Automated Polling or WebhooksAutomated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r>
              <a:rPr sz="1100" b="0" u="none">
                <a:latin typeface="Avenir"/>
              </a:rPr>
              <a:t>Display ServiceNow Ticket in the Third Pane within Secure &amp; Govern Issues Module</a:t>
            </a:r>
          </a:p>
          <a:p>
            <a:pPr>
              <a:spcAft>
                <a:spcPts val="400"/>
              </a:spcAft>
            </a:pPr>
            <a:r>
              <a:t>• Clickable Ticket LinkClickable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PaneLive Status Updates in Pane: Ensure that the ticket status in the third pane updates in real-time (via the bidirectional sync) so that users have an up-to-date view of the issue’s progress.</a:t>
            </a:r>
          </a:p>
          <a:p>
            <a:pPr>
              <a:spcAft>
                <a:spcPts val="400"/>
              </a:spcAft>
            </a:pPr>
            <a:r>
              <a:t>• Enhanced UsabilityEnhanced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r>
              <a:rPr sz="1100" b="0" u="none">
                <a:latin typeface="Avenir"/>
              </a:rPr>
              <a:t>Benefits of the Enhancement</a:t>
            </a:r>
          </a:p>
          <a:p>
            <a:pPr>
              <a:spcAft>
                <a:spcPts val="400"/>
              </a:spcAft>
            </a:pPr>
            <a:r>
              <a:t>• Streamlined Incident ManagementStreamlined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https://egnyte.atlassian.net/wiki/spaces/DEL/pages/1065386630/Issues+-+Risk+vs+Data+Access+Hygiene</a:t>
            </a:r>
            <a:r>
              <a:rPr sz="1100" b="0" u="none">
                <a:latin typeface="Avenir"/>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p>
          <a:p>
            <a:pPr>
              <a:spcAft>
                <a:spcPts val="600"/>
              </a:spcAft>
            </a:pPr>
            <a:r>
              <a:rPr sz="1100" b="0" u="none">
                <a:latin typeface="Avenir"/>
              </a:rPr>
              <a:t>Goal</a:t>
            </a:r>
          </a:p>
          <a:p>
            <a:pPr>
              <a:spcAft>
                <a:spcPts val="400"/>
              </a:spcAft>
            </a:pPr>
            <a:r>
              <a:t>• prepare to manage a new type of reseller in Reseller App and Billing App</a:t>
            </a:r>
          </a:p>
          <a:p>
            <a:pPr>
              <a:spcAft>
                <a:spcPts val="600"/>
              </a:spcAft>
            </a:pPr>
          </a:p>
          <a:p>
            <a:pPr>
              <a:spcAft>
                <a:spcPts val="800"/>
              </a:spcAft>
            </a:pPr>
            <a:r>
              <a:rPr sz="1100" b="1" u="none">
                <a:latin typeface="Avenir"/>
              </a:rPr>
              <a:t>Assumptions</a:t>
            </a:r>
          </a:p>
          <a:p>
            <a:pPr>
              <a:spcAft>
                <a:spcPts val="600"/>
              </a:spcAft>
            </a:pP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Settingssupport migration to a Distributor e.g. between plans</a:t>
            </a:r>
          </a:p>
          <a:p>
            <a:pPr>
              <a:spcAft>
                <a:spcPts val="400"/>
              </a:spcAft>
            </a:pPr>
            <a:r>
              <a:t>• allow to find such partners easily in Reseller and in Billing App</a:t>
            </a:r>
          </a:p>
          <a:p>
            <a:pPr>
              <a:spcAft>
                <a:spcPts val="400"/>
              </a:spcAft>
            </a:pPr>
            <a:r>
              <a:t>• simplify onboarding and approval processadd planset specific for this type of partnersdo not require payment type or giving CC to be fully active</a:t>
            </a:r>
          </a:p>
          <a:p>
            <a:pPr>
              <a:spcAft>
                <a:spcPts val="400"/>
              </a:spcAft>
            </a:pPr>
            <a:r>
              <a:t>• do not include such partners in financial processes e.g. payments jobthey will be billed by the Distributor</a:t>
            </a:r>
          </a:p>
          <a:p>
            <a:pPr>
              <a:spcAft>
                <a:spcPts val="400"/>
              </a:spcAft>
            </a:pPr>
            <a:r>
              <a:t>• allow to migrate MSP partners to be managed by a Distributor</a:t>
            </a:r>
          </a:p>
          <a:p>
            <a:pPr>
              <a:spcAft>
                <a:spcPts val="400"/>
              </a:spcAft>
            </a:pPr>
            <a:r>
              <a:t>• adjust existing MSP Reseller dashboard for such partnersuse MTA to access the child domainsview the list of their customersmanage own employees usersgo to their NFR domain</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Example Use Case(s):</a:t>
            </a:r>
            <a:r>
              <a:rPr sz="1100" b="0"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p>
          <a:p>
            <a:pPr>
              <a:spcAft>
                <a:spcPts val="600"/>
              </a:spcAft>
            </a:pPr>
            <a:r>
              <a:rPr sz="1100" b="1" u="none">
                <a:latin typeface="Avenir"/>
              </a:rPr>
              <a:t>Requirements</a:t>
            </a:r>
            <a:r>
              <a:rPr sz="1100" b="0" u="none">
                <a:latin typeface="Avenir"/>
              </a:rPr>
              <a:t>Requirements</a:t>
            </a:r>
          </a:p>
          <a:p>
            <a:pPr>
              <a:spcAft>
                <a:spcPts val="400"/>
              </a:spcAft>
            </a:pPr>
            <a:r>
              <a:t>• Restriction Policy RequirementsRestriction Policy RequirementsNo Changes</a:t>
            </a:r>
          </a:p>
          <a:p>
            <a:pPr>
              <a:spcAft>
                <a:spcPts val="400"/>
              </a:spcAft>
            </a:pPr>
            <a:r>
              <a:t>• Exception Policy RequirementsException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pPr>
              <a:spcAft>
                <a:spcPts val="400"/>
              </a:spcAft>
            </a:pPr>
            <a:r>
              <a:t>• Policies can only be controlled for an entire domain or groups within a single domain</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UX Design (Needs to be Updated):</a:t>
            </a:r>
            <a:r>
              <a:rPr sz="1100" b="0" u="none">
                <a:latin typeface="Avenir"/>
              </a:rPr>
              <a:t>UX Design (Needs to be Updated):</a:t>
            </a:r>
          </a:p>
          <a:p>
            <a:pPr>
              <a:spcAft>
                <a:spcPts val="600"/>
              </a:spcAft>
            </a:pPr>
          </a:p>
          <a:p>
            <a:pPr>
              <a:spcAft>
                <a:spcPts val="600"/>
              </a:spcAft>
            </a:pPr>
            <a:r>
              <a:rPr sz="1100" b="0" u="sng">
                <a:latin typeface="Avenir"/>
                <a:hlinkClick r:id="rId2"/>
              </a:rPr>
              <a:t>https://www.figma.com/file/Xyhi03eWgv6tnwzq4RwcQA/CS--Role-based-Link-Sharing-Controls(UX-1899)?node-id=2%3A5079&amp;t=wNGi4ZnNg81Ymlcp-0</a:t>
            </a:r>
            <a:r>
              <a:rPr sz="1100" b="0" u="none">
                <a:latin typeface="Avenir"/>
              </a:rPr>
              <a:t>https://www.figma.com/file/Xyhi03eWgv6tnwzq4RwcQA/CS-</a:t>
            </a:r>
            <a:r>
              <a:rPr sz="1100" b="0" u="none">
                <a:latin typeface="Avenir"/>
              </a:rPr>
              <a:t>-Role-based-Link-Sharing-Controls</a:t>
            </a:r>
            <a:r>
              <a:rPr sz="1100" b="0" u="none">
                <a:latin typeface="Avenir"/>
              </a:rPr>
              <a:t>(UX-1899)?node-id=2%3A5079&amp;t=wNGi4ZnNg81Ymlcp-0</a:t>
            </a:r>
            <a:r>
              <a:rPr sz="1100" b="0" u="none">
                <a:latin typeface="Avenir"/>
              </a:rPr>
              <a:t/>
            </a:r>
          </a:p>
          <a:p>
            <a:pPr>
              <a:spcAft>
                <a:spcPts val="600"/>
              </a:spcAft>
            </a:pPr>
          </a:p>
          <a:p>
            <a:pPr>
              <a:spcAft>
                <a:spcPts val="600"/>
              </a:spcAft>
            </a:pPr>
            <a:r>
              <a:rPr sz="1100" b="1" u="none">
                <a:latin typeface="Avenir"/>
              </a:rPr>
              <a:t>Use the same UX design for CS Exception policies as we have for CS Restriction policies:</a:t>
            </a:r>
            <a:r>
              <a:rPr sz="1100" b="0" u="none">
                <a:latin typeface="Avenir"/>
              </a:rPr>
              <a:t>Use the same UX design for CS Exception policies as we have for CS Restriction policies:</a:t>
            </a:r>
          </a:p>
          <a:p>
            <a:pPr>
              <a:spcAft>
                <a:spcPts val="600"/>
              </a:spcAft>
            </a:pPr>
          </a:p>
          <a:p>
            <a:pPr>
              <a:spcAft>
                <a:spcPts val="600"/>
              </a:spcAft>
            </a:pPr>
            <a:r>
              <a:rPr sz="1100" b="0" u="sng">
                <a:latin typeface="Avenir"/>
                <a:hlinkClick r:id="rId3"/>
              </a:rPr>
              <a:t>https://www.figma.com/file/x8gotwY1pLOoZERmnOiKI0/CS-~~-Role-based-Link-Sharing-Controls-~~-Q2-2023?node-id=1-5217&amp;t=R6pDhEjG65kCZK9r-0#396444732</a:t>
            </a:r>
            <a:r>
              <a:rPr sz="1100" b="0" u="none">
                <a:latin typeface="Avenir"/>
              </a:rPr>
              <a:t>https://www.figma.com/file/x8gotwY1pLOoZERmnOiKI0/CS-~~-Role-based-Link-Sharing-Controls-~~-Q2-2023?node-id=1-5217&amp;t=R6pDhEjG65kCZK9r-0#396444732</a:t>
            </a:r>
            <a:r>
              <a:rPr sz="1100" b="0" u="none">
                <a:latin typeface="Avenir"/>
              </a:rPr>
              <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p>
          <a:p>
            <a:pPr>
              <a:spcAft>
                <a:spcPts val="600"/>
              </a:spcAft>
            </a:pPr>
            <a:r>
              <a:rPr sz="1100" b="1" u="none">
                <a:latin typeface="Avenir"/>
              </a:rPr>
              <a:t>User Stories:</a:t>
            </a:r>
            <a:r>
              <a:rPr sz="1100" b="0"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p>
          <a:p>
            <a:pPr>
              <a:spcAft>
                <a:spcPts val="600"/>
              </a:spcAft>
            </a:pPr>
            <a:r>
              <a:rPr sz="1100" b="1" u="none">
                <a:latin typeface="Avenir"/>
              </a:rPr>
              <a:t>Description:</a:t>
            </a:r>
            <a:r>
              <a:rPr sz="1100" b="0"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p>
          <a:p>
            <a:pPr>
              <a:spcAft>
                <a:spcPts val="600"/>
              </a:spcAft>
            </a:pPr>
            <a:r>
              <a:rPr sz="1100" b="1" u="none">
                <a:latin typeface="Avenir"/>
              </a:rPr>
              <a:t>Requirements:</a:t>
            </a:r>
            <a:r>
              <a:rPr sz="1100" b="0" u="none">
                <a:latin typeface="Avenir"/>
              </a:rPr>
              <a:t>Requirements:</a:t>
            </a:r>
            <a:r>
              <a:rPr sz="1100" b="0" u="none">
                <a:latin typeface="Avenir"/>
              </a:rPr>
              <a:t/>
            </a:r>
            <a:r>
              <a:rPr sz="1100" b="0" u="sng">
                <a:latin typeface="Avenir"/>
                <a:hlinkClick r:id="rId2"/>
              </a:rPr>
              <a:t>https://egnyte.atlassian.net/wiki/spaces/AEC/pages/446464310/Smart+Specification+Requirements</a:t>
            </a:r>
            <a:r>
              <a:rPr sz="1100" b="0" u="none">
                <a:latin typeface="Avenir"/>
              </a:rPr>
              <a:t>https://egnyte.atlassian.net/wiki/spaces/AEC/pages/446464310/Smart+Specification+Requirements</a:t>
            </a:r>
          </a:p>
          <a:p>
            <a:pPr>
              <a:spcAft>
                <a:spcPts val="600"/>
              </a:spcAft>
            </a:pPr>
            <a:r>
              <a:rPr sz="1100" b="1" u="none">
                <a:latin typeface="Avenir"/>
              </a:rPr>
              <a:t>Figma</a:t>
            </a:r>
            <a:r>
              <a:rPr sz="1100" b="0" u="none">
                <a:latin typeface="Avenir"/>
              </a:rPr>
              <a:t>Figma</a:t>
            </a:r>
          </a:p>
          <a:p>
            <a:pPr>
              <a:spcAft>
                <a:spcPts val="600"/>
              </a:spcAft>
            </a:pPr>
            <a:r>
              <a:rPr sz="1100" b="0" u="none">
                <a:latin typeface="Avenir"/>
              </a:rPr>
              <a:t/>
            </a:r>
            <a:r>
              <a:rPr sz="1100" b="0" u="sng">
                <a:latin typeface="Avenir"/>
                <a:hlinkClick r:id="rId3"/>
              </a:rPr>
              <a:t>https://www.figma.com/design/pSP6gVOM1NB1dORHzVw1k5/AEC-Trial-Onboarding?node-id=7-17521&amp;node-type=frame&amp;t=2GCW5Ubc2U9ardCl-0</a:t>
            </a:r>
            <a:r>
              <a:rPr sz="1100" b="0" u="none">
                <a:latin typeface="Avenir"/>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r>
              <a:rPr sz="1100" b="0" u="none">
                <a:latin typeface="Avenir"/>
              </a:rPr>
              <a:t>https://jira.egnyte-it.com/browse/CFS-60040</a:t>
            </a:r>
          </a:p>
          <a:p>
            <a:pPr>
              <a:spcAft>
                <a:spcPts val="600"/>
              </a:spcAft>
            </a:pPr>
          </a:p>
          <a:p>
            <a:pPr>
              <a:spcAft>
                <a:spcPts val="600"/>
              </a:spcAft>
            </a:pPr>
            <a:r>
              <a:rPr sz="1100" b="0" u="none">
                <a:latin typeface="Avenir"/>
              </a:rPr>
              <a:t>FEATURE FLAG:</a:t>
            </a:r>
            <a:r>
              <a:rPr sz="1100" b="1" u="none">
                <a:latin typeface="Avenir"/>
              </a:rPr>
              <a:t>features.server.SmartSpecFeatureEnabled</a:t>
            </a:r>
            <a:r>
              <a:rPr sz="1100" b="0" u="none">
                <a:latin typeface="Avenir"/>
              </a:rPr>
              <a:t>features.server.SmartSpecFeatureEnabled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