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p>
          <a:p>
            <a:pPr>
              <a:spcAft>
                <a:spcPts val="600"/>
              </a:spcAft>
            </a:pPr>
            <a:r>
              <a:rPr sz="1100" b="1" u="none">
                <a:latin typeface="Avenir"/>
              </a:rPr>
              <a:t>Folder Restrictions based on Permission view Entitlements:</a:t>
            </a:r>
          </a:p>
          <a:p>
            <a:pPr>
              <a:spcAft>
                <a:spcPts val="600"/>
              </a:spcAft>
            </a:pPr>
          </a:p>
          <a:p>
            <a:pPr>
              <a:spcAft>
                <a:spcPts val="600"/>
              </a:spcAft>
            </a:pPr>
            <a:r>
              <a:rPr sz="1100" b="0" u="none">
                <a:latin typeface="Avenir"/>
              </a:rPr>
              <a:t>!image-2023-05-05-15-31-49-655.png!</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Initial UX Mockups:</a:t>
            </a:r>
            <a:r>
              <a:rPr sz="1100" b="0" u="none">
                <a:latin typeface="Avenir"/>
              </a:rPr>
              <a:t/>
            </a:r>
          </a:p>
          <a:p>
            <a:pPr>
              <a:spcAft>
                <a:spcPts val="600"/>
              </a:spcAft>
            </a:pPr>
          </a:p>
          <a:p>
            <a:pPr>
              <a:spcAft>
                <a:spcPts val="600"/>
              </a:spcAft>
            </a:pPr>
            <a:r>
              <a:rPr sz="1100" b="0" u="none">
                <a:latin typeface="Avenir"/>
              </a:rPr>
              <a:t>!image-2023-05-05-16-05-39-950.png!</a:t>
            </a:r>
          </a:p>
          <a:p>
            <a:pPr>
              <a:spcAft>
                <a:spcPts val="600"/>
              </a:spcAft>
            </a:pPr>
          </a:p>
          <a:p>
            <a:pPr>
              <a:spcAft>
                <a:spcPts val="600"/>
              </a:spcAft>
            </a:pPr>
            <a:r>
              <a:rPr sz="1100" b="0" u="sng">
                <a:latin typeface="Avenir"/>
                <a:hlinkClick r:id="rId2"/>
              </a:rPr>
              <a:t>https://balsamiq.cloud/so1iw4d/pl1wjlw/r2278</a:t>
            </a:r>
            <a:r>
              <a:rPr sz="1100" b="0" u="none">
                <a:latin typeface="Avenir"/>
              </a:rPr>
              <a:t/>
            </a:r>
          </a:p>
          <a:p>
            <a:pPr>
              <a:spcAft>
                <a:spcPts val="600"/>
              </a:spcAft>
            </a:pP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
            <a:pPr>
              <a:spcAft>
                <a:spcPts val="600"/>
              </a:spcAft>
            </a:pPr>
            <a:r>
              <a:rPr sz="1100" b="0" u="none">
                <a:latin typeface="Avenir"/>
              </a:rPr>
              <a:t>User currently has the provision to access the list of duplicate permissions from the reporting center.</a:t>
            </a:r>
            <a:r>
              <a:rPr sz="1100" b="0" u="none">
                <a:latin typeface="Avenir"/>
              </a:rPr>
              <a:t/>
            </a:r>
          </a:p>
          <a:p>
            <a:pPr>
              <a:spcAft>
                <a:spcPts val="600"/>
              </a:spcAft>
            </a:pPr>
            <a:r>
              <a:rPr sz="1100" b="0" u="none">
                <a:latin typeface="Avenir"/>
              </a:rPr>
              <a:t>We want to extend the functionality to highlight folders with duplicate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p>
          <a:p>
            <a:pPr>
              <a:spcAft>
                <a:spcPts val="600"/>
              </a:spcAft>
            </a:pPr>
            <a:r>
              <a:rPr sz="1100" b="0" u="none">
                <a:latin typeface="Avenir"/>
              </a:rPr>
              <a:t>Goal</a:t>
            </a:r>
          </a:p>
          <a:p>
            <a:pPr>
              <a:spcAft>
                <a:spcPts val="400"/>
              </a:spcAft>
            </a:pPr>
            <a:r>
              <a:t>• prepare to manage a new type of reseller in Reseller App and Billing App</a:t>
            </a:r>
          </a:p>
          <a:p>
            <a:pPr>
              <a:spcAft>
                <a:spcPts val="600"/>
              </a:spcAft>
            </a:pPr>
          </a:p>
          <a:p>
            <a:pPr>
              <a:spcAft>
                <a:spcPts val="800"/>
              </a:spcAft>
            </a:pPr>
            <a:r>
              <a:rPr sz="1100" b="1" u="none">
                <a:latin typeface="Avenir"/>
              </a:rPr>
              <a:t>Assumptions</a:t>
            </a:r>
          </a:p>
          <a:p>
            <a:pPr>
              <a:spcAft>
                <a:spcPts val="600"/>
              </a:spcAft>
            </a:pP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
            <a:pPr>
              <a:spcAft>
                <a:spcPts val="600"/>
              </a:spcAft>
            </a:pPr>
          </a:p>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
            <a:pPr>
              <a:spcAft>
                <a:spcPts val="600"/>
              </a:spcAft>
            </a:pPr>
            <a:r>
              <a:rPr sz="1100" b="1" u="none">
                <a:latin typeface="Avenir"/>
              </a:rPr>
              <a:t>Product Requirement: MS Teams Integration – Folder Creation Control</a:t>
            </a:r>
          </a:p>
          <a:p>
            <a:pPr>
              <a:spcAft>
                <a:spcPts val="600"/>
              </a:spcAft>
            </a:pP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Pr>
              <a:spcAft>
                <a:spcPts val="600"/>
              </a:spcAft>
            </a:pP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600"/>
              </a:spcAft>
            </a:pP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Pr>
              <a:spcAft>
                <a:spcPts val="600"/>
              </a:spcAft>
            </a:pP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none">
                <a:latin typeface="Avenir"/>
              </a:rPr>
              <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Pr>
              <a:spcAft>
                <a:spcPts val="600"/>
              </a:spcAft>
            </a:pPr>
          </a:p>
          <a:p>
            <a:pPr>
              <a:spcAft>
                <a:spcPts val="600"/>
              </a:spcAft>
            </a:pPr>
            <a:r>
              <a:rPr sz="1100" b="1" u="none">
                <a:latin typeface="Avenir"/>
              </a:rPr>
              <a:t>User Story</a:t>
            </a:r>
          </a:p>
          <a:p>
            <a:pPr>
              <a:spcAft>
                <a:spcPts val="600"/>
              </a:spcAft>
            </a:pPr>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Pr>
              <a:spcAft>
                <a:spcPts val="600"/>
              </a:spcAft>
            </a:pPr>
          </a:p>
          <a:p>
            <a:pPr>
              <a:spcAft>
                <a:spcPts val="600"/>
              </a:spcAft>
            </a:pPr>
            <a:r>
              <a:rPr sz="1100" b="1" u="none">
                <a:latin typeface="Avenir"/>
              </a:rPr>
              <a:t>Feature Description</a:t>
            </a:r>
          </a:p>
          <a:p>
            <a:pPr>
              <a:spcAft>
                <a:spcPts val="600"/>
              </a:spcAft>
            </a:pPr>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Pr>
              <a:spcAft>
                <a:spcPts val="600"/>
              </a:spcAft>
            </a:pPr>
          </a:p>
          <a:p>
            <a:pPr>
              <a:spcAft>
                <a:spcPts val="600"/>
              </a:spcAft>
            </a:pPr>
            <a:r>
              <a:rPr sz="1100" b="1" u="none">
                <a:latin typeface="Avenir"/>
              </a:rPr>
              <a:t>Public Summary</a:t>
            </a:r>
          </a:p>
          <a:p>
            <a:pPr>
              <a:spcAft>
                <a:spcPts val="600"/>
              </a:spcAft>
            </a:pPr>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documentation ~~&gt;</a:t>
            </a:r>
            <a:r>
              <a:rPr sz="1100" b="0" u="sng">
                <a:latin typeface="Avenir"/>
                <a:hlinkClick r:id="rId2"/>
              </a:rPr>
              <a:t>HERE</a:t>
            </a:r>
          </a:p>
          <a:p>
            <a:pPr>
              <a:spcAft>
                <a:spcPts val="600"/>
              </a:spcAft>
            </a:pPr>
          </a:p>
          <a:p>
            <a:pPr>
              <a:spcAft>
                <a:spcPts val="600"/>
              </a:spcAft>
            </a:pPr>
            <a:r>
              <a:rPr sz="1100" b="0" u="none">
                <a:latin typeface="Avenir"/>
              </a:rPr>
              <a:t/>
            </a:r>
          </a:p>
          <a:p>
            <a:pPr>
              <a:spcAft>
                <a:spcPts val="600"/>
              </a:spcAft>
            </a:pP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p>
          <a:p>
            <a:pPr>
              <a:spcAft>
                <a:spcPts val="600"/>
              </a:spcAft>
            </a:pPr>
            <a:r>
              <a:rPr sz="1100" b="0" u="none">
                <a:latin typeface="Avenir"/>
              </a:rPr>
              <a:t/>
            </a:r>
          </a:p>
          <a:p>
            <a:pPr>
              <a:spcAft>
                <a:spcPts val="600"/>
              </a:spcAft>
            </a:pP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r>
              <a:rPr sz="1100" b="0" u="none">
                <a:latin typeface="Avenir"/>
              </a:rPr>
              <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Pr>
              <a:spcAft>
                <a:spcPts val="600"/>
              </a:spcAft>
            </a:pPr>
          </a:p>
          <a:p>
            <a:pPr>
              <a:spcAft>
                <a:spcPts val="600"/>
              </a:spcAft>
            </a:pPr>
            <a:r>
              <a:rPr sz="1100" b="1" u="none">
                <a:latin typeface="Avenir"/>
              </a:rPr>
              <a:t>User Story</a:t>
            </a:r>
          </a:p>
          <a:p>
            <a:pPr>
              <a:spcAft>
                <a:spcPts val="600"/>
              </a:spcAft>
            </a:pPr>
            <a:r>
              <a:rPr sz="1100" b="0" u="none">
                <a:latin typeface="Avenir"/>
              </a:rPr>
              <a:t>A user specifies the ALL operator and selects</a:t>
            </a:r>
            <a:r>
              <a:rPr sz="1100" b="1" u="none">
                <a:latin typeface="Avenir"/>
              </a:rPr>
              <a:t>Sensitive Content Patterns</a:t>
            </a:r>
            <a:r>
              <a:rPr sz="1100" b="0" u="none">
                <a:latin typeface="Avenir"/>
              </a:rPr>
              <a:t>and</a:t>
            </a:r>
            <a:r>
              <a:rPr sz="1100" b="1"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Pr>
              <a:spcAft>
                <a:spcPts val="600"/>
              </a:spcAft>
            </a:pPr>
          </a:p>
          <a:p>
            <a:pPr>
              <a:spcAft>
                <a:spcPts val="600"/>
              </a:spcAft>
            </a:pPr>
            <a:r>
              <a:rPr sz="1100" b="1" u="none">
                <a:latin typeface="Avenir"/>
              </a:rPr>
              <a:t>Feature Description</a:t>
            </a:r>
          </a:p>
          <a:p>
            <a:pPr>
              <a:spcAft>
                <a:spcPts val="600"/>
              </a:spcAft>
            </a:pPr>
            <a:r>
              <a:rPr sz="1100" b="0" u="none">
                <a:latin typeface="Avenir"/>
              </a:rPr>
              <a:t>Provide the ability for users, that when using the global "ALL" operator, they can specify if ALL or ANY criteria within a section (i.e. sensitive content patterns) must match.</a:t>
            </a:r>
          </a:p>
          <a:p>
            <a:pPr>
              <a:spcAft>
                <a:spcPts val="600"/>
              </a:spcAft>
            </a:pPr>
          </a:p>
          <a:p>
            <a:pPr>
              <a:spcAft>
                <a:spcPts val="600"/>
              </a:spcAft>
            </a:pPr>
            <a:r>
              <a:rPr sz="1100" b="1" u="none">
                <a:latin typeface="Avenir"/>
              </a:rPr>
              <a:t>Public Summary</a:t>
            </a:r>
          </a:p>
          <a:p>
            <a:pPr>
              <a:spcAft>
                <a:spcPts val="600"/>
              </a:spcAft>
            </a:pPr>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600"/>
              </a:spcAft>
            </a:pPr>
          </a:p>
          <a:p>
            <a:pPr>
              <a:spcAft>
                <a:spcPts val="400"/>
              </a:spcAft>
            </a:pPr>
            <a:r>
              <a:t>• SC view - Count of rendered items in the list is displayed</a:t>
            </a:r>
          </a:p>
          <a:p>
            <a:pPr>
              <a:spcAft>
                <a:spcPts val="600"/>
              </a:spcAft>
            </a:pPr>
          </a:p>
          <a:p>
            <a:pPr>
              <a:spcAft>
                <a:spcPts val="600"/>
              </a:spcAft>
            </a:pPr>
            <a:r>
              <a:rPr sz="1100" b="1" u="none">
                <a:latin typeface="Avenir"/>
              </a:rPr>
              <a:t>Public Summary</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
            <a:pPr>
              <a:spcAft>
                <a:spcPts val="600"/>
              </a:spcAft>
            </a:pPr>
            <a:r>
              <a:rPr sz="1100" b="1" u="none">
                <a:latin typeface="Avenir"/>
              </a:rPr>
              <a:t>Estimate should be done for the current UI</a:t>
            </a:r>
            <a:r>
              <a:rPr sz="1100" b="0" u="none">
                <a:latin typeface="Avenir"/>
              </a:rPr>
              <a:t>- new UI will be done later</a:t>
            </a:r>
          </a:p>
          <a:p>
            <a:pPr>
              <a:spcAft>
                <a:spcPts val="600"/>
              </a:spcAft>
            </a:pPr>
          </a:p>
          <a:p>
            <a:pPr>
              <a:spcAft>
                <a:spcPts val="600"/>
              </a:spcAft>
            </a:pPr>
            <a:r>
              <a:rPr sz="1100" b="0" u="none">
                <a:latin typeface="Avenir"/>
              </a:rPr>
              <a:t>Important: hiding options means hiding buttons AND endpoint restrictions</a:t>
            </a:r>
          </a:p>
          <a:p>
            <a:pPr>
              <a:spcAft>
                <a:spcPts val="600"/>
              </a:spcAft>
            </a:pP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0" u="none">
                <a:latin typeface="Avenir"/>
              </a:rPr>
              <a:t/>
            </a: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
            <a:pPr>
              <a:spcAft>
                <a:spcPts val="600"/>
              </a:spcAft>
            </a:pPr>
            <a:r>
              <a:rPr sz="1100" b="1" u="none">
                <a:latin typeface="Avenir"/>
              </a:rPr>
              <a:t>Background and Strategic Fit:</a:t>
            </a:r>
          </a:p>
          <a:p>
            <a:pPr>
              <a:spcAft>
                <a:spcPts val="600"/>
              </a:spcAft>
            </a:pP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p>
          <a:p>
            <a:pPr>
              <a:spcAft>
                <a:spcPts val="600"/>
              </a:spcAft>
            </a:pPr>
            <a:r>
              <a:rPr sz="1100" b="0" u="none">
                <a:latin typeface="Avenir"/>
              </a:rPr>
              <a:t>Will require some entitlement changes in S&amp;G</a:t>
            </a:r>
          </a:p>
          <a:p>
            <a:pPr>
              <a:spcAft>
                <a:spcPts val="600"/>
              </a:spcAft>
            </a:pP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
            <a:pPr>
              <a:spcAft>
                <a:spcPts val="600"/>
              </a:spcAft>
            </a:pPr>
            <a:r>
              <a:rPr sz="1100" b="0" u="none">
                <a:latin typeface="Avenir"/>
              </a:rPr>
              <a:t>Goal</a:t>
            </a:r>
          </a:p>
          <a:p>
            <a:pPr>
              <a:spcAft>
                <a:spcPts val="600"/>
              </a:spcAft>
            </a:pP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p>
          <a:p>
            <a:pPr>
              <a:spcAft>
                <a:spcPts val="600"/>
              </a:spcAft>
            </a:pPr>
            <a:r>
              <a:rPr sz="1100" b="1" u="none">
                <a:latin typeface="Avenir"/>
              </a:rPr>
              <a:t>Customers:</a:t>
            </a:r>
            <a:r>
              <a:rPr sz="1100" b="0" u="none">
                <a:latin typeface="Avenir"/>
              </a:rPr>
              <a:t>IPG, Sequoia</a:t>
            </a:r>
          </a:p>
          <a:p>
            <a:pPr>
              <a:spcAft>
                <a:spcPts val="600"/>
              </a:spcAft>
            </a:pPr>
          </a:p>
          <a:p>
            <a:pPr>
              <a:spcAft>
                <a:spcPts val="800"/>
              </a:spcAft>
            </a:pPr>
            <a:r>
              <a:rPr sz="1100" b="1" u="none">
                <a:latin typeface="Avenir"/>
              </a:rPr>
              <a:t>Requirements</a:t>
            </a:r>
          </a:p>
          <a:p>
            <a:pPr>
              <a:spcAft>
                <a:spcPts val="600"/>
              </a:spcAft>
            </a:pPr>
            <a:r>
              <a:rPr sz="1100" b="0" u="none">
                <a:latin typeface="Avenir"/>
              </a:rPr>
              <a:t>See linked Epic in Jira</a:t>
            </a:r>
          </a:p>
          <a:p>
            <a:pPr>
              <a:spcAft>
                <a:spcPts val="600"/>
              </a:spcAft>
            </a:pP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
            <a:pPr>
              <a:spcAft>
                <a:spcPts val="600"/>
              </a:spcAft>
            </a:pPr>
            <a:r>
              <a:rPr sz="1100" b="0" u="none">
                <a:latin typeface="Avenir"/>
              </a:rPr>
              <a:t>Placeholder to aggregate tickets related to updates to trial registration pages for Gen 4 plans.</a:t>
            </a:r>
          </a:p>
          <a:p>
            <a:pPr>
              <a:spcAft>
                <a:spcPts val="600"/>
              </a:spcAft>
            </a:pPr>
          </a:p>
          <a:p>
            <a:pPr>
              <a:spcAft>
                <a:spcPts val="600"/>
              </a:spcAft>
            </a:pPr>
            <a:r>
              <a:rPr sz="1100" b="0" u="none">
                <a:latin typeface="Avenir"/>
              </a:rPr>
              <a:t>See tickets for additional information.</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No UX Design Required</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pPr>
              <a:spcAft>
                <a:spcPts val="600"/>
              </a:spcAft>
            </a:pPr>
            <a:r>
              <a:rPr sz="1100" b="0" u="none">
                <a:latin typeface="Avenir"/>
              </a:rPr>
              <a:t>SPILLOVER FROM Q1 - blocker for AEC expansion</a:t>
            </a:r>
          </a:p>
          <a:p>
            <a:pPr>
              <a:spcAft>
                <a:spcPts val="600"/>
              </a:spcAft>
            </a:pP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600"/>
              </a:spcAft>
            </a:pP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600"/>
              </a:spcAft>
            </a:pP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
            <a:pPr>
              <a:spcAft>
                <a:spcPts val="600"/>
              </a:spcAft>
            </a:pPr>
            <a:r>
              <a:rPr sz="1100" b="0" u="none">
                <a:latin typeface="Avenir"/>
              </a:rPr>
              <a:t>Allow the user to delete inactive Workspaces and navigate standard users back to Collaborate.</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600"/>
              </a:spcAft>
            </a:pPr>
            <a:r>
              <a:rPr sz="1100" b="0" u="none">
                <a:latin typeface="Avenir"/>
              </a:rPr>
              <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p>
          <a:p>
            <a:pPr>
              <a:spcAft>
                <a:spcPts val="600"/>
              </a:spcAft>
            </a:pPr>
            <a:r>
              <a:rPr sz="1100" b="1" u="none">
                <a:latin typeface="Avenir"/>
              </a:rPr>
              <a:t>Original:</a:t>
            </a:r>
          </a:p>
          <a:p>
            <a:pPr>
              <a:spcAft>
                <a:spcPts val="600"/>
              </a:spcAft>
            </a:pPr>
            <a:r>
              <a:rPr sz="1100" b="0" u="none">
                <a:latin typeface="Avenir"/>
              </a:rPr>
              <a:t/>
            </a:r>
          </a:p>
          <a:p>
            <a:pPr>
              <a:spcAft>
                <a:spcPts val="600"/>
              </a:spcAft>
            </a:pPr>
            <a:r>
              <a:rPr sz="1100" b="0" u="sng">
                <a:latin typeface="Avenir"/>
                <a:hlinkClick r:id="rId6"/>
              </a:rPr>
              <a:t>https://egnyte.atlassian.net/wiki/spaces/CFS/pages/1227161693/Agents+Introduction+in+Copilot+Hub</a:t>
            </a:r>
          </a:p>
          <a:p>
            <a:pPr>
              <a:spcAft>
                <a:spcPts val="600"/>
              </a:spcAft>
            </a:pP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9"/>
              </a:rPr>
              <a:t>View in Productboard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p>
          <a:p>
            <a:pPr>
              <a:spcAft>
                <a:spcPts val="600"/>
              </a:spcAft>
            </a:pPr>
            <a:r>
              <a:rPr sz="1100" b="0" u="none">
                <a:latin typeface="Avenir"/>
              </a:rPr>
              <a:t>More context in slack channels: #ddq-agent</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p>
          <a:p>
            <a:pPr>
              <a:spcAft>
                <a:spcPts val="600"/>
              </a:spcAft>
            </a:pPr>
            <a:r>
              <a:rPr sz="1100" b="1" u="none">
                <a:latin typeface="Avenir"/>
              </a:rPr>
              <a:t>Requirements:</a:t>
            </a:r>
            <a:r>
              <a:rPr sz="1100" b="0" u="none">
                <a:latin typeface="Avenir"/>
              </a:rPr>
              <a:t/>
            </a:r>
            <a:r>
              <a:rPr sz="1100" b="0" u="sng">
                <a:latin typeface="Avenir"/>
                <a:hlinkClick r:id="rId2"/>
              </a:rPr>
              <a:t>https://egnyte.atlassian.net/wiki/spaces/AEC/pages/1076199541/KB+for+Building+Codes</a:t>
            </a:r>
          </a:p>
          <a:p>
            <a:pPr>
              <a:spcAft>
                <a:spcPts val="600"/>
              </a:spcAft>
            </a:pPr>
          </a:p>
          <a:p>
            <a:pPr>
              <a:spcAft>
                <a:spcPts val="600"/>
              </a:spcAft>
            </a:pPr>
            <a:r>
              <a:rPr sz="1100" b="0" u="none">
                <a:latin typeface="Avenir"/>
              </a:rPr>
              <a:t>JIRA:</a:t>
            </a:r>
          </a:p>
          <a:p>
            <a:pPr>
              <a:spcAft>
                <a:spcPts val="600"/>
              </a:spcAft>
            </a:pPr>
            <a:r>
              <a:rPr sz="1100" b="0" u="sng">
                <a:latin typeface="Avenir"/>
                <a:hlinkClick r:id="rId3"/>
              </a:rPr>
              <a:t>https://jira.egnyte-it.com/browse/CFS-64858</a:t>
            </a:r>
          </a:p>
          <a:p>
            <a:pPr>
              <a:spcAft>
                <a:spcPts val="600"/>
              </a:spcAft>
            </a:pP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600"/>
              </a:spcAft>
            </a:pPr>
          </a:p>
          <a:p>
            <a:pPr>
              <a:spcAft>
                <a:spcPts val="400"/>
              </a:spcAft>
            </a:pPr>
            <a:r>
              <a:t>• Badge should show the number of S&amp;G Insights for given folder</a:t>
            </a:r>
          </a:p>
          <a:p>
            <a:pPr>
              <a:spcAft>
                <a:spcPts val="600"/>
              </a:spcAft>
            </a:pP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p>
          <a:p>
            <a:pPr>
              <a:spcAft>
                <a:spcPts val="600"/>
              </a:spcAft>
            </a:pPr>
            <a:r>
              <a:rPr sz="1100" b="1" u="none">
                <a:latin typeface="Avenir"/>
              </a:rPr>
              <a:t>Requirements:</a:t>
            </a:r>
            <a:r>
              <a:rPr sz="1100" b="0" u="none">
                <a:latin typeface="Avenir"/>
              </a:rPr>
              <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none">
                <a:latin typeface="Avenir"/>
              </a:rPr>
              <a:t/>
            </a: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p>
          <a:p>
            <a:pPr>
              <a:spcAft>
                <a:spcPts val="600"/>
              </a:spcAft>
            </a:pPr>
            <a:r>
              <a:rPr sz="1100" b="0" u="none">
                <a:latin typeface="Avenir"/>
              </a:rPr>
              <a:t>FEATURE FLAG:</a:t>
            </a:r>
            <a:r>
              <a:rPr sz="1100" b="1" u="none">
                <a:latin typeface="Avenir"/>
              </a:rPr>
              <a:t>features.server.SmartSpecFeatureEnabled</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p>
          <a:p>
            <a:pPr>
              <a:spcAft>
                <a:spcPts val="600"/>
              </a:spcAft>
            </a:pPr>
            <a:r>
              <a:rPr sz="1100" b="0" u="none">
                <a:latin typeface="Avenir"/>
              </a:rPr>
              <a:t/>
            </a:r>
          </a:p>
          <a:p>
            <a:pPr>
              <a:spcAft>
                <a:spcPts val="600"/>
              </a:spcAft>
            </a:pPr>
          </a:p>
          <a:p>
            <a:pPr>
              <a:spcAft>
                <a:spcPts val="600"/>
              </a:spcAft>
            </a:pPr>
            <a:r>
              <a:rPr sz="1100" b="1" u="none">
                <a:latin typeface="Avenir"/>
              </a:rPr>
              <a:t>UX Design (Needs to be Updated):</a:t>
            </a:r>
          </a:p>
          <a:p>
            <a:pPr>
              <a:spcAft>
                <a:spcPts val="600"/>
              </a:spcAft>
            </a:pPr>
          </a:p>
          <a:p>
            <a:pPr>
              <a:spcAft>
                <a:spcPts val="600"/>
              </a:spcAft>
            </a:pPr>
            <a:r>
              <a:rPr sz="1100" b="0" u="sng">
                <a:latin typeface="Avenir"/>
                <a:hlinkClick r:id="rId2"/>
              </a:rPr>
              <a:t>https://www.figma.com/file/Xyhi03eWgv6tnwzq4RwcQA/CS--Role-based-Link-Sharing-Controls(UX-1899)?node-id=2%3A5079&amp;t=wNGi4ZnNg81Ymlcp-0</a:t>
            </a:r>
            <a:r>
              <a:rPr sz="1100" b="0" u="none">
                <a:latin typeface="Avenir"/>
              </a:rPr>
              <a:t/>
            </a:r>
          </a:p>
          <a:p>
            <a:pPr>
              <a:spcAft>
                <a:spcPts val="600"/>
              </a:spcAft>
            </a:pPr>
          </a:p>
          <a:p>
            <a:pPr>
              <a:spcAft>
                <a:spcPts val="600"/>
              </a:spcAft>
            </a:pPr>
            <a:r>
              <a:rPr sz="1100" b="1" u="none">
                <a:latin typeface="Avenir"/>
              </a:rPr>
              <a:t>Use the same UX design for CS Exception policies as we have for CS Restriction policies:</a:t>
            </a:r>
          </a:p>
          <a:p>
            <a:pPr>
              <a:spcAft>
                <a:spcPts val="600"/>
              </a:spcAft>
            </a:pPr>
          </a:p>
          <a:p>
            <a:pPr>
              <a:spcAft>
                <a:spcPts val="600"/>
              </a:spcAft>
            </a:pPr>
            <a:r>
              <a:rPr sz="1100" b="0" u="sng">
                <a:latin typeface="Avenir"/>
                <a:hlinkClick r:id="rId3"/>
              </a:rPr>
              <a:t>https://www.figma.com/file/x8gotwY1pLOoZERmnOiKI0/CS-~~-Role-based-Link-Sharing-Controls-~~-Q2-2023?node-id=1-5217&amp;t=R6pDhEjG65kCZK9r-0#396444732</a:t>
            </a:r>
            <a:r>
              <a:rPr sz="1100" b="0" u="none">
                <a:latin typeface="Avenir"/>
              </a:rPr>
              <a:t/>
            </a:r>
          </a:p>
          <a:p>
            <a:pPr>
              <a:spcAft>
                <a:spcPts val="600"/>
              </a:spcAft>
            </a:pPr>
          </a:p>
          <a:p>
            <a:pPr>
              <a:spcAft>
                <a:spcPts val="600"/>
              </a:spcAft>
            </a:pP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a:p>
            <a:pPr>
              <a:spcAft>
                <a:spcPts val="600"/>
              </a:spcAft>
            </a:pP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