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C5BA"/>
    <a:srgbClr val="3E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4C6DC6-E36B-5E4D-A606-998F296D4EAD}" v="3" dt="2024-01-02T18:56:48.7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51"/>
    <p:restoredTop sz="96301"/>
  </p:normalViewPr>
  <p:slideViewPr>
    <p:cSldViewPr snapToGrid="0">
      <p:cViewPr varScale="1">
        <p:scale>
          <a:sx n="163" d="100"/>
          <a:sy n="163" d="100"/>
        </p:scale>
        <p:origin x="912" y="17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 Type="http://schemas.openxmlformats.org/officeDocument/2006/relationships/notesMaster" Target="notesMasters/notesMaster1.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 Type="http://schemas.openxmlformats.org/officeDocument/2006/relationships/presProps" Target="presProps.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 Type="http://schemas.openxmlformats.org/officeDocument/2006/relationships/viewProps" Target="viewProps.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 Type="http://schemas.openxmlformats.org/officeDocument/2006/relationships/theme" Target="theme/theme1.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 Type="http://schemas.openxmlformats.org/officeDocument/2006/relationships/tableStyles" Target="tableStyles.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 Type="http://schemas.microsoft.com/office/2015/10/relationships/revisionInfo" Target="revisionInfo.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 Type="http://schemas.openxmlformats.org/officeDocument/2006/relationships/slide" Target="slides/slide1.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 Type="http://schemas.openxmlformats.org/officeDocument/2006/relationships/slide" Target="slides/slide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876770-268F-694A-B866-90DB61AC63D0}" type="datetimeFigureOut">
              <a:rPr lang="en-US" smtClean="0"/>
              <a:t>4/4/25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27D451-2907-3746-AAFC-B3DC31D594DC}" type="slidenum">
              <a:rPr lang="en-US" smtClean="0"/>
              <a:t>‹#›</a:t>
            </a:fld>
            <a:endParaRPr lang="en-US"/>
          </a:p>
        </p:txBody>
      </p:sp>
    </p:spTree>
    <p:extLst>
      <p:ext uri="{BB962C8B-B14F-4D97-AF65-F5344CB8AC3E}">
        <p14:creationId xmlns:p14="http://schemas.microsoft.com/office/powerpoint/2010/main" val="2239854352"/>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Content Slide (2-Co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73845"/>
            <a:ext cx="7886700" cy="369336"/>
          </a:xfrm>
          <a:prstGeom prst="rect">
            <a:avLst/>
          </a:prstGeom>
        </p:spPr>
        <p:txBody>
          <a:bodyPr/>
          <a:lstStyle>
            <a:lvl1pPr algn="ctr">
              <a:defRPr sz="2000" b="1" i="0">
                <a:solidFill>
                  <a:schemeClr val="tx2"/>
                </a:solidFill>
                <a:latin typeface="Avenir Black" panose="02000503020000020003" pitchFamily="2" charset="0"/>
                <a:ea typeface="Open Sans Light" panose="020B0306030504020204" pitchFamily="34" charset="0"/>
                <a:cs typeface="Open Sans Light" panose="020B0306030504020204" pitchFamily="34" charset="0"/>
              </a:defRPr>
            </a:lvl1pPr>
          </a:lstStyle>
          <a:p>
            <a:r>
              <a:rPr lang="en-US" dirty="0"/>
              <a:t>Click To Edit Master Title Style</a:t>
            </a:r>
          </a:p>
        </p:txBody>
      </p:sp>
      <p:sp>
        <p:nvSpPr>
          <p:cNvPr id="3" name="Content Placeholder 2"/>
          <p:cNvSpPr>
            <a:spLocks noGrp="1"/>
          </p:cNvSpPr>
          <p:nvPr>
            <p:ph sz="half" idx="1"/>
          </p:nvPr>
        </p:nvSpPr>
        <p:spPr>
          <a:xfrm>
            <a:off x="628650" y="717491"/>
            <a:ext cx="3886200" cy="3504526"/>
          </a:xfrm>
          <a:prstGeom prst="rect">
            <a:avLst/>
          </a:prstGeom>
        </p:spPr>
        <p:txBody>
          <a:bodyPr/>
          <a:lstStyle>
            <a:lvl1pPr marL="0"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1pPr>
            <a:lvl2pPr marL="342986"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2pPr>
            <a:lvl3pPr marL="685972"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3pPr>
            <a:lvl4pPr marL="1028958"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4pPr>
            <a:lvl5pPr marL="1371944"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C9133F44-7B26-348C-870A-23C5F04D62FB}"/>
              </a:ext>
            </a:extLst>
          </p:cNvPr>
          <p:cNvSpPr txBox="1"/>
          <p:nvPr userDrawn="1"/>
        </p:nvSpPr>
        <p:spPr>
          <a:xfrm>
            <a:off x="5657902" y="4891627"/>
            <a:ext cx="3086100" cy="184666"/>
          </a:xfrm>
          <a:prstGeom prst="rect">
            <a:avLst/>
          </a:prstGeom>
          <a:noFill/>
        </p:spPr>
        <p:txBody>
          <a:bodyPr wrap="square" rtlCol="0">
            <a:spAutoFit/>
          </a:bodyPr>
          <a:lstStyle/>
          <a:p>
            <a:pPr marL="0" marR="0" lvl="0" indent="0" algn="r" defTabSz="914606" rtl="0" eaLnBrk="1" fontAlgn="auto" latinLnBrk="0" hangingPunct="1">
              <a:lnSpc>
                <a:spcPct val="100000"/>
              </a:lnSpc>
              <a:spcBef>
                <a:spcPts val="0"/>
              </a:spcBef>
              <a:spcAft>
                <a:spcPts val="0"/>
              </a:spcAft>
              <a:buClr>
                <a:srgbClr val="000000"/>
              </a:buClr>
              <a:buSzTx/>
              <a:buFont typeface="Arial"/>
              <a:buNone/>
              <a:tabLst/>
              <a:defRPr/>
            </a:pP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2024 Egnyte Inc.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All Rights Reserved</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Confidential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www.egnyte.com</a:t>
            </a:r>
            <a:endPar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endParaRPr>
          </a:p>
        </p:txBody>
      </p:sp>
      <p:pic>
        <p:nvPicPr>
          <p:cNvPr id="6" name="Picture 5">
            <a:extLst>
              <a:ext uri="{FF2B5EF4-FFF2-40B4-BE49-F238E27FC236}">
                <a16:creationId xmlns:a16="http://schemas.microsoft.com/office/drawing/2014/main" id="{AC749ECC-0570-1C14-13F6-B326C7CE135F}"/>
              </a:ext>
            </a:extLst>
          </p:cNvPr>
          <p:cNvPicPr>
            <a:picLocks noChangeAspect="1"/>
          </p:cNvPicPr>
          <p:nvPr userDrawn="1"/>
        </p:nvPicPr>
        <p:blipFill>
          <a:blip r:embed="rId2"/>
          <a:srcRect/>
          <a:stretch/>
        </p:blipFill>
        <p:spPr>
          <a:xfrm>
            <a:off x="399999" y="4892761"/>
            <a:ext cx="487675" cy="119668"/>
          </a:xfrm>
          <a:prstGeom prst="rect">
            <a:avLst/>
          </a:prstGeom>
        </p:spPr>
      </p:pic>
      <p:cxnSp>
        <p:nvCxnSpPr>
          <p:cNvPr id="7" name="Straight Connector 6">
            <a:extLst>
              <a:ext uri="{FF2B5EF4-FFF2-40B4-BE49-F238E27FC236}">
                <a16:creationId xmlns:a16="http://schemas.microsoft.com/office/drawing/2014/main" id="{A1571B22-E9B9-F3C2-9C48-7CA5F7352515}"/>
              </a:ext>
            </a:extLst>
          </p:cNvPr>
          <p:cNvCxnSpPr>
            <a:cxnSpLocks/>
          </p:cNvCxnSpPr>
          <p:nvPr userDrawn="1"/>
        </p:nvCxnSpPr>
        <p:spPr>
          <a:xfrm>
            <a:off x="366232" y="4808288"/>
            <a:ext cx="8377770" cy="0"/>
          </a:xfrm>
          <a:prstGeom prst="line">
            <a:avLst/>
          </a:prstGeom>
          <a:ln>
            <a:solidFill>
              <a:srgbClr val="0BC5BA"/>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95108175-D06F-CEC5-153E-9AA4F90CF3E1}"/>
              </a:ext>
            </a:extLst>
          </p:cNvPr>
          <p:cNvSpPr>
            <a:spLocks noGrp="1"/>
          </p:cNvSpPr>
          <p:nvPr>
            <p:ph type="pic" sz="quarter" idx="10"/>
          </p:nvPr>
        </p:nvSpPr>
        <p:spPr>
          <a:xfrm>
            <a:off x="4641850" y="726519"/>
            <a:ext cx="3873500" cy="3495100"/>
          </a:xfrm>
          <a:prstGeom prst="rect">
            <a:avLst/>
          </a:prstGeom>
        </p:spPr>
        <p:txBody>
          <a:bodyPr/>
          <a:lstStyle/>
          <a:p>
            <a:endParaRPr lang="en-US"/>
          </a:p>
        </p:txBody>
      </p:sp>
      <p:sp>
        <p:nvSpPr>
          <p:cNvPr id="11" name="Text Placeholder 10">
            <a:extLst>
              <a:ext uri="{FF2B5EF4-FFF2-40B4-BE49-F238E27FC236}">
                <a16:creationId xmlns:a16="http://schemas.microsoft.com/office/drawing/2014/main" id="{46668C8E-5A19-41AF-3882-C6038031DE35}"/>
              </a:ext>
            </a:extLst>
          </p:cNvPr>
          <p:cNvSpPr>
            <a:spLocks noGrp="1"/>
          </p:cNvSpPr>
          <p:nvPr>
            <p:ph type="body" sz="quarter" idx="11"/>
          </p:nvPr>
        </p:nvSpPr>
        <p:spPr>
          <a:xfrm>
            <a:off x="836106" y="4818451"/>
            <a:ext cx="2130806"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
        <p:nvSpPr>
          <p:cNvPr id="4" name="Text Placeholder 10">
            <a:extLst>
              <a:ext uri="{FF2B5EF4-FFF2-40B4-BE49-F238E27FC236}">
                <a16:creationId xmlns:a16="http://schemas.microsoft.com/office/drawing/2014/main" id="{69C263D0-E174-F746-78F6-DDF0D92A953D}"/>
              </a:ext>
            </a:extLst>
          </p:cNvPr>
          <p:cNvSpPr>
            <a:spLocks noGrp="1"/>
          </p:cNvSpPr>
          <p:nvPr>
            <p:ph type="body" sz="quarter" idx="12"/>
          </p:nvPr>
        </p:nvSpPr>
        <p:spPr>
          <a:xfrm>
            <a:off x="2966912" y="4818450"/>
            <a:ext cx="15479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
        <p:nvSpPr>
          <p:cNvPr id="8" name="Text Placeholder 10">
            <a:extLst>
              <a:ext uri="{FF2B5EF4-FFF2-40B4-BE49-F238E27FC236}">
                <a16:creationId xmlns:a16="http://schemas.microsoft.com/office/drawing/2014/main" id="{D05D6A60-5B1C-F178-4A9B-1945E21FF540}"/>
              </a:ext>
            </a:extLst>
          </p:cNvPr>
          <p:cNvSpPr>
            <a:spLocks noGrp="1"/>
          </p:cNvSpPr>
          <p:nvPr>
            <p:ph type="body" sz="quarter" idx="13"/>
          </p:nvPr>
        </p:nvSpPr>
        <p:spPr>
          <a:xfrm>
            <a:off x="4524377" y="4818449"/>
            <a:ext cx="15479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Tree>
    <p:extLst>
      <p:ext uri="{BB962C8B-B14F-4D97-AF65-F5344CB8AC3E}">
        <p14:creationId xmlns:p14="http://schemas.microsoft.com/office/powerpoint/2010/main" val="19319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Page 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1" name="ConfidentialInternal">
            <a:extLst>
              <a:ext uri="{FF2B5EF4-FFF2-40B4-BE49-F238E27FC236}">
                <a16:creationId xmlns:a16="http://schemas.microsoft.com/office/drawing/2014/main" id="{B9FCC6DD-61CE-8032-8B1C-2099215EBEF3}"/>
              </a:ext>
            </a:extLst>
          </p:cNvPr>
          <p:cNvSpPr txBox="1"/>
          <p:nvPr userDrawn="1"/>
        </p:nvSpPr>
        <p:spPr>
          <a:xfrm>
            <a:off x="1309255" y="4609579"/>
            <a:ext cx="6525491" cy="121024"/>
          </a:xfrm>
          <a:prstGeom prst="rect">
            <a:avLst/>
          </a:prstGeom>
          <a:noFill/>
        </p:spPr>
        <p:txBody>
          <a:bodyPr vert="horz" wrap="none" lIns="0" tIns="0" rIns="0" bIns="0" rtlCol="0" anchor="ctr">
            <a:noAutofit/>
          </a:bodyPr>
          <a:lstStyle/>
          <a:p>
            <a:pPr algn="ctr">
              <a:lnSpc>
                <a:spcPct val="110000"/>
              </a:lnSpc>
            </a:pPr>
            <a:r>
              <a:rPr lang="en-US" sz="563" cap="all" spc="177" dirty="0">
                <a:solidFill>
                  <a:srgbClr val="FFFFFF"/>
                </a:solidFill>
                <a:latin typeface="Avenir Book" panose="02000503020000020003" pitchFamily="2" charset="0"/>
              </a:rPr>
              <a:t>@2024 Egnyte inc. | all rights reserved | confidential</a:t>
            </a:r>
          </a:p>
        </p:txBody>
      </p:sp>
      <p:grpSp>
        <p:nvGrpSpPr>
          <p:cNvPr id="23" name="Group 22">
            <a:extLst>
              <a:ext uri="{FF2B5EF4-FFF2-40B4-BE49-F238E27FC236}">
                <a16:creationId xmlns:a16="http://schemas.microsoft.com/office/drawing/2014/main" id="{6C188C9F-7A87-EEBE-CCDB-2E11C2AB33BD}"/>
              </a:ext>
            </a:extLst>
          </p:cNvPr>
          <p:cNvGrpSpPr/>
          <p:nvPr userDrawn="1"/>
        </p:nvGrpSpPr>
        <p:grpSpPr>
          <a:xfrm>
            <a:off x="713985" y="1573924"/>
            <a:ext cx="1366907" cy="330704"/>
            <a:chOff x="0" y="2345764"/>
            <a:chExt cx="14627471" cy="3538907"/>
          </a:xfrm>
        </p:grpSpPr>
        <p:sp>
          <p:nvSpPr>
            <p:cNvPr id="24" name="Freeform: Shape 3">
              <a:extLst>
                <a:ext uri="{FF2B5EF4-FFF2-40B4-BE49-F238E27FC236}">
                  <a16:creationId xmlns:a16="http://schemas.microsoft.com/office/drawing/2014/main" id="{59A30B50-E1D6-E387-D90B-EA7E20789F42}"/>
                </a:ext>
              </a:extLst>
            </p:cNvPr>
            <p:cNvSpPr/>
            <p:nvPr/>
          </p:nvSpPr>
          <p:spPr>
            <a:xfrm>
              <a:off x="0" y="3326981"/>
              <a:ext cx="14627471" cy="2334827"/>
            </a:xfrm>
            <a:custGeom>
              <a:avLst/>
              <a:gdLst>
                <a:gd name="connsiteX0" fmla="*/ 1772741 w 14627471"/>
                <a:gd name="connsiteY0" fmla="*/ 1759354 h 2334827"/>
                <a:gd name="connsiteX1" fmla="*/ 615278 w 14627471"/>
                <a:gd name="connsiteY1" fmla="*/ 1759354 h 2334827"/>
                <a:gd name="connsiteX2" fmla="*/ 615278 w 14627471"/>
                <a:gd name="connsiteY2" fmla="*/ 1403455 h 2334827"/>
                <a:gd name="connsiteX3" fmla="*/ 1642992 w 14627471"/>
                <a:gd name="connsiteY3" fmla="*/ 1403455 h 2334827"/>
                <a:gd name="connsiteX4" fmla="*/ 1689548 w 14627471"/>
                <a:gd name="connsiteY4" fmla="*/ 1356898 h 2334827"/>
                <a:gd name="connsiteX5" fmla="*/ 1689548 w 14627471"/>
                <a:gd name="connsiteY5" fmla="*/ 961136 h 2334827"/>
                <a:gd name="connsiteX6" fmla="*/ 1642992 w 14627471"/>
                <a:gd name="connsiteY6" fmla="*/ 914579 h 2334827"/>
                <a:gd name="connsiteX7" fmla="*/ 615278 w 14627471"/>
                <a:gd name="connsiteY7" fmla="*/ 914579 h 2334827"/>
                <a:gd name="connsiteX8" fmla="*/ 615278 w 14627471"/>
                <a:gd name="connsiteY8" fmla="*/ 575355 h 2334827"/>
                <a:gd name="connsiteX9" fmla="*/ 1756066 w 14627471"/>
                <a:gd name="connsiteY9" fmla="*/ 575355 h 2334827"/>
                <a:gd name="connsiteX10" fmla="*/ 1802623 w 14627471"/>
                <a:gd name="connsiteY10" fmla="*/ 528798 h 2334827"/>
                <a:gd name="connsiteX11" fmla="*/ 1802623 w 14627471"/>
                <a:gd name="connsiteY11" fmla="*/ 93113 h 2334827"/>
                <a:gd name="connsiteX12" fmla="*/ 1756066 w 14627471"/>
                <a:gd name="connsiteY12" fmla="*/ 46557 h 2334827"/>
                <a:gd name="connsiteX13" fmla="*/ 46557 w 14627471"/>
                <a:gd name="connsiteY13" fmla="*/ 46557 h 2334827"/>
                <a:gd name="connsiteX14" fmla="*/ 0 w 14627471"/>
                <a:gd name="connsiteY14" fmla="*/ 93113 h 2334827"/>
                <a:gd name="connsiteX15" fmla="*/ 0 w 14627471"/>
                <a:gd name="connsiteY15" fmla="*/ 2241715 h 2334827"/>
                <a:gd name="connsiteX16" fmla="*/ 46557 w 14627471"/>
                <a:gd name="connsiteY16" fmla="*/ 2288271 h 2334827"/>
                <a:gd name="connsiteX17" fmla="*/ 1772741 w 14627471"/>
                <a:gd name="connsiteY17" fmla="*/ 2288271 h 2334827"/>
                <a:gd name="connsiteX18" fmla="*/ 1819297 w 14627471"/>
                <a:gd name="connsiteY18" fmla="*/ 2241715 h 2334827"/>
                <a:gd name="connsiteX19" fmla="*/ 1819297 w 14627471"/>
                <a:gd name="connsiteY19" fmla="*/ 1806030 h 2334827"/>
                <a:gd name="connsiteX20" fmla="*/ 1772741 w 14627471"/>
                <a:gd name="connsiteY20" fmla="*/ 1759473 h 2334827"/>
                <a:gd name="connsiteX21" fmla="*/ 1772741 w 14627471"/>
                <a:gd name="connsiteY21" fmla="*/ 1759473 h 2334827"/>
                <a:gd name="connsiteX22" fmla="*/ 4190701 w 14627471"/>
                <a:gd name="connsiteY22" fmla="*/ 977751 h 2334827"/>
                <a:gd name="connsiteX23" fmla="*/ 3206197 w 14627471"/>
                <a:gd name="connsiteY23" fmla="*/ 977751 h 2334827"/>
                <a:gd name="connsiteX24" fmla="*/ 3206197 w 14627471"/>
                <a:gd name="connsiteY24" fmla="*/ 1433397 h 2334827"/>
                <a:gd name="connsiteX25" fmla="*/ 3648576 w 14627471"/>
                <a:gd name="connsiteY25" fmla="*/ 1433397 h 2334827"/>
                <a:gd name="connsiteX26" fmla="*/ 3648576 w 14627471"/>
                <a:gd name="connsiteY26" fmla="*/ 1702816 h 2334827"/>
                <a:gd name="connsiteX27" fmla="*/ 3645229 w 14627471"/>
                <a:gd name="connsiteY27" fmla="*/ 1709450 h 2334827"/>
                <a:gd name="connsiteX28" fmla="*/ 3289330 w 14627471"/>
                <a:gd name="connsiteY28" fmla="*/ 1799276 h 2334827"/>
                <a:gd name="connsiteX29" fmla="*/ 2680686 w 14627471"/>
                <a:gd name="connsiteY29" fmla="*/ 1177305 h 2334827"/>
                <a:gd name="connsiteX30" fmla="*/ 2680686 w 14627471"/>
                <a:gd name="connsiteY30" fmla="*/ 1170671 h 2334827"/>
                <a:gd name="connsiteX31" fmla="*/ 3252754 w 14627471"/>
                <a:gd name="connsiteY31" fmla="*/ 555393 h 2334827"/>
                <a:gd name="connsiteX32" fmla="*/ 3758304 w 14627471"/>
                <a:gd name="connsiteY32" fmla="*/ 738333 h 2334827"/>
                <a:gd name="connsiteX33" fmla="*/ 3821475 w 14627471"/>
                <a:gd name="connsiteY33" fmla="*/ 731699 h 2334827"/>
                <a:gd name="connsiteX34" fmla="*/ 4127470 w 14627471"/>
                <a:gd name="connsiteY34" fmla="*/ 362533 h 2334827"/>
                <a:gd name="connsiteX35" fmla="*/ 4120836 w 14627471"/>
                <a:gd name="connsiteY35" fmla="*/ 296015 h 2334827"/>
                <a:gd name="connsiteX36" fmla="*/ 3246120 w 14627471"/>
                <a:gd name="connsiteY36" fmla="*/ 0 h 2334827"/>
                <a:gd name="connsiteX37" fmla="*/ 2038813 w 14627471"/>
                <a:gd name="connsiteY37" fmla="*/ 1167444 h 2334827"/>
                <a:gd name="connsiteX38" fmla="*/ 2038813 w 14627471"/>
                <a:gd name="connsiteY38" fmla="*/ 1174078 h 2334827"/>
                <a:gd name="connsiteX39" fmla="*/ 3259448 w 14627471"/>
                <a:gd name="connsiteY39" fmla="*/ 2334828 h 2334827"/>
                <a:gd name="connsiteX40" fmla="*/ 4217297 w 14627471"/>
                <a:gd name="connsiteY40" fmla="*/ 2002238 h 2334827"/>
                <a:gd name="connsiteX41" fmla="*/ 4233911 w 14627471"/>
                <a:gd name="connsiteY41" fmla="*/ 1965661 h 2334827"/>
                <a:gd name="connsiteX42" fmla="*/ 4233911 w 14627471"/>
                <a:gd name="connsiteY42" fmla="*/ 1024427 h 2334827"/>
                <a:gd name="connsiteX43" fmla="*/ 4190701 w 14627471"/>
                <a:gd name="connsiteY43" fmla="*/ 977870 h 2334827"/>
                <a:gd name="connsiteX44" fmla="*/ 4190701 w 14627471"/>
                <a:gd name="connsiteY44" fmla="*/ 977870 h 2334827"/>
                <a:gd name="connsiteX45" fmla="*/ 6655218 w 14627471"/>
                <a:gd name="connsiteY45" fmla="*/ 43150 h 2334827"/>
                <a:gd name="connsiteX46" fmla="*/ 6133054 w 14627471"/>
                <a:gd name="connsiteY46" fmla="*/ 43150 h 2334827"/>
                <a:gd name="connsiteX47" fmla="*/ 6086498 w 14627471"/>
                <a:gd name="connsiteY47" fmla="*/ 89707 h 2334827"/>
                <a:gd name="connsiteX48" fmla="*/ 6086498 w 14627471"/>
                <a:gd name="connsiteY48" fmla="*/ 1227209 h 2334827"/>
                <a:gd name="connsiteX49" fmla="*/ 5178492 w 14627471"/>
                <a:gd name="connsiteY49" fmla="*/ 59765 h 2334827"/>
                <a:gd name="connsiteX50" fmla="*/ 5141916 w 14627471"/>
                <a:gd name="connsiteY50" fmla="*/ 43150 h 2334827"/>
                <a:gd name="connsiteX51" fmla="*/ 4633020 w 14627471"/>
                <a:gd name="connsiteY51" fmla="*/ 43150 h 2334827"/>
                <a:gd name="connsiteX52" fmla="*/ 4586463 w 14627471"/>
                <a:gd name="connsiteY52" fmla="*/ 89707 h 2334827"/>
                <a:gd name="connsiteX53" fmla="*/ 4586463 w 14627471"/>
                <a:gd name="connsiteY53" fmla="*/ 2238308 h 2334827"/>
                <a:gd name="connsiteX54" fmla="*/ 4633020 w 14627471"/>
                <a:gd name="connsiteY54" fmla="*/ 2284865 h 2334827"/>
                <a:gd name="connsiteX55" fmla="*/ 5155184 w 14627471"/>
                <a:gd name="connsiteY55" fmla="*/ 2284865 h 2334827"/>
                <a:gd name="connsiteX56" fmla="*/ 5201741 w 14627471"/>
                <a:gd name="connsiteY56" fmla="*/ 2238308 h 2334827"/>
                <a:gd name="connsiteX57" fmla="*/ 5201741 w 14627471"/>
                <a:gd name="connsiteY57" fmla="*/ 1054250 h 2334827"/>
                <a:gd name="connsiteX58" fmla="*/ 6146322 w 14627471"/>
                <a:gd name="connsiteY58" fmla="*/ 2268250 h 2334827"/>
                <a:gd name="connsiteX59" fmla="*/ 6182898 w 14627471"/>
                <a:gd name="connsiteY59" fmla="*/ 2284865 h 2334827"/>
                <a:gd name="connsiteX60" fmla="*/ 6658506 w 14627471"/>
                <a:gd name="connsiteY60" fmla="*/ 2284865 h 2334827"/>
                <a:gd name="connsiteX61" fmla="*/ 6705063 w 14627471"/>
                <a:gd name="connsiteY61" fmla="*/ 2238308 h 2334827"/>
                <a:gd name="connsiteX62" fmla="*/ 6705063 w 14627471"/>
                <a:gd name="connsiteY62" fmla="*/ 89767 h 2334827"/>
                <a:gd name="connsiteX63" fmla="*/ 6655159 w 14627471"/>
                <a:gd name="connsiteY63" fmla="*/ 43210 h 2334827"/>
                <a:gd name="connsiteX64" fmla="*/ 6655159 w 14627471"/>
                <a:gd name="connsiteY64" fmla="*/ 43210 h 2334827"/>
                <a:gd name="connsiteX65" fmla="*/ 12488970 w 14627471"/>
                <a:gd name="connsiteY65" fmla="*/ 43150 h 2334827"/>
                <a:gd name="connsiteX66" fmla="*/ 10616423 w 14627471"/>
                <a:gd name="connsiteY66" fmla="*/ 43150 h 2334827"/>
                <a:gd name="connsiteX67" fmla="*/ 10569866 w 14627471"/>
                <a:gd name="connsiteY67" fmla="*/ 89707 h 2334827"/>
                <a:gd name="connsiteX68" fmla="*/ 10569866 w 14627471"/>
                <a:gd name="connsiteY68" fmla="*/ 542066 h 2334827"/>
                <a:gd name="connsiteX69" fmla="*/ 10616423 w 14627471"/>
                <a:gd name="connsiteY69" fmla="*/ 588623 h 2334827"/>
                <a:gd name="connsiteX70" fmla="*/ 11241681 w 14627471"/>
                <a:gd name="connsiteY70" fmla="*/ 588623 h 2334827"/>
                <a:gd name="connsiteX71" fmla="*/ 11241681 w 14627471"/>
                <a:gd name="connsiteY71" fmla="*/ 2241655 h 2334827"/>
                <a:gd name="connsiteX72" fmla="*/ 11288238 w 14627471"/>
                <a:gd name="connsiteY72" fmla="*/ 2288212 h 2334827"/>
                <a:gd name="connsiteX73" fmla="*/ 11817096 w 14627471"/>
                <a:gd name="connsiteY73" fmla="*/ 2288212 h 2334827"/>
                <a:gd name="connsiteX74" fmla="*/ 11863653 w 14627471"/>
                <a:gd name="connsiteY74" fmla="*/ 2241655 h 2334827"/>
                <a:gd name="connsiteX75" fmla="*/ 11863653 w 14627471"/>
                <a:gd name="connsiteY75" fmla="*/ 595316 h 2334827"/>
                <a:gd name="connsiteX76" fmla="*/ 11870287 w 14627471"/>
                <a:gd name="connsiteY76" fmla="*/ 588682 h 2334827"/>
                <a:gd name="connsiteX77" fmla="*/ 12488911 w 14627471"/>
                <a:gd name="connsiteY77" fmla="*/ 588682 h 2334827"/>
                <a:gd name="connsiteX78" fmla="*/ 12535468 w 14627471"/>
                <a:gd name="connsiteY78" fmla="*/ 542126 h 2334827"/>
                <a:gd name="connsiteX79" fmla="*/ 12535468 w 14627471"/>
                <a:gd name="connsiteY79" fmla="*/ 89767 h 2334827"/>
                <a:gd name="connsiteX80" fmla="*/ 12488911 w 14627471"/>
                <a:gd name="connsiteY80" fmla="*/ 43210 h 2334827"/>
                <a:gd name="connsiteX81" fmla="*/ 14580974 w 14627471"/>
                <a:gd name="connsiteY81" fmla="*/ 1759354 h 2334827"/>
                <a:gd name="connsiteX82" fmla="*/ 13423512 w 14627471"/>
                <a:gd name="connsiteY82" fmla="*/ 1759354 h 2334827"/>
                <a:gd name="connsiteX83" fmla="*/ 13423512 w 14627471"/>
                <a:gd name="connsiteY83" fmla="*/ 1403455 h 2334827"/>
                <a:gd name="connsiteX84" fmla="*/ 14454573 w 14627471"/>
                <a:gd name="connsiteY84" fmla="*/ 1403455 h 2334827"/>
                <a:gd name="connsiteX85" fmla="*/ 14501130 w 14627471"/>
                <a:gd name="connsiteY85" fmla="*/ 1356898 h 2334827"/>
                <a:gd name="connsiteX86" fmla="*/ 14501130 w 14627471"/>
                <a:gd name="connsiteY86" fmla="*/ 961136 h 2334827"/>
                <a:gd name="connsiteX87" fmla="*/ 14454573 w 14627471"/>
                <a:gd name="connsiteY87" fmla="*/ 914579 h 2334827"/>
                <a:gd name="connsiteX88" fmla="*/ 13423512 w 14627471"/>
                <a:gd name="connsiteY88" fmla="*/ 914579 h 2334827"/>
                <a:gd name="connsiteX89" fmla="*/ 13423512 w 14627471"/>
                <a:gd name="connsiteY89" fmla="*/ 575355 h 2334827"/>
                <a:gd name="connsiteX90" fmla="*/ 14564300 w 14627471"/>
                <a:gd name="connsiteY90" fmla="*/ 575355 h 2334827"/>
                <a:gd name="connsiteX91" fmla="*/ 14610857 w 14627471"/>
                <a:gd name="connsiteY91" fmla="*/ 528798 h 2334827"/>
                <a:gd name="connsiteX92" fmla="*/ 14610857 w 14627471"/>
                <a:gd name="connsiteY92" fmla="*/ 93113 h 2334827"/>
                <a:gd name="connsiteX93" fmla="*/ 14564300 w 14627471"/>
                <a:gd name="connsiteY93" fmla="*/ 46557 h 2334827"/>
                <a:gd name="connsiteX94" fmla="*/ 12854730 w 14627471"/>
                <a:gd name="connsiteY94" fmla="*/ 46557 h 2334827"/>
                <a:gd name="connsiteX95" fmla="*/ 12808175 w 14627471"/>
                <a:gd name="connsiteY95" fmla="*/ 93113 h 2334827"/>
                <a:gd name="connsiteX96" fmla="*/ 12808175 w 14627471"/>
                <a:gd name="connsiteY96" fmla="*/ 2241715 h 2334827"/>
                <a:gd name="connsiteX97" fmla="*/ 12854730 w 14627471"/>
                <a:gd name="connsiteY97" fmla="*/ 2288271 h 2334827"/>
                <a:gd name="connsiteX98" fmla="*/ 14580915 w 14627471"/>
                <a:gd name="connsiteY98" fmla="*/ 2288271 h 2334827"/>
                <a:gd name="connsiteX99" fmla="*/ 14627472 w 14627471"/>
                <a:gd name="connsiteY99" fmla="*/ 2241715 h 2334827"/>
                <a:gd name="connsiteX100" fmla="*/ 14627472 w 14627471"/>
                <a:gd name="connsiteY100" fmla="*/ 1806030 h 2334827"/>
                <a:gd name="connsiteX101" fmla="*/ 14580915 w 14627471"/>
                <a:gd name="connsiteY101" fmla="*/ 1759473 h 2334827"/>
                <a:gd name="connsiteX102" fmla="*/ 14580915 w 14627471"/>
                <a:gd name="connsiteY102" fmla="*/ 1759473 h 2334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14627471" h="2334827">
                  <a:moveTo>
                    <a:pt x="1772741" y="1759354"/>
                  </a:moveTo>
                  <a:lnTo>
                    <a:pt x="615278" y="1759354"/>
                  </a:lnTo>
                  <a:lnTo>
                    <a:pt x="615278" y="1403455"/>
                  </a:lnTo>
                  <a:lnTo>
                    <a:pt x="1642992" y="1403455"/>
                  </a:lnTo>
                  <a:cubicBezTo>
                    <a:pt x="1669587" y="1403455"/>
                    <a:pt x="1689548" y="1383494"/>
                    <a:pt x="1689548" y="1356898"/>
                  </a:cubicBezTo>
                  <a:lnTo>
                    <a:pt x="1689548" y="961136"/>
                  </a:lnTo>
                  <a:cubicBezTo>
                    <a:pt x="1689548" y="934541"/>
                    <a:pt x="1669587" y="914579"/>
                    <a:pt x="1642992" y="914579"/>
                  </a:cubicBezTo>
                  <a:lnTo>
                    <a:pt x="615278" y="914579"/>
                  </a:lnTo>
                  <a:lnTo>
                    <a:pt x="615278" y="575355"/>
                  </a:lnTo>
                  <a:lnTo>
                    <a:pt x="1756066" y="575355"/>
                  </a:lnTo>
                  <a:cubicBezTo>
                    <a:pt x="1782662" y="575355"/>
                    <a:pt x="1802623" y="555393"/>
                    <a:pt x="1802623" y="528798"/>
                  </a:cubicBezTo>
                  <a:lnTo>
                    <a:pt x="1802623" y="93113"/>
                  </a:lnTo>
                  <a:cubicBezTo>
                    <a:pt x="1802623" y="66518"/>
                    <a:pt x="1782662" y="46557"/>
                    <a:pt x="1756066" y="46557"/>
                  </a:cubicBezTo>
                  <a:lnTo>
                    <a:pt x="46557" y="46557"/>
                  </a:lnTo>
                  <a:cubicBezTo>
                    <a:pt x="19961" y="46557"/>
                    <a:pt x="0" y="66518"/>
                    <a:pt x="0" y="93113"/>
                  </a:cubicBezTo>
                  <a:lnTo>
                    <a:pt x="0" y="2241715"/>
                  </a:lnTo>
                  <a:cubicBezTo>
                    <a:pt x="0" y="2268310"/>
                    <a:pt x="19961" y="2288271"/>
                    <a:pt x="46557" y="2288271"/>
                  </a:cubicBezTo>
                  <a:lnTo>
                    <a:pt x="1772741" y="2288271"/>
                  </a:lnTo>
                  <a:cubicBezTo>
                    <a:pt x="1799336" y="2288271"/>
                    <a:pt x="1819297" y="2268310"/>
                    <a:pt x="1819297" y="2241715"/>
                  </a:cubicBezTo>
                  <a:lnTo>
                    <a:pt x="1819297" y="1806030"/>
                  </a:lnTo>
                  <a:cubicBezTo>
                    <a:pt x="1819297" y="1779435"/>
                    <a:pt x="1795989" y="1759473"/>
                    <a:pt x="1772741" y="1759473"/>
                  </a:cubicBezTo>
                  <a:lnTo>
                    <a:pt x="1772741" y="1759473"/>
                  </a:lnTo>
                  <a:close/>
                  <a:moveTo>
                    <a:pt x="4190701" y="977751"/>
                  </a:moveTo>
                  <a:lnTo>
                    <a:pt x="3206197" y="977751"/>
                  </a:lnTo>
                  <a:lnTo>
                    <a:pt x="3206197" y="1433397"/>
                  </a:lnTo>
                  <a:lnTo>
                    <a:pt x="3648576" y="1433397"/>
                  </a:lnTo>
                  <a:lnTo>
                    <a:pt x="3648576" y="1702816"/>
                  </a:lnTo>
                  <a:cubicBezTo>
                    <a:pt x="3648576" y="1706163"/>
                    <a:pt x="3648576" y="1709450"/>
                    <a:pt x="3645229" y="1709450"/>
                  </a:cubicBezTo>
                  <a:cubicBezTo>
                    <a:pt x="3552115" y="1769334"/>
                    <a:pt x="3439041" y="1799276"/>
                    <a:pt x="3289330" y="1799276"/>
                  </a:cubicBezTo>
                  <a:cubicBezTo>
                    <a:pt x="2933431" y="1799276"/>
                    <a:pt x="2680686" y="1539838"/>
                    <a:pt x="2680686" y="1177305"/>
                  </a:cubicBezTo>
                  <a:lnTo>
                    <a:pt x="2680686" y="1170671"/>
                  </a:lnTo>
                  <a:cubicBezTo>
                    <a:pt x="2680686" y="828100"/>
                    <a:pt x="2930144" y="555393"/>
                    <a:pt x="3252754" y="555393"/>
                  </a:cubicBezTo>
                  <a:cubicBezTo>
                    <a:pt x="3458942" y="555393"/>
                    <a:pt x="3608653" y="621912"/>
                    <a:pt x="3758304" y="738333"/>
                  </a:cubicBezTo>
                  <a:cubicBezTo>
                    <a:pt x="3778265" y="754948"/>
                    <a:pt x="3808207" y="751661"/>
                    <a:pt x="3821475" y="731699"/>
                  </a:cubicBezTo>
                  <a:lnTo>
                    <a:pt x="4127470" y="362533"/>
                  </a:lnTo>
                  <a:cubicBezTo>
                    <a:pt x="4144085" y="342571"/>
                    <a:pt x="4140798" y="312629"/>
                    <a:pt x="4120836" y="296015"/>
                  </a:cubicBezTo>
                  <a:cubicBezTo>
                    <a:pt x="3891340" y="109788"/>
                    <a:pt x="3621921" y="0"/>
                    <a:pt x="3246120" y="0"/>
                  </a:cubicBezTo>
                  <a:cubicBezTo>
                    <a:pt x="2550997" y="0"/>
                    <a:pt x="2038813" y="512184"/>
                    <a:pt x="2038813" y="1167444"/>
                  </a:cubicBezTo>
                  <a:lnTo>
                    <a:pt x="2038813" y="1174078"/>
                  </a:lnTo>
                  <a:cubicBezTo>
                    <a:pt x="2038813" y="1852587"/>
                    <a:pt x="2560978" y="2334828"/>
                    <a:pt x="3259448" y="2334828"/>
                  </a:cubicBezTo>
                  <a:cubicBezTo>
                    <a:pt x="3655209" y="2334828"/>
                    <a:pt x="3981166" y="2191811"/>
                    <a:pt x="4217297" y="2002238"/>
                  </a:cubicBezTo>
                  <a:cubicBezTo>
                    <a:pt x="4227277" y="1992257"/>
                    <a:pt x="4233911" y="1978929"/>
                    <a:pt x="4233911" y="1965661"/>
                  </a:cubicBezTo>
                  <a:lnTo>
                    <a:pt x="4233911" y="1024427"/>
                  </a:lnTo>
                  <a:cubicBezTo>
                    <a:pt x="4237258" y="997832"/>
                    <a:pt x="4217297" y="977870"/>
                    <a:pt x="4190701" y="977870"/>
                  </a:cubicBezTo>
                  <a:lnTo>
                    <a:pt x="4190701" y="977870"/>
                  </a:lnTo>
                  <a:close/>
                  <a:moveTo>
                    <a:pt x="6655218" y="43150"/>
                  </a:moveTo>
                  <a:lnTo>
                    <a:pt x="6133054" y="43150"/>
                  </a:lnTo>
                  <a:cubicBezTo>
                    <a:pt x="6106459" y="43150"/>
                    <a:pt x="6086498" y="63112"/>
                    <a:pt x="6086498" y="89707"/>
                  </a:cubicBezTo>
                  <a:lnTo>
                    <a:pt x="6086498" y="1227209"/>
                  </a:lnTo>
                  <a:lnTo>
                    <a:pt x="5178492" y="59765"/>
                  </a:lnTo>
                  <a:cubicBezTo>
                    <a:pt x="5168512" y="49784"/>
                    <a:pt x="5155184" y="43150"/>
                    <a:pt x="5141916" y="43150"/>
                  </a:cubicBezTo>
                  <a:lnTo>
                    <a:pt x="4633020" y="43150"/>
                  </a:lnTo>
                  <a:cubicBezTo>
                    <a:pt x="4606425" y="43150"/>
                    <a:pt x="4586463" y="63112"/>
                    <a:pt x="4586463" y="89707"/>
                  </a:cubicBezTo>
                  <a:lnTo>
                    <a:pt x="4586463" y="2238308"/>
                  </a:lnTo>
                  <a:cubicBezTo>
                    <a:pt x="4586463" y="2264904"/>
                    <a:pt x="4606425" y="2284865"/>
                    <a:pt x="4633020" y="2284865"/>
                  </a:cubicBezTo>
                  <a:lnTo>
                    <a:pt x="5155184" y="2284865"/>
                  </a:lnTo>
                  <a:cubicBezTo>
                    <a:pt x="5181780" y="2284865"/>
                    <a:pt x="5201741" y="2264904"/>
                    <a:pt x="5201741" y="2238308"/>
                  </a:cubicBezTo>
                  <a:lnTo>
                    <a:pt x="5201741" y="1054250"/>
                  </a:lnTo>
                  <a:lnTo>
                    <a:pt x="6146322" y="2268250"/>
                  </a:lnTo>
                  <a:cubicBezTo>
                    <a:pt x="6156303" y="2278231"/>
                    <a:pt x="6169630" y="2284865"/>
                    <a:pt x="6182898" y="2284865"/>
                  </a:cubicBezTo>
                  <a:lnTo>
                    <a:pt x="6658506" y="2284865"/>
                  </a:lnTo>
                  <a:cubicBezTo>
                    <a:pt x="6685101" y="2284865"/>
                    <a:pt x="6705063" y="2264904"/>
                    <a:pt x="6705063" y="2238308"/>
                  </a:cubicBezTo>
                  <a:lnTo>
                    <a:pt x="6705063" y="89767"/>
                  </a:lnTo>
                  <a:cubicBezTo>
                    <a:pt x="6701715" y="66458"/>
                    <a:pt x="6678467" y="43210"/>
                    <a:pt x="6655159" y="43210"/>
                  </a:cubicBezTo>
                  <a:lnTo>
                    <a:pt x="6655159" y="43210"/>
                  </a:lnTo>
                  <a:close/>
                  <a:moveTo>
                    <a:pt x="12488970" y="43150"/>
                  </a:moveTo>
                  <a:lnTo>
                    <a:pt x="10616423" y="43150"/>
                  </a:lnTo>
                  <a:cubicBezTo>
                    <a:pt x="10589828" y="43150"/>
                    <a:pt x="10569866" y="63112"/>
                    <a:pt x="10569866" y="89707"/>
                  </a:cubicBezTo>
                  <a:lnTo>
                    <a:pt x="10569866" y="542066"/>
                  </a:lnTo>
                  <a:cubicBezTo>
                    <a:pt x="10569866" y="568661"/>
                    <a:pt x="10589828" y="588623"/>
                    <a:pt x="10616423" y="588623"/>
                  </a:cubicBezTo>
                  <a:lnTo>
                    <a:pt x="11241681" y="588623"/>
                  </a:lnTo>
                  <a:lnTo>
                    <a:pt x="11241681" y="2241655"/>
                  </a:lnTo>
                  <a:cubicBezTo>
                    <a:pt x="11241681" y="2268250"/>
                    <a:pt x="11261643" y="2288212"/>
                    <a:pt x="11288238" y="2288212"/>
                  </a:cubicBezTo>
                  <a:lnTo>
                    <a:pt x="11817096" y="2288212"/>
                  </a:lnTo>
                  <a:cubicBezTo>
                    <a:pt x="11843691" y="2288212"/>
                    <a:pt x="11863653" y="2268250"/>
                    <a:pt x="11863653" y="2241655"/>
                  </a:cubicBezTo>
                  <a:lnTo>
                    <a:pt x="11863653" y="595316"/>
                  </a:lnTo>
                  <a:cubicBezTo>
                    <a:pt x="11863653" y="591970"/>
                    <a:pt x="11867000" y="588682"/>
                    <a:pt x="11870287" y="588682"/>
                  </a:cubicBezTo>
                  <a:lnTo>
                    <a:pt x="12488911" y="588682"/>
                  </a:lnTo>
                  <a:cubicBezTo>
                    <a:pt x="12515506" y="588682"/>
                    <a:pt x="12535468" y="568721"/>
                    <a:pt x="12535468" y="542126"/>
                  </a:cubicBezTo>
                  <a:lnTo>
                    <a:pt x="12535468" y="89767"/>
                  </a:lnTo>
                  <a:cubicBezTo>
                    <a:pt x="12535468" y="66458"/>
                    <a:pt x="12515506" y="43210"/>
                    <a:pt x="12488911" y="43210"/>
                  </a:cubicBezTo>
                  <a:close/>
                  <a:moveTo>
                    <a:pt x="14580974" y="1759354"/>
                  </a:moveTo>
                  <a:lnTo>
                    <a:pt x="13423512" y="1759354"/>
                  </a:lnTo>
                  <a:lnTo>
                    <a:pt x="13423512" y="1403455"/>
                  </a:lnTo>
                  <a:lnTo>
                    <a:pt x="14454573" y="1403455"/>
                  </a:lnTo>
                  <a:cubicBezTo>
                    <a:pt x="14481168" y="1403455"/>
                    <a:pt x="14501130" y="1383494"/>
                    <a:pt x="14501130" y="1356898"/>
                  </a:cubicBezTo>
                  <a:lnTo>
                    <a:pt x="14501130" y="961136"/>
                  </a:lnTo>
                  <a:cubicBezTo>
                    <a:pt x="14501130" y="934541"/>
                    <a:pt x="14481168" y="914579"/>
                    <a:pt x="14454573" y="914579"/>
                  </a:cubicBezTo>
                  <a:lnTo>
                    <a:pt x="13423512" y="914579"/>
                  </a:lnTo>
                  <a:lnTo>
                    <a:pt x="13423512" y="575355"/>
                  </a:lnTo>
                  <a:lnTo>
                    <a:pt x="14564300" y="575355"/>
                  </a:lnTo>
                  <a:cubicBezTo>
                    <a:pt x="14590895" y="575355"/>
                    <a:pt x="14610857" y="555393"/>
                    <a:pt x="14610857" y="528798"/>
                  </a:cubicBezTo>
                  <a:lnTo>
                    <a:pt x="14610857" y="93113"/>
                  </a:lnTo>
                  <a:cubicBezTo>
                    <a:pt x="14610857" y="66518"/>
                    <a:pt x="14590895" y="46557"/>
                    <a:pt x="14564300" y="46557"/>
                  </a:cubicBezTo>
                  <a:lnTo>
                    <a:pt x="12854730" y="46557"/>
                  </a:lnTo>
                  <a:cubicBezTo>
                    <a:pt x="12828135" y="46557"/>
                    <a:pt x="12808175" y="66518"/>
                    <a:pt x="12808175" y="93113"/>
                  </a:cubicBezTo>
                  <a:lnTo>
                    <a:pt x="12808175" y="2241715"/>
                  </a:lnTo>
                  <a:cubicBezTo>
                    <a:pt x="12808175" y="2268310"/>
                    <a:pt x="12828135" y="2288271"/>
                    <a:pt x="12854730" y="2288271"/>
                  </a:cubicBezTo>
                  <a:lnTo>
                    <a:pt x="14580915" y="2288271"/>
                  </a:lnTo>
                  <a:cubicBezTo>
                    <a:pt x="14607510" y="2288271"/>
                    <a:pt x="14627472" y="2268310"/>
                    <a:pt x="14627472" y="2241715"/>
                  </a:cubicBezTo>
                  <a:lnTo>
                    <a:pt x="14627472" y="1806030"/>
                  </a:lnTo>
                  <a:cubicBezTo>
                    <a:pt x="14627472" y="1779435"/>
                    <a:pt x="14607510" y="1759473"/>
                    <a:pt x="14580915" y="1759473"/>
                  </a:cubicBezTo>
                  <a:lnTo>
                    <a:pt x="14580915" y="1759473"/>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5" name="Freeform: Shape 5">
              <a:extLst>
                <a:ext uri="{FF2B5EF4-FFF2-40B4-BE49-F238E27FC236}">
                  <a16:creationId xmlns:a16="http://schemas.microsoft.com/office/drawing/2014/main" id="{6F48F526-9EF1-CCD6-2302-5620FEA3F11B}"/>
                </a:ext>
              </a:extLst>
            </p:cNvPr>
            <p:cNvSpPr/>
            <p:nvPr/>
          </p:nvSpPr>
          <p:spPr>
            <a:xfrm>
              <a:off x="7109518" y="3145982"/>
              <a:ext cx="3100032" cy="2738689"/>
            </a:xfrm>
            <a:custGeom>
              <a:avLst/>
              <a:gdLst>
                <a:gd name="connsiteX0" fmla="*/ 3094528 w 3100032"/>
                <a:gd name="connsiteY0" fmla="*/ 496915 h 2738689"/>
                <a:gd name="connsiteX1" fmla="*/ 2821822 w 3100032"/>
                <a:gd name="connsiteY1" fmla="*/ 21308 h 2738689"/>
                <a:gd name="connsiteX2" fmla="*/ 2771919 w 3100032"/>
                <a:gd name="connsiteY2" fmla="*/ 7980 h 2738689"/>
                <a:gd name="connsiteX3" fmla="*/ 1544650 w 3100032"/>
                <a:gd name="connsiteY3" fmla="*/ 716431 h 2738689"/>
                <a:gd name="connsiteX4" fmla="*/ 333996 w 3100032"/>
                <a:gd name="connsiteY4" fmla="*/ 4693 h 2738689"/>
                <a:gd name="connsiteX5" fmla="*/ 284093 w 3100032"/>
                <a:gd name="connsiteY5" fmla="*/ 18021 h 2738689"/>
                <a:gd name="connsiteX6" fmla="*/ 4693 w 3100032"/>
                <a:gd name="connsiteY6" fmla="*/ 493628 h 2738689"/>
                <a:gd name="connsiteX7" fmla="*/ 18020 w 3100032"/>
                <a:gd name="connsiteY7" fmla="*/ 543532 h 2738689"/>
                <a:gd name="connsiteX8" fmla="*/ 1242002 w 3100032"/>
                <a:gd name="connsiteY8" fmla="*/ 1261963 h 2738689"/>
                <a:gd name="connsiteX9" fmla="*/ 1242002 w 3100032"/>
                <a:gd name="connsiteY9" fmla="*/ 2702114 h 2738689"/>
                <a:gd name="connsiteX10" fmla="*/ 1278578 w 3100032"/>
                <a:gd name="connsiteY10" fmla="*/ 2738690 h 2738689"/>
                <a:gd name="connsiteX11" fmla="*/ 1820703 w 3100032"/>
                <a:gd name="connsiteY11" fmla="*/ 2738690 h 2738689"/>
                <a:gd name="connsiteX12" fmla="*/ 1857279 w 3100032"/>
                <a:gd name="connsiteY12" fmla="*/ 2702114 h 2738689"/>
                <a:gd name="connsiteX13" fmla="*/ 1857279 w 3100032"/>
                <a:gd name="connsiteY13" fmla="*/ 1255329 h 2738689"/>
                <a:gd name="connsiteX14" fmla="*/ 3081261 w 3100032"/>
                <a:gd name="connsiteY14" fmla="*/ 546878 h 2738689"/>
                <a:gd name="connsiteX15" fmla="*/ 3094588 w 3100032"/>
                <a:gd name="connsiteY15" fmla="*/ 496975 h 2738689"/>
                <a:gd name="connsiteX16" fmla="*/ 3094588 w 3100032"/>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00032" h="2738689">
                  <a:moveTo>
                    <a:pt x="3094528" y="496915"/>
                  </a:moveTo>
                  <a:lnTo>
                    <a:pt x="2821822" y="21308"/>
                  </a:lnTo>
                  <a:cubicBezTo>
                    <a:pt x="2811841" y="4693"/>
                    <a:pt x="2788533" y="-2001"/>
                    <a:pt x="2771919" y="7980"/>
                  </a:cubicBezTo>
                  <a:lnTo>
                    <a:pt x="1544650" y="716431"/>
                  </a:lnTo>
                  <a:lnTo>
                    <a:pt x="333996" y="4693"/>
                  </a:lnTo>
                  <a:cubicBezTo>
                    <a:pt x="317382" y="-5288"/>
                    <a:pt x="294074" y="1346"/>
                    <a:pt x="284093" y="18021"/>
                  </a:cubicBezTo>
                  <a:lnTo>
                    <a:pt x="4693" y="493628"/>
                  </a:lnTo>
                  <a:cubicBezTo>
                    <a:pt x="-5288" y="510243"/>
                    <a:pt x="1347" y="533551"/>
                    <a:pt x="18020" y="543532"/>
                  </a:cubicBezTo>
                  <a:lnTo>
                    <a:pt x="1242002" y="1261963"/>
                  </a:lnTo>
                  <a:lnTo>
                    <a:pt x="1242002" y="2702114"/>
                  </a:lnTo>
                  <a:cubicBezTo>
                    <a:pt x="1242002" y="2722075"/>
                    <a:pt x="1258617" y="2738690"/>
                    <a:pt x="1278578" y="2738690"/>
                  </a:cubicBezTo>
                  <a:lnTo>
                    <a:pt x="1820703" y="2738690"/>
                  </a:lnTo>
                  <a:cubicBezTo>
                    <a:pt x="1840664" y="2738690"/>
                    <a:pt x="1857279" y="2722075"/>
                    <a:pt x="1857279" y="2702114"/>
                  </a:cubicBezTo>
                  <a:lnTo>
                    <a:pt x="1857279" y="1255329"/>
                  </a:lnTo>
                  <a:lnTo>
                    <a:pt x="3081261" y="546878"/>
                  </a:lnTo>
                  <a:cubicBezTo>
                    <a:pt x="3101222" y="536898"/>
                    <a:pt x="3104569" y="513590"/>
                    <a:pt x="3094588" y="496975"/>
                  </a:cubicBezTo>
                  <a:lnTo>
                    <a:pt x="3094588" y="496975"/>
                  </a:lnTo>
                  <a:close/>
                </a:path>
              </a:pathLst>
            </a:custGeom>
            <a:no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6" name="Freeform: Shape 12">
              <a:extLst>
                <a:ext uri="{FF2B5EF4-FFF2-40B4-BE49-F238E27FC236}">
                  <a16:creationId xmlns:a16="http://schemas.microsoft.com/office/drawing/2014/main" id="{A1032921-7A8B-0647-1A13-262683EBA058}"/>
                </a:ext>
              </a:extLst>
            </p:cNvPr>
            <p:cNvSpPr/>
            <p:nvPr/>
          </p:nvSpPr>
          <p:spPr>
            <a:xfrm>
              <a:off x="6959880" y="2345764"/>
              <a:ext cx="3390642" cy="2991362"/>
            </a:xfrm>
            <a:custGeom>
              <a:avLst/>
              <a:gdLst>
                <a:gd name="connsiteX0" fmla="*/ 889377 w 3390642"/>
                <a:gd name="connsiteY0" fmla="*/ 2248349 h 2991362"/>
                <a:gd name="connsiteX1" fmla="*/ 836187 w 3390642"/>
                <a:gd name="connsiteY1" fmla="*/ 2235021 h 2991362"/>
                <a:gd name="connsiteX2" fmla="*/ 18008 w 3390642"/>
                <a:gd name="connsiteY2" fmla="*/ 2720609 h 2991362"/>
                <a:gd name="connsiteX3" fmla="*/ 4680 w 3390642"/>
                <a:gd name="connsiteY3" fmla="*/ 2773800 h 2991362"/>
                <a:gd name="connsiteX4" fmla="*/ 121102 w 3390642"/>
                <a:gd name="connsiteY4" fmla="*/ 2973354 h 2991362"/>
                <a:gd name="connsiteX5" fmla="*/ 174292 w 3390642"/>
                <a:gd name="connsiteY5" fmla="*/ 2986682 h 2991362"/>
                <a:gd name="connsiteX6" fmla="*/ 992471 w 3390642"/>
                <a:gd name="connsiteY6" fmla="*/ 2501094 h 2991362"/>
                <a:gd name="connsiteX7" fmla="*/ 1005799 w 3390642"/>
                <a:gd name="connsiteY7" fmla="*/ 2447903 h 2991362"/>
                <a:gd name="connsiteX8" fmla="*/ 889377 w 3390642"/>
                <a:gd name="connsiteY8" fmla="*/ 2248349 h 2991362"/>
                <a:gd name="connsiteX9" fmla="*/ 1823978 w 3390642"/>
                <a:gd name="connsiteY9" fmla="*/ 0 h 2991362"/>
                <a:gd name="connsiteX10" fmla="*/ 1554559 w 3390642"/>
                <a:gd name="connsiteY10" fmla="*/ 3347 h 2991362"/>
                <a:gd name="connsiteX11" fmla="*/ 1537944 w 3390642"/>
                <a:gd name="connsiteY11" fmla="*/ 23308 h 2991362"/>
                <a:gd name="connsiteX12" fmla="*/ 1541290 w 3390642"/>
                <a:gd name="connsiteY12" fmla="*/ 1011099 h 2991362"/>
                <a:gd name="connsiteX13" fmla="*/ 1561252 w 3390642"/>
                <a:gd name="connsiteY13" fmla="*/ 1027714 h 2991362"/>
                <a:gd name="connsiteX14" fmla="*/ 1830671 w 3390642"/>
                <a:gd name="connsiteY14" fmla="*/ 1027714 h 2991362"/>
                <a:gd name="connsiteX15" fmla="*/ 1847286 w 3390642"/>
                <a:gd name="connsiteY15" fmla="*/ 1007753 h 2991362"/>
                <a:gd name="connsiteX16" fmla="*/ 1843939 w 3390642"/>
                <a:gd name="connsiteY16" fmla="*/ 19961 h 2991362"/>
                <a:gd name="connsiteX17" fmla="*/ 1823978 w 3390642"/>
                <a:gd name="connsiteY17" fmla="*/ 0 h 2991362"/>
                <a:gd name="connsiteX18" fmla="*/ 1823978 w 3390642"/>
                <a:gd name="connsiteY18" fmla="*/ 0 h 2991362"/>
                <a:gd name="connsiteX19" fmla="*/ 3380549 w 3390642"/>
                <a:gd name="connsiteY19" fmla="*/ 2667419 h 2991362"/>
                <a:gd name="connsiteX20" fmla="*/ 2519101 w 3390642"/>
                <a:gd name="connsiteY20" fmla="*/ 2185177 h 2991362"/>
                <a:gd name="connsiteX21" fmla="*/ 2495793 w 3390642"/>
                <a:gd name="connsiteY21" fmla="*/ 2191811 h 2991362"/>
                <a:gd name="connsiteX22" fmla="*/ 2362757 w 3390642"/>
                <a:gd name="connsiteY22" fmla="*/ 2427942 h 2991362"/>
                <a:gd name="connsiteX23" fmla="*/ 2369391 w 3390642"/>
                <a:gd name="connsiteY23" fmla="*/ 2451250 h 2991362"/>
                <a:gd name="connsiteX24" fmla="*/ 3230839 w 3390642"/>
                <a:gd name="connsiteY24" fmla="*/ 2933491 h 2991362"/>
                <a:gd name="connsiteX25" fmla="*/ 3254148 w 3390642"/>
                <a:gd name="connsiteY25" fmla="*/ 2926857 h 2991362"/>
                <a:gd name="connsiteX26" fmla="*/ 3387184 w 3390642"/>
                <a:gd name="connsiteY26" fmla="*/ 2690727 h 2991362"/>
                <a:gd name="connsiteX27" fmla="*/ 3380549 w 3390642"/>
                <a:gd name="connsiteY27" fmla="*/ 2667419 h 299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90642" h="2991362">
                  <a:moveTo>
                    <a:pt x="889377" y="2248349"/>
                  </a:moveTo>
                  <a:cubicBezTo>
                    <a:pt x="879396" y="2231734"/>
                    <a:pt x="856089" y="2225040"/>
                    <a:pt x="836187" y="2235021"/>
                  </a:cubicBezTo>
                  <a:lnTo>
                    <a:pt x="18008" y="2720609"/>
                  </a:lnTo>
                  <a:cubicBezTo>
                    <a:pt x="1393" y="2730590"/>
                    <a:pt x="-5300" y="2753898"/>
                    <a:pt x="4680" y="2773800"/>
                  </a:cubicBezTo>
                  <a:lnTo>
                    <a:pt x="121102" y="2973354"/>
                  </a:lnTo>
                  <a:cubicBezTo>
                    <a:pt x="131083" y="2989969"/>
                    <a:pt x="154391" y="2996663"/>
                    <a:pt x="174292" y="2986682"/>
                  </a:cubicBezTo>
                  <a:lnTo>
                    <a:pt x="992471" y="2501094"/>
                  </a:lnTo>
                  <a:cubicBezTo>
                    <a:pt x="1009086" y="2491113"/>
                    <a:pt x="1015780" y="2467805"/>
                    <a:pt x="1005799" y="2447903"/>
                  </a:cubicBezTo>
                  <a:lnTo>
                    <a:pt x="889377" y="2248349"/>
                  </a:lnTo>
                  <a:close/>
                  <a:moveTo>
                    <a:pt x="1823978" y="0"/>
                  </a:moveTo>
                  <a:lnTo>
                    <a:pt x="1554559" y="3347"/>
                  </a:lnTo>
                  <a:cubicBezTo>
                    <a:pt x="1544578" y="3347"/>
                    <a:pt x="1537944" y="9981"/>
                    <a:pt x="1537944" y="23308"/>
                  </a:cubicBezTo>
                  <a:lnTo>
                    <a:pt x="1541290" y="1011099"/>
                  </a:lnTo>
                  <a:cubicBezTo>
                    <a:pt x="1541290" y="1021080"/>
                    <a:pt x="1547925" y="1027714"/>
                    <a:pt x="1561252" y="1027714"/>
                  </a:cubicBezTo>
                  <a:lnTo>
                    <a:pt x="1830671" y="1027714"/>
                  </a:lnTo>
                  <a:cubicBezTo>
                    <a:pt x="1840652" y="1027714"/>
                    <a:pt x="1847286" y="1021080"/>
                    <a:pt x="1847286" y="1007753"/>
                  </a:cubicBezTo>
                  <a:lnTo>
                    <a:pt x="1843939" y="19961"/>
                  </a:lnTo>
                  <a:cubicBezTo>
                    <a:pt x="1843939" y="9981"/>
                    <a:pt x="1833959" y="0"/>
                    <a:pt x="1823978" y="0"/>
                  </a:cubicBezTo>
                  <a:lnTo>
                    <a:pt x="1823978" y="0"/>
                  </a:lnTo>
                  <a:close/>
                  <a:moveTo>
                    <a:pt x="3380549" y="2667419"/>
                  </a:moveTo>
                  <a:lnTo>
                    <a:pt x="2519101" y="2185177"/>
                  </a:lnTo>
                  <a:cubicBezTo>
                    <a:pt x="2509121" y="2181831"/>
                    <a:pt x="2499140" y="2181831"/>
                    <a:pt x="2495793" y="2191811"/>
                  </a:cubicBezTo>
                  <a:lnTo>
                    <a:pt x="2362757" y="2427942"/>
                  </a:lnTo>
                  <a:cubicBezTo>
                    <a:pt x="2359410" y="2437922"/>
                    <a:pt x="2359410" y="2447903"/>
                    <a:pt x="2369391" y="2451250"/>
                  </a:cubicBezTo>
                  <a:lnTo>
                    <a:pt x="3230839" y="2933491"/>
                  </a:lnTo>
                  <a:cubicBezTo>
                    <a:pt x="3240820" y="2936838"/>
                    <a:pt x="3250800" y="2936838"/>
                    <a:pt x="3254148" y="2926857"/>
                  </a:cubicBezTo>
                  <a:lnTo>
                    <a:pt x="3387184" y="2690727"/>
                  </a:lnTo>
                  <a:cubicBezTo>
                    <a:pt x="3393818" y="2684093"/>
                    <a:pt x="3390530" y="2670766"/>
                    <a:pt x="3380549" y="2667419"/>
                  </a:cubicBezTo>
                  <a:close/>
                </a:path>
              </a:pathLst>
            </a:custGeom>
            <a:solidFill>
              <a:srgbClr val="0BC5BA"/>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7" name="Freeform: Shape 13">
              <a:extLst>
                <a:ext uri="{FF2B5EF4-FFF2-40B4-BE49-F238E27FC236}">
                  <a16:creationId xmlns:a16="http://schemas.microsoft.com/office/drawing/2014/main" id="{F36AA225-63EB-CB9B-6967-031EA0D0697C}"/>
                </a:ext>
              </a:extLst>
            </p:cNvPr>
            <p:cNvSpPr/>
            <p:nvPr/>
          </p:nvSpPr>
          <p:spPr>
            <a:xfrm>
              <a:off x="7109518" y="3132654"/>
              <a:ext cx="3099268" cy="2738689"/>
            </a:xfrm>
            <a:custGeom>
              <a:avLst/>
              <a:gdLst>
                <a:gd name="connsiteX0" fmla="*/ 3094528 w 3099268"/>
                <a:gd name="connsiteY0" fmla="*/ 496915 h 2738689"/>
                <a:gd name="connsiteX1" fmla="*/ 2821822 w 3099268"/>
                <a:gd name="connsiteY1" fmla="*/ 21307 h 2738689"/>
                <a:gd name="connsiteX2" fmla="*/ 2771919 w 3099268"/>
                <a:gd name="connsiteY2" fmla="*/ 7980 h 2738689"/>
                <a:gd name="connsiteX3" fmla="*/ 1544650 w 3099268"/>
                <a:gd name="connsiteY3" fmla="*/ 716431 h 2738689"/>
                <a:gd name="connsiteX4" fmla="*/ 333996 w 3099268"/>
                <a:gd name="connsiteY4" fmla="*/ 4693 h 2738689"/>
                <a:gd name="connsiteX5" fmla="*/ 284093 w 3099268"/>
                <a:gd name="connsiteY5" fmla="*/ 18020 h 2738689"/>
                <a:gd name="connsiteX6" fmla="*/ 4693 w 3099268"/>
                <a:gd name="connsiteY6" fmla="*/ 493628 h 2738689"/>
                <a:gd name="connsiteX7" fmla="*/ 18020 w 3099268"/>
                <a:gd name="connsiteY7" fmla="*/ 543532 h 2738689"/>
                <a:gd name="connsiteX8" fmla="*/ 1242002 w 3099268"/>
                <a:gd name="connsiteY8" fmla="*/ 1261963 h 2738689"/>
                <a:gd name="connsiteX9" fmla="*/ 1242002 w 3099268"/>
                <a:gd name="connsiteY9" fmla="*/ 2702113 h 2738689"/>
                <a:gd name="connsiteX10" fmla="*/ 1278578 w 3099268"/>
                <a:gd name="connsiteY10" fmla="*/ 2738689 h 2738689"/>
                <a:gd name="connsiteX11" fmla="*/ 1820703 w 3099268"/>
                <a:gd name="connsiteY11" fmla="*/ 2738689 h 2738689"/>
                <a:gd name="connsiteX12" fmla="*/ 1857279 w 3099268"/>
                <a:gd name="connsiteY12" fmla="*/ 2702113 h 2738689"/>
                <a:gd name="connsiteX13" fmla="*/ 1857279 w 3099268"/>
                <a:gd name="connsiteY13" fmla="*/ 1255329 h 2738689"/>
                <a:gd name="connsiteX14" fmla="*/ 3081261 w 3099268"/>
                <a:gd name="connsiteY14" fmla="*/ 546878 h 2738689"/>
                <a:gd name="connsiteX15" fmla="*/ 3094588 w 3099268"/>
                <a:gd name="connsiteY15" fmla="*/ 496975 h 2738689"/>
                <a:gd name="connsiteX16" fmla="*/ 3094588 w 3099268"/>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99268" h="2738689">
                  <a:moveTo>
                    <a:pt x="3094528" y="496915"/>
                  </a:moveTo>
                  <a:lnTo>
                    <a:pt x="2821822" y="21307"/>
                  </a:lnTo>
                  <a:cubicBezTo>
                    <a:pt x="2811841" y="4693"/>
                    <a:pt x="2788533" y="-2001"/>
                    <a:pt x="2771919" y="7980"/>
                  </a:cubicBezTo>
                  <a:lnTo>
                    <a:pt x="1544650" y="716431"/>
                  </a:lnTo>
                  <a:lnTo>
                    <a:pt x="333996" y="4693"/>
                  </a:lnTo>
                  <a:cubicBezTo>
                    <a:pt x="317382" y="-5288"/>
                    <a:pt x="294074" y="1346"/>
                    <a:pt x="284093" y="18020"/>
                  </a:cubicBezTo>
                  <a:lnTo>
                    <a:pt x="4693" y="493628"/>
                  </a:lnTo>
                  <a:cubicBezTo>
                    <a:pt x="-5288" y="510243"/>
                    <a:pt x="1347" y="533551"/>
                    <a:pt x="18020" y="543532"/>
                  </a:cubicBezTo>
                  <a:lnTo>
                    <a:pt x="1242002" y="1261963"/>
                  </a:lnTo>
                  <a:lnTo>
                    <a:pt x="1242002" y="2702113"/>
                  </a:lnTo>
                  <a:cubicBezTo>
                    <a:pt x="1242002" y="2722075"/>
                    <a:pt x="1258617" y="2738689"/>
                    <a:pt x="1278578" y="2738689"/>
                  </a:cubicBezTo>
                  <a:lnTo>
                    <a:pt x="1820703" y="2738689"/>
                  </a:lnTo>
                  <a:cubicBezTo>
                    <a:pt x="1840664" y="2738689"/>
                    <a:pt x="1857279" y="2722075"/>
                    <a:pt x="1857279" y="2702113"/>
                  </a:cubicBezTo>
                  <a:lnTo>
                    <a:pt x="1857279" y="1255329"/>
                  </a:lnTo>
                  <a:lnTo>
                    <a:pt x="3081261" y="546878"/>
                  </a:lnTo>
                  <a:cubicBezTo>
                    <a:pt x="3097876" y="536898"/>
                    <a:pt x="3104569" y="513590"/>
                    <a:pt x="3094588" y="496975"/>
                  </a:cubicBezTo>
                  <a:lnTo>
                    <a:pt x="3094588" y="496975"/>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grpSp>
      <p:sp>
        <p:nvSpPr>
          <p:cNvPr id="31" name="Title 30">
            <a:extLst>
              <a:ext uri="{FF2B5EF4-FFF2-40B4-BE49-F238E27FC236}">
                <a16:creationId xmlns:a16="http://schemas.microsoft.com/office/drawing/2014/main" id="{56BF9935-7B3A-D4CA-6DBF-6568A58432BD}"/>
              </a:ext>
            </a:extLst>
          </p:cNvPr>
          <p:cNvSpPr>
            <a:spLocks noGrp="1"/>
          </p:cNvSpPr>
          <p:nvPr>
            <p:ph type="title" hasCustomPrompt="1"/>
          </p:nvPr>
        </p:nvSpPr>
        <p:spPr>
          <a:xfrm>
            <a:off x="628650" y="2241060"/>
            <a:ext cx="7886700" cy="562077"/>
          </a:xfrm>
          <a:prstGeom prst="rect">
            <a:avLst/>
          </a:prstGeom>
        </p:spPr>
        <p:txBody>
          <a:bodyPr>
            <a:spAutoFit/>
          </a:bodyPr>
          <a:lstStyle>
            <a:lvl1pPr>
              <a:defRPr b="1" i="0">
                <a:solidFill>
                  <a:schemeClr val="bg1"/>
                </a:solidFill>
                <a:latin typeface="Avenir Black" panose="02000503020000020003" pitchFamily="2" charset="0"/>
              </a:defRPr>
            </a:lvl1pPr>
          </a:lstStyle>
          <a:p>
            <a:r>
              <a:rPr lang="en-US" dirty="0"/>
              <a:t>Click To Edit Master Title Style</a:t>
            </a:r>
          </a:p>
        </p:txBody>
      </p:sp>
    </p:spTree>
    <p:extLst>
      <p:ext uri="{BB962C8B-B14F-4D97-AF65-F5344CB8AC3E}">
        <p14:creationId xmlns:p14="http://schemas.microsoft.com/office/powerpoint/2010/main" val="4186467670"/>
      </p:ext>
    </p:extLst>
  </p:cSld>
  <p:clrMapOvr>
    <a:masterClrMapping/>
  </p:clrMapOvr>
  <p:extLst>
    <p:ext uri="{DCECCB84-F9BA-43D5-87BE-67443E8EF086}">
      <p15:sldGuideLst xmlns:p15="http://schemas.microsoft.com/office/powerpoint/2012/main">
        <p15:guide id="1" orient="horz" pos="2592">
          <p15:clr>
            <a:srgbClr val="FBAE40"/>
          </p15:clr>
        </p15:guide>
        <p15:guide id="2" pos="4608">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9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8587339"/>
      </p:ext>
    </p:extLst>
  </p:cSld>
  <p:clrMap bg1="lt1" tx1="dk1" bg2="lt2" tx2="dk2" accent1="accent1" accent2="accent2" accent3="accent3" accent4="accent4" accent5="accent5" accent6="accent6" hlink="hlink" folHlink="folHlink"/>
  <p:sldLayoutIdLst>
    <p:sldLayoutId id="2147483680" r:id="rId1"/>
    <p:sldLayoutId id="2147483699" r:id="rId2"/>
  </p:sldLayoutIdLst>
  <p:txStyles>
    <p:titleStyle>
      <a:lvl1pPr algn="l" defTabSz="685972"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92" indent="-171492" algn="l" defTabSz="685972"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478" indent="-171492" algn="l" defTabSz="685972"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464" indent="-171492" algn="l" defTabSz="685972"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450"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436"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42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08"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9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379"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972" rtl="0" eaLnBrk="1" latinLnBrk="0" hangingPunct="1">
        <a:defRPr sz="1350" kern="1200">
          <a:solidFill>
            <a:schemeClr val="tx1"/>
          </a:solidFill>
          <a:latin typeface="+mn-lt"/>
          <a:ea typeface="+mn-ea"/>
          <a:cs typeface="+mn-cs"/>
        </a:defRPr>
      </a:lvl1pPr>
      <a:lvl2pPr marL="342986" algn="l" defTabSz="685972" rtl="0" eaLnBrk="1" latinLnBrk="0" hangingPunct="1">
        <a:defRPr sz="1350" kern="1200">
          <a:solidFill>
            <a:schemeClr val="tx1"/>
          </a:solidFill>
          <a:latin typeface="+mn-lt"/>
          <a:ea typeface="+mn-ea"/>
          <a:cs typeface="+mn-cs"/>
        </a:defRPr>
      </a:lvl2pPr>
      <a:lvl3pPr marL="685972" algn="l" defTabSz="685972" rtl="0" eaLnBrk="1" latinLnBrk="0" hangingPunct="1">
        <a:defRPr sz="1350" kern="1200">
          <a:solidFill>
            <a:schemeClr val="tx1"/>
          </a:solidFill>
          <a:latin typeface="+mn-lt"/>
          <a:ea typeface="+mn-ea"/>
          <a:cs typeface="+mn-cs"/>
        </a:defRPr>
      </a:lvl3pPr>
      <a:lvl4pPr marL="1028958" algn="l" defTabSz="685972" rtl="0" eaLnBrk="1" latinLnBrk="0" hangingPunct="1">
        <a:defRPr sz="1350" kern="1200">
          <a:solidFill>
            <a:schemeClr val="tx1"/>
          </a:solidFill>
          <a:latin typeface="+mn-lt"/>
          <a:ea typeface="+mn-ea"/>
          <a:cs typeface="+mn-cs"/>
        </a:defRPr>
      </a:lvl4pPr>
      <a:lvl5pPr marL="1371942" algn="l" defTabSz="685972" rtl="0" eaLnBrk="1" latinLnBrk="0" hangingPunct="1">
        <a:defRPr sz="1350" kern="1200">
          <a:solidFill>
            <a:schemeClr val="tx1"/>
          </a:solidFill>
          <a:latin typeface="+mn-lt"/>
          <a:ea typeface="+mn-ea"/>
          <a:cs typeface="+mn-cs"/>
        </a:defRPr>
      </a:lvl5pPr>
      <a:lvl6pPr marL="1714929" algn="l" defTabSz="685972" rtl="0" eaLnBrk="1" latinLnBrk="0" hangingPunct="1">
        <a:defRPr sz="1350" kern="1200">
          <a:solidFill>
            <a:schemeClr val="tx1"/>
          </a:solidFill>
          <a:latin typeface="+mn-lt"/>
          <a:ea typeface="+mn-ea"/>
          <a:cs typeface="+mn-cs"/>
        </a:defRPr>
      </a:lvl6pPr>
      <a:lvl7pPr marL="2057914" algn="l" defTabSz="685972" rtl="0" eaLnBrk="1" latinLnBrk="0" hangingPunct="1">
        <a:defRPr sz="1350" kern="1200">
          <a:solidFill>
            <a:schemeClr val="tx1"/>
          </a:solidFill>
          <a:latin typeface="+mn-lt"/>
          <a:ea typeface="+mn-ea"/>
          <a:cs typeface="+mn-cs"/>
        </a:defRPr>
      </a:lvl7pPr>
      <a:lvl8pPr marL="2400900" algn="l" defTabSz="685972" rtl="0" eaLnBrk="1" latinLnBrk="0" hangingPunct="1">
        <a:defRPr sz="1350" kern="1200">
          <a:solidFill>
            <a:schemeClr val="tx1"/>
          </a:solidFill>
          <a:latin typeface="+mn-lt"/>
          <a:ea typeface="+mn-ea"/>
          <a:cs typeface="+mn-cs"/>
        </a:defRPr>
      </a:lvl8pPr>
      <a:lvl9pPr marL="2743886" algn="l" defTabSz="685972"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pos="672">
          <p15:clr>
            <a:srgbClr val="F26B43"/>
          </p15:clr>
        </p15:guide>
        <p15:guide id="4" pos="14690">
          <p15:clr>
            <a:srgbClr val="F26B43"/>
          </p15:clr>
        </p15:guide>
        <p15:guide id="5" orient="horz" pos="432">
          <p15:clr>
            <a:srgbClr val="F26B43"/>
          </p15:clr>
        </p15:guide>
        <p15:guide id="6" orient="horz" pos="792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Unusual Access - Reduce false positives associated with Windows system activity</a:t>
            </a:r>
          </a:p>
        </p:txBody>
      </p:sp>
      <p:sp>
        <p:nvSpPr>
          <p:cNvPr id="3" name="Content Placeholder 2"/>
          <p:cNvSpPr>
            <a:spLocks noGrp="1"/>
          </p:cNvSpPr>
          <p:nvPr>
            <p:ph idx="1" sz="half"/>
          </p:nvPr>
        </p:nvSpPr>
        <p:spPr/>
        <p:txBody>
          <a:bodyPr/>
          <a:lstStyle/>
          <a:p>
            <a:r>
              <a:t>&lt;p&gt;Link to original S&amp;amp;G feature - &lt;a href="https://egnyte.productboard.com/feature-board/8521480-cfs-s-g-joint-projects/features/18143025/detail"&gt;https://egnyte.productboard.com/feature-board/8521480-cfs-s-g-joint-projects/features/18143025/detail&lt;/a&gt;&lt;/p&gt;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Analysis and Modification of Recommendation Engine Test Results</a:t>
            </a:r>
          </a:p>
        </p:txBody>
      </p:sp>
      <p:sp>
        <p:nvSpPr>
          <p:cNvPr id="3" name="Content Placeholder 2"/>
          <p:cNvSpPr>
            <a:spLocks noGrp="1"/>
          </p:cNvSpPr>
          <p:nvPr>
            <p:ph idx="1" sz="half"/>
          </p:nvPr>
        </p:nvSpPr>
        <p:spPr/>
        <p:txBody>
          <a:bodyPr/>
          <a:lstStyle/>
          <a:p>
            <a: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Track sensitive content indicator labeling</a:t>
            </a:r>
          </a:p>
        </p:txBody>
      </p:sp>
      <p:sp>
        <p:nvSpPr>
          <p:cNvPr id="3" name="Content Placeholder 2"/>
          <p:cNvSpPr>
            <a:spLocks noGrp="1"/>
          </p:cNvSpPr>
          <p:nvPr>
            <p:ph idx="1" sz="half"/>
          </p:nvPr>
        </p:nvSpPr>
        <p:spPr/>
        <p:txBody>
          <a:bodyPr/>
          <a:lstStyle/>
          <a:p>
            <a:r>
              <a:t>&lt;p&gt;&lt;b&gt;Problem Statement&lt;/b&gt;&lt;/p&gt;</a:t>
            </a:r>
          </a:p>
          <a:p>
            <a:r>
              <a:t>&lt;p&gt;The sensitive content indicator is of high interest to senior leadership, so we're going to need to track what customers have the SCII labeling policy enabled. &lt;/p&gt;</a:t>
            </a:r>
          </a:p>
          <a:p>
            <a:r>
              <a:t>&lt;p&gt;&lt;/p&gt;</a:t>
            </a:r>
          </a:p>
          <a:p>
            <a:r>
              <a:t>&lt;p&gt;&lt;b&gt;User Story&lt;/b&gt;&lt;/p&gt;</a:t>
            </a:r>
          </a:p>
          <a:p>
            <a:r>
              <a:t>&lt;p&gt;As an feature owner, I need to be able to report on the usage of all released features&lt;/p&gt;</a:t>
            </a:r>
          </a:p>
          <a:p>
            <a:r>
              <a:t>&lt;p&gt;&lt;/p&gt;</a:t>
            </a:r>
          </a:p>
          <a:p>
            <a:r>
              <a:t>&lt;p&gt;&lt;b&gt;Feature Description&lt;/b&gt;&lt;/p&gt;</a:t>
            </a:r>
          </a:p>
          <a:p>
            <a:r>
              <a:t>&lt;p&gt;The sensitive content indicator is of high interest to senior leadership, so we're going to need to track what customers have the SCII labeling policy enabled.&lt;br /&gt;</a:t>
            </a:r>
          </a:p>
          <a:p>
            <a:r>
              <a:t>Information needed:&lt;/p&gt;</a:t>
            </a:r>
          </a:p>
          <a:p>
            <a:r>
              <a:t>&lt;ul&gt;</a:t>
            </a:r>
          </a:p>
          <a:p>
            <a:r>
              <a:t>&lt;li&gt;Tenant ID&lt;/li&gt;</a:t>
            </a:r>
          </a:p>
          <a:p>
            <a:r>
              <a:t>&lt;li&gt;Tenant name (nice to have)&lt;/li&gt;</a:t>
            </a:r>
          </a:p>
          <a:p>
            <a:r>
              <a:t>&lt;li&gt;Policy state (enabled/disabled)&lt;/li&gt;</a:t>
            </a:r>
          </a:p>
          <a:p>
            <a:r>
              <a:t>&lt;li&gt;Associated CC policies (policy ID)&lt;/li&gt;</a:t>
            </a:r>
          </a:p>
          <a:p>
            <a:r>
              <a:t>&lt;li&gt;Associated sources (source ID)&lt;/li&gt;</a:t>
            </a:r>
          </a:p>
          <a:p>
            <a:r>
              <a:t>&lt;li&gt;Number of files labeled&lt;/li&gt;</a:t>
            </a:r>
          </a:p>
          <a:p>
            <a:r>
              <a:t>&lt;li&gt;Update schedule TBD (maybe every 24 hours)&lt;/li&gt;</a:t>
            </a:r>
          </a:p>
          <a:p>
            <a:r>
              <a:t>&lt;/ul&gt;</a:t>
            </a:r>
          </a:p>
          <a:p>
            <a:r>
              <a:t>&lt;p&gt;If it's built for generic doc labeling info:&lt;/p&gt;</a:t>
            </a:r>
          </a:p>
          <a:p>
            <a:r>
              <a:t>&lt;ul&gt;</a:t>
            </a:r>
          </a:p>
          <a:p>
            <a:r>
              <a:t>&lt;li&gt;Mark individual patterns (yes/no)&lt;/li&gt;</a:t>
            </a:r>
          </a:p>
          <a:p>
            <a:r>
              <a:t>&lt;li&gt;Write persistent labels (yes/no)&lt;/li&gt;</a:t>
            </a:r>
          </a:p>
          <a:p>
            <a:r>
              <a:t>&lt;li&gt;Policy name&lt;/li&gt;</a:t>
            </a:r>
          </a:p>
          <a:p>
            <a:r>
              <a:t>&lt;li&gt;Description&lt;/li&gt;</a:t>
            </a:r>
          </a:p>
          <a:p>
            <a:r>
              <a:t>&lt;/ul&gt;</a:t>
            </a:r>
          </a:p>
          <a:p>
            <a:r>
              <a:t>&lt;p&gt;Ideas:&lt;/p&gt;</a:t>
            </a:r>
          </a:p>
          <a:p>
            <a:r>
              <a:t>&lt;ul&gt;</a:t>
            </a:r>
          </a:p>
          <a:p>
            <a:r>
              <a:t>&lt;li&gt;Make information available in admin panel</a:t>
            </a:r>
          </a:p>
          <a:p>
            <a:r>
              <a:t>&lt;ul&gt;</a:t>
            </a:r>
          </a:p>
          <a:p>
            <a:r>
              <a:t>&lt;li&gt;This may be quick solution, but might only be for the SCII (and LPTR) labeling policy&lt;/li&gt;</a:t>
            </a:r>
          </a:p>
          <a:p>
            <a:r>
              <a:t>&lt;/ul&gt;</a:t>
            </a:r>
          </a:p>
          <a:p>
            <a:r>
              <a:t>&lt;/li&gt;</a:t>
            </a:r>
          </a:p>
          <a:p>
            <a:r>
              <a:t>&lt;li&gt;Make information available in BQ</a:t>
            </a:r>
          </a:p>
          <a:p>
            <a:r>
              <a:t>&lt;ul&gt;</a:t>
            </a:r>
          </a:p>
          <a:p>
            <a:r>
              <a:t>&lt;li&gt;Would be usable by more teams (like the data team)&lt;/li&gt;</a:t>
            </a:r>
          </a:p>
          <a:p>
            <a:r>
              <a:t>&lt;li&gt;Could be expanded to include all labeling policies&lt;/li&gt;</a:t>
            </a:r>
          </a:p>
          <a:p>
            <a:r>
              <a:t>&lt;/ul&gt;</a:t>
            </a:r>
          </a:p>
          <a:p>
            <a:r>
              <a:t>&lt;/li&gt;</a:t>
            </a:r>
          </a:p>
          <a:p>
            <a:r>
              <a:t>&lt;/ul&gt;</a:t>
            </a:r>
          </a:p>
          <a:p>
            <a:r>
              <a:t>&lt;p&gt;&lt;/p&gt;</a:t>
            </a:r>
          </a:p>
          <a:p>
            <a:r>
              <a:t>&lt;p&gt;&lt;b&gt;Public Summary&lt;/b&gt;&lt;/p&gt;</a:t>
            </a:r>
          </a:p>
          <a:p>
            <a:r>
              <a:t>&lt;p&gt;This is an internal-only feature. As we continue to expand the scope of document labeling, we need a better mechanism to track the usage of the feature. This work will allow for more robust reporting on how customers are using document labeling. &lt;/p&gt;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Deleting a Workspace</a:t>
            </a:r>
          </a:p>
        </p:txBody>
      </p:sp>
      <p:sp>
        <p:nvSpPr>
          <p:cNvPr id="3" name="Content Placeholder 2"/>
          <p:cNvSpPr>
            <a:spLocks noGrp="1"/>
          </p:cNvSpPr>
          <p:nvPr>
            <p:ph idx="1" sz="half"/>
          </p:nvPr>
        </p:nvSpPr>
        <p:spPr/>
        <p:txBody>
          <a:bodyPr/>
          <a:lstStyle/>
          <a:p>
            <a:r>
              <a:t>&lt;p&gt;Allow the user to delete inactive Workspaces and navigate standard users back to Collaborate.&lt;/p&gt;</a:t>
            </a:r>
          </a:p>
          <a:p>
            <a:r>
              <a:t>&lt;p&gt;&lt;/p&gt;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NGP Trial Onboarding Refinements (Milestone 3)</a:t>
            </a:r>
          </a:p>
        </p:txBody>
      </p:sp>
      <p:sp>
        <p:nvSpPr>
          <p:cNvPr id="3" name="Content Placeholder 2"/>
          <p:cNvSpPr>
            <a:spLocks noGrp="1"/>
          </p:cNvSpPr>
          <p:nvPr>
            <p:ph idx="1" sz="half"/>
          </p:nvPr>
        </p:nvSpPr>
        <p:spPr/>
        <p:txBody>
          <a:bodyPr/>
          <a:lstStyle/>
          <a:p>
            <a:r>
              <a:t>&lt;p&gt;Encompasses everything in Milestone 3&lt;/p&gt;</a:t>
            </a:r>
          </a:p>
          <a:p>
            <a:r>
              <a:t>&lt;p&gt;Also includes further expansion of AI and S&amp;amp;G Onboarding Tasks.&lt;/p&gt;</a:t>
            </a:r>
          </a:p>
          <a:p>
            <a:r>
              <a:t>&lt;p&gt;Please see the Jira Epic.&lt;/p&gt;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Google Import Functionality Enhancement</a:t>
            </a:r>
          </a:p>
        </p:txBody>
      </p:sp>
      <p:sp>
        <p:nvSpPr>
          <p:cNvPr id="3" name="Content Placeholder 2"/>
          <p:cNvSpPr>
            <a:spLocks noGrp="1"/>
          </p:cNvSpPr>
          <p:nvPr>
            <p:ph idx="1" sz="half"/>
          </p:nvPr>
        </p:nvSpPr>
        <p:spPr/>
        <p:txBody>
          <a:bodyPr/>
          <a:lstStyle/>
          <a:p>
            <a:r>
              <a:t>&lt;p&gt;Problem Statement&lt;/p&gt;</a:t>
            </a:r>
          </a:p>
          <a:p>
            <a:r>
              <a:t>&lt;p&gt;Users who will import files from Google Drive (G Drive) to Egnyte currently lack the ability to select and import entire folders. Instead, they may be restricted to importing individual files, which can be time-consuming, especially for users who need to transfer large sets of organized files and subfolders. This limitation presents several issues:&lt;/p&gt;</a:t>
            </a:r>
          </a:p>
          <a:p>
            <a:r>
              <a:t>&lt;ul&gt;</a:t>
            </a:r>
          </a:p>
          <a:p>
            <a:r>
              <a:t>&lt;li&gt;&lt;b&gt;Inefficiency&lt;/b&gt;: Without the ability to import folders directly, users must manually select files one by one. This process is cumbersome, particularly when dealing with large data sets.&lt;/li&gt;</a:t>
            </a:r>
          </a:p>
          <a:p>
            <a:r>
              <a:t>&lt;li&gt;&lt;b&gt;Loss of Folder Structure&lt;/b&gt;: When users import individual files, the original folder structure from G Drive isn’t maintained, making it challenging to organize content in Egnyte as it was originally structured.&lt;/li&gt;</a:t>
            </a:r>
          </a:p>
          <a:p>
            <a:r>
              <a:t>&lt;li&gt;&lt;b&gt;Time-Consuming Workflow&lt;/b&gt;: Reconstructing folders and re-uploading files separately adds time to workflows and increases the chance of errors, such as missing files or misplacement.&lt;/li&gt;</a:t>
            </a:r>
          </a:p>
          <a:p>
            <a:r>
              <a:t>&lt;li&gt;&lt;b&gt;Reduced Usability&lt;/b&gt;: This lack of folder import functionality impacts the user experience, as they must go through multiple steps to transfer data, creating frustration and potential reluctance to use the import feature.&lt;/li&gt;</a:t>
            </a:r>
          </a:p>
          <a:p>
            <a:r>
              <a:t>&lt;/ul&gt;</a:t>
            </a:r>
          </a:p>
          <a:p>
            <a:r>
              <a:t>&lt;p&gt;Solution: Provide Folder Selection Functionality for Importing Folders to Egnyte from G Drive&lt;/p&gt;</a:t>
            </a:r>
          </a:p>
          <a:p>
            <a:r>
              <a:t>&lt;p&gt;To address this problem, the solution is to implement a folder selection capability within the G Drive to Egnyte import feature. This enhancement will allow users to select an entire folder (or multiple folders) from G Drive, preserving the structure and significantly streamlining the import process. Here are the solution details:&lt;/p&gt;</a:t>
            </a:r>
          </a:p>
          <a:p>
            <a:r>
              <a:t>&lt;ol&gt;</a:t>
            </a:r>
          </a:p>
          <a:p>
            <a:r>
              <a:t>&lt;li&gt;&lt;b&gt;Folder Selection Interface&lt;/b&gt;</a:t>
            </a:r>
          </a:p>
          <a:p>
            <a:r>
              <a:t>&lt;ul&gt;</a:t>
            </a:r>
          </a:p>
          <a:p>
            <a:r>
              <a:t>&lt;li&gt;&lt;b&gt;UI Enhancement for Folder Selection&lt;/b&gt;: Modify the existing import interface to allow users to navigate and select folders within G Drive, not just files. This interface might include a tree-view or expandable list of folders, making it easy to locate and select entire folders.&lt;/li&gt;</a:t>
            </a:r>
          </a:p>
          <a:p>
            <a:r>
              <a:t>&lt;li&gt;&lt;b&gt;Multi-Select Capability&lt;/b&gt;: Enable users to select one or more folders simultaneously if they need to import multiple folder structures.&lt;/li&gt;</a:t>
            </a:r>
          </a:p>
          <a:p>
            <a:r>
              <a:t>&lt;/ul&gt;</a:t>
            </a:r>
          </a:p>
          <a:p>
            <a:r>
              <a:t>&lt;/li&gt;</a:t>
            </a:r>
          </a:p>
          <a:p>
            <a:r>
              <a:t>&lt;li&gt;&lt;b&gt;Preservation of Folder Structure&lt;/b&gt;</a:t>
            </a:r>
          </a:p>
          <a:p>
            <a:r>
              <a:t>&lt;ul&gt;</a:t>
            </a:r>
          </a:p>
          <a:p>
            <a:r>
              <a:t>&lt;li&gt;&lt;b&gt;Recursive Import&lt;/b&gt;: Ensure that subfolders and nested files within the selected folder are automatically included in the import. This requires the system to identify and copy the entire folder hierarchy as it exists in G Drive.&lt;/li&gt;</a:t>
            </a:r>
          </a:p>
          <a:p>
            <a:r>
              <a:t>&lt;li&gt;&lt;b&gt;Structure Replication in Egnyte&lt;/b&gt;: Once imported, the folder and subfolder structure should be mirrored in Egnyte, preserving the organization exactly as it was in G Drive. This step reduces the need for users to reorganize content after import.&lt;/li&gt;</a:t>
            </a:r>
          </a:p>
          <a:p>
            <a:r>
              <a:t>&lt;/ul&gt;</a:t>
            </a:r>
          </a:p>
          <a:p>
            <a:r>
              <a:t>&lt;/li&gt;</a:t>
            </a:r>
          </a:p>
          <a:p>
            <a:r>
              <a:t>&lt;li&gt;&lt;b&gt;Seamless Integration with Egnyte&lt;/b&gt;</a:t>
            </a:r>
          </a:p>
          <a:p>
            <a:r>
              <a:t>&lt;ul&gt;</a:t>
            </a:r>
          </a:p>
          <a:p>
            <a:r>
              <a:t>&lt;li&gt;&lt;b&gt;Compatibility with Egnyte’s Folder Permissions&lt;/b&gt;: As folders are imported, they should align with Egnyte’s permissions model. For example, administrators may set default permissions for imported folders, or the system could prompt the user to define folder permissions as needed.&lt;/li&gt;</a:t>
            </a:r>
          </a:p>
          <a:p>
            <a:r>
              <a:t>&lt;li&gt;&lt;b&gt;Confirmation and Summary Screen&lt;/b&gt;: After selection, a summary screen should display the chosen folders and an estimated time for import. This feature allows users to confirm that they’re importing the correct data.&lt;/li&gt;</a:t>
            </a:r>
          </a:p>
          <a:p>
            <a:r>
              <a:t>&lt;/ul&gt;</a:t>
            </a:r>
          </a:p>
          <a:p>
            <a:r>
              <a:t>&lt;/li&gt;</a:t>
            </a:r>
          </a:p>
          <a:p>
            <a:r>
              <a:t>&lt;li&gt;&lt;b&gt;Benefits of the Solution&lt;/b&gt;</a:t>
            </a:r>
          </a:p>
          <a:p>
            <a:r>
              <a:t>&lt;ul&gt;</a:t>
            </a:r>
          </a:p>
          <a:p>
            <a:r>
              <a:t>&lt;li&gt;&lt;b&gt;Improved Efficiency&lt;/b&gt;: With folder selection, users can import organized data in bulk, reducing time spent on manual file selection and reorganization.&lt;/li&gt;</a:t>
            </a:r>
          </a:p>
          <a:p>
            <a:r>
              <a:t>&lt;li&gt;&lt;b&gt;Enhanced User Experience&lt;/b&gt;: The solution streamlines the import process, making it more user-friendly and reducing steps required to transfer content.&lt;/li&gt;</a:t>
            </a:r>
          </a:p>
          <a:p>
            <a:r>
              <a:t>&lt;li&gt;&lt;b&gt;Reduced Errors and Rework&lt;/b&gt;: By preserving the folder structure, users minimize the risk of disorganized files and maintain consistency across G Drive and Egnyte.&lt;/li&gt;</a:t>
            </a:r>
          </a:p>
          <a:p>
            <a:r>
              <a:t>&lt;li&gt;&lt;b&gt;Increased Adoption of Import Feature&lt;/b&gt;: Providing this functionality encourages users to leverage the import tool more frequently, knowing it aligns with their workflow and reduces hassle.&lt;/li&gt;</a:t>
            </a:r>
          </a:p>
          <a:p>
            <a:r>
              <a:t>&lt;/ul&gt;</a:t>
            </a:r>
          </a:p>
          <a:p>
            <a:r>
              <a:t>&lt;/li&gt;</a:t>
            </a:r>
          </a:p>
          <a:p>
            <a:r>
              <a:t>&lt;/ol&gt;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Trust Center for CMMC Level 2</a:t>
            </a:r>
          </a:p>
        </p:txBody>
      </p:sp>
      <p:sp>
        <p:nvSpPr>
          <p:cNvPr id="3" name="Content Placeholder 2"/>
          <p:cNvSpPr>
            <a:spLocks noGrp="1"/>
          </p:cNvSpPr>
          <p:nvPr>
            <p:ph idx="1" sz="half"/>
          </p:nvPr>
        </p:nvSpPr>
        <p:spPr/>
        <p:txBody>
          <a:bodyPr/>
          <a:lstStyle/>
          <a:p>
            <a:r>
              <a:t>&lt;p&gt;&lt;b&gt;Problem Statement&lt;/b&gt;&lt;/p&gt;</a:t>
            </a:r>
          </a:p>
          <a:p>
            <a:r>
              <a:t>&lt;p&gt;CMMC Level 2 is a key compliance mandate for DoD contractors and sub-contractors. Proving CMMC Level 2 compliance ensures that DoD contractors and sub-contractors can participate in DoD RFPs. Compliance Managers are required to collect evidence (or artifacts) for all CMMC Level 2 controls. This is a time and resource intensive effort often leading to human errors, guess work, and rework. Compliance Managers greatly benefit if they had a mechanism to collect such evidence automatically and on a recurring schedule (to prove continuous compliance). &lt;/p&gt;</a:t>
            </a:r>
          </a:p>
          <a:p>
            <a:r>
              <a:t>&lt;p&gt;&lt;/p&gt;</a:t>
            </a:r>
          </a:p>
          <a:p>
            <a:r>
              <a:t>&lt;p&gt;&lt;b&gt;User Story&lt;/b&gt;&lt;/p&gt;</a:t>
            </a:r>
          </a:p>
          <a:p>
            <a:r>
              <a:t>&lt;p&gt;As a Compliance Manager, I want to collect evidence for CMMC Level 2 controls, so that I can be CMMC audit-ready.&lt;/p&gt;</a:t>
            </a:r>
          </a:p>
          <a:p>
            <a:r>
              <a:t>&lt;p&gt;&lt;/p&gt;</a:t>
            </a:r>
          </a:p>
          <a:p>
            <a:r>
              <a:t>&lt;p&gt;&lt;b&gt;Feature Description&lt;/b&gt;&lt;/p&gt;</a:t>
            </a:r>
          </a:p>
          <a:p>
            <a:r>
              <a:t>&lt;p&gt;This feature includes:&lt;/p&gt;</a:t>
            </a:r>
          </a:p>
          <a:p>
            <a:r>
              <a:t>&lt;ul&gt;</a:t>
            </a:r>
          </a:p>
          <a:p>
            <a:r>
              <a:t>&lt;li&gt;Content pack for CMMC Level 2 (Control Number, Control Family, and Control Text)&lt;/li&gt;</a:t>
            </a:r>
          </a:p>
          <a:p>
            <a:r>
              <a:t>&lt;li&gt;Mapping CMMC Level 2 controls to Egnyte capabilities&lt;/li&gt;</a:t>
            </a:r>
          </a:p>
          <a:p>
            <a:r>
              <a:t>&lt;li&gt;Collecting evidence for CMMC Level 2 controls&lt;/li&gt;</a:t>
            </a:r>
          </a:p>
          <a:p>
            <a:r>
              <a:t>&lt;li&gt;Integration into Trust Center landing page&lt;/li&gt;</a:t>
            </a:r>
          </a:p>
          <a:p>
            <a:r>
              <a:t>&lt;/ul&gt;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Add item count to SC and Issues pages</a:t>
            </a:r>
          </a:p>
        </p:txBody>
      </p:sp>
      <p:sp>
        <p:nvSpPr>
          <p:cNvPr id="3" name="Content Placeholder 2"/>
          <p:cNvSpPr>
            <a:spLocks noGrp="1"/>
          </p:cNvSpPr>
          <p:nvPr>
            <p:ph idx="1" sz="half"/>
          </p:nvPr>
        </p:nvSpPr>
        <p:spPr/>
        <p:txBody>
          <a:bodyPr/>
          <a:lstStyle/>
          <a:p>
            <a:r>
              <a:t>&lt;p&gt;&lt;b&gt;Problem Statement&lt;/b&gt;&lt;/p&gt;</a:t>
            </a:r>
          </a:p>
          <a:p>
            <a:r>
              <a:t>&lt;p&gt;The system has limits on how many objects are displayed on S&amp;amp;G feature pages to prevent long load times (or even completely prevent it from loading). However, because of this limit, it's difficult for user to understand the scope of how many object there actually are.&lt;/p&gt;</a:t>
            </a:r>
          </a:p>
          <a:p>
            <a:r>
              <a:t>&lt;p&gt;&lt;/p&gt;</a:t>
            </a:r>
          </a:p>
          <a:p>
            <a:r>
              <a:t>&lt;p&gt;&lt;b&gt;User Story&lt;/b&gt;&lt;/p&gt;</a:t>
            </a:r>
          </a:p>
          <a:p>
            <a:r>
              <a:t>&lt;p&gt;As a user, I want a clear understanding of how many issues and sensitive content items I have. This includes filters in place, limits based on the browser resources and total items that the system has identified&lt;/p&gt;</a:t>
            </a:r>
          </a:p>
          <a:p>
            <a:r>
              <a:t>&lt;p&gt;&lt;/p&gt;</a:t>
            </a:r>
          </a:p>
          <a:p>
            <a:r>
              <a:t>&lt;p&gt;&lt;b&gt;Feature Description&lt;/b&gt;&lt;/p&gt;</a:t>
            </a:r>
          </a:p>
          <a:p>
            <a:r>
              <a:t>&lt;p&gt;Display the counts of the items displayed on the lists&lt;/p&gt;</a:t>
            </a:r>
          </a:p>
          <a:p>
            <a:r>
              <a:t>&lt;ul&gt;</a:t>
            </a:r>
          </a:p>
          <a:p>
            <a:r>
              <a:t>&lt;li&gt;Issues view - Count of rendered items in the list is displayed</a:t>
            </a:r>
          </a:p>
          <a:p>
            <a:r>
              <a:t>&lt;ul&gt;</a:t>
            </a:r>
          </a:p>
          <a:p>
            <a:r>
              <a:t>&lt;li&gt;Ideally we show displayed and total counts&lt;/li&gt;</a:t>
            </a:r>
          </a:p>
          <a:p>
            <a:r>
              <a:t>&lt;li&gt;For example, if there is 10,000 issues in &amp;quot;open status&amp;quot;, but I can only display 5,000, the following count should be displayed</a:t>
            </a:r>
          </a:p>
          <a:p>
            <a:r>
              <a:t>&lt;ul&gt;</a:t>
            </a:r>
          </a:p>
          <a:p>
            <a:r>
              <a:t>&lt;li&gt;5,000 of 10,000&lt;/li&gt;</a:t>
            </a:r>
          </a:p>
          <a:p>
            <a:r>
              <a:t>&lt;/ul&gt;</a:t>
            </a:r>
          </a:p>
          <a:p>
            <a:r>
              <a:t>&lt;/li&gt;</a:t>
            </a:r>
          </a:p>
          <a:p>
            <a:r>
              <a:t>&lt;/ul&gt;</a:t>
            </a:r>
          </a:p>
          <a:p>
            <a:r>
              <a:t>&lt;/li&gt;</a:t>
            </a:r>
          </a:p>
          <a:p>
            <a:r>
              <a:t>&lt;/ul&gt;</a:t>
            </a:r>
          </a:p>
          <a:p>
            <a:r>
              <a:t>&lt;p&gt;&lt;/p&gt;</a:t>
            </a:r>
          </a:p>
          <a:p>
            <a:r>
              <a:t>&lt;ul&gt;</a:t>
            </a:r>
          </a:p>
          <a:p>
            <a:r>
              <a:t>&lt;li&gt;SC view - Count of rendered items in the list is displayed</a:t>
            </a:r>
          </a:p>
          <a:p>
            <a:r>
              <a:t>&lt;ul&gt;</a:t>
            </a:r>
          </a:p>
          <a:p>
            <a:r>
              <a:t>&lt;li&gt;Ideally we show displayed and total counts&lt;/li&gt;</a:t>
            </a:r>
          </a:p>
          <a:p>
            <a:r>
              <a:t>&lt;li&gt;For example, if there is 10,000 locations with sensitive content in the current filter, but I can only display 5,000, the following count should be displayed</a:t>
            </a:r>
          </a:p>
          <a:p>
            <a:r>
              <a:t>&lt;ul&gt;</a:t>
            </a:r>
          </a:p>
          <a:p>
            <a:r>
              <a:t>&lt;li&gt;5,000 of 10,000&lt;/li&gt;</a:t>
            </a:r>
          </a:p>
          <a:p>
            <a:r>
              <a:t>&lt;/ul&gt;</a:t>
            </a:r>
          </a:p>
          <a:p>
            <a:r>
              <a:t>&lt;/li&gt;</a:t>
            </a:r>
          </a:p>
          <a:p>
            <a:r>
              <a:t>&lt;/ul&gt;</a:t>
            </a:r>
          </a:p>
          <a:p>
            <a:r>
              <a:t>&lt;/li&gt;</a:t>
            </a:r>
          </a:p>
          <a:p>
            <a:r>
              <a:t>&lt;/ul&gt;</a:t>
            </a:r>
          </a:p>
          <a:p>
            <a:r>
              <a:t>&lt;p&gt;&lt;/p&gt;</a:t>
            </a:r>
          </a:p>
          <a:p>
            <a:r>
              <a:t>&lt;p&gt;&lt;b&gt;Public Summary&lt;/b&gt;&lt;/p&gt;</a:t>
            </a:r>
          </a:p>
          <a:p>
            <a:r>
              <a:t>&lt;p&gt;&lt;/p&gt;</a:t>
            </a:r>
          </a:p>
          <a:p>
            <a:r>
              <a:t>&lt;p&gt;&lt;/p&gt;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Data from Dropbox to Egnyte - GA</a:t>
            </a:r>
          </a:p>
        </p:txBody>
      </p:sp>
      <p:sp>
        <p:nvSpPr>
          <p:cNvPr id="3" name="Content Placeholder 2"/>
          <p:cNvSpPr>
            <a:spLocks noGrp="1"/>
          </p:cNvSpPr>
          <p:nvPr>
            <p:ph idx="1" sz="half"/>
          </p:nvPr>
        </p:nvSpPr>
        <p:spPr/>
        <p:txBody>
          <a:bodyPr/>
          <a:lstStyle/>
          <a:p>
            <a:r>
              <a:t>&lt;p&gt;Migrate data from Dropbox to Egnyte using our Content Lifecycle product. Define what GA means for this product. Must be available to some or all customers to self-serve.&lt;/p&gt;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 Safeguards - Group-based Link Sharing Controls - Phase 2</a:t>
            </a:r>
          </a:p>
        </p:txBody>
      </p:sp>
      <p:sp>
        <p:nvSpPr>
          <p:cNvPr id="3" name="Content Placeholder 2"/>
          <p:cNvSpPr>
            <a:spLocks noGrp="1"/>
          </p:cNvSpPr>
          <p:nvPr>
            <p:ph idx="1" sz="half"/>
          </p:nvPr>
        </p:nvSpPr>
        <p:spPr/>
        <p:txBody>
          <a:bodyPr/>
          <a:lstStyle/>
          <a:p>
            <a:r>
              <a:t>&lt;p&gt;Currently, when applying a Content Safeguard policy, the policy will apply to all roles/groups and all users. Several customers are looking for more flexible CS policies where some roles/groups have different link sharing ability than other groups. We currently support exception policies for link expiry only. We need to expand our coverage to support the same as restriction policies&lt;/p&gt;</a:t>
            </a:r>
          </a:p>
          <a:p>
            <a:r>
              <a:t>&lt;p&gt;&lt;/p&gt;</a:t>
            </a:r>
          </a:p>
          <a:p>
            <a:r>
              <a:t>&lt;p&gt; &lt;/p&gt;</a:t>
            </a:r>
          </a:p>
          <a:p>
            <a:r>
              <a:t>&lt;p&gt;&lt;/p&gt;</a:t>
            </a:r>
          </a:p>
          <a:p>
            <a:r>
              <a:t>&lt;p&gt;&lt;b&gt;Example Use Case(s):&lt;/b&gt;&lt;/p&gt;</a:t>
            </a:r>
          </a:p>
          <a:p>
            <a:r>
              <a:t>&lt;ul&gt;</a:t>
            </a:r>
          </a:p>
          <a:p>
            <a:r>
              <a:t>&lt;li&gt;Role/Group A can create password-only links on folder A, but Role/Group B is only allowed to create preview-only links on folder A&lt;/li&gt;</a:t>
            </a:r>
          </a:p>
          <a:p>
            <a:r>
              <a:t>&lt;li&gt;Role/Group A &amp;amp; B can create password-only links for files with expiry date, but Role/Group C is only allowed to create password-only links for files without expiry links&lt;/li&gt;</a:t>
            </a:r>
          </a:p>
          <a:p>
            <a:r>
              <a:t>&lt;/ul&gt;</a:t>
            </a:r>
          </a:p>
          <a:p>
            <a:r>
              <a:t>&lt;p&gt;&lt;/p&gt;</a:t>
            </a:r>
          </a:p>
          <a:p>
            <a:r>
              <a:t>&lt;p&gt;&lt;b&gt;Requirements&lt;/b&gt;&lt;/p&gt;</a:t>
            </a:r>
          </a:p>
          <a:p>
            <a:r>
              <a:t>&lt;ul&gt;</a:t>
            </a:r>
          </a:p>
          <a:p>
            <a:r>
              <a:t>&lt;li&gt;&lt;b&gt;Restriction Policy Requirements&lt;/b&gt;</a:t>
            </a:r>
          </a:p>
          <a:p>
            <a:r>
              <a:t>&lt;ul&gt;</a:t>
            </a:r>
          </a:p>
          <a:p>
            <a:r>
              <a:t>&lt;li&gt;No Changes&lt;/li&gt;</a:t>
            </a:r>
          </a:p>
          <a:p>
            <a:r>
              <a:t>&lt;/ul&gt;</a:t>
            </a:r>
          </a:p>
          <a:p>
            <a:r>
              <a:t>&lt;/li&gt;</a:t>
            </a:r>
          </a:p>
          <a:p>
            <a:r>
              <a:t>&lt;li&gt;&lt;b&gt;Exception Policy Requirements&lt;/b&gt;</a:t>
            </a:r>
          </a:p>
          <a:p>
            <a:r>
              <a:t>&lt;ul&gt;</a:t>
            </a:r>
          </a:p>
          <a:p>
            <a:r>
              <a:t>&lt;li&gt;Support ALL link restrictions</a:t>
            </a:r>
          </a:p>
          <a:p>
            <a:r>
              <a:t>&lt;ul&gt;</a:t>
            </a:r>
          </a:p>
          <a:p>
            <a:r>
              <a:t>&lt;li&gt;Link Type (anyone, anyone with password, domain users and specific users)&lt;/li&gt;</a:t>
            </a:r>
          </a:p>
          <a:p>
            <a:r>
              <a:t>&lt;li&gt;Allow Downloads (Yes, No)&lt;/li&gt;</a:t>
            </a:r>
          </a:p>
          <a:p>
            <a:r>
              <a:t>&lt;li&gt;Link Expiry (already supported)&lt;/li&gt;</a:t>
            </a:r>
          </a:p>
          <a:p>
            <a:r>
              <a:t>&lt;/ul&gt;</a:t>
            </a:r>
          </a:p>
          <a:p>
            <a:r>
              <a:t>&lt;/li&gt;</a:t>
            </a:r>
          </a:p>
          <a:p>
            <a:r>
              <a:t>&lt;li&gt;Allow Exception Policies to be created without being linked to a CS Restriction Policy&lt;/li&gt;</a:t>
            </a:r>
          </a:p>
          <a:p>
            <a:r>
              <a:t>&lt;li&gt;Continue to support CS Restriction Policies as well&lt;/li&gt;</a:t>
            </a:r>
          </a:p>
          <a:p>
            <a:r>
              <a:t>&lt;li&gt;The scope of these policies will be based on the folder(s) selected&lt;/li&gt;</a:t>
            </a:r>
          </a:p>
          <a:p>
            <a:r>
              <a:t>&lt;li&gt;Exception Policies will only support group configuration.&lt;/li&gt;</a:t>
            </a:r>
          </a:p>
          <a:p>
            <a:r>
              <a:t>&lt;li&gt;We should prevent the selection of all groups in Exception Policies. This will prevent Global exceptions&lt;/li&gt;</a:t>
            </a:r>
          </a:p>
          <a:p>
            <a:r>
              <a:t>&lt;li&gt;All custom &amp;amp; standard Collaboration groups should be supported and available for selection&lt;/li&gt;</a:t>
            </a:r>
          </a:p>
          <a:p>
            <a:r>
              <a:t>&lt;li&gt;These policies will be LEAST restrictive (if two policies apply to the same folder/file the least restrictive wins)&lt;/li&gt;</a:t>
            </a:r>
          </a:p>
          <a:p>
            <a:r>
              <a:t>&lt;/ul&gt;</a:t>
            </a:r>
          </a:p>
          <a:p>
            <a:r>
              <a:t>&lt;/li&gt;</a:t>
            </a:r>
          </a:p>
          <a:p>
            <a:r>
              <a:t>&lt;li&gt;Policies can only be controlled for an entire domain or groups within a single domain&lt;/li&gt;</a:t>
            </a:r>
          </a:p>
          <a:p>
            <a:r>
              <a:t>&lt;/ul&gt;</a:t>
            </a:r>
          </a:p>
          <a:p>
            <a:r>
              <a:t>&lt;p&gt;&lt;/p&gt;</a:t>
            </a:r>
          </a:p>
          <a:p>
            <a:r>
              <a:t>&lt;p&gt; &lt;/p&gt;</a:t>
            </a:r>
          </a:p>
          <a:p>
            <a:r>
              <a:t>&lt;p&gt;&lt;/p&gt;</a:t>
            </a:r>
          </a:p>
          <a:p>
            <a:r>
              <a:t>&lt;p&gt;&lt;b&gt;UX Design (Needs to be Updated):&lt;/b&gt;&lt;/p&gt;</a:t>
            </a:r>
          </a:p>
          <a:p>
            <a:r>
              <a:t>&lt;p&gt;&lt;/p&gt;</a:t>
            </a:r>
          </a:p>
          <a:p>
            <a:r>
              <a:t>&lt;p&gt;&lt;a href="https://www.figma.com/file/Xyhi03eWgv6tnwzq4RwcQA/CS-~~-Role-based-Link-Sharing-Controls~~(UX-1899)?node-id=2%3A5079&amp;amp;t=wNGi4ZnNg81Ymlcp-0"&gt;https://www.figma.com/file/Xyhi03eWgv6tnwzq4RwcQA/CS-&lt;s&gt;-Role-based-Link-Sharing-Controls&lt;/s&gt;(UX-1899)?node-id=2%3A5079&amp;amp;t=wNGi4ZnNg81Ymlcp-0&lt;/a&gt; &lt;/p&gt;</a:t>
            </a:r>
          </a:p>
          <a:p>
            <a:r>
              <a:t>&lt;p&gt;&lt;/p&gt;</a:t>
            </a:r>
          </a:p>
          <a:p>
            <a:r>
              <a:t>&lt;p&gt;&lt;b&gt;Use the same UX design for CS Exception policies as we have for CS Restriction policies:&lt;/b&gt;&lt;/p&gt;</a:t>
            </a:r>
          </a:p>
          <a:p>
            <a:r>
              <a:t>&lt;p&gt;&lt;/p&gt;</a:t>
            </a:r>
          </a:p>
          <a:p>
            <a:r>
              <a:t>&lt;p&gt;&lt;a href="https://www.figma.com/file/x8gotwY1pLOoZERmnOiKI0/CS-~~-Role-based-Link-Sharing-Controls-~~-Q2-2023?node-id=1-5217&amp;amp;t=R6pDhEjG65kCZK9r-0#396444732"&gt;https://www.figma.com/file/x8gotwY1pLOoZERmnOiKI0/CS-~~-Role-based-Link-Sharing-Controls-~~-Q2-2023?node-id=1-5217&amp;amp;t=R6pDhEjG65kCZK9r-0#396444732&lt;/a&gt; &lt;/p&gt;</a:t>
            </a:r>
          </a:p>
          <a:p>
            <a:r>
              <a:t>&lt;p&gt;&lt;/p&gt;</a:t>
            </a:r>
          </a:p>
          <a:p>
            <a:r>
              <a:t>&lt;p&gt; &lt;/p&gt;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Inactive Container - Content Lifecycle support</a:t>
            </a:r>
          </a:p>
        </p:txBody>
      </p:sp>
      <p:sp>
        <p:nvSpPr>
          <p:cNvPr id="3" name="Content Placeholder 2"/>
          <p:cNvSpPr>
            <a:spLocks noGrp="1"/>
          </p:cNvSpPr>
          <p:nvPr>
            <p:ph idx="1" sz="half"/>
          </p:nvPr>
        </p:nvSpPr>
        <p:spPr/>
        <p:txBody>
          <a:bodyPr/>
          <a:lstStyle/>
          <a:p>
            <a:r>
              <a:t>&lt;p&gt;&lt;b&gt;Problem Statement&lt;/b&gt;&lt;/p&gt;</a:t>
            </a:r>
          </a:p>
          <a:p>
            <a:r>
              <a:t>&lt;p&gt;Expand the capabilities of Inactive Container based on customer feedback, including full lifecycle management (deletion from /Inactive)  Users will be able to:&lt;/p&gt;</a:t>
            </a:r>
          </a:p>
          <a:p>
            <a:r>
              <a:t>&lt;ul&gt;</a:t>
            </a:r>
          </a:p>
          <a:p>
            <a:r>
              <a:t>&lt;li&gt;Manage the full content lifecycle of files, both retaining files in Inactive and deleting them from Inactive&lt;/li&gt;</a:t>
            </a:r>
          </a:p>
          <a:p>
            <a:r>
              <a:t>&lt;/ul&gt;</a:t>
            </a:r>
          </a:p>
          <a:p>
            <a:r>
              <a:t>&lt;p&gt;&lt;/p&gt;</a:t>
            </a:r>
          </a:p>
          <a:p>
            <a:r>
              <a:t>&lt;p&gt;&lt;b&gt;User Story&lt;/b&gt;&lt;/p&gt;</a:t>
            </a:r>
          </a:p>
          <a:p>
            <a:r>
              <a:t>&lt;p&gt;As a user, I want to be able to manage the full lifecycle of my data. With the introduction of the Inactive area, that means I need to be able to move data from primary storage to inactive and then manage the data within Inactive as well&lt;/p&gt;</a:t>
            </a:r>
          </a:p>
          <a:p>
            <a:r>
              <a:t>&lt;p&gt;&lt;/p&gt;</a:t>
            </a:r>
          </a:p>
          <a:p>
            <a:r>
              <a:t>&lt;p&gt;&lt;b&gt;Feature Description&lt;/b&gt;&lt;/p&gt;</a:t>
            </a:r>
          </a:p>
          <a:p>
            <a:r>
              <a:t>&lt;p&gt;Provide default and policy-based retention for files in Inactive&lt;/p&gt;</a:t>
            </a:r>
          </a:p>
          <a:p>
            <a:r>
              <a:t>&lt;p&gt;Provide on-demand and policy-based deletion for files in Inactive&lt;/p&gt;</a:t>
            </a:r>
          </a:p>
          <a:p>
            <a:r>
              <a:t>&lt;p&gt;&lt;/p&gt;</a:t>
            </a:r>
          </a:p>
          <a:p>
            <a:r>
              <a:t>&lt;p&gt;&lt;b&gt;Public Summary&lt;/b&gt;&lt;/p&gt;</a:t>
            </a:r>
          </a:p>
          <a:p>
            <a:r>
              <a:t>&lt;p&gt;As customers begin to expand their usage of Inactive Containers, they have identified the need to more fully manage the data within the Inactive area in a manner similar to how they manage it in the Shared and Private areas. To work toward providing parity in the different storage areas, we will provide the ability for customer to define both default and policy-based retention on the files within Inactive as well as utilize on-demand and policy-based deletion on Inactive files.&lt;/p&gt;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Smart Specifications - In Product Version</a:t>
            </a:r>
          </a:p>
        </p:txBody>
      </p:sp>
      <p:sp>
        <p:nvSpPr>
          <p:cNvPr id="3" name="Content Placeholder 2"/>
          <p:cNvSpPr>
            <a:spLocks noGrp="1"/>
          </p:cNvSpPr>
          <p:nvPr>
            <p:ph idx="1" sz="half"/>
          </p:nvPr>
        </p:nvSpPr>
        <p:spPr/>
        <p:txBody>
          <a:bodyPr/>
          <a:lstStyle/>
          <a:p>
            <a:r>
              <a:t>&lt;p&gt;&lt;b&gt;Problem:&lt;/b&gt;&lt;/p&gt;</a:t>
            </a:r>
          </a:p>
          <a:p>
            <a:r>
              <a:t>&lt;p&gt;Construction specifications are extremely long, detailed and complex PDF's accessed by different user-roles such as Project Managers, Estimators, VDC and more. Users find it challenging to locate and extract relevant information from the Specs.&lt;/p&gt;</a:t>
            </a:r>
          </a:p>
          <a:p>
            <a:r>
              <a:t>&lt;p&gt;&lt;/p&gt;</a:t>
            </a:r>
          </a:p>
          <a:p>
            <a:r>
              <a:t>&lt;p&gt;&lt;b&gt;User Stories:&lt;/b&gt;&lt;/p&gt;</a:t>
            </a:r>
          </a:p>
          <a:p>
            <a:r>
              <a:t>&lt;ol&gt;</a:t>
            </a:r>
          </a:p>
          <a:p>
            <a:r>
              <a:t>&lt;li&gt;As a Project Manager / Estimator / VDC team member, I want to open the Smart Spec preview when selecting my specification files, so that I can quickly find the section I’m looking for&lt;/li&gt;</a:t>
            </a:r>
          </a:p>
          <a:p>
            <a:r>
              <a:t>&lt;li&gt;As a PM / Estimator / VDC, I want to ask a natural language query about my specification, so that I can quickly find the information I am looking for.&lt;/li&gt;</a:t>
            </a:r>
          </a:p>
          <a:p>
            <a:r>
              <a:t>&lt;/ol&gt;</a:t>
            </a:r>
          </a:p>
          <a:p>
            <a:r>
              <a:t>&lt;p&gt;&lt;/p&gt;</a:t>
            </a:r>
          </a:p>
          <a:p>
            <a:r>
              <a:t>&lt;p&gt;&lt;b&gt;Description:&lt;/b&gt;&lt;/p&gt;</a:t>
            </a:r>
          </a:p>
          <a:p>
            <a:r>
              <a:t>&lt;p&gt;Egnyte's AEC doc-classification will automatically identify and tag Specs within a project. When a user clicks on the tagged specification in WebUI, the Smart Specs will automatically load in the preview pane. The user will see all the sections within the Spec on the left panel. When they click on a specific section in the left panel, the center panel will open that specific section. On the right panel, they can ask natural language queries on the spec.&lt;/p&gt;</a:t>
            </a:r>
          </a:p>
          <a:p>
            <a:r>
              <a:t>&lt;p&gt;&lt;/p&gt;</a:t>
            </a:r>
          </a:p>
          <a:p>
            <a:r>
              <a:t>&lt;p&gt;&lt;b&gt;Requirements:&lt;/b&gt; &lt;a href="https://egnyte.atlassian.net/wiki/spaces/AEC/pages/446464310/Smart+Specification+Requirements"&gt;https://egnyte.atlassian.net/wiki/spaces/AEC/pages/446464310/Smart+Specification+Requirements&lt;/a&gt;&lt;/p&gt;</a:t>
            </a:r>
          </a:p>
          <a:p>
            <a:r>
              <a:t>&lt;p&gt;&lt;b&gt;Figma&lt;/b&gt;&lt;/p&gt;</a:t>
            </a:r>
          </a:p>
          <a:p>
            <a:r>
              <a:t>&lt;p&gt; &lt;a href="https://www.figma.com/design/k2Nhm5yeOeBbn9LnK9hJGh/AEC-~~-Smart-spec-Q4-2024~~%5BUX-3183%5D?node-id=1-85419&amp;amp;node-type=canvas&amp;amp;t=5gX3kY2zW9WM7Dw7-0"&gt;https://www.figma.com/design/pSP6gVOM1NB1dORHzVw1k5/AEC-Trial-Onboarding?node-id=7-17521&amp;amp;node-type=frame&amp;amp;t=2GCW5Ubc2U9ardCl-0&lt;/a&gt;&lt;/p&gt;</a:t>
            </a:r>
          </a:p>
          <a:p>
            <a:r>
              <a:t>&lt;p&gt;JIRA: &lt;a href="https://jira.egnyte-it.com/browse/CFS-60040"&gt;https://jira.egnyte-it.com/browse/CFS-60040&lt;/a&gt;&lt;/p&gt;</a:t>
            </a:r>
          </a:p>
          <a:p>
            <a:r>
              <a:t>&lt;p&gt;&lt;/p&gt;</a:t>
            </a:r>
          </a:p>
          <a:p>
            <a:r>
              <a:t>&lt;p&gt;FEATURE FLAG: &lt;b&gt;features.server.SmartSpecFeatureEnabled&lt;/b&gt;&lt;/p&gt;</a:t>
            </a:r>
          </a:p>
          <a:p>
            <a:r>
              <a:t>&lt;p&gt;&lt;/p&gt;</a:t>
            </a:r>
          </a:p>
          <a:p>
            <a:r>
              <a:t>&lt;p&gt; &lt;/p&gt;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https://egnyte.atlassian.net/wiki/spaces/AEC/pages/510067803/Smart+Specs+-+Phase+1</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Content Safeguards - Add Purview-labels as a supported option</a:t>
            </a:r>
          </a:p>
        </p:txBody>
      </p:sp>
      <p:sp>
        <p:nvSpPr>
          <p:cNvPr id="3" name="Content Placeholder 2"/>
          <p:cNvSpPr>
            <a:spLocks noGrp="1"/>
          </p:cNvSpPr>
          <p:nvPr>
            <p:ph idx="1" sz="half"/>
          </p:nvPr>
        </p:nvSpPr>
        <p:spPr/>
        <p:txBody>
          <a:bodyPr/>
          <a:lstStyle/>
          <a:p>
            <a:r>
              <a:t>&lt;p&gt;&lt;b&gt;Problem Statement&lt;/b&gt;&lt;/p&gt;</a:t>
            </a:r>
          </a:p>
          <a:p>
            <a:r>
              <a:t>&lt;p&gt;Egnyte integrates with Microsoft Purview to imports labels and apply them persistently on files stored in Egnyte. Purview labels are often used to indicate the sensitive nature of a document (Confidential, Secret, Internal, Public, etc.). S&amp;amp;G Content Safeguards do not currently support this notion.&lt;/p&gt;</a:t>
            </a:r>
          </a:p>
          <a:p>
            <a:r>
              <a:t>&lt;p&gt;&lt;/p&gt;</a:t>
            </a:r>
          </a:p>
          <a:p>
            <a:r>
              <a:t>&lt;p&gt;&lt;b&gt;User Story&lt;/b&gt;&lt;br /&gt;</a:t>
            </a:r>
          </a:p>
          <a:p>
            <a:r>
              <a:t>As a Security Administrator, I want to protect sensitive content identified through Purview-labels from being shared with improper permissions.&lt;/p&gt;</a:t>
            </a:r>
          </a:p>
          <a:p>
            <a:r>
              <a:t>&lt;p&gt;&lt;br /&gt;</a:t>
            </a:r>
          </a:p>
          <a:p>
            <a:r>
              <a:t>&lt;b&gt;Feature Description&lt;/b&gt;&lt;/p&gt;</a:t>
            </a:r>
          </a:p>
          <a:p>
            <a:r>
              <a:t>&lt;p&gt;This feature includes:&lt;/p&gt;</a:t>
            </a:r>
          </a:p>
          <a:p>
            <a:r>
              <a:t>&lt;ul&gt;</a:t>
            </a:r>
          </a:p>
          <a:p>
            <a:r>
              <a:t>&lt;li&gt;Add support for Purview-labels in Content Safeguards&lt;/li&gt;</a:t>
            </a:r>
          </a:p>
          <a:p>
            <a:r>
              <a:t>&lt;/ul&gt;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 Indication - link to SC view for non-admins</a:t>
            </a:r>
          </a:p>
        </p:txBody>
      </p:sp>
      <p:sp>
        <p:nvSpPr>
          <p:cNvPr id="3" name="Content Placeholder 2"/>
          <p:cNvSpPr>
            <a:spLocks noGrp="1"/>
          </p:cNvSpPr>
          <p:nvPr>
            <p:ph idx="1" sz="half"/>
          </p:nvPr>
        </p:nvSpPr>
        <p:spPr/>
        <p:txBody>
          <a:bodyPr/>
          <a:lstStyle/>
          <a:p>
            <a:r>
              <a:t>&lt;p&gt;In order to facilitate users moving from CFS to S&amp;amp;G to remediate sensitive content, we should provide them a link that will take them to the SC view with the associated location.&lt;/p&gt;</a:t>
            </a:r>
          </a:p>
          <a:p>
            <a:r>
              <a:t>&lt;p&gt;&lt;/p&gt;</a:t>
            </a:r>
          </a:p>
          <a:p>
            <a:r>
              <a:t>&lt;p&gt;Will require some entitlement changes in S&amp;amp;G&lt;/p&gt;</a:t>
            </a:r>
          </a:p>
          <a:p>
            <a:r>
              <a:t>&lt;p&gt;&lt;/p&gt;</a:t>
            </a:r>
          </a:p>
          <a:p>
            <a:r>
              <a:t>&lt;p&gt;&lt;a href="https://egnyte.atlassian.net/wiki/spaces/PM/pages/658374842/SC+Visibility+Phase+2+-+user+actions+workflows"&gt;https://egnyte.atlassian.net/wiki/spaces/PM/pages/658374842/SC+Visibility+Phase+2+-+user+actions+workflows&lt;/a&gt;&lt;/p&gt;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NGP UI Refresh (Phase 2)</a:t>
            </a:r>
          </a:p>
        </p:txBody>
      </p:sp>
      <p:sp>
        <p:nvSpPr>
          <p:cNvPr id="3" name="Content Placeholder 2"/>
          <p:cNvSpPr>
            <a:spLocks noGrp="1"/>
          </p:cNvSpPr>
          <p:nvPr>
            <p:ph idx="1" sz="half"/>
          </p:nvPr>
        </p:nvSpPr>
        <p:spPr/>
        <p:txBody>
          <a:bodyPr/>
          <a:lstStyle/>
          <a:p>
            <a:r>
              <a:t>&lt;p&gt;This project involves introducing UI+visual design changes to the platform (all apps) towards distinguishing Next Gen 4 Plans from the previous ones. These changes are deemed necessary to coincide with the release of NGP4, hence the high priority.&lt;/p&gt;</a:t>
            </a:r>
          </a:p>
          <a:p>
            <a:r>
              <a:t>&lt;p&gt;&lt;/p&gt;</a:t>
            </a:r>
          </a:p>
          <a:p>
            <a:r>
              <a:t>&lt;p&gt;Details can be found attached to this Epic - &lt;a href="https://jira.egnyte-it.com/browse/UX-3393"&gt;https://jira.egnyte-it.com/browse/UX-3393&lt;/a&gt;&lt;/p&gt;</a:t>
            </a:r>
          </a:p>
          <a:p>
            <a:r>
              <a:t>&lt;p&gt;&lt;/p&gt;</a:t>
            </a:r>
          </a:p>
          <a:p>
            <a:r>
              <a:t>&lt;p&gt;&lt;b&gt;Phase 2 includes:&lt;/b&gt;&lt;/p&gt;</a:t>
            </a:r>
          </a:p>
          <a:p>
            <a:r>
              <a:t>&lt;ul&gt;</a:t>
            </a:r>
          </a:p>
          <a:p>
            <a:r>
              <a:t>&lt;li&gt;Comprehensive styling, content, and UI updates to the top/header bar (S&amp;amp;G)&lt;/li&gt;</a:t>
            </a:r>
          </a:p>
          <a:p>
            <a:r>
              <a:t>&lt;li&gt;Updates to the main (left) navigation styling (S&amp;amp;G)&lt;/li&gt;</a:t>
            </a:r>
          </a:p>
          <a:p>
            <a:r>
              <a:t>&lt;li&gt;Introducing brand-new styling to menu buttons (S&amp;amp;G)&lt;/li&gt;</a:t>
            </a:r>
          </a:p>
          <a:p>
            <a:r>
              <a:t>&lt;li&gt;Introducing the right-drawer side panel to the UI in S&amp;amp;G. This is also needed for delivering contextual AI + Recommendation Engine capabilities in S&amp;amp;G.&lt;/li&gt;</a:t>
            </a:r>
          </a:p>
          <a:p>
            <a:r>
              <a:t>&lt;/ul&gt;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NO REQUIREMENTS - what is the difference between Phase 1 and 2?</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Mark 'Unused Permissions' on Permissions View</a:t>
            </a:r>
          </a:p>
        </p:txBody>
      </p:sp>
      <p:sp>
        <p:nvSpPr>
          <p:cNvPr id="3" name="Content Placeholder 2"/>
          <p:cNvSpPr>
            <a:spLocks noGrp="1"/>
          </p:cNvSpPr>
          <p:nvPr>
            <p:ph idx="1" sz="half"/>
          </p:nvPr>
        </p:nvSpPr>
        <p:spPr/>
        <p:txBody>
          <a:bodyPr/>
          <a:lstStyle/>
          <a:p>
            <a:r>
              <a:t>&lt;p&gt;User currently has the provision to access the list of unused permissions from the reporting center. &lt;/p&gt;</a:t>
            </a:r>
          </a:p>
          <a:p>
            <a:r>
              <a:t>&lt;p&gt;We want to extend the functionality to highlight folders with unused permission directly in the S&amp;amp;G platform inside the permission view.&lt;/p&gt;</a:t>
            </a:r>
          </a:p>
          <a:p>
            <a:r>
              <a:t>&lt;p&gt;More details in the ticket attached. &lt;/p&gt;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Deep Research Agent (Bryce)</a:t>
            </a:r>
          </a:p>
        </p:txBody>
      </p:sp>
      <p:sp>
        <p:nvSpPr>
          <p:cNvPr id="3" name="Content Placeholder 2"/>
          <p:cNvSpPr>
            <a:spLocks noGrp="1"/>
          </p:cNvSpPr>
          <p:nvPr>
            <p:ph idx="1" sz="half"/>
          </p:nvPr>
        </p:nvSpPr>
        <p:spPr/>
        <p:txBody>
          <a:bodyPr/>
          <a:lstStyle/>
          <a:p>
            <a:r>
              <a:t>&lt;p&gt;Confluence doc:&lt;/p&gt;</a:t>
            </a:r>
          </a:p>
          <a:p>
            <a:r>
              <a:t>&lt;p&gt;&lt;a href="https://egnyte.atlassian.net/wiki/x/AQBaV"&gt;https://egnyte.atlassian.net/wiki/x/AQBaV&lt;/a&gt;&lt;/p&gt;</a:t>
            </a:r>
          </a:p>
          <a:p>
            <a:r>
              <a:t>&lt;p&gt;&lt;/p&gt;</a:t>
            </a:r>
          </a:p>
          <a:p>
            <a:r>
              <a:t>&lt;p&gt;Use-cases to address: Find Similar Investments, Find Similar Proposals&lt;/p&gt;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NGP UI Refresh (Phase 1)</a:t>
            </a:r>
          </a:p>
        </p:txBody>
      </p:sp>
      <p:sp>
        <p:nvSpPr>
          <p:cNvPr id="3" name="Content Placeholder 2"/>
          <p:cNvSpPr>
            <a:spLocks noGrp="1"/>
          </p:cNvSpPr>
          <p:nvPr>
            <p:ph idx="1" sz="half"/>
          </p:nvPr>
        </p:nvSpPr>
        <p:spPr/>
        <p:txBody>
          <a:bodyPr/>
          <a:lstStyle/>
          <a:p>
            <a:r>
              <a:t>&lt;p&gt;This project involves introducing UI+visual design changes to the platform (all apps) towards distinguishing Next Gen 4 Plans from the previous ones. These changes are deemed necessary to coincide with the release of NGP4, hence the high priority.&lt;/p&gt;</a:t>
            </a:r>
          </a:p>
          <a:p>
            <a:r>
              <a:t>&lt;p&gt;&lt;/p&gt;</a:t>
            </a:r>
          </a:p>
          <a:p>
            <a:r>
              <a:t>&lt;p&gt;Details can be found attached to this Epic - &lt;a href="https://jira.egnyte-it.com/browse/UX-3393"&gt;https://jira.egnyte-it.com/browse/UX-3393&lt;/a&gt;&lt;/p&gt;</a:t>
            </a:r>
          </a:p>
          <a:p>
            <a:r>
              <a:t>&lt;p&gt;&lt;/p&gt;</a:t>
            </a:r>
          </a:p>
          <a:p>
            <a:r>
              <a:t>&lt;p&gt;&lt;b&gt;Phase 1 includes:&lt;/b&gt;&lt;/p&gt;</a:t>
            </a:r>
          </a:p>
          <a:p>
            <a:r>
              <a:t>&lt;ul&gt;</a:t>
            </a:r>
          </a:p>
          <a:p>
            <a:r>
              <a:t>&lt;li&gt;Comprehensive styling, content, and UI updates to the top/header bar (CFS)&lt;/li&gt;</a:t>
            </a:r>
          </a:p>
          <a:p>
            <a:r>
              <a:t>&lt;li&gt;Updates to the main (left) navigation styling (CFS)&lt;/li&gt;</a:t>
            </a:r>
          </a:p>
          <a:p>
            <a:r>
              <a:t>&lt;li&gt;Introducing brand-new styling to menu buttons (CFS)&lt;/li&gt;</a:t>
            </a:r>
          </a:p>
          <a:p>
            <a:r>
              <a:t>&lt;li&gt;Comprehensive overhaul of the right-drawer menu bar, including brand-new colored icons (CFS)&lt;/li&gt;</a:t>
            </a:r>
          </a:p>
          <a:p>
            <a:r>
              <a:t>&lt;/ul&gt;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NO REQUIREMENTS - what is the difference between Phase 1 and 2?</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Folder Insights in CFS - Phase 2</a:t>
            </a:r>
          </a:p>
        </p:txBody>
      </p:sp>
      <p:sp>
        <p:nvSpPr>
          <p:cNvPr id="3" name="Content Placeholder 2"/>
          <p:cNvSpPr>
            <a:spLocks noGrp="1"/>
          </p:cNvSpPr>
          <p:nvPr>
            <p:ph idx="1" sz="half"/>
          </p:nvPr>
        </p:nvSpPr>
        <p:spPr/>
        <p:txBody>
          <a:bodyPr/>
          <a:lstStyle/>
          <a:p>
            <a:r>
              <a:t>&lt;p&gt;&lt;b&gt;Problem Statement&lt;/b&gt;&lt;br /&gt;</a:t>
            </a:r>
          </a:p>
          <a:p>
            <a:r>
              <a:t>After providing visibility into the basic Content Lifecycle analytics we want to expand what S&amp;amp;G information we show users in CFS &lt;/p&gt;</a:t>
            </a:r>
          </a:p>
          <a:p>
            <a:r>
              <a:t>&lt;p&gt;&lt;/p&gt;</a:t>
            </a:r>
          </a:p>
          <a:p>
            <a:r>
              <a:t>&lt;p&gt;&lt;b&gt;User Story&lt;/b&gt;&lt;/p&gt;</a:t>
            </a:r>
          </a:p>
          <a:p>
            <a:r>
              <a:t>&lt;p&gt;As a user, I want to be able to access information about my files without needing to navigate to Secure &amp;amp; Govern&lt;/p&gt;</a:t>
            </a:r>
          </a:p>
          <a:p>
            <a:r>
              <a:t>&lt;p&gt;&lt;/p&gt;</a:t>
            </a:r>
          </a:p>
          <a:p>
            <a:r>
              <a:t>&lt;p&gt;&lt;b&gt;Feature Description:&lt;/b&gt;&lt;/p&gt;</a:t>
            </a:r>
          </a:p>
          <a:p>
            <a:r>
              <a:t>&lt;ul&gt;</a:t>
            </a:r>
          </a:p>
          <a:p>
            <a:r>
              <a:t>&lt;li&gt;Create S&amp;amp;G Insight badge component placed in a Status column of the files list on the folder level   &lt;/li&gt;</a:t>
            </a:r>
          </a:p>
          <a:p>
            <a:r>
              <a:t>&lt;/ul&gt;</a:t>
            </a:r>
          </a:p>
          <a:p>
            <a:r>
              <a:t>&lt;p&gt;&lt;/p&gt;</a:t>
            </a:r>
          </a:p>
          <a:p>
            <a:r>
              <a:t>&lt;ul&gt;</a:t>
            </a:r>
          </a:p>
          <a:p>
            <a:r>
              <a:t>&lt;li&gt;Badge should show the number of S&amp;amp;G Insights for given folder </a:t>
            </a:r>
          </a:p>
          <a:p>
            <a:r>
              <a:t>&lt;ul&gt;</a:t>
            </a:r>
          </a:p>
          <a:p>
            <a:r>
              <a:t>&lt;li&gt;Number of open issues&lt;/li&gt;</a:t>
            </a:r>
          </a:p>
          <a:p>
            <a:r>
              <a:t>&lt;li&gt;number of Sensitive Content&lt;/li&gt;</a:t>
            </a:r>
          </a:p>
          <a:p>
            <a:r>
              <a:t>&lt;li&gt;Percent of files older than 5 years&lt;/li&gt;</a:t>
            </a:r>
          </a:p>
          <a:p>
            <a:r>
              <a:t>&lt;li&gt;Each S&amp;amp;G Insight needs to have a threshold, and only after exceeding this threshold Insight should be shown&lt;/li&gt;</a:t>
            </a:r>
          </a:p>
          <a:p>
            <a:r>
              <a:t>&lt;/ul&gt;</a:t>
            </a:r>
          </a:p>
          <a:p>
            <a:r>
              <a:t>&lt;/li&gt;</a:t>
            </a:r>
          </a:p>
          <a:p>
            <a:r>
              <a:t>&lt;/ul&gt;</a:t>
            </a:r>
          </a:p>
          <a:p>
            <a:r>
              <a:t>&lt;p&gt;&lt;/p&gt;</a:t>
            </a:r>
          </a:p>
          <a:p>
            <a:r>
              <a:t>&lt;p&gt;&lt;b&gt;Public Summary&lt;/b&gt;&lt;/p&gt;</a:t>
            </a:r>
          </a:p>
          <a:p>
            <a:r>
              <a:t>&lt;p&gt;The folder insights feature has proven to be a valuable feature to Egnyte customers, with over 30% of eligible domains utilizing the feature in the first 2 months after release, without any type of promotion at all. We want to further increase the value of this feature by both expanding the information it presents and also displaying notifications to users when certain data thresholds are crossed&lt;/p&gt;</a:t>
            </a:r>
          </a:p>
          <a:p>
            <a:r>
              <a:t>&lt;p&gt;&lt;/p&gt;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Data from Box to Egnyte - GA</a:t>
            </a:r>
          </a:p>
        </p:txBody>
      </p:sp>
      <p:sp>
        <p:nvSpPr>
          <p:cNvPr id="3" name="Content Placeholder 2"/>
          <p:cNvSpPr>
            <a:spLocks noGrp="1"/>
          </p:cNvSpPr>
          <p:nvPr>
            <p:ph idx="1" sz="half"/>
          </p:nvPr>
        </p:nvSpPr>
        <p:spPr/>
        <p:txBody>
          <a:bodyPr/>
          <a:lstStyle/>
          <a:p>
            <a:r>
              <a:t>&lt;p&gt;Migrate data from Box to Egnyte using our Content Lifecycle product.&lt;/p&gt;</a:t>
            </a:r>
          </a:p>
          <a:p>
            <a:r>
              <a:t>&lt;p&gt;Define what GA means for this product. Must be available to some or all customers to self-serve.&lt;/p&gt;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Optional Effective End Date</a:t>
            </a:r>
          </a:p>
        </p:txBody>
      </p:sp>
      <p:sp>
        <p:nvSpPr>
          <p:cNvPr id="3" name="Content Placeholder 2"/>
          <p:cNvSpPr>
            <a:spLocks noGrp="1"/>
          </p:cNvSpPr>
          <p:nvPr>
            <p:ph idx="1" sz="half"/>
          </p:nvPr>
        </p:nvSpPr>
        <p:spPr/>
        <p:txBody>
          <a:bodyPr/>
          <a:lstStyle/>
          <a:p>
            <a: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Schedule Agent for AEC</a:t>
            </a:r>
          </a:p>
        </p:txBody>
      </p:sp>
      <p:sp>
        <p:nvSpPr>
          <p:cNvPr id="3" name="Content Placeholder 2"/>
          <p:cNvSpPr>
            <a:spLocks noGrp="1"/>
          </p:cNvSpPr>
          <p:nvPr>
            <p:ph idx="1" sz="half"/>
          </p:nvPr>
        </p:nvSpPr>
        <p:spPr/>
        <p:txBody>
          <a:bodyPr/>
          <a:lstStyle/>
          <a:p>
            <a:r>
              <a:t>&lt;p&gt;The Project Schedule Agent is an AI-powered tool designed to support users in the Architecture, Engineering, and Construction (AEC) industry by automating schedule analysis tasks. The agent will perform three primary functions:&lt;/p&gt;</a:t>
            </a:r>
          </a:p>
          <a:p>
            <a:r>
              <a:t>&lt;ol&gt;</a:t>
            </a:r>
          </a:p>
          <a:p>
            <a:r>
              <a:t>&lt;li&gt;&lt;b&gt;Schedule Comparison:&lt;/b&gt; Compare two project schedules and identify changes.&lt;/li&gt;</a:t>
            </a:r>
          </a:p>
          <a:p>
            <a:r>
              <a:t>&lt;li&gt;&lt;b&gt;Change Summarization:&lt;/b&gt; Provide a concise summary of detected changes.&lt;/li&gt;</a:t>
            </a:r>
          </a:p>
          <a:p>
            <a:r>
              <a:t>&lt;li&gt;&lt;b&gt;Risk Identification:&lt;/b&gt; Identify upcoming high-risk safety items in a project schedule based on project milestones, dependencies, and constraints&lt;/li&gt;</a:t>
            </a:r>
          </a:p>
          <a:p>
            <a:r>
              <a:t>&lt;/ol&gt;</a:t>
            </a:r>
          </a:p>
          <a:p>
            <a:r>
              <a:t>&lt;p&gt;&lt;/p&gt;</a:t>
            </a:r>
          </a:p>
          <a:p>
            <a:r>
              <a:t>&lt;p&gt;Full Requirements - &lt;a href="https://egnyte.atlassian.net/wiki/spaces/AEC/pages/1489305902/Schedule+Agent+AEC"&gt;https://egnyte.atlassian.net/wiki/spaces/AEC/pages/1489305902/Schedule+Agent+AEC&lt;/a&gt;&lt;/p&gt;</a:t>
            </a:r>
          </a:p>
          <a:p>
            <a:r>
              <a:t>&lt;p&gt;&lt;/p&gt;</a:t>
            </a:r>
          </a:p>
          <a:p>
            <a:r>
              <a:t>&lt;p&gt;Jira ticket - &lt;a href="https://jira.egnyte-it.com/browse/CFS-67499"&gt;https://jira.egnyte-it.com/browse/CFS-67499&lt;/a&gt;&lt;/p&gt;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Distributors - review and select solution for automatic deployments</a:t>
            </a:r>
          </a:p>
        </p:txBody>
      </p:sp>
      <p:sp>
        <p:nvSpPr>
          <p:cNvPr id="3" name="Content Placeholder 2"/>
          <p:cNvSpPr>
            <a:spLocks noGrp="1"/>
          </p:cNvSpPr>
          <p:nvPr>
            <p:ph idx="1" sz="half"/>
          </p:nvPr>
        </p:nvSpPr>
        <p:spPr/>
        <p:txBody>
          <a:bodyPr/>
          <a:lstStyle/>
          <a:p>
            <a:r>
              <a:t>&lt;p&gt;Goal&lt;/p&gt;</a:t>
            </a:r>
          </a:p>
          <a:p>
            <a:r>
              <a:t>&lt;p&gt;&lt;/p&gt;</a:t>
            </a:r>
          </a:p>
          <a:p>
            <a:r>
              <a:t>&lt;p&gt;Based on the knowledge about Pax8 specifics and work done by TechOPS internal and external teams review possible solutions to support automated provisioning based on data received from SFDC.&lt;/p&gt;</a:t>
            </a:r>
          </a:p>
          <a:p>
            <a:r>
              <a:t>&lt;p&gt;&lt;/p&gt;</a:t>
            </a:r>
          </a:p>
          <a:p>
            <a:r>
              <a:t>&lt;p&gt;Previously the following were considered:&lt;/p&gt;</a:t>
            </a:r>
          </a:p>
          <a:p>
            <a:r>
              <a:t>&lt;ol&gt;</a:t>
            </a:r>
          </a:p>
          <a:p>
            <a:r>
              <a:t>&lt;li&gt;Domain without a trial solution&lt;/li&gt;</a:t>
            </a:r>
          </a:p>
          <a:p>
            <a:r>
              <a:t>&lt;li&gt;BPA ecosystem&lt;/li&gt;</a:t>
            </a:r>
          </a:p>
          <a:p>
            <a:r>
              <a:t>&lt;li&gt;MSP Public API&lt;/li&gt;</a:t>
            </a:r>
          </a:p>
          <a:p>
            <a:r>
              <a:t>&lt;/ol&gt;</a:t>
            </a:r>
          </a:p>
          <a:p>
            <a:r>
              <a:t>&lt;p&gt;&lt;/p&gt;</a:t>
            </a:r>
          </a:p>
          <a:p>
            <a:r>
              <a:t>&lt;p&gt;Requirements&lt;/p&gt;</a:t>
            </a:r>
          </a:p>
          <a:p>
            <a:r>
              <a:t>&lt;ol&gt;</a:t>
            </a:r>
          </a:p>
          <a:p>
            <a:r>
              <a:t>&lt;li&gt;Review possible options&lt;/li&gt;</a:t>
            </a:r>
          </a:p>
          <a:p>
            <a:r>
              <a:t>&lt;li&gt;Select the solution&lt;/li&gt;</a:t>
            </a:r>
          </a:p>
          <a:p>
            <a:r>
              <a:t>&lt;li&gt;Prepare technical document about the selected solution so that it is known how next epic will be implemented&lt;/li&gt;</a:t>
            </a:r>
          </a:p>
          <a:p>
            <a:r>
              <a:t>&lt;/ol&gt;</a:t>
            </a:r>
          </a:p>
          <a:p>
            <a:r>
              <a:t>&lt;p&gt;&lt;/p&gt;</a:t>
            </a:r>
          </a:p>
          <a:p>
            <a:r>
              <a:t>&lt;p&gt;Resources&lt;/p&gt;</a:t>
            </a:r>
          </a:p>
          <a:p>
            <a:r>
              <a:t>&lt;ol&gt;</a:t>
            </a:r>
          </a:p>
          <a:p>
            <a:r>
              <a:t>&lt;li&gt;Requirements for Pax8:</a:t>
            </a:r>
          </a:p>
          <a:p>
            <a:r>
              <a:t>&lt;ol&gt;</a:t>
            </a:r>
          </a:p>
          <a:p>
            <a:r>
              <a:t>&lt;li&gt;&lt;a href="https://egnyte.atlassian.net/wiki/spaces/IA/pages/1096810539/Pax8+Distribution+model+requirements"&gt;https://egnyte.atlassian.net/wiki/spaces/IA/pages/1096810539/Pax8+Distribution+model+requirements&lt;/a&gt;&lt;/li&gt;</a:t>
            </a:r>
          </a:p>
          <a:p>
            <a:r>
              <a:t>&lt;/ol&gt;</a:t>
            </a:r>
          </a:p>
          <a:p>
            <a:r>
              <a:t>&lt;/li&gt;</a:t>
            </a:r>
          </a:p>
          <a:p>
            <a:r>
              <a:t>&lt;li&gt;Design prepared in Q4 2024: </a:t>
            </a:r>
          </a:p>
          <a:p>
            <a:r>
              <a:t>&lt;ol&gt;</a:t>
            </a:r>
          </a:p>
          <a:p>
            <a:r>
              <a:t>&lt;li&gt;&lt;a href="https://egnyte.atlassian.net/wiki/spaces/IA/pages/1105461290/Pax8+Integration?src=jira"&gt;https://egnyte.atlassian.net/wiki/spaces/IA/pages/1105461290/Pax8+Integration?src=jira&lt;/a&gt;&lt;/li&gt;</a:t>
            </a:r>
          </a:p>
          <a:p>
            <a:r>
              <a:t>&lt;/ol&gt;</a:t>
            </a:r>
          </a:p>
          <a:p>
            <a:r>
              <a:t>&lt;/li&gt;</a:t>
            </a:r>
          </a:p>
          <a:p>
            <a:r>
              <a:t>&lt;li&gt;Domain without a trial solution:</a:t>
            </a:r>
          </a:p>
          <a:p>
            <a:r>
              <a:t>&lt;ol&gt;</a:t>
            </a:r>
          </a:p>
          <a:p>
            <a:r>
              <a:t>&lt;li&gt;APPS-10412&lt;/li&gt;</a:t>
            </a:r>
          </a:p>
          <a:p>
            <a:r>
              <a:t>&lt;li&gt;&lt;a href="https://egnyte.atlassian.net/wiki/spaces/IA/pages/1170767923/Domain+without+a+Trial+Implementation"&gt;https://egnyte.atlassian.net/wiki/spaces/IA/pages/1170767923/Domain+without+a+Trial+Implementation&lt;/a&gt;&lt;/li&gt;</a:t>
            </a:r>
          </a:p>
          <a:p>
            <a:r>
              <a:t>&lt;/ol&gt;</a:t>
            </a:r>
          </a:p>
          <a:p>
            <a:r>
              <a:t>&lt;/li&gt;</a:t>
            </a:r>
          </a:p>
          <a:p>
            <a:r>
              <a:t>&lt;li&gt;BPA ecosystem:</a:t>
            </a:r>
          </a:p>
          <a:p>
            <a:r>
              <a:t>&lt;ol&gt;</a:t>
            </a:r>
          </a:p>
          <a:p>
            <a:r>
              <a:t>&lt;li&gt;&lt;a href="https://egnyte.atlassian.net/wiki/spaces/IA/pages/31785858/BPA+-+Business+Process+Automation"&gt;https://egnyte.atlassian.net/wiki/spaces/IA/pages/31785858/BPA+-+Business+Process+Automation&lt;/a&gt;&lt;/li&gt;</a:t>
            </a:r>
          </a:p>
          <a:p>
            <a:r>
              <a:t>&lt;/ol&gt;</a:t>
            </a:r>
          </a:p>
          <a:p>
            <a:r>
              <a:t>&lt;/li&gt;</a:t>
            </a:r>
          </a:p>
          <a:p>
            <a:r>
              <a:t>&lt;li&gt;MSP Public API:</a:t>
            </a:r>
          </a:p>
          <a:p>
            <a:r>
              <a:t>&lt;ol&gt;</a:t>
            </a:r>
          </a:p>
          <a:p>
            <a:r>
              <a:t>&lt;li&gt;&lt;a href="https://egnyte.atlassian.net/wiki/spaces/IA/pages/901349488/Distributor+by+MSP+API+considerations"&gt;https://egnyte.atlassian.net/wiki/spaces/IA/pages/901349488/Distributor+by+MSP+API+considerations&lt;/a&gt;&lt;/li&gt;</a:t>
            </a:r>
          </a:p>
          <a:p>
            <a:r>
              <a:t>&lt;/ol&gt;</a:t>
            </a:r>
          </a:p>
          <a:p>
            <a:r>
              <a:t>&lt;/li&gt;</a:t>
            </a:r>
          </a:p>
          <a:p>
            <a:r>
              <a:t>&lt;/ol&gt;</a:t>
            </a:r>
          </a:p>
          <a:p>
            <a:r>
              <a:t>&lt;p&gt;&lt;/p&gt;</a:t>
            </a:r>
          </a:p>
          <a:p>
            <a:r>
              <a:t>&lt;p&gt; &lt;/p&gt;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Disable new folder creation in MS Teams Integration</a:t>
            </a:r>
          </a:p>
        </p:txBody>
      </p:sp>
      <p:sp>
        <p:nvSpPr>
          <p:cNvPr id="3" name="Content Placeholder 2"/>
          <p:cNvSpPr>
            <a:spLocks noGrp="1"/>
          </p:cNvSpPr>
          <p:nvPr>
            <p:ph idx="1" sz="half"/>
          </p:nvPr>
        </p:nvSpPr>
        <p:spPr/>
        <p:txBody>
          <a:bodyPr/>
          <a:lstStyle/>
          <a:p>
            <a:r>
              <a:t>&lt;p&gt;&lt;b&gt;Product Requirement: MS Teams Integration – Folder Creation Control&lt;/b&gt;&lt;/p&gt;</a:t>
            </a:r>
          </a:p>
          <a:p>
            <a:r>
              <a:t>&lt;p&gt;&lt;/p&gt;</a:t>
            </a:r>
          </a:p>
          <a:p>
            <a:r>
              <a:t>&lt;p&gt;&lt;b&gt;Use Case&lt;/b&gt;&lt;/p&gt;</a:t>
            </a:r>
          </a:p>
          <a:p>
            <a:r>
              <a:t>&lt;p&gt;In the MS Teams integration with Egnyte, when users add a new Egnyte tab, they are prompted to either select an existing folder or create a new one. Choosing to create a new folder automatically generates a folder and an Egnyte group within /Shared/Microsoft Teams Files.&lt;/p&gt;</a:t>
            </a:r>
          </a:p>
          <a:p>
            <a:r>
              <a:t>&lt;p&gt;&lt;/p&gt;</a:t>
            </a:r>
          </a:p>
          <a:p>
            <a:r>
              <a:t>&lt;p&gt;&lt;b&gt;Problem Statement&lt;/b&gt;&lt;/p&gt;</a:t>
            </a:r>
          </a:p>
          <a:p>
            <a:r>
              <a:t>&lt;ol&gt;</a:t>
            </a:r>
          </a:p>
          <a:p>
            <a:r>
              <a:t>&lt;li&gt;Slow Folder Creation – Creating a new folder takes a significant amount of time, causing delays\.  &lt;/li&gt;</a:t>
            </a:r>
          </a:p>
          <a:p>
            <a:r>
              <a:t>&lt;li&gt;Duplicate Folder Issues – Newly created folders often result in duplicate entries within \/Shared\/Microsoft Teams Files, specifically landing in a duplicate folder \(e\.g\., *Red Bull \(1\)*\)\. This leads to confusion and clutter as more duplicate locations accumulate over time\.&lt;/li&gt;</a:t>
            </a:r>
          </a:p>
          <a:p>
            <a:r>
              <a:t>&lt;li&gt;Access management - content is uploaded to the folder where access is not controlled  &lt;/li&gt;</a:t>
            </a:r>
          </a:p>
          <a:p>
            <a:r>
              <a:t>&lt;/ol&gt;</a:t>
            </a:r>
          </a:p>
          <a:p>
            <a:r>
              <a:t>&lt;p&gt;&lt;/p&gt;</a:t>
            </a:r>
          </a:p>
          <a:p>
            <a:r>
              <a:t>&lt;p&gt;&lt;b&gt;Proposed Solution&lt;/b&gt;&lt;/p&gt;</a:t>
            </a:r>
          </a:p>
          <a:p>
            <a:r>
              <a:t>&lt;p&gt;Introduce an Admin-controlled setting to &lt;b&gt;disable the option to create new folders&lt;/b&gt; during setup. When enabled, users will only be able to select from existing folders where they already have access.&lt;/p&gt;</a:t>
            </a:r>
          </a:p>
          <a:p>
            <a:r>
              <a:t>&lt;p&gt;&lt;/p&gt;</a:t>
            </a:r>
          </a:p>
          <a:p>
            <a:r>
              <a:t>&lt;p&gt;&lt;b&gt;Value Proposition&lt;/b&gt;&lt;/p&gt;</a:t>
            </a:r>
          </a:p>
          <a:p>
            <a:r>
              <a:t>&lt;p&gt;• Improves User Experience – Reduces folder creation delays\.  &lt;/p&gt;</a:t>
            </a:r>
          </a:p>
          <a:p>
            <a:r>
              <a:t>&lt;p&gt;• Eliminates Duplicates – Prevents multiple duplicate folder locations, ensuring a cleaner structure\.  &lt;/p&gt;</a:t>
            </a:r>
          </a:p>
          <a:p>
            <a:r>
              <a:t>&lt;p&gt;• Enhances Control – Allows Admins to enforce folder management policies and maintain a more organized file system\.  &lt;/p&gt;</a:t>
            </a:r>
          </a:p>
          <a:p>
            <a:r>
              <a:t>&lt;p&gt;• Reduces Confusion – Ensures users work within existing authorized folders, avoiding misplaced files\.&lt;/p&gt;</a:t>
            </a:r>
          </a:p>
          <a:p>
            <a:r>
              <a:t>&lt;p&gt;&lt;/p&gt;</a:t>
            </a:r>
          </a:p>
          <a:p>
            <a:r>
              <a:t>&lt;p&gt;&lt;a href="https://jira.egnyte-it.com/browse/COM-268"&gt;https://jira.egnyte-it.com/browse/COM-268&lt;/a&gt;&lt;/p&gt;</a:t>
            </a:r>
          </a:p>
          <a:p>
            <a:r>
              <a:t>&lt;p&gt;&lt;a href="https://jira.egnyte-it.com/browse/SER-3461"&gt;https://jira.egnyte-it.com/browse/SER-3461&lt;/a&gt;&lt;/p&gt;</a:t>
            </a:r>
          </a:p>
          <a:p>
            <a:r>
              <a:t>&lt;p&gt;&lt;/p&gt;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ServiceNow Incident Sync</a:t>
            </a:r>
          </a:p>
        </p:txBody>
      </p:sp>
      <p:sp>
        <p:nvSpPr>
          <p:cNvPr id="3" name="Content Placeholder 2"/>
          <p:cNvSpPr>
            <a:spLocks noGrp="1"/>
          </p:cNvSpPr>
          <p:nvPr>
            <p:ph idx="1" sz="half"/>
          </p:nvPr>
        </p:nvSpPr>
        <p:spPr/>
        <p:txBody>
          <a:bodyPr/>
          <a:lstStyle/>
          <a:p>
            <a:r>
              <a:t>&lt;p&gt;Enhancing the ServiceNow functionality to provide bidirectional sync of ticket status and display the ticket in the third pane within the Secure &amp;amp; Govern (S&amp;amp;G) Issues module involves several detailed steps and considerations. Here’s a breakdown:&lt;/p&gt;</a:t>
            </a:r>
          </a:p>
          <a:p>
            <a:r>
              <a:t>&lt;p&gt;1. &lt;b&gt;Bidirectional Sync of Ticket Status&lt;/b&gt;&lt;/p&gt;</a:t>
            </a:r>
          </a:p>
          <a:p>
            <a:r>
              <a:t>&lt;ul&gt;</a:t>
            </a:r>
          </a:p>
          <a:p>
            <a:r>
              <a:t>&lt;li&gt;&lt;b&gt;Sync Status Updates from ServiceNow to Secure &amp;amp; Govern&lt;/b&gt;: Automatically update the status of tickets in Secure &amp;amp; Govern whenever the status changes in ServiceNow. For example, if a ticket is marked as “Resolved” or “In Progress” in ServiceNow, this update should reflect in the S&amp;amp;G Issues module without manual intervention.&lt;/li&gt;</a:t>
            </a:r>
          </a:p>
          <a:p>
            <a:r>
              <a:t>&lt;li&gt;&lt;b&gt;Sync Status Updates from Secure &amp;amp; Govern to ServiceNow&lt;/b&gt;: Allow updates made to the ticket status in Secure &amp;amp; Govern (if any) to sync back to ServiceNow. This ensures that both platforms maintain a consistent view of the ticket’s current state.&lt;/li&gt;</a:t>
            </a:r>
          </a:p>
          <a:p>
            <a:r>
              <a:t>&lt;li&gt;&lt;b&gt;Reduce Communication Gaps&lt;/b&gt;: The sync helps eliminate communication gaps, ensuring that teams using Secure &amp;amp; Govern can see the latest ticket status without needing to switch platforms.&lt;/li&gt;</a:t>
            </a:r>
          </a:p>
          <a:p>
            <a:r>
              <a:t>&lt;li&gt;&lt;b&gt;Automated Polling or Webhooks&lt;/b&gt;: Implement mechanisms like periodic polling or webhooks to detect and trigger updates between the systems to maintain real-time or near-real-time synchronization.&lt;/li&gt;</a:t>
            </a:r>
          </a:p>
          <a:p>
            <a:r>
              <a:t>&lt;/ul&gt;</a:t>
            </a:r>
          </a:p>
          <a:p>
            <a:r>
              <a:t>&lt;p&gt;2. &lt;b&gt;Display ServiceNow Ticket in the Third Pane within Secure &amp;amp; Govern Issues Module&lt;/b&gt;&lt;/p&gt;</a:t>
            </a:r>
          </a:p>
          <a:p>
            <a:r>
              <a:t>&lt;ul&gt;</a:t>
            </a:r>
          </a:p>
          <a:p>
            <a:r>
              <a:t>&lt;li&gt;&lt;b&gt;Clickable Ticket Link&lt;/b&gt;: Make the ticket ID or title clickable to open the full ServiceNow ticket in a new window or tab. This provides quick access to the full ticket details if more in-depth review or actions are needed.&lt;/li&gt;</a:t>
            </a:r>
          </a:p>
          <a:p>
            <a:r>
              <a:t>&lt;li&gt;&lt;b&gt;Live Status Updates in Pane&lt;/b&gt;: Ensure that the ticket status in the third pane updates in real-time (via the bidirectional sync) so that users have an up-to-date view of the issue’s progress.&lt;/li&gt;</a:t>
            </a:r>
          </a:p>
          <a:p>
            <a:r>
              <a:t>&lt;li&gt;&lt;b&gt;Enhanced Usability&lt;/b&gt;: This integration reduces the need for users to switch between Secure &amp;amp; Govern and ServiceNow, improving efficiency for security and operations teams. The third-pane display also helps users get a consolidated view of their issues and related incidents in a single interface.&lt;/li&gt;</a:t>
            </a:r>
          </a:p>
          <a:p>
            <a:r>
              <a:t>&lt;/ul&gt;</a:t>
            </a:r>
          </a:p>
          <a:p>
            <a:r>
              <a:t>&lt;p&gt;3. &lt;b&gt;Benefits of the Enhancement&lt;/b&gt;&lt;/p&gt;</a:t>
            </a:r>
          </a:p>
          <a:p>
            <a:r>
              <a:t>&lt;ul&gt;</a:t>
            </a:r>
          </a:p>
          <a:p>
            <a:r>
              <a:t>&lt;li&gt;&lt;b&gt;Streamlined Incident Management&lt;/b&gt;: By integrating status updates and a visual display of ServiceNow tickets in Secure &amp;amp; Govern, incident management becomes more streamlined, as users can track and respond to incidents directly.&lt;/li&gt;</a:t>
            </a:r>
          </a:p>
          <a:p>
            <a:r>
              <a:t>&lt;li&gt;&lt;b&gt;Improved Transparency and Communication&lt;/b&gt;: Both the security and IT teams gain access to the latest status, improving transparency and collaboration. Secure &amp;amp; Govern users can see real-time ticket information without accessing ServiceNow directly.&lt;/li&gt;</a:t>
            </a:r>
          </a:p>
          <a:p>
            <a:r>
              <a:t>&lt;li&gt;&lt;b&gt;Efficient Workflow&lt;/b&gt;: Eliminates redundant steps of switching between platforms, saving time and reducing errors.&lt;/li&gt;</a:t>
            </a:r>
          </a:p>
          <a:p>
            <a:r>
              <a:t>&lt;/ul&gt;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Project Center</a:t>
            </a:r>
          </a:p>
        </p:txBody>
      </p:sp>
      <p:sp>
        <p:nvSpPr>
          <p:cNvPr id="3" name="Content Placeholder 2"/>
          <p:cNvSpPr>
            <a:spLocks noGrp="1"/>
          </p:cNvSpPr>
          <p:nvPr>
            <p:ph idx="1" sz="half"/>
          </p:nvPr>
        </p:nvSpPr>
        <p:spPr/>
        <p:txBody>
          <a:bodyPr/>
          <a:lstStyle/>
          <a:p>
            <a:r>
              <a:t>&lt;p&gt;SPILLOVER FROM Q1 - blocker for AEC expansion&lt;/p&gt;</a:t>
            </a:r>
          </a:p>
          <a:p>
            <a:r>
              <a:t>&lt;p&gt;&lt;/p&gt;</a:t>
            </a:r>
          </a:p>
          <a:p>
            <a:r>
              <a:t>&lt;p&gt;The idea behind the project list is to gather all projects available on the domain in one place to allow efficient management in large organizations.&lt;/p&gt;</a:t>
            </a:r>
          </a:p>
          <a:p>
            <a:r>
              <a:t>&lt;h2&gt;Background&lt;/h2&gt;</a:t>
            </a:r>
          </a:p>
          <a:p>
            <a:r>
              <a:t>&lt;p&gt;Many SaaS products including Project management systems, ERPs, and Egnyte all have their own concepts of “projects”. This is because the concept of a project is familiar to AEC end users. Projects are how they these end users not only organize their data, but their employees, their financials, and more. By supporting a familiar type of data structure, these SaaS products enable IT admins and end users to organize and view their data in a way that they are accustomed to.&lt;/p&gt;</a:t>
            </a:r>
          </a:p>
          <a:p>
            <a:r>
              <a:t>&lt;p&gt;In Egnyte specifically, project folders provide value to end users in a few different ways:&lt;/p&gt;</a:t>
            </a:r>
          </a:p>
          <a:p>
            <a:r>
              <a:t>&lt;ul&gt;</a:t>
            </a:r>
          </a:p>
          <a:p>
            <a:r>
              <a:t>&lt;li&gt;Project folders provide a clear distinction between project and non-project data. This is critical for a number of reasons including properly managing the content lifecycle of this data.&lt;/li&gt;</a:t>
            </a:r>
          </a:p>
          <a:p>
            <a:r>
              <a:t>&lt;li&gt;Project folders include specific metadata that isn’t available on “normal” folders - Metadata that is searchable such as “Client”, or “Address”, makes it easier for end users to locate the information that they need.&lt;/li&gt;</a:t>
            </a:r>
          </a:p>
          <a:p>
            <a:r>
              <a:t>&lt;li&gt;Additional capabilities - Egnyte includes many features built on top of project folders including Smart upload, the project dashboard, and more. These features are all built to support specific workflows within a project, but without marking a folder as a project folder in Egnyte, these features are inaccessible.&lt;/li&gt;</a:t>
            </a:r>
          </a:p>
          <a:p>
            <a:r>
              <a:t>&lt;/ul&gt;</a:t>
            </a:r>
          </a:p>
          <a:p>
            <a:r>
              <a:t>&lt;p&gt;With all of this being said, adoption of project folders in Egnyte is growing, just not as quickly as we had hoped. One area in which Egnyte is lacking is a need for better visibility into project folders. Customers need to be able to quickly and easily get an overview of their projects to understand things like “which projects are in progress” and “which projects are in California?”. A dedicated page/section where users can find all information related to their projects will satisfy this need.&lt;/p&gt;</a:t>
            </a:r>
          </a:p>
          <a:p>
            <a:r>
              <a:t>&lt;p&gt;&lt;img src="https://pf-emoji-service--cdn.us-east-1.prod.public.atl-paas.net/standard/caa27a19-fc09-4452-b2b4-a301552fd69c/64x64/1f5d2.png" alt="" /&gt;&lt;/p&gt;</a:t>
            </a:r>
          </a:p>
          <a:p>
            <a:r>
              <a:t>&lt;h1&gt;User Stories&lt;/h1&gt;</a:t>
            </a:r>
          </a:p>
          <a:p>
            <a:r>
              <a:t>&lt;h2&gt;Story 0: Project Center Availability&lt;/h2&gt;</a:t>
            </a:r>
          </a:p>
          <a:p>
            <a:r>
              <a:t>&lt;p&gt;As a user,&lt;/p&gt;</a:t>
            </a:r>
          </a:p>
          <a:p>
            <a:r>
              <a:t>&lt;p&gt;I want the Project Center feature to be available,&lt;/p&gt;</a:t>
            </a:r>
          </a:p>
          <a:p>
            <a:r>
              <a:t>&lt;p&gt;so that users accessing these files in my domain can use this feature&lt;/p&gt;</a:t>
            </a:r>
          </a:p>
          <a:p>
            <a:r>
              <a:t>&lt;p&gt;&lt;b&gt;Acceptance Criteria:&lt;/b&gt;&lt;/p&gt;</a:t>
            </a:r>
          </a:p>
          <a:p>
            <a:r>
              <a:t>&lt;ol&gt;</a:t>
            </a:r>
          </a:p>
          <a:p>
            <a:r>
              <a:t>&lt;li&gt;A new feature flag will need to be created to toggle this feature’s availability from billing&lt;/li&gt;</a:t>
            </a:r>
          </a:p>
          <a:p>
            <a:r>
              <a:t>&lt;li&gt;This feature will be available in any plans that have project folders (Ent-Lite+, LS plans, and the project control add-on)&lt;/li&gt;</a:t>
            </a:r>
          </a:p>
          <a:p>
            <a:r>
              <a:t>&lt;/ol&gt;</a:t>
            </a:r>
          </a:p>
          <a:p>
            <a:r>
              <a:t>&lt;h2&gt;Story 1: Project List&lt;/h2&gt;</a:t>
            </a:r>
          </a:p>
          <a:p>
            <a:r>
              <a:t>&lt;p&gt;As a user,&lt;/p&gt;</a:t>
            </a:r>
          </a:p>
          <a:p>
            <a:r>
              <a:t>&lt;p&gt;I want to view a list of all project folders in my domain,&lt;/p&gt;</a:t>
            </a:r>
          </a:p>
          <a:p>
            <a:r>
              <a:t>&lt;p&gt;so that I can get an overview of the projects to which I have access.&lt;/p&gt;</a:t>
            </a:r>
          </a:p>
          <a:p>
            <a:r>
              <a:t>&lt;p&gt;&lt;b&gt;Acceptance Criteria:&lt;/b&gt;&lt;/p&gt;</a:t>
            </a:r>
          </a:p>
          <a:p>
            <a:r>
              <a:t>&lt;ol&gt;</a:t>
            </a:r>
          </a:p>
          <a:p>
            <a:r>
              <a:t>&lt;li&gt;Any project folder that a user has access to view in Egnyte Collaborate will be displayed from this list&lt;/li&gt;</a:t>
            </a:r>
          </a:p>
          <a:p>
            <a:r>
              <a:t>&lt;li&gt;All project metadata will be displayed on this page</a:t>
            </a:r>
          </a:p>
          <a:p>
            <a:r>
              <a:t>&lt;ol&gt;</a:t>
            </a:r>
          </a:p>
          <a:p>
            <a:r>
              <a:t>&lt;li&gt;Must Have - In addition to the project metadata, we should also show a “Last Accessed” column that is personalized to the end user.&lt;/li&gt;</a:t>
            </a:r>
          </a:p>
          <a:p>
            <a:r>
              <a:t>&lt;li&gt;Must Have - A user should be able to Edit their view and select which metadata values are shown in columns&lt;/li&gt;</a:t>
            </a:r>
          </a:p>
          <a:p>
            <a:r>
              <a:t>&lt;/ol&gt;</a:t>
            </a:r>
          </a:p>
          <a:p>
            <a:r>
              <a:t>&lt;/li&gt;</a:t>
            </a:r>
          </a:p>
          <a:p>
            <a:r>
              <a:t>&lt;li&gt;A user will need to be able to export this project list to CSV/Excel</a:t>
            </a:r>
          </a:p>
          <a:p>
            <a:r>
              <a:t>&lt;ol&gt;</a:t>
            </a:r>
          </a:p>
          <a:p>
            <a:r>
              <a:t>&lt;li&gt;If filters are applied, only the visible projects should be included in the export&lt;/li&gt;</a:t>
            </a:r>
          </a:p>
          <a:p>
            <a:r>
              <a:t>&lt;/ol&gt;</a:t>
            </a:r>
          </a:p>
          <a:p>
            <a:r>
              <a:t>&lt;/li&gt;</a:t>
            </a:r>
          </a:p>
          <a:p>
            <a:r>
              <a:t>&lt;li&gt;The default view of the project list will be in alphanumeric order by project name</a:t>
            </a:r>
          </a:p>
          <a:p>
            <a:r>
              <a:t>&lt;ol&gt;</a:t>
            </a:r>
          </a:p>
          <a:p>
            <a:r>
              <a:t>&lt;li&gt;Users should be able to set their default view based on any of the metadata properties&lt;/li&gt;</a:t>
            </a:r>
          </a:p>
          <a:p>
            <a:r>
              <a:t>&lt;/ol&gt;</a:t>
            </a:r>
          </a:p>
          <a:p>
            <a:r>
              <a:t>&lt;/li&gt;</a:t>
            </a:r>
          </a:p>
          <a:p>
            <a:r>
              <a:t>&lt;li&gt;Selecting a project from this view will take the user to the folder location in their folder hierarchy</a:t>
            </a:r>
          </a:p>
          <a:p>
            <a:r>
              <a:t>&lt;ol&gt;</a:t>
            </a:r>
          </a:p>
          <a:p>
            <a:r>
              <a:t>&lt;li&gt;The landing page (either files or dashboard) that has been selected by the user from the project folder itself should be respected.&lt;/li&gt;</a:t>
            </a:r>
          </a:p>
          <a:p>
            <a:r>
              <a:t>&lt;/ol&gt;</a:t>
            </a:r>
          </a:p>
          <a:p>
            <a:r>
              <a:t>&lt;/li&gt;</a:t>
            </a:r>
          </a:p>
          <a:p>
            <a:r>
              <a:t>&lt;li&gt;A folder owner should be able to edit project settings from this page</a:t>
            </a:r>
          </a:p>
          <a:p>
            <a:r>
              <a:t>&lt;ol&gt;</a:t>
            </a:r>
          </a:p>
          <a:p>
            <a:r>
              <a:t>&lt;li&gt;If a user has viewer permissions to a project folder they should be able to view the project from this page, but the “Project settings” option should be disabled.&lt;/li&gt;</a:t>
            </a:r>
          </a:p>
          <a:p>
            <a:r>
              <a:t>&lt;/ol&gt;</a:t>
            </a:r>
          </a:p>
          <a:p>
            <a:r>
              <a:t>&lt;/li&gt;</a:t>
            </a:r>
          </a:p>
          <a:p>
            <a:r>
              <a:t>&lt;/ol&gt;</a:t>
            </a:r>
          </a:p>
          <a:p>
            <a:r>
              <a:t>&lt;h2&gt;Story 2: Search/Sort/Filter Project List&lt;/h2&gt;</a:t>
            </a:r>
          </a:p>
          <a:p>
            <a:r>
              <a:t>&lt;p&gt;As a user,&lt;/p&gt;</a:t>
            </a:r>
          </a:p>
          <a:p>
            <a:r>
              <a:t>&lt;p&gt;I want to search, sort and filter my project list using project metadata,&lt;/p&gt;</a:t>
            </a:r>
          </a:p>
          <a:p>
            <a:r>
              <a:t>&lt;p&gt;so that I can find the projects that I want to view.&lt;/p&gt;</a:t>
            </a:r>
          </a:p>
          <a:p>
            <a:r>
              <a:t>&lt;p&gt;&lt;b&gt;Acceptance Criteria:&lt;/b&gt;&lt;/p&gt;</a:t>
            </a:r>
          </a:p>
          <a:p>
            <a:r>
              <a:t>&lt;ol&gt;</a:t>
            </a:r>
          </a:p>
          <a:p>
            <a:r>
              <a:t>&lt;li&gt;A user will need to be able to search the project metadata directly from the Project Center page.</a:t>
            </a:r>
          </a:p>
          <a:p>
            <a:r>
              <a:t>&lt;ol&gt;</a:t>
            </a:r>
          </a:p>
          <a:p>
            <a:r>
              <a:t>&lt;li&gt;The search will only need to support search of project metadata and will not be used to locate files or folders elsewhere in the Egnyte domain.&lt;/li&gt;</a:t>
            </a:r>
          </a:p>
          <a:p>
            <a:r>
              <a:t>&lt;/ol&gt;</a:t>
            </a:r>
          </a:p>
          <a:p>
            <a:r>
              <a:t>&lt;/li&gt;</a:t>
            </a:r>
          </a:p>
          <a:p>
            <a:r>
              <a:t>&lt;li&gt;From the project list page, a user will need to be able to sort each project metadata column in ascending and descending order.&lt;/li&gt;</a:t>
            </a:r>
          </a:p>
          <a:p>
            <a:r>
              <a:t>&lt;li&gt;From the project list page, a user will need to be able to filter each project metadata column&lt;/li&gt;</a:t>
            </a:r>
          </a:p>
          <a:p>
            <a:r>
              <a:t>&lt;/ol&gt;</a:t>
            </a:r>
          </a:p>
          <a:p>
            <a:r>
              <a:t>&lt;h2&gt;Story 3: Create a New Project&lt;/h2&gt;</a:t>
            </a:r>
          </a:p>
          <a:p>
            <a:r>
              <a:t>&lt;p&gt;As a user,&lt;/p&gt;</a:t>
            </a:r>
          </a:p>
          <a:p>
            <a:r>
              <a:t>&lt;p&gt;I want to create a new project from the Project List or Map View pages,&lt;/p&gt;</a:t>
            </a:r>
          </a:p>
          <a:p>
            <a:r>
              <a:t>&lt;p&gt;so that I can organize my data in ways that are familiar to my team.&lt;/p&gt;</a:t>
            </a:r>
          </a:p>
          <a:p>
            <a:r>
              <a:t>&lt;p&gt;&lt;b&gt;Acceptance Criteria:&lt;/b&gt;&lt;/p&gt;</a:t>
            </a:r>
          </a:p>
          <a:p>
            <a:r>
              <a:t>&lt;ol&gt;</a:t>
            </a:r>
          </a:p>
          <a:p>
            <a:r>
              <a:t>&lt;li&gt;A user will need to be able to create a new, empty project folder&lt;/li&gt;</a:t>
            </a:r>
          </a:p>
          <a:p>
            <a:r>
              <a:t>&lt;li&gt;A user will need to be able to create a new project folder from a template&lt;/li&gt;</a:t>
            </a:r>
          </a:p>
          <a:p>
            <a:r>
              <a:t>&lt;li&gt;When creating from the project list or map view, the user will need to choose a save location where the project folder will live in Egnyte Collaborate.&lt;/li&gt;</a:t>
            </a:r>
          </a:p>
          <a:p>
            <a:r>
              <a:t>&lt;/ol&gt;</a:t>
            </a:r>
          </a:p>
          <a:p>
            <a:r>
              <a:t>&lt;h2&gt;Story 4: Project Recommendations&lt;/h2&gt;</a:t>
            </a:r>
          </a:p>
          <a:p>
            <a:r>
              <a:t>&lt;p&gt;As a user,&lt;/p&gt;</a:t>
            </a:r>
          </a:p>
          <a:p>
            <a:r>
              <a:t>&lt;p&gt;I want to be notified of folders that should be marked as a project from the Project Center dashboard,&lt;/p&gt;</a:t>
            </a:r>
          </a:p>
          <a:p>
            <a:r>
              <a:t>&lt;p&gt;so that I can easily convert non-project folders to project folders.&lt;/p&gt;</a:t>
            </a:r>
          </a:p>
          <a:p>
            <a:r>
              <a:t>&lt;p&gt;&lt;b&gt;Acceptance Criteria:&lt;/b&gt;&lt;/p&gt;</a:t>
            </a:r>
          </a:p>
          <a:p>
            <a:r>
              <a:t>&lt;ol&gt;</a:t>
            </a:r>
          </a:p>
          <a:p>
            <a:r>
              <a:t>&lt;li&gt;A [recommended projects] button will be available from the Project Center dashboard.&lt;/li&gt;</a:t>
            </a:r>
          </a:p>
          <a:p>
            <a:r>
              <a:t>&lt;li&gt;The recommended projects button should show a numerical value representing the number of folders that are suggested to be marked as a project.</a:t>
            </a:r>
          </a:p>
          <a:p>
            <a:r>
              <a:t>&lt;ol&gt;</a:t>
            </a:r>
          </a:p>
          <a:p>
            <a:r>
              <a:t>&lt;li&gt;If &amp;gt;99, we can show 99+&lt;/li&gt;</a:t>
            </a:r>
          </a:p>
          <a:p>
            <a:r>
              <a:t>&lt;/ol&gt;</a:t>
            </a:r>
          </a:p>
          <a:p>
            <a:r>
              <a:t>&lt;/li&gt;</a:t>
            </a:r>
          </a:p>
          <a:p>
            <a:r>
              <a:t>&lt;li&gt;Selecting this button will open a modal where users can selectively choose folders and whether or not they want to mark the folders as a project, or not a project.&lt;/li&gt;</a:t>
            </a:r>
          </a:p>
          <a:p>
            <a:r>
              <a:t>&lt;/ol&gt;</a:t>
            </a:r>
          </a:p>
          <a:p>
            <a:r>
              <a:t>&lt;h2&gt;Story 5: Project Metrics [Post MVP]&lt;/h2&gt;</a:t>
            </a:r>
          </a:p>
          <a:p>
            <a:r>
              <a:t>&lt;p&gt;As a user,&lt;/p&gt;</a:t>
            </a:r>
          </a:p>
          <a:p>
            <a:r>
              <a:t>&lt;p&gt;I want actionable metrics across my project folders from the Project Center page,&lt;/p&gt;</a:t>
            </a:r>
          </a:p>
          <a:p>
            <a:r>
              <a:t>&lt;p&gt;so that I can more effectively manage these folders within my domain.&lt;/p&gt;</a:t>
            </a:r>
          </a:p>
          <a:p>
            <a:r>
              <a:t>&lt;p&gt;&lt;b&gt;Acceptance Criteria:&lt;/b&gt;&lt;/p&gt;</a:t>
            </a:r>
          </a:p>
          <a:p>
            <a:r>
              <a:t>&lt;ol&gt;</a:t>
            </a:r>
          </a:p>
          <a:p>
            <a:r>
              <a:t>&lt;li&gt;Metrics will be personalized to the user. In other words, if there are 50 projects in my domain but I only have access to 35 of them, the metrics that I see should only represent those 35 projects.&lt;/li&gt;</a:t>
            </a:r>
          </a:p>
          <a:p>
            <a:r>
              <a:t>&lt;li&gt;Widgets should be created on the project list page including:</a:t>
            </a:r>
          </a:p>
          <a:p>
            <a:r>
              <a:t>&lt;ol&gt;</a:t>
            </a:r>
          </a:p>
          <a:p>
            <a:r>
              <a:t>&lt;li&gt;&lt;b&gt;Project Folder Recommendations&lt;/b&gt; - This will open a modal to convert “normal” folders to project folders. &lt;a href="https://egnyte.atlassian.net/wiki/spaces/AEC/pages/584908862"&gt;See Auto-Identify Project Folder requirements here&lt;/a&gt;.&lt;/li&gt;</a:t>
            </a:r>
          </a:p>
          <a:p>
            <a:r>
              <a:t>&lt;li&gt;&lt;b&gt;Inactive projects&lt;/b&gt; - Projects that have not seen any changes in the last # days. The length of time should be be configurable by the end user directly from the widget.</a:t>
            </a:r>
          </a:p>
          <a:p>
            <a:r>
              <a:t>&lt;ol&gt;</a:t>
            </a:r>
          </a:p>
          <a:p>
            <a:r>
              <a:t>&lt;li&gt;Nice to Have - A user with proper permissions can move these projects directly to Inactive containers or an Archival domain from this widget.&lt;/li&gt;</a:t>
            </a:r>
          </a:p>
          <a:p>
            <a:r>
              <a:t>&lt;/ol&gt;</a:t>
            </a:r>
          </a:p>
          <a:p>
            <a:r>
              <a:t>&lt;/li&gt;</a:t>
            </a:r>
          </a:p>
          <a:p>
            <a:r>
              <a:t>&lt;li&gt;&lt;b&gt;Project requiring attention&lt;/b&gt; - Below are some examples of when projects require attention from end users. We should capture these in a widget so that users can take actions on these project foldrs.</a:t>
            </a:r>
          </a:p>
          <a:p>
            <a:r>
              <a:t>&lt;ol&gt;</a:t>
            </a:r>
          </a:p>
          <a:p>
            <a:r>
              <a:t>&lt;li&gt;Projects without location data - Location data is critical to many upstream Egnyte features once a user marks a folder as a project including &lt;a href="https://helpdesk.egnyte.com/hc/en-us/articles/4860344024717-Smart-Upload-Folders"&gt;Smart Upload&lt;/a&gt;, &lt;a href="https://helpdesk.egnyte.com/hc/en-us/articles/22521963041421-Automated-Project-Detection"&gt;automated project detection&lt;/a&gt;, the map view (story 4 below) and more. &lt;/li&gt;</a:t>
            </a:r>
          </a:p>
          <a:p>
            <a:r>
              <a:t>&lt;li&gt;Projects that have an end date in the past but are still active&lt;/li&gt;</a:t>
            </a:r>
          </a:p>
          <a:p>
            <a:r>
              <a:t>&lt;/ol&gt;</a:t>
            </a:r>
          </a:p>
          <a:p>
            <a:r>
              <a:t>&lt;/li&gt;</a:t>
            </a:r>
          </a:p>
          <a:p>
            <a:r>
              <a:t>&lt;li&gt;&lt;b&gt;Recently accessed projects&lt;/b&gt; - This widget should serve as a quick and easy way to access project folders that the user has personally visited recently.&lt;/li&gt;</a:t>
            </a:r>
          </a:p>
          <a:p>
            <a:r>
              <a:t>&lt;li&gt;Post MVP - In the UX designs we will need to consider a co-pilot that will be available from this page, that will allow users to ask questions across projects.&lt;/li&gt;</a:t>
            </a:r>
          </a:p>
          <a:p>
            <a:r>
              <a:t>&lt;/ol&gt;</a:t>
            </a:r>
          </a:p>
          <a:p>
            <a:r>
              <a:t>&lt;/li&gt;</a:t>
            </a:r>
          </a:p>
          <a:p>
            <a:r>
              <a:t>&lt;li&gt;The widgets should display trends for each metric being tracked via upwards and downward arrows, and percentages. See PM mockups below.&lt;/li&gt;</a:t>
            </a:r>
          </a:p>
          <a:p>
            <a:r>
              <a:t>&lt;li&gt;Selecting a project from one of these widgets will direct the user to that project folder in the Egnyte folder hierarchy.&lt;/li&gt;</a:t>
            </a:r>
          </a:p>
          <a:p>
            <a:r>
              <a:t>&lt;/ol&gt;</a:t>
            </a:r>
          </a:p>
          <a:p>
            <a:r>
              <a:t>&lt;h2&gt;Story 6: Map View [Post MVP]&lt;/h2&gt;</a:t>
            </a:r>
          </a:p>
          <a:p>
            <a:r>
              <a:t>&lt;p&gt;As a user,&lt;/p&gt;</a:t>
            </a:r>
          </a:p>
          <a:p>
            <a:r>
              <a:t>&lt;p&gt;I want to view all of my projects from a map view,&lt;/p&gt;</a:t>
            </a:r>
          </a:p>
          <a:p>
            <a:r>
              <a:t>&lt;p&gt;so that I can quickly locate projects within a given region.&lt;/p&gt;</a:t>
            </a:r>
          </a:p>
          <a:p>
            <a:r>
              <a:t>&lt;p&gt;&lt;b&gt;Acceptance Criteria:&lt;/b&gt;&lt;/p&gt;</a:t>
            </a:r>
          </a:p>
          <a:p>
            <a:r>
              <a:t>&lt;ol&gt;</a:t>
            </a:r>
          </a:p>
          <a:p>
            <a:r>
              <a:t>&lt;li&gt;A toggle to switch between list and map view is required.&lt;/li&gt;</a:t>
            </a:r>
          </a:p>
          <a:p>
            <a:r>
              <a:t>&lt;li&gt;A location pin will be displayed on the map for any project folder that has an address</a:t>
            </a:r>
          </a:p>
          <a:p>
            <a:r>
              <a:t>&lt;ol&gt;</a:t>
            </a:r>
          </a:p>
          <a:p>
            <a:r>
              <a:t>&lt;li&gt;There will be instances where project pins are located too closely together. Instead of showing overlapping pins, we will show a single pin with a numerical value that represents the number of project folders in that vicinity. As a user zooms in, this single pin can separate out into multiple pins; one for each project.&lt;/li&gt;</a:t>
            </a:r>
          </a:p>
          <a:p>
            <a:r>
              <a:t>&lt;/ol&gt;</a:t>
            </a:r>
          </a:p>
          <a:p>
            <a:r>
              <a:t>&lt;/li&gt;</a:t>
            </a:r>
          </a:p>
          <a:p>
            <a:r>
              <a:t>&lt;li&gt;Some project folders will not have an address populated and hence, we will not be able to show these in map view. </a:t>
            </a:r>
          </a:p>
          <a:p>
            <a:r>
              <a:t>&lt;ol&gt;</a:t>
            </a:r>
          </a:p>
          <a:p>
            <a:r>
              <a:t>&lt;li&gt;Instead, a notification should be presented to the user that some project folders do not have a location with the option to “Add Addresses”.&lt;/li&gt;</a:t>
            </a:r>
          </a:p>
          <a:p>
            <a:r>
              <a:t>&lt;/ol&gt;</a:t>
            </a:r>
          </a:p>
          <a:p>
            <a:r>
              <a:t>&lt;/li&gt;</a:t>
            </a:r>
          </a:p>
          <a:p>
            <a:r>
              <a:t>&lt;li&gt;Users will need to be able to zoom in/out and pan on the map view&lt;/li&gt;</a:t>
            </a:r>
          </a:p>
          <a:p>
            <a:r>
              <a:t>&lt;li&gt;Users will be able to make the map view full screen&lt;/li&gt;</a:t>
            </a:r>
          </a:p>
          <a:p>
            <a:r>
              <a:t>&lt;li&gt;The default view when landing on the Map View should zoom out far enough so that each project pin is visible, but no farther than that.&lt;/li&gt;</a:t>
            </a:r>
          </a:p>
          <a:p>
            <a:r>
              <a:t>&lt;li&gt;Users will need be able to search for a location and be taken to that location on the map view&lt;/li&gt;</a:t>
            </a:r>
          </a:p>
          <a:p>
            <a:r>
              <a:t>&lt;li&gt;Selecting a project pin should open a thumbnail of the project folder that displays the project name, project ID, project status, project logo, and address.</a:t>
            </a:r>
          </a:p>
          <a:p>
            <a:r>
              <a:t>&lt;ol&gt;</a:t>
            </a:r>
          </a:p>
          <a:p>
            <a:r>
              <a:t>&lt;li&gt;The project thumbnail should also have links to “View Project” (this will redirect the user to the folder in Egnyte collaborate) and “Project Settings” (this will allow the user to update the project settings).&lt;/li&gt;</a:t>
            </a:r>
          </a:p>
          <a:p>
            <a:r>
              <a:t>&lt;/ol&gt;</a:t>
            </a:r>
          </a:p>
          <a:p>
            <a:r>
              <a:t>&lt;/li&gt;</a:t>
            </a:r>
          </a:p>
          <a:p>
            <a:r>
              <a:t>&lt;li&gt;When selecting “View Project” the landing page (either files or dashboard) that has been selected by the user from the project folder itself should be respected.&lt;/li&gt;</a:t>
            </a:r>
          </a:p>
          <a:p>
            <a:r>
              <a:t>&lt;li&gt;Hovering over a project location pin should display a tooltip with the complete project address.&lt;/li&gt;</a:t>
            </a:r>
          </a:p>
          <a:p>
            <a:r>
              <a:t>&lt;/ol&gt;</a:t>
            </a:r>
          </a:p>
          <a:p>
            <a:r>
              <a:t>&lt;p&gt;&lt;/p&gt;</a:t>
            </a:r>
          </a:p>
          <a:p>
            <a:r>
              <a:t>&lt;h1&gt;User interaction and design&lt;/h1&gt;</a:t>
            </a:r>
          </a:p>
          <a:p>
            <a:r>
              <a:t>&lt;p&gt;Figma Designs - &lt;/p&gt;</a:t>
            </a:r>
          </a:p>
          <a:p>
            <a:r>
              <a:t>&lt;p&gt;&lt;/p&gt;</a:t>
            </a:r>
          </a:p>
          <a:p>
            <a:r>
              <a:t>&lt;p&gt;&lt;a href="https://www.figma.com/design/I3FsHFo8dWq344C1qDiCeq/AEC-%2F-Projects-home-page-MVP--?node-id=1-4&amp;amp;t=N5PMSJhejOwyq4No-0"&gt;https://www.figma.com/design/I3FsHFo8dWq344C1qDiCeq/AEC-%2F-Projects-home-page-MVP--?node-id=1-4&amp;amp;t=N5PMSJhejOwyq4No-0&lt;br /&gt;</a:t>
            </a:r>
          </a:p>
          <a:p>
            <a:r>
              <a:t>&lt;/a&gt;&lt;/p&gt;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https://egnyte.atlassian.net/wiki/spaces/AEC/pages/258376949/Project+Center</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Security Agent - Suggestions based on internal data</a:t>
            </a:r>
          </a:p>
        </p:txBody>
      </p:sp>
      <p:sp>
        <p:nvSpPr>
          <p:cNvPr id="3" name="Content Placeholder 2"/>
          <p:cNvSpPr>
            <a:spLocks noGrp="1"/>
          </p:cNvSpPr>
          <p:nvPr>
            <p:ph idx="1" sz="half"/>
          </p:nvPr>
        </p:nvSpPr>
        <p:spPr/>
        <p:txBody>
          <a:bodyPr/>
          <a:lstStyle/>
          <a:p>
            <a:r>
              <a:t>&lt;p&gt;AI security agent would enable agents to suggest actions to users pre-emptively based on several historic insights obtained across Issues, SC, Permissions&amp;gt;&lt;/p&gt;</a:t>
            </a:r>
          </a:p>
          <a:p>
            <a:r>
              <a:t>&lt;p&gt;Role of the agent to be specific: &lt;br /&gt;</a:t>
            </a:r>
          </a:p>
          <a:p>
            <a:r>
              <a:t>The idea is to provide suggestions on specific S&amp;amp;G actions based on internal data analysis, like:&lt;/p&gt;</a:t>
            </a:r>
          </a:p>
          <a:p>
            <a:r>
              <a:t>&lt;p&gt;&lt;i&gt;&lt;b&gt;SUGGEST&lt;/b&gt;&lt;/i&gt; &lt;/p&gt;</a:t>
            </a:r>
          </a:p>
          <a:p>
            <a:r>
              <a:t>&lt;ul&gt;</a:t>
            </a:r>
          </a:p>
          <a:p>
            <a:r>
              <a:t>&lt;li&gt;Creation of Polices -&amp;gt; Content Safeguard Policies,  Content Life Cycle Polices, Classification Policies&lt;/li&gt;</a:t>
            </a:r>
          </a:p>
          <a:p>
            <a:r>
              <a:t>&lt;li&gt;Specific Remediation Actions -&amp;gt; Bulk Remediate, Auto Remediation Actions &lt;/li&gt;</a:t>
            </a:r>
          </a:p>
          <a:p>
            <a:r>
              <a:t>&lt;li&gt;Report Creation -&amp;gt; Creation of User / Audit Reports&lt;/li&gt;</a:t>
            </a:r>
          </a:p>
          <a:p>
            <a:r>
              <a:t>&lt;li&gt;Other S&amp;amp;G Actions - TBD&lt;/li&gt;</a:t>
            </a:r>
          </a:p>
          <a:p>
            <a:r>
              <a:t>&lt;/ul&gt;</a:t>
            </a:r>
          </a:p>
          <a:p>
            <a:r>
              <a:t>&lt;p&gt;&lt;i&gt;&lt;b&gt;AND&lt;/b&gt;&lt;/i&gt; perform the action via calling respective tools / API's.  &lt;/p&gt;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Model DB Refactoring for Scale</a:t>
            </a:r>
          </a:p>
        </p:txBody>
      </p:sp>
      <p:sp>
        <p:nvSpPr>
          <p:cNvPr id="3" name="Content Placeholder 2"/>
          <p:cNvSpPr>
            <a:spLocks noGrp="1"/>
          </p:cNvSpPr>
          <p:nvPr>
            <p:ph idx="1" sz="half"/>
          </p:nvPr>
        </p:nvSpPr>
        <p:spPr/>
        <p:txBody>
          <a:bodyPr/>
          <a:lstStyle/>
          <a:p>
            <a: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Upload request metadata extraction</a:t>
            </a:r>
          </a:p>
        </p:txBody>
      </p:sp>
      <p:sp>
        <p:nvSpPr>
          <p:cNvPr id="3" name="Content Placeholder 2"/>
          <p:cNvSpPr>
            <a:spLocks noGrp="1"/>
          </p:cNvSpPr>
          <p:nvPr>
            <p:ph idx="1" sz="half"/>
          </p:nvPr>
        </p:nvSpPr>
        <p:spPr/>
        <p:txBody>
          <a:bodyPr/>
          <a:lstStyle/>
          <a:p>
            <a: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Drafts Creation &amp; Management</a:t>
            </a:r>
          </a:p>
        </p:txBody>
      </p:sp>
      <p:sp>
        <p:nvSpPr>
          <p:cNvPr id="3" name="Content Placeholder 2"/>
          <p:cNvSpPr>
            <a:spLocks noGrp="1"/>
          </p:cNvSpPr>
          <p:nvPr>
            <p:ph idx="1" sz="half"/>
          </p:nvPr>
        </p:nvSpPr>
        <p:spPr/>
        <p:txBody>
          <a:bodyPr/>
          <a:lstStyle/>
          <a:p>
            <a: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Reclassify files stamped with an encryption label</a:t>
            </a:r>
          </a:p>
        </p:txBody>
      </p:sp>
      <p:sp>
        <p:nvSpPr>
          <p:cNvPr id="3" name="Content Placeholder 2"/>
          <p:cNvSpPr>
            <a:spLocks noGrp="1"/>
          </p:cNvSpPr>
          <p:nvPr>
            <p:ph idx="1" sz="half"/>
          </p:nvPr>
        </p:nvSpPr>
        <p:spPr/>
        <p:txBody>
          <a:bodyPr/>
          <a:lstStyle/>
          <a:p>
            <a:r>
              <a:t>&lt;p&gt;&lt;b&gt;Problem Statement&lt;/b&gt;&lt;/p&gt;</a:t>
            </a:r>
          </a:p>
          <a:p>
            <a:r>
              <a:t>&lt;p&gt;Microsoft Purview labels that also apply encryption have a unique challenge in that after S&amp;amp;G stamps a file with a Purview encryption label that file becomes encrypted can can no longer be reclassified even when the file's content changes.&lt;/p&gt;</a:t>
            </a:r>
          </a:p>
          <a:p>
            <a:r>
              <a:t>&lt;p&gt;&lt;/p&gt;</a:t>
            </a:r>
          </a:p>
          <a:p>
            <a:r>
              <a:t>&lt;p&gt;&lt;b&gt;User Story&lt;/b&gt;&lt;/p&gt;</a:t>
            </a:r>
          </a:p>
          <a:p>
            <a:r>
              <a:t>&lt;p&gt;As a Security Administrator, I want to continuously scan and classify a file based on its contents even when the file has a Purview encrypted label.&lt;/p&gt;</a:t>
            </a:r>
          </a:p>
          <a:p>
            <a:r>
              <a:t>&lt;p&gt;&lt;/p&gt;</a:t>
            </a:r>
          </a:p>
          <a:p>
            <a:r>
              <a:t>&lt;p&gt;&lt;b&gt;Feature Description&lt;/b&gt;&lt;/p&gt;</a:t>
            </a:r>
          </a:p>
          <a:p>
            <a:r>
              <a:t>&lt;p&gt;Egnyte should scan the files in CFS which are stamped with MSIP encryption / enforcement labels. &lt;/p&gt;</a:t>
            </a:r>
          </a:p>
          <a:p>
            <a:r>
              <a:t>&lt;p&gt;1) Identify  MSIP Enforcement / Encryption label applied files in CFS&lt;/p&gt;</a:t>
            </a:r>
          </a:p>
          <a:p>
            <a:r>
              <a:t>&lt;p&gt;2) Remove Stamp / Decrypt the enforcement of the Labels&lt;/p&gt;</a:t>
            </a:r>
          </a:p>
          <a:p>
            <a:r>
              <a:t>&lt;p&gt;3) Execute Content Classification policies on the files from #2&lt;/p&gt;</a:t>
            </a:r>
          </a:p>
          <a:p>
            <a:r>
              <a:t>&lt;p&gt;4) Apply  Sensitivity labels based on the content classification policies. &lt;/p&gt;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Codebooks Agent for AEC</a:t>
            </a:r>
          </a:p>
        </p:txBody>
      </p:sp>
      <p:sp>
        <p:nvSpPr>
          <p:cNvPr id="3" name="Content Placeholder 2"/>
          <p:cNvSpPr>
            <a:spLocks noGrp="1"/>
          </p:cNvSpPr>
          <p:nvPr>
            <p:ph idx="1" sz="half"/>
          </p:nvPr>
        </p:nvSpPr>
        <p:spPr/>
        <p:txBody>
          <a:bodyPr/>
          <a:lstStyle/>
          <a:p>
            <a:r>
              <a:t>&lt;p&gt;&lt;b&gt;Problem:&lt;/b&gt;&lt;/p&gt;</a:t>
            </a:r>
          </a:p>
          <a:p>
            <a:r>
              <a:t>&lt;p&gt;Users in the AEC industry require to follow regulations and standards during the design / construction / maintenance of structures and these are stipulated as building codes. These building codes are extremely long, detailed and complex, can vary by local jurisdictions and can change from year to year. Due to these factors, users often face the challenge of finding the right code information pertaining to a project, and using that information to validate project specifications, submittals and other project docs.&lt;/p&gt;</a:t>
            </a:r>
          </a:p>
          <a:p>
            <a:r>
              <a:t>&lt;p&gt;&lt;/p&gt;</a:t>
            </a:r>
          </a:p>
          <a:p>
            <a:r>
              <a:t>&lt;p&gt;&lt;b&gt;Use-Cases&lt;/b&gt;:&lt;/p&gt;</a:t>
            </a:r>
          </a:p>
          <a:p>
            <a:r>
              <a:t>&lt;ol&gt;</a:t>
            </a:r>
          </a:p>
          <a:p>
            <a:r>
              <a:t>&lt;li&gt; As a project engineer / field engineer, I want to easily get answers to regulatory questions, such as &lt;i&gt;how many ADA accessible parking spots do I need if my parking lot has 100 total parking spaces?&lt;/i&gt;&lt;/li&gt;</a:t>
            </a:r>
          </a:p>
          <a:p>
            <a:r>
              <a:t>&lt;li&gt;As a project coordinator, I want to easily validate a spec against regulations/codes &lt;i&gt;- validate this stairwell design for fire safety regulation compliance&lt;/i&gt;&lt;/li&gt;</a:t>
            </a:r>
          </a:p>
          <a:p>
            <a:r>
              <a:t>&lt;/ol&gt;</a:t>
            </a:r>
          </a:p>
          <a:p>
            <a:r>
              <a:t>&lt;p&gt;&lt;/p&gt;</a:t>
            </a:r>
          </a:p>
          <a:p>
            <a:r>
              <a:t>&lt;p&gt;&lt;b&gt;Description:&lt;/b&gt;&lt;/p&gt;</a:t>
            </a:r>
          </a:p>
          <a:p>
            <a:r>
              <a:t>&lt;p&gt;We will create a specialized agent, the code books agent, which the admin can configure to read one or more code books at a specific location on their Egnyte domain. Once configured, users can ask questions against the code book agent from the WebUI or desktop&lt;/p&gt;</a:t>
            </a:r>
          </a:p>
          <a:p>
            <a:r>
              <a:t>&lt;p&gt;&lt;/p&gt;</a:t>
            </a:r>
          </a:p>
          <a:p>
            <a:r>
              <a:t>&lt;p&gt;&lt;b&gt;Requirements:&lt;/b&gt; &lt;a href="https://egnyte.atlassian.net/wiki/spaces/AEC/pages/1076199541/KB+for+Building+Codes"&gt;https://egnyte.atlassian.net/wiki/spaces/AEC/pages/1076199541/KB+for+Building+Codes&lt;/a&gt;&lt;/p&gt;</a:t>
            </a:r>
          </a:p>
          <a:p>
            <a:r>
              <a:t>&lt;p&gt;&lt;/p&gt;</a:t>
            </a:r>
          </a:p>
          <a:p>
            <a:r>
              <a:t>&lt;p&gt;JIRA:&lt;/p&gt;</a:t>
            </a:r>
          </a:p>
          <a:p>
            <a:r>
              <a:t>&lt;p&gt;&lt;a href="https://jira.egnyte-it.com/browse/CFS-64858"&gt;https://jira.egnyte-it.com/browse/CFS-64858&lt;/a&gt;&lt;/p&gt;</a:t>
            </a:r>
          </a:p>
          <a:p>
            <a:r>
              <a:t>&lt;p&gt;&lt;/p&gt;</a:t>
            </a:r>
          </a:p>
          <a:p>
            <a:r>
              <a:t>&lt;p&gt;&lt;/p&gt;</a:t>
            </a:r>
          </a:p>
          <a:p>
            <a:r>
              <a:t>&lt;p&gt; &lt;/p&gt;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https://egnyte.atlassian.net/wiki/spaces/AEC/pages/1076199541/KB+for+Building+Codes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Mark 'Duplicate Permissions' on Permissions View</a:t>
            </a:r>
          </a:p>
        </p:txBody>
      </p:sp>
      <p:sp>
        <p:nvSpPr>
          <p:cNvPr id="3" name="Content Placeholder 2"/>
          <p:cNvSpPr>
            <a:spLocks noGrp="1"/>
          </p:cNvSpPr>
          <p:nvPr>
            <p:ph idx="1" sz="half"/>
          </p:nvPr>
        </p:nvSpPr>
        <p:spPr/>
        <p:txBody>
          <a:bodyPr/>
          <a:lstStyle/>
          <a:p>
            <a:r>
              <a:t>&lt;p&gt;User currently has the provision to access the list of duplicate permissions from the reporting center.&lt;br /&gt;</a:t>
            </a:r>
          </a:p>
          <a:p>
            <a:r>
              <a:t>   &lt;/p&gt;</a:t>
            </a:r>
          </a:p>
          <a:p>
            <a:r>
              <a:t>&lt;p&gt;We want to extend the functionality to highlight folders with duplicate permission directly in the S&amp;amp;G platform inside the permission view.&lt;/p&gt;</a:t>
            </a:r>
          </a:p>
          <a:p>
            <a:r>
              <a:t>&lt;p&gt;More details in the ticket attached. &lt;/p&gt;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Homepage (iOS)</a:t>
            </a:r>
          </a:p>
        </p:txBody>
      </p:sp>
      <p:sp>
        <p:nvSpPr>
          <p:cNvPr id="3" name="Content Placeholder 2"/>
          <p:cNvSpPr>
            <a:spLocks noGrp="1"/>
          </p:cNvSpPr>
          <p:nvPr>
            <p:ph idx="1" sz="half"/>
          </p:nvPr>
        </p:nvSpPr>
        <p:spPr/>
        <p:txBody>
          <a:bodyPr/>
          <a:lstStyle/>
          <a:p>
            <a:r>
              <a:t>&lt;p&gt;We are creating a new homepage for our mobile app to enhance user productivity and streamline access to key features. This homepage will integrate various widgets and quick access links, offering users a more personalized and efficient experience. By allowing customization and ensuring seamless synchronization between the web UI and mobile app, users will have a consistent and intuitive interface across all platforms.&lt;/p&gt;</a:t>
            </a:r>
          </a:p>
          <a:p>
            <a:r>
              <a:t>&lt;h2&gt;Homepage requirements:&lt;/h2&gt;</a:t>
            </a:r>
          </a:p>
          <a:p>
            <a:r>
              <a:t>&lt;ol&gt;</a:t>
            </a:r>
          </a:p>
          <a:p>
            <a:r>
              <a:t>&lt;li&gt;&lt;b&gt;Widget Display and Interaction -&lt;/b&gt; As a user, I want to view widgets like Egnyte Copilot, Bookmarks, Recent Files, and Project Folders, on the homepage so that I can quickly access relevant content and actions.&lt;/li&gt;</a:t>
            </a:r>
          </a:p>
          <a:p>
            <a:r>
              <a:t>&lt;li&gt;&lt;b&gt;Quick Access Links -&lt;/b&gt; As a user, I want to have quick access links on the homepage for actions I often perform like File Upload, and mobile-specific features like Smart Upload updates, so that I can perform tasks efficiently from the homepage.&lt;/li&gt;</a:t>
            </a:r>
          </a:p>
          <a:p>
            <a:r>
              <a:t>&lt;li&gt;&lt;b&gt;Widget Customization -&lt;/b&gt; As a user, I want to be able to customize my homepage by showing or hiding specific widgets so that my homepage displays only the information and tools I need.&lt;/li&gt;</a:t>
            </a:r>
          </a:p>
          <a:p>
            <a:r>
              <a:t>&lt;li&gt;&lt;b&gt;Sync Settings Across Mobile Devices -&lt;/b&gt; As a user, I want my widget settings (show/hide preferences) to be synced across all my mobile devices so that my homepage layout remains consistent regardless of the device I use.&lt;/li&gt;</a:t>
            </a:r>
          </a:p>
          <a:p>
            <a:r>
              <a:t>&lt;/ol&gt;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Trial Add-on Adoption Initiative</a:t>
            </a:r>
          </a:p>
        </p:txBody>
      </p:sp>
      <p:sp>
        <p:nvSpPr>
          <p:cNvPr id="3" name="Content Placeholder 2"/>
          <p:cNvSpPr>
            <a:spLocks noGrp="1"/>
          </p:cNvSpPr>
          <p:nvPr>
            <p:ph idx="1" sz="half"/>
          </p:nvPr>
        </p:nvSpPr>
        <p:spPr/>
        <p:txBody>
          <a:bodyPr/>
          <a:lstStyle/>
          <a:p>
            <a:r>
              <a:t>&lt;p&gt;Multiple Pendo tasks to support the Add-On Trial capability being developed by the MI team and released in Q1 25. It will be released ONLY to direct domains and VAR domains. It will exclude MSPs and child domains.&lt;/p&gt;</a:t>
            </a:r>
          </a:p>
          <a:p>
            <a:r>
              <a:t>&lt;p&gt;1. In the UI, we want to introduce multiple &amp;quot;New&amp;quot; badges and a Pendo Guide that lead a user to the Trial Add-Ons.&lt;/p&gt;</a:t>
            </a:r>
          </a:p>
          <a:p>
            <a:r>
              <a:t>&lt;ul&gt;</a:t>
            </a:r>
          </a:p>
          <a:p>
            <a:r>
              <a:t>&lt;li&gt;New next to Settings, drives user to Subscription: Trial Add-Ons&lt;/li&gt;</a:t>
            </a:r>
          </a:p>
          <a:p>
            <a:r>
              <a:t>&lt;li&gt;Pendo Guide introducing the new feature.&lt;/li&gt;</a:t>
            </a:r>
          </a:p>
          <a:p>
            <a:r>
              <a:t>&lt;/ul&gt;</a:t>
            </a:r>
          </a:p>
          <a:p>
            <a:r>
              <a:t>&lt;p&gt;2. Run a Pendo campaign to Admins to promote the new ability to try add-ons for 14 days.&lt;/p&gt;</a:t>
            </a:r>
          </a:p>
          <a:p>
            <a:r>
              <a:t>&lt;p&gt;3. Create individual Pendo guides (contextually, if possible) to advise users on a domain that they have access to try a feature for 14 days. If contextual campaign isn't possible, we will trigger a generic &amp;quot;first log in&amp;quot; campaign.&lt;/p&gt;</a:t>
            </a:r>
          </a:p>
          <a:p>
            <a:r>
              <a:t>&lt;p&gt;Link to 12/17 Presentation: &lt;a href="https://egnyte.egnyte.com/dl/QOkxJeRFY1"&gt;https://egnyte.egnyte.com/dl/QOkxJeRFY1&lt;/a&gt; &lt;/p&gt;</a:t>
            </a:r>
          </a:p>
          <a:p>
            <a:r>
              <a:t>&lt;p&gt;Link to Confluence Page: &lt;a href="https://egnyte.atlassian.net/wiki/spaces/IA/pages/1223262209/Services+Add-Ons+Eligible+for+Trials"&gt;https://egnyte.atlassian.net/wiki/spaces/IA/pages/1223262209/Services+Add-Ons+Eligible+for+Trials&lt;/a&gt; &lt;/p&gt;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Distribution model - new type of resellers</a:t>
            </a:r>
          </a:p>
        </p:txBody>
      </p:sp>
      <p:sp>
        <p:nvSpPr>
          <p:cNvPr id="3" name="Content Placeholder 2"/>
          <p:cNvSpPr>
            <a:spLocks noGrp="1"/>
          </p:cNvSpPr>
          <p:nvPr>
            <p:ph idx="1" sz="half"/>
          </p:nvPr>
        </p:nvSpPr>
        <p:spPr/>
        <p:txBody>
          <a:bodyPr/>
          <a:lstStyle/>
          <a:p>
            <a:r>
              <a:t>&lt;p&gt;Background&lt;/p&gt;</a:t>
            </a:r>
          </a:p>
          <a:p>
            <a:r>
              <a:t>&lt;p&gt;&lt;/p&gt;</a:t>
            </a:r>
          </a:p>
          <a:p>
            <a:r>
              <a:t>&lt;p&gt;Aiming to integrate with Pax8 we're working on a new type of partner to manage. Such partner will be managed financially by an external operator but Egnyte still needs to provide features in the Billing App, Reseller dashboard and MSP Reseller Dashboard to support such a new type of partner.&lt;/p&gt;</a:t>
            </a:r>
          </a:p>
          <a:p>
            <a:r>
              <a:t>&lt;p&gt;&lt;/p&gt;</a:t>
            </a:r>
          </a:p>
          <a:p>
            <a:r>
              <a:t>&lt;p&gt;Goal&lt;/p&gt;</a:t>
            </a:r>
          </a:p>
          <a:p>
            <a:r>
              <a:t>&lt;ul&gt;</a:t>
            </a:r>
          </a:p>
          <a:p>
            <a:r>
              <a:t>&lt;li&gt;prepare to manage a new type of reseller in Reseller App and Billing App&lt;/li&gt;</a:t>
            </a:r>
          </a:p>
          <a:p>
            <a:r>
              <a:t>&lt;/ul&gt;</a:t>
            </a:r>
          </a:p>
          <a:p>
            <a:r>
              <a:t>&lt;p&gt;&lt;/p&gt;</a:t>
            </a:r>
          </a:p>
          <a:p>
            <a:r>
              <a:t>&lt;h2&gt;Assumptions&lt;/h2&gt;</a:t>
            </a:r>
          </a:p>
          <a:p>
            <a:r>
              <a:t>&lt;p&gt;&lt;/p&gt;</a:t>
            </a:r>
          </a:p>
          <a:p>
            <a:r>
              <a:t>&lt;ol&gt;</a:t>
            </a:r>
          </a:p>
          <a:p>
            <a:r>
              <a:t>&lt;li&gt;In this epic it is assumed that MSP registration process remains unchanged on the Reseller App end - manual registration is done in tab Register.&lt;/li&gt;</a:t>
            </a:r>
          </a:p>
          <a:p>
            <a:r>
              <a:t>&lt;li&gt;Existing and new MSPs transferred to a Distributor will have access to MSP Reseller Dashboard in a limited scope. Assuming work on adjusting the current UI. If a decision is made to enable a new UI for the dashboard then it will be done in separate epics.&lt;/li&gt;</a:t>
            </a:r>
          </a:p>
          <a:p>
            <a:r>
              <a:t>&lt;/ol&gt;</a:t>
            </a:r>
          </a:p>
          <a:p>
            <a:r>
              <a:t>&lt;p&gt;Requirements&lt;/p&gt;</a:t>
            </a:r>
          </a:p>
          <a:p>
            <a:r>
              <a:t>&lt;p&gt;&lt;/p&gt;</a:t>
            </a:r>
          </a:p>
          <a:p>
            <a:r>
              <a:t>&lt;p&gt;Once the MSP is registered and is to be managed by an external Distributor solution needs to:&lt;/p&gt;</a:t>
            </a:r>
          </a:p>
          <a:p>
            <a:r>
              <a:t>&lt;ul&gt;</a:t>
            </a:r>
          </a:p>
          <a:p>
            <a:r>
              <a:t>&lt;li&gt;distinguish partners managed in a distribution model and by a specific integrator e.g. Pax8&lt;/li&gt;</a:t>
            </a:r>
          </a:p>
          <a:p>
            <a:r>
              <a:t>&lt;li&gt;distinguish plans which can be used for such partners and will be offered through the Distributor&lt;/li&gt;</a:t>
            </a:r>
          </a:p>
          <a:p>
            <a:r>
              <a:t>&lt;li&gt;allow Egnyte internal staff users to manage such MSPs in the Settings</a:t>
            </a:r>
          </a:p>
          <a:p>
            <a:r>
              <a:t>&lt;ul&gt;</a:t>
            </a:r>
          </a:p>
          <a:p>
            <a:r>
              <a:t>&lt;li&gt;support migration to a Distributor e.g. between plans&lt;/li&gt;</a:t>
            </a:r>
          </a:p>
          <a:p>
            <a:r>
              <a:t>&lt;/ul&gt;</a:t>
            </a:r>
          </a:p>
          <a:p>
            <a:r>
              <a:t>&lt;/li&gt;</a:t>
            </a:r>
          </a:p>
          <a:p>
            <a:r>
              <a:t>&lt;li&gt;allow to find such partners easily in Reseller and in Billing App&lt;/li&gt;</a:t>
            </a:r>
          </a:p>
          <a:p>
            <a:r>
              <a:t>&lt;li&gt;simplify onboarding and approval process</a:t>
            </a:r>
          </a:p>
          <a:p>
            <a:r>
              <a:t>&lt;ul&gt;</a:t>
            </a:r>
          </a:p>
          <a:p>
            <a:r>
              <a:t>&lt;li&gt;add planset specific for this type of partners&lt;/li&gt;</a:t>
            </a:r>
          </a:p>
          <a:p>
            <a:r>
              <a:t>&lt;li&gt;do not require payment type or giving CC to be fully active&lt;/li&gt;</a:t>
            </a:r>
          </a:p>
          <a:p>
            <a:r>
              <a:t>&lt;/ul&gt;</a:t>
            </a:r>
          </a:p>
          <a:p>
            <a:r>
              <a:t>&lt;/li&gt;</a:t>
            </a:r>
          </a:p>
          <a:p>
            <a:r>
              <a:t>&lt;li&gt;do not include such partners in financial processes e.g. payments job</a:t>
            </a:r>
          </a:p>
          <a:p>
            <a:r>
              <a:t>&lt;ul&gt;</a:t>
            </a:r>
          </a:p>
          <a:p>
            <a:r>
              <a:t>&lt;li&gt;they will be billed by the Distributor&lt;/li&gt;</a:t>
            </a:r>
          </a:p>
          <a:p>
            <a:r>
              <a:t>&lt;/ul&gt;</a:t>
            </a:r>
          </a:p>
          <a:p>
            <a:r>
              <a:t>&lt;/li&gt;</a:t>
            </a:r>
          </a:p>
          <a:p>
            <a:r>
              <a:t>&lt;li&gt;allow to migrate MSP partners to be managed by a Distributor&lt;/li&gt;</a:t>
            </a:r>
          </a:p>
          <a:p>
            <a:r>
              <a:t>&lt;li&gt;adjust existing MSP Reseller dashboard for such partners</a:t>
            </a:r>
          </a:p>
          <a:p>
            <a:r>
              <a:t>&lt;ul&gt;</a:t>
            </a:r>
          </a:p>
          <a:p>
            <a:r>
              <a:t>&lt;li&gt;use MTA to access the child domains&lt;/li&gt;</a:t>
            </a:r>
          </a:p>
          <a:p>
            <a:r>
              <a:t>&lt;li&gt;view the list of their customers&lt;/li&gt;</a:t>
            </a:r>
          </a:p>
          <a:p>
            <a:r>
              <a:t>&lt;li&gt;manage own employees users&lt;/li&gt;</a:t>
            </a:r>
          </a:p>
          <a:p>
            <a:r>
              <a:t>&lt;li&gt;go to their NFR domain&lt;/li&gt;</a:t>
            </a:r>
          </a:p>
          <a:p>
            <a:r>
              <a:t>&lt;/ul&gt;</a:t>
            </a:r>
          </a:p>
          <a:p>
            <a:r>
              <a:t>&lt;/li&gt;</a:t>
            </a:r>
          </a:p>
          <a:p>
            <a:r>
              <a:t>&lt;/ul&gt;</a:t>
            </a:r>
          </a:p>
          <a:p>
            <a:r>
              <a:t>&lt;p&gt;&lt;/p&gt;</a:t>
            </a:r>
          </a:p>
          <a:p>
            <a:r>
              <a:t>&lt;p&gt;&lt;/p&gt;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Domain without a Trial</a:t>
            </a:r>
          </a:p>
        </p:txBody>
      </p:sp>
      <p:sp>
        <p:nvSpPr>
          <p:cNvPr id="3" name="Content Placeholder 2"/>
          <p:cNvSpPr>
            <a:spLocks noGrp="1"/>
          </p:cNvSpPr>
          <p:nvPr>
            <p:ph idx="1" sz="half"/>
          </p:nvPr>
        </p:nvSpPr>
        <p:spPr/>
        <p:txBody>
          <a:bodyPr/>
          <a:lstStyle/>
          <a:p>
            <a:r>
              <a:t>&lt;p&gt;&lt;b&gt;Background and Strategic Fit:&lt;/b&gt;&lt;/p&gt;</a:t>
            </a:r>
          </a:p>
          <a:p>
            <a:r>
              <a:t>&lt;p&gt;&lt;/p&gt;</a:t>
            </a:r>
          </a:p>
          <a:p>
            <a:r>
              <a:t>&lt;p&gt;Setting an account without the need to go through a trial can be used for multiple reasons:&lt;/p&gt;</a:t>
            </a:r>
          </a:p>
          <a:p>
            <a:r>
              <a:t>&lt;ul&gt;</a:t>
            </a:r>
          </a:p>
          <a:p>
            <a:r>
              <a:t>&lt;li&gt;Creating a domain for a customer that signed a contract and did not go through a trial. Sales had direct discussions with a prospects including demos, so when a contract is signed there is no need for a &amp;quot;trial&amp;quot;, they are ready to start working&lt;/li&gt;</a:t>
            </a:r>
          </a:p>
          <a:p>
            <a:r>
              <a:t>&lt;li&gt;If on invoice - mark as invoice&lt;/li&gt;</a:t>
            </a:r>
          </a:p>
          <a:p>
            <a:r>
              <a:t>&lt;li&gt;If on CC - ask for CC details&lt;/li&gt;</a:t>
            </a:r>
          </a:p>
          <a:p>
            <a:r>
              <a:t>&lt;li&gt; Send the user a &amp;quot;special email invite&amp;quot; (e.g. congratulations for choosing Egnyte...)&lt;/li&gt;</a:t>
            </a:r>
          </a:p>
          <a:p>
            <a:r>
              <a:t>&lt;li&gt;Use special design (Lisa Raid)&lt;/li&gt;</a:t>
            </a:r>
          </a:p>
          <a:p>
            <a:r>
              <a:t>&lt;li&gt; Send the user a link to collect the credentials of the first user (Who is this sent to, the business person or the technical person)&lt;/li&gt;</a:t>
            </a:r>
          </a:p>
          <a:p>
            <a:r>
              <a:t>&lt;li&gt;Leverage the mechanism from https://jira.egnyte-it.com/browse/APPS-8320 &lt;/li&gt;</a:t>
            </a:r>
          </a:p>
          <a:p>
            <a:r>
              <a:t>&lt;li&gt;Skip the admin survey or any lead creation in SFDC&lt;/li&gt;</a:t>
            </a:r>
          </a:p>
          <a:p>
            <a:r>
              <a:t>&lt;li&gt;Ask the user for the domain name, create it and mark it as &amp;quot;paid&amp;quot;, make that first user the first admin of the domain&lt;/li&gt;</a:t>
            </a:r>
          </a:p>
          <a:p>
            <a:r>
              <a:t>&lt;li&gt;Validate domain is not used&lt;/li&gt;</a:t>
            </a:r>
          </a:p>
          <a:p>
            <a:r>
              <a:t>&lt;li&gt;Validate user email&lt;/li&gt;</a:t>
            </a:r>
          </a:p>
          <a:p>
            <a:r>
              <a:t>&lt;/ul&gt;</a:t>
            </a:r>
          </a:p>
          <a:p>
            <a:r>
              <a:t>&lt;p&gt;&lt;/p&gt;</a:t>
            </a:r>
          </a:p>
          <a:p>
            <a:r>
              <a:t>&lt;p&gt;&lt;b&gt;Goals:&lt;/b&gt;&lt;/p&gt;</a:t>
            </a:r>
          </a:p>
          <a:p>
            <a:r>
              <a:t>&lt;ul&gt;</a:t>
            </a:r>
          </a:p>
          <a:p>
            <a:r>
              <a:t>&lt;li&gt;Simple for user&lt;/li&gt;</a:t>
            </a:r>
          </a:p>
          <a:p>
            <a:r>
              <a:t>&lt;li&gt;No need to create a trial first&lt;/li&gt;</a:t>
            </a:r>
          </a:p>
          <a:p>
            <a:r>
              <a:t>&lt;li&gt;Elevated experience (&amp;quot;White glove&amp;quot; feel to it)&lt;/li&gt;</a:t>
            </a:r>
          </a:p>
          <a:p>
            <a:r>
              <a:t>&lt;/ul&gt;</a:t>
            </a:r>
          </a:p>
          <a:p>
            <a:r>
              <a:t>&lt;p&gt;&lt;/p&gt;</a:t>
            </a:r>
          </a:p>
          <a:p>
            <a:r>
              <a:t>&lt;p&gt;&lt;b&gt;Proposed Solution:&lt;/b&gt;&lt;br /&gt; The proposed flow is here [&lt;a href="https://lucid.app/lucidchart/0c321564-165e-4fe4-be8b-b4c47f7bc3ef/edit?invitationId=inv_945897cc-e8cc-4620-9d03-403060f6442d&amp;amp;page=0_0#"&gt;https://lucid.app/lucidchart/0c321564-165e-4fe4-be8b-b4c47f7bc3ef/edit?invitationId=inv_945897cc-e8cc-4620-9d03-403060f6442d&amp;amp;page=0_0#&lt;/a&gt;|#]]&lt;/p&gt;</a:t>
            </a:r>
          </a:p>
          <a:p>
            <a:r>
              <a:t>&lt;ul&gt;</a:t>
            </a:r>
          </a:p>
          <a:p>
            <a:r>
              <a:t>&lt;li&gt;Get indication from SFDC that the account is paid&lt;/li&gt;</a:t>
            </a:r>
          </a:p>
          <a:p>
            <a:r>
              <a:t>&lt;li&gt;Get from SFDC the parameters of the user we will be sending this to&lt;/li&gt;</a:t>
            </a:r>
          </a:p>
          <a:p>
            <a:r>
              <a:t>&lt;li&gt;Use elements from https://jira.egnyte-it.com/browse/APPS-8320 in order to create the domain&lt;/li&gt;</a:t>
            </a:r>
          </a:p>
          <a:p>
            <a:r>
              <a:t>&lt;/ul&gt;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Ransomware Unification - Replace Ransomware signature source with reputable threat intel source</a:t>
            </a:r>
          </a:p>
        </p:txBody>
      </p:sp>
      <p:sp>
        <p:nvSpPr>
          <p:cNvPr id="3" name="Content Placeholder 2"/>
          <p:cNvSpPr>
            <a:spLocks noGrp="1"/>
          </p:cNvSpPr>
          <p:nvPr>
            <p:ph idx="1" sz="half"/>
          </p:nvPr>
        </p:nvSpPr>
        <p:spPr/>
        <p:txBody>
          <a:bodyPr/>
          <a:lstStyle/>
          <a:p>
            <a:r>
              <a:t>&lt;p&gt;&lt;/p&gt;</a:t>
            </a:r>
          </a:p>
          <a:p>
            <a:r>
              <a:t>&lt;p&gt;Confluence page: &lt;a href="https://egnyte.atlassian.net/wiki/spaces/DEL/pages/1425834012/Ransomware+Unification+-+Replace+Ransomware+signature+source+with+reputable+threat+intel+source"&gt;https://egnyte.atlassian.net/wiki/spaces/DEL/pages/1425834012/Ransomware+Unification+-+Replace+Ransomware+signature+source+with+reputable+threat+intel+source&lt;/a&gt;&lt;/p&gt;</a:t>
            </a:r>
          </a:p>
          <a:p>
            <a:r>
              <a:t>&lt;p&gt;&lt;/p&gt;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Recommendation Engine Test Campaigns</a:t>
            </a:r>
          </a:p>
        </p:txBody>
      </p:sp>
      <p:sp>
        <p:nvSpPr>
          <p:cNvPr id="3" name="Content Placeholder 2"/>
          <p:cNvSpPr>
            <a:spLocks noGrp="1"/>
          </p:cNvSpPr>
          <p:nvPr>
            <p:ph idx="1" sz="half"/>
          </p:nvPr>
        </p:nvSpPr>
        <p:spPr/>
        <p:txBody>
          <a:bodyPr/>
          <a:lstStyle/>
          <a:p>
            <a:r>
              <a:t>&lt;p&gt;Continue testing the Recommender against Pendo in a series of campaigns.&lt;/p&gt;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Unusual Access - Reduce false positives associated with Windows system activity</a:t>
            </a:r>
          </a:p>
        </p:txBody>
      </p:sp>
      <p:sp>
        <p:nvSpPr>
          <p:cNvPr id="3" name="Content Placeholder 2"/>
          <p:cNvSpPr>
            <a:spLocks noGrp="1"/>
          </p:cNvSpPr>
          <p:nvPr>
            <p:ph idx="1" sz="half"/>
          </p:nvPr>
        </p:nvSpPr>
        <p:spPr/>
        <p:txBody>
          <a:bodyPr/>
          <a:lstStyle/>
          <a:p>
            <a:r>
              <a:t>&lt;p&gt;Currently, Microsoft doesn't provide enough information to determine whether a user or system action is causing the anomalous file access/download activity for Windows Explorer. This causes a lot of false-positive detections as well as many ESCs. We need to figure out how to better analyze and detect file activity for Windows Explorer to prevent this from occurring.&lt;/p&gt;</a:t>
            </a:r>
          </a:p>
          <a:p>
            <a:r>
              <a:t>&lt;p&gt;&lt;/p&gt;</a:t>
            </a:r>
          </a:p>
          <a:p>
            <a:r>
              <a:t>&lt;p&gt;&lt;b&gt;Requirements:&lt;/b&gt;&lt;/p&gt;</a:t>
            </a:r>
          </a:p>
          <a:p>
            <a:r>
              <a:t>&lt;ul&gt;</a:t>
            </a:r>
          </a:p>
          <a:p>
            <a:r>
              <a:t>&lt;li&gt;Analyze file actions for Windows Explorer to help separate system actions (e.g. search indexing) from actual user access/download actions&lt;/li&gt;</a:t>
            </a:r>
          </a:p>
          <a:p>
            <a:r>
              <a:t>&lt;li&gt;Can the amount of time accessed be used?&lt;/li&gt;</a:t>
            </a:r>
          </a:p>
          <a:p>
            <a:r>
              <a:t>&lt;li&gt;Provide the ability to filter out the system events an only capture user generated events&lt;/li&gt;</a:t>
            </a:r>
          </a:p>
          <a:p>
            <a:r>
              <a:t>&lt;li&gt;Only user generated events should be used for Unusual Access detections&lt;/li&gt;</a:t>
            </a:r>
          </a:p>
          <a:p>
            <a:r>
              <a:t>&lt;/ul&gt;</a:t>
            </a:r>
          </a:p>
          <a:p>
            <a:r>
              <a:t>&lt;p&gt;&lt;/p&gt;</a:t>
            </a:r>
          </a:p>
          <a:p>
            <a:r>
              <a:t>&lt;p&gt; &lt;/p&gt;</a:t>
            </a:r>
          </a:p>
          <a:p>
            <a:r>
              <a:t>&lt;p&gt;&lt;/p&gt;</a:t>
            </a:r>
          </a:p>
          <a:p>
            <a:r>
              <a:t>&lt;p&gt;&lt;b&gt;No UX Design Required&lt;/b&gt;&lt;/p&gt;</a:t>
            </a:r>
          </a:p>
          <a:p>
            <a:r>
              <a:t>&lt;p&gt;&lt;/p&gt;</a:t>
            </a:r>
          </a:p>
          <a:p>
            <a:r>
              <a:t>&lt;p&gt; &lt;/p&gt;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Backup to S3 and Wasabi</a:t>
            </a:r>
          </a:p>
        </p:txBody>
      </p:sp>
      <p:sp>
        <p:nvSpPr>
          <p:cNvPr id="3" name="Content Placeholder 2"/>
          <p:cNvSpPr>
            <a:spLocks noGrp="1"/>
          </p:cNvSpPr>
          <p:nvPr>
            <p:ph idx="1" sz="half"/>
          </p:nvPr>
        </p:nvSpPr>
        <p:spPr/>
        <p:txBody>
          <a:bodyPr/>
          <a:lstStyle/>
          <a:p>
            <a:r>
              <a:t>&lt;p&gt;What is the problem?&lt;/p&gt;</a:t>
            </a:r>
          </a:p>
          <a:p>
            <a:r>
              <a:t>&lt;p&gt;MSP and channel partners want to create a 2nd copy of Egnyte data on S3 or Wasabi storage. This is in order to meet their compliance needs.&lt;/p&gt;</a:t>
            </a:r>
          </a:p>
          <a:p>
            <a:r>
              <a:t>&lt;p&gt;&lt;/p&gt;</a:t>
            </a:r>
          </a:p>
          <a:p>
            <a:r>
              <a:t>&lt;p&gt;How do we solve it?&lt;/p&gt;</a:t>
            </a:r>
          </a:p>
          <a:p>
            <a:r>
              <a:t>&lt;p&gt;Make External Replication available to MSP's and partners. Have a simplified UI workflow to enable replication&lt;/p&gt;</a:t>
            </a:r>
          </a:p>
          <a:p>
            <a:r>
              <a:t>&lt;p&gt;&lt;/p&gt;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11 Context Menu Support</a:t>
            </a:r>
          </a:p>
        </p:txBody>
      </p:sp>
      <p:sp>
        <p:nvSpPr>
          <p:cNvPr id="3" name="Content Placeholder 2"/>
          <p:cNvSpPr>
            <a:spLocks noGrp="1"/>
          </p:cNvSpPr>
          <p:nvPr>
            <p:ph idx="1" sz="half"/>
          </p:nvPr>
        </p:nvSpPr>
        <p:spPr/>
        <p:txBody>
          <a:bodyPr/>
          <a:lstStyle/>
          <a:p>
            <a:r>
              <a:t>&lt;p&gt;&lt;/p&gt;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MSP RD - First child domain user edge cases</a:t>
            </a:r>
          </a:p>
        </p:txBody>
      </p:sp>
      <p:sp>
        <p:nvSpPr>
          <p:cNvPr id="3" name="Content Placeholder 2"/>
          <p:cNvSpPr>
            <a:spLocks noGrp="1"/>
          </p:cNvSpPr>
          <p:nvPr>
            <p:ph idx="1" sz="half"/>
          </p:nvPr>
        </p:nvSpPr>
        <p:spPr/>
        <p:txBody>
          <a:bodyPr/>
          <a:lstStyle/>
          <a:p>
            <a:r>
              <a:t>&lt;p&gt;Background&lt;/p&gt;</a:t>
            </a:r>
          </a:p>
          <a:p>
            <a:r>
              <a:t>&lt;p&gt;&lt;/p&gt;</a:t>
            </a:r>
          </a:p>
          <a:p>
            <a:r>
              <a:t>&lt;p&gt;Previously, a feature to create the 1st administrator of a domain as a service account has been prepared. It covers the main use cases:&lt;/p&gt;</a:t>
            </a:r>
          </a:p>
          <a:p>
            <a:r>
              <a:t>&lt;ol&gt;</a:t>
            </a:r>
          </a:p>
          <a:p>
            <a:r>
              <a:t>&lt;li&gt;starting a trial&lt;/li&gt;</a:t>
            </a:r>
          </a:p>
          <a:p>
            <a:r>
              <a:t>&lt;li&gt;creating a service account for existing domains &lt;/li&gt;</a:t>
            </a:r>
          </a:p>
          <a:p>
            <a:r>
              <a:t>&lt;li&gt;deleting the reseller user who created the trial domain and assigning a different user&lt;/li&gt;</a:t>
            </a:r>
          </a:p>
          <a:p>
            <a:r>
              <a:t>&lt;/ol&gt;</a:t>
            </a:r>
          </a:p>
          <a:p>
            <a:r>
              <a:t>&lt;p&gt;&lt;/p&gt;</a:t>
            </a:r>
          </a:p>
          <a:p>
            <a:r>
              <a:t>&lt;p&gt;This epic holds corner cases to support the feature which require an update to the service account:&lt;br /&gt;</a:t>
            </a:r>
          </a:p>
          <a:p>
            <a:r>
              <a:t>4. direct domain to MSP domain conversion&lt;br /&gt;</a:t>
            </a:r>
          </a:p>
          <a:p>
            <a:r>
              <a:t>5. MSP domain to direct domain conversion&lt;br /&gt;</a:t>
            </a:r>
          </a:p>
          <a:p>
            <a:r>
              <a:t>6. clean up for the feature once it is rolled out automatically&lt;/p&gt;</a:t>
            </a:r>
          </a:p>
          <a:p>
            <a:r>
              <a:t>&lt;p&gt;&lt;/p&gt;</a:t>
            </a:r>
          </a:p>
          <a:p>
            <a:r>
              <a:t>&lt;p&gt; &lt;/p&gt;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*.egnytegov.com domains support for SS devices</a:t>
            </a:r>
          </a:p>
        </p:txBody>
      </p:sp>
      <p:sp>
        <p:nvSpPr>
          <p:cNvPr id="3" name="Content Placeholder 2"/>
          <p:cNvSpPr>
            <a:spLocks noGrp="1"/>
          </p:cNvSpPr>
          <p:nvPr>
            <p:ph idx="1" sz="half"/>
          </p:nvPr>
        </p:nvSpPr>
        <p:spPr/>
        <p:txBody>
          <a:bodyPr/>
          <a:lstStyle/>
          <a:p>
            <a:r>
              <a:t>&lt;p&gt;Currently SS devices does not take *.egnytegov.com as domains as its hardcoded to *.egnyte.com domains only. &lt;/p&gt;</a:t>
            </a:r>
          </a:p>
          <a:p>
            <a:r>
              <a:t>&lt;p&gt;There is strong business need to support fedRAMP supported domains as more customers are opting for it and SS is the only device which is currently supported on public cloud from hybrid appliances.&lt;/p&gt;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SCDA Mac - Beta-0 Readiness</a:t>
            </a:r>
          </a:p>
        </p:txBody>
      </p:sp>
      <p:sp>
        <p:nvSpPr>
          <p:cNvPr id="3" name="Content Placeholder 2"/>
          <p:cNvSpPr>
            <a:spLocks noGrp="1"/>
          </p:cNvSpPr>
          <p:nvPr>
            <p:ph idx="1" sz="half"/>
          </p:nvPr>
        </p:nvSpPr>
        <p:spPr/>
        <p:txBody>
          <a:bodyPr/>
          <a:lstStyle/>
          <a:p>
            <a:r>
              <a:t>&lt;p&gt;What is the problem?&lt;/p&gt;</a:t>
            </a:r>
          </a:p>
          <a:p>
            <a:r>
              <a:t>&lt;p&gt;Users in media work on massive and complex files. They face a challenge of working on these files directly from the cloud&lt;/p&gt;</a:t>
            </a:r>
          </a:p>
          <a:p>
            <a:r>
              <a:t>&lt;p&gt;&lt;/p&gt;</a:t>
            </a:r>
          </a:p>
          <a:p>
            <a:r>
              <a:t>&lt;p&gt;How do we solve it?&lt;/p&gt;</a:t>
            </a:r>
          </a:p>
          <a:p>
            <a:r>
              <a:t>&lt;p&gt;We have introduced the Adaptive Streaming and Block Caching technology in Desktop App. The Beta-0 project goal is to enable up to 5 media domains with block cache and get feedback on the following applications:&lt;/p&gt;</a:t>
            </a:r>
          </a:p>
          <a:p>
            <a:r>
              <a:t>&lt;ol&gt;</a:t>
            </a:r>
          </a:p>
          <a:p>
            <a:r>
              <a:t>&lt;li&gt;Adobe Premiere Pro&lt;/li&gt;</a:t>
            </a:r>
          </a:p>
          <a:p>
            <a:r>
              <a:t>&lt;li&gt;Illustrator&lt;/li&gt;</a:t>
            </a:r>
          </a:p>
          <a:p>
            <a:r>
              <a:t>&lt;li&gt;Photoshop&lt;/li&gt;</a:t>
            </a:r>
          </a:p>
          <a:p>
            <a:r>
              <a:t>&lt;li&gt;InDesign&lt;/li&gt;</a:t>
            </a:r>
          </a:p>
          <a:p>
            <a:r>
              <a:t>&lt;/ol&gt;</a:t>
            </a:r>
          </a:p>
          <a:p>
            <a:r>
              <a:t>&lt;p&gt;&lt;/p&gt;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Sales Initiated Trial</a:t>
            </a:r>
          </a:p>
        </p:txBody>
      </p:sp>
      <p:sp>
        <p:nvSpPr>
          <p:cNvPr id="3" name="Content Placeholder 2"/>
          <p:cNvSpPr>
            <a:spLocks noGrp="1"/>
          </p:cNvSpPr>
          <p:nvPr>
            <p:ph idx="1" sz="half"/>
          </p:nvPr>
        </p:nvSpPr>
        <p:spPr/>
        <p:txBody>
          <a:bodyPr/>
          <a:lstStyle/>
          <a:p>
            <a:r>
              <a:t>&lt;h2&gt;Background and Strategic Fit:&lt;/h2&gt;</a:t>
            </a:r>
          </a:p>
          <a:p>
            <a:r>
              <a:t>&lt;p&gt;&lt;/p&gt;</a:t>
            </a:r>
          </a:p>
          <a:p>
            <a:r>
              <a:t>&lt;p&gt;Offer a chance to start a Platform Enterprise trial to a potential customer. The customer is interested in Egnyte and we want to avoid starting them on a regular trial. We do not want them waiting for several days due to manual setup and removal of limitations of this plan.&lt;/p&gt;</a:t>
            </a:r>
          </a:p>
          <a:p>
            <a:r>
              <a:t>&lt;ul&gt;</a:t>
            </a:r>
          </a:p>
          <a:p>
            <a:r>
              <a:t>&lt;li&gt;Send the user a &amp;quot;special email invite&amp;quot; (e.g. Thank you for being a great Egnyte customer...),&lt;/li&gt;</a:t>
            </a:r>
          </a:p>
          <a:p>
            <a:r>
              <a:t>&lt;li&gt;Send the user a link to &amp;quot;Setup your account&amp;quot;&lt;/li&gt;</a:t>
            </a:r>
          </a:p>
          <a:p>
            <a:r>
              <a:t>&lt;li&gt;Should use the same flow as Egnyte For Life only difference is that the PVI that they're landing on has a single plan&lt;/li&gt;</a:t>
            </a:r>
          </a:p>
          <a:p>
            <a:r>
              <a:t>&lt;/ul&gt;</a:t>
            </a:r>
          </a:p>
          <a:p>
            <a:r>
              <a:t>&lt;p&gt;&lt;/p&gt;</a:t>
            </a:r>
          </a:p>
          <a:p>
            <a:r>
              <a:t>&lt;h2&gt;Goals:&lt;/h2&gt;</a:t>
            </a:r>
          </a:p>
          <a:p>
            <a:r>
              <a:t>&lt;ul&gt;</a:t>
            </a:r>
          </a:p>
          <a:p>
            <a:r>
              <a:t>&lt;li&gt;Allows Sales to send an invitation to a PROSPECT and have them land on a Platform Enterprise Trial without limitations&lt;/li&gt;</a:t>
            </a:r>
          </a:p>
          <a:p>
            <a:r>
              <a:t>&lt;li&gt;Create a domain without needing to do so on &lt;a href="https://www.egnyte.com/"&gt;https://www.egnyte.com/&lt;/a&gt;&lt;/li&gt;</a:t>
            </a:r>
          </a:p>
          <a:p>
            <a:r>
              <a:t>&lt;/ul&gt;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APIs for Initiating and Managing Cloud Migrations</a:t>
            </a:r>
          </a:p>
        </p:txBody>
      </p:sp>
      <p:sp>
        <p:nvSpPr>
          <p:cNvPr id="3" name="Content Placeholder 2"/>
          <p:cNvSpPr>
            <a:spLocks noGrp="1"/>
          </p:cNvSpPr>
          <p:nvPr>
            <p:ph idx="1" sz="half"/>
          </p:nvPr>
        </p:nvSpPr>
        <p:spPr/>
        <p:txBody>
          <a:bodyPr/>
          <a:lstStyle/>
          <a:p>
            <a:r>
              <a:t>&lt;p&gt;Need to offer APIs to initiate and manage migrations&lt;/p&gt;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Prompt workflow step</a:t>
            </a:r>
          </a:p>
        </p:txBody>
      </p:sp>
      <p:sp>
        <p:nvSpPr>
          <p:cNvPr id="3" name="Content Placeholder 2"/>
          <p:cNvSpPr>
            <a:spLocks noGrp="1"/>
          </p:cNvSpPr>
          <p:nvPr>
            <p:ph idx="1" sz="half"/>
          </p:nvPr>
        </p:nvSpPr>
        <p:spPr/>
        <p:txBody>
          <a:bodyPr/>
          <a:lstStyle/>
          <a:p>
            <a:r>
              <a:t>&lt;p&gt;Execute a customer-provided Gen AI prompt against the document in the workflow and use the results to either populate metadata, workflow comments, or doc comments.&lt;/p&gt;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[UX] MSP RD Designs part 3 - multiple pages</a:t>
            </a:r>
          </a:p>
        </p:txBody>
      </p:sp>
      <p:sp>
        <p:nvSpPr>
          <p:cNvPr id="3" name="Content Placeholder 2"/>
          <p:cNvSpPr>
            <a:spLocks noGrp="1"/>
          </p:cNvSpPr>
          <p:nvPr>
            <p:ph idx="1" sz="half"/>
          </p:nvPr>
        </p:nvSpPr>
        <p:spPr/>
        <p:txBody>
          <a:bodyPr/>
          <a:lstStyle/>
          <a:p>
            <a:r>
              <a:t>&lt;p&gt;Background&lt;/p&gt;</a:t>
            </a:r>
          </a:p>
          <a:p>
            <a:r>
              <a:t>&lt;p&gt;MSP Reseller Dashboard should be aligned with Egnyte look and feel and organised according to best UX practices.&lt;/p&gt;</a:t>
            </a:r>
          </a:p>
          <a:p>
            <a:r>
              <a:t>&lt;p&gt;All the tabs should have the same UI.&lt;/p&gt;</a:t>
            </a:r>
          </a:p>
          <a:p>
            <a:r>
              <a:t>&lt;p&gt;Goal&lt;/p&gt;</a:t>
            </a:r>
          </a:p>
          <a:p>
            <a:r>
              <a:t>&lt;ul&gt;</a:t>
            </a:r>
          </a:p>
          <a:p>
            <a:r>
              <a:t>&lt;li&gt;Prepare designs to organise the RD tabs and elements according the UX best practices adding the look and feel currently used in other Egnyte applications. Include all current tabs and functionalities&lt;/li&gt;</a:t>
            </a:r>
          </a:p>
          <a:p>
            <a:r>
              <a:t>&lt;li&gt;For Q2 work on:</a:t>
            </a:r>
          </a:p>
          <a:p>
            <a:r>
              <a:t>&lt;ul&gt;</a:t>
            </a:r>
          </a:p>
          <a:p>
            <a:r>
              <a:t>&lt;li&gt; ‘My Users'&lt;/li&gt;</a:t>
            </a:r>
          </a:p>
          <a:p>
            <a:r>
              <a:t>&lt;li&gt; ‘User profile'&lt;/li&gt;</a:t>
            </a:r>
          </a:p>
          <a:p>
            <a:r>
              <a:t>&lt;li&gt; 'My Company'&lt;/li&gt;</a:t>
            </a:r>
          </a:p>
          <a:p>
            <a:r>
              <a:t>&lt;li&gt;'Configuration'&lt;/li&gt;</a:t>
            </a:r>
          </a:p>
          <a:p>
            <a:r>
              <a:t>&lt;li&gt;'Dashboard'&lt;/li&gt;</a:t>
            </a:r>
          </a:p>
          <a:p>
            <a:r>
              <a:t>&lt;li&gt;'Contract link &amp;amp; Pricing'&lt;/li&gt;</a:t>
            </a:r>
          </a:p>
          <a:p>
            <a:r>
              <a:t>&lt;/ul&gt;</a:t>
            </a:r>
          </a:p>
          <a:p>
            <a:r>
              <a:t>&lt;/li&gt;</a:t>
            </a:r>
          </a:p>
          <a:p>
            <a:r>
              <a:t>&lt;/ul&gt;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Application UI - Windows</a:t>
            </a:r>
          </a:p>
        </p:txBody>
      </p:sp>
      <p:sp>
        <p:nvSpPr>
          <p:cNvPr id="3" name="Content Placeholder 2"/>
          <p:cNvSpPr>
            <a:spLocks noGrp="1"/>
          </p:cNvSpPr>
          <p:nvPr>
            <p:ph idx="1" sz="half"/>
          </p:nvPr>
        </p:nvSpPr>
        <p:spPr/>
        <p:txBody>
          <a:bodyPr/>
          <a:lstStyle/>
          <a:p>
            <a: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Enable Power Users Folder Full access to Folders they Create</a:t>
            </a:r>
          </a:p>
        </p:txBody>
      </p:sp>
      <p:sp>
        <p:nvSpPr>
          <p:cNvPr id="3" name="Content Placeholder 2"/>
          <p:cNvSpPr>
            <a:spLocks noGrp="1"/>
          </p:cNvSpPr>
          <p:nvPr>
            <p:ph idx="1" sz="half"/>
          </p:nvPr>
        </p:nvSpPr>
        <p:spPr/>
        <p:txBody>
          <a:bodyPr/>
          <a:lstStyle/>
          <a:p>
            <a:r>
              <a:t>&lt;p&gt;In order for a power user to have S&amp;amp;G visibility, the power user must have Folder Full access to the individual folders to see issues and sensitive content in their S&amp;amp;G instance.  &lt;/p&gt;</a:t>
            </a:r>
          </a:p>
          <a:p>
            <a:r>
              <a:t>&lt;p&gt;This feature would delegate Folder Full access to power users for any sub-folder(s) that they create where they have Folder Editor permissions in the parent folder.  This would mitigate having the Egnyte Admin user needing to do it on-demand at-request by the Power User and this also empowers the Power User from a CFS perspective to be able to have folder full access to the folders and content that they are creating and populating and as such the ability to delete any unintentionally created files in the folder that they currently only have Folder Editor privileges to.&lt;/p&gt;</a:t>
            </a:r>
          </a:p>
          <a:p>
            <a:r>
              <a:t>&lt;p&gt;This feature would result in the following capabilities: &lt;/p&gt;</a:t>
            </a:r>
          </a:p>
          <a:p>
            <a:r>
              <a:t>&lt;p&gt;1. Configuration to enable Folder Full access to Folder Editors for folder editor-created folders&lt;/p&gt;</a:t>
            </a:r>
          </a:p>
          <a:p>
            <a:r>
              <a:t>&lt;p&gt;In Settings, Configuration - User Types &amp;amp; Roles - under Power User - the following configuration should be enabled  -&lt;/p&gt;</a:t>
            </a:r>
          </a:p>
          <a:p>
            <a:r>
              <a:t>&lt;p&gt;Configuration (&lt;b&gt;bolded values&lt;/b&gt; are &lt;b&gt;default&lt;/b&gt;):&lt;/p&gt;</a:t>
            </a:r>
          </a:p>
          <a:p>
            <a:r>
              <a:t>&lt;p&gt;Option A: Delegated &lt;b&gt;Folder Full role&lt;/b&gt; when creating a new folder  – Enabled &lt;b&gt;(True,&lt;/b&gt; False**)**&lt;/p&gt;</a:t>
            </a:r>
          </a:p>
          <a:p>
            <a:r>
              <a:t>&lt;p&gt;Option B: Delegated role when creating a new folder – Picklist: (&lt;b&gt;Folder Full&lt;/b&gt;, Folder Owner, None)&lt;/p&gt;</a:t>
            </a:r>
          </a:p>
          <a:p>
            <a:r>
              <a:t>&lt;p&gt;2. When the Value is True or Folder Full (depending on Option A or B) for this feature in Settings/Configuration/User Types&amp;amp;Roles/Power User - then any new folder created by a Folder Editor will result in the permission promotion/escalation of the newly created folder for the folder editor who created the folder to Folder Full.&lt;/p&gt;</a:t>
            </a:r>
          </a:p>
          <a:p>
            <a:r>
              <a:t>&lt;p&gt;3. This value will be default set to True or Folder Full (depending on Option A or B) for all domains upon release, as there should be minimal impact to existing workflows since the feature upon release will only impact newly created folders and not existing folders.&lt;/p&gt;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Value Scorecard</a:t>
            </a:r>
          </a:p>
        </p:txBody>
      </p:sp>
      <p:sp>
        <p:nvSpPr>
          <p:cNvPr id="3" name="Content Placeholder 2"/>
          <p:cNvSpPr>
            <a:spLocks noGrp="1"/>
          </p:cNvSpPr>
          <p:nvPr>
            <p:ph idx="1" sz="half"/>
          </p:nvPr>
        </p:nvSpPr>
        <p:spPr/>
        <p:txBody>
          <a:bodyPr/>
          <a:lstStyle/>
          <a:p>
            <a: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Support for hierarchical labels</a:t>
            </a:r>
          </a:p>
        </p:txBody>
      </p:sp>
      <p:sp>
        <p:nvSpPr>
          <p:cNvPr id="3" name="Content Placeholder 2"/>
          <p:cNvSpPr>
            <a:spLocks noGrp="1"/>
          </p:cNvSpPr>
          <p:nvPr>
            <p:ph idx="1" sz="half"/>
          </p:nvPr>
        </p:nvSpPr>
        <p:spPr/>
        <p:txBody>
          <a:bodyPr/>
          <a:lstStyle/>
          <a:p>
            <a:r>
              <a:t>&lt;p&gt;&lt;b&gt;Problem Statement&lt;/b&gt;&lt;/p&gt;</a:t>
            </a:r>
          </a:p>
          <a:p>
            <a:r>
              <a:t>&lt;p&gt;Microsoft Purview labels can be configured with a hierarchy. Egnyte does not currently support importing hierarchical Purview-labels. This impacts customers who have already configured hierarchical labels. This hierarchy is typically configured by administrators in the Microsoft Purview&lt;/p&gt;</a:t>
            </a:r>
          </a:p>
          <a:p>
            <a:r>
              <a:t>&lt;p&gt;&lt;/p&gt;</a:t>
            </a:r>
          </a:p>
          <a:p>
            <a:r>
              <a:t>&lt;p&gt;&lt;b&gt;User Story&lt;/b&gt;&lt;/p&gt;</a:t>
            </a:r>
          </a:p>
          <a:p>
            <a:r>
              <a:t>&lt;p&gt;As a Security Administrator, I want to apply a Purview label from a hierarchy on a document so that I can label sensitive content correctly.&lt;/p&gt;</a:t>
            </a:r>
          </a:p>
          <a:p>
            <a:r>
              <a:t>&lt;p&gt;&lt;/p&gt;</a:t>
            </a:r>
          </a:p>
          <a:p>
            <a:r>
              <a:t>&lt;p&gt;&lt;b&gt;Feature Description&lt;/b&gt;&lt;/p&gt;</a:t>
            </a:r>
          </a:p>
          <a:p>
            <a:r>
              <a:t>&lt;ol&gt;</a:t>
            </a:r>
          </a:p>
          <a:p>
            <a:r>
              <a:t>&lt;li&gt;Import hierarchical labels from Purview&lt;/li&gt;</a:t>
            </a:r>
          </a:p>
          <a:p>
            <a:r>
              <a:t>&lt;/ol&gt;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Project Supervisory Agent for AEC</a:t>
            </a:r>
          </a:p>
        </p:txBody>
      </p:sp>
      <p:sp>
        <p:nvSpPr>
          <p:cNvPr id="3" name="Content Placeholder 2"/>
          <p:cNvSpPr>
            <a:spLocks noGrp="1"/>
          </p:cNvSpPr>
          <p:nvPr>
            <p:ph idx="1" sz="half"/>
          </p:nvPr>
        </p:nvSpPr>
        <p:spPr/>
        <p:txBody>
          <a:bodyPr/>
          <a:lstStyle/>
          <a:p>
            <a:r>
              <a:t>&lt;p&gt;The Project Supervisory Agent (PSA) will serve as a centralized, intelligent interface for end users within the enterprise content management platform for the architecture, engineering, and construction (AEC) industry. It will act as a single entry point for users to interact with various specialized agents, including:&lt;/p&gt;</a:t>
            </a:r>
          </a:p>
          <a:p>
            <a:r>
              <a:t>&lt;ul&gt;</a:t>
            </a:r>
          </a:p>
          <a:p>
            <a:r>
              <a:t>&lt;li&gt;&lt;b&gt;Codebooks Agent&lt;/b&gt;&lt;/li&gt;</a:t>
            </a:r>
          </a:p>
          <a:p>
            <a:r>
              <a:t>&lt;li&gt;&lt;b&gt;Proposal Agent&lt;/b&gt;&lt;/li&gt;</a:t>
            </a:r>
          </a:p>
          <a:p>
            <a:r>
              <a:t>&lt;li&gt;&lt;b&gt;Schedule Agent&lt;/b&gt;&lt;/li&gt;</a:t>
            </a:r>
          </a:p>
          <a:p>
            <a:r>
              <a:t>&lt;li&gt;&lt;b&gt;Specification Agent&lt;/b&gt;&lt;/li&gt;</a:t>
            </a:r>
          </a:p>
          <a:p>
            <a:r>
              <a:t>&lt;li&gt;&lt;b&gt;Any other AEC agent to come in the future&lt;/b&gt;&lt;/li&gt;</a:t>
            </a:r>
          </a:p>
          <a:p>
            <a:r>
              <a:t>&lt;/ul&gt;</a:t>
            </a:r>
          </a:p>
          <a:p>
            <a:r>
              <a:t>&lt;p&gt;The PSA will interpret user inputs, determine intent, and dynamically invoke one or more relevant agents based on the context.&lt;/p&gt;</a:t>
            </a:r>
          </a:p>
          <a:p>
            <a:r>
              <a:t>&lt;p&gt;&lt;/p&gt;</a:t>
            </a:r>
          </a:p>
          <a:p>
            <a:r>
              <a:t>&lt;p&gt;Full Requirements - &lt;a href="https://egnyte.atlassian.net/wiki/spaces/AEC/pages/1489502556/Project+Supervisory+Agent+AEC"&gt;https://egnyte.atlassian.net/wiki/spaces/AEC/pages/1489502556/Project+Supervisory+Agent+AEC&lt;/a&gt;&lt;/p&gt;</a:t>
            </a:r>
          </a:p>
          <a:p>
            <a:r>
              <a:t>&lt;p&gt;&lt;/p&gt;</a:t>
            </a:r>
          </a:p>
          <a:p>
            <a:r>
              <a:t>&lt;p&gt;Jira ticket - &lt;a href="https://jira.egnyte-it.com/browse/CFS-67500"&gt;https://jira.egnyte-it.com/browse/CFS-67500&lt;/a&gt;&lt;/p&gt;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Gen 4 Launch - Trial Registration Pages</a:t>
            </a:r>
          </a:p>
        </p:txBody>
      </p:sp>
      <p:sp>
        <p:nvSpPr>
          <p:cNvPr id="3" name="Content Placeholder 2"/>
          <p:cNvSpPr>
            <a:spLocks noGrp="1"/>
          </p:cNvSpPr>
          <p:nvPr>
            <p:ph idx="1" sz="half"/>
          </p:nvPr>
        </p:nvSpPr>
        <p:spPr/>
        <p:txBody>
          <a:bodyPr/>
          <a:lstStyle/>
          <a:p>
            <a:r>
              <a:t>&lt;p&gt;Placeholder to aggregate tickets related to updates to trial registration pages for Gen 4 plans.&lt;/p&gt;</a:t>
            </a:r>
          </a:p>
          <a:p>
            <a:r>
              <a:t>&lt;p&gt;&lt;/p&gt;</a:t>
            </a:r>
          </a:p>
          <a:p>
            <a:r>
              <a:t>&lt;p&gt;See tickets for additional information.&lt;/p&gt;</a:t>
            </a:r>
          </a:p>
          <a:p>
            <a:r>
              <a:t>&lt;p&gt;&lt;/p&gt;</a:t>
            </a:r>
          </a:p>
          <a:p>
            <a:r>
              <a:t>&lt;p&gt; &lt;/p&gt;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Questionnaire Agent (Bryce)</a:t>
            </a:r>
          </a:p>
        </p:txBody>
      </p:sp>
      <p:sp>
        <p:nvSpPr>
          <p:cNvPr id="3" name="Content Placeholder 2"/>
          <p:cNvSpPr>
            <a:spLocks noGrp="1"/>
          </p:cNvSpPr>
          <p:nvPr>
            <p:ph idx="1" sz="half"/>
          </p:nvPr>
        </p:nvSpPr>
        <p:spPr/>
        <p:txBody>
          <a:bodyPr/>
          <a:lstStyle/>
          <a:p>
            <a:r>
              <a:t>&lt;p&gt;&lt;a href="https://egnyte.atlassian.net/wiki/spaces/CFS/pages/1471152191/Questionnaire+Agent?force_transition=e7e56be6-04a5-4088-bb89-a71bc2d9bb13"&gt;https://egnyte.atlassian.net/wiki/spaces/CFS/pages/1471152191/Questionnaire+Agent?force_transition=e7e56be6-04a5-4088-bb89-a71bc2d9bb13&lt;/a&gt;&lt;/p&gt;</a:t>
            </a:r>
          </a:p>
          <a:p>
            <a:r>
              <a:t>&lt;p&gt;&lt;/p&gt;</a:t>
            </a:r>
          </a:p>
          <a:p>
            <a:r>
              <a:t>&lt;p&gt;More context in slack channels: #ddq-agent&lt;/p&gt;</a:t>
            </a:r>
          </a:p>
          <a:p>
            <a:r>
              <a:t>&lt;p&gt;&lt;/p&gt;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PVI - Milestone 14.1 - Accuracy of Deployment</a:t>
            </a:r>
          </a:p>
        </p:txBody>
      </p:sp>
      <p:sp>
        <p:nvSpPr>
          <p:cNvPr id="3" name="Content Placeholder 2"/>
          <p:cNvSpPr>
            <a:spLocks noGrp="1"/>
          </p:cNvSpPr>
          <p:nvPr>
            <p:ph idx="1" sz="half"/>
          </p:nvPr>
        </p:nvSpPr>
        <p:spPr/>
        <p:txBody>
          <a:bodyPr/>
          <a:lstStyle/>
          <a:p>
            <a:r>
              <a:t>&lt;h2&gt;Background and Strategic Fit:&lt;/h2&gt;</a:t>
            </a:r>
          </a:p>
          <a:p>
            <a:r>
              <a:t>&lt;p&gt;&lt;/p&gt;</a:t>
            </a:r>
          </a:p>
          <a:p>
            <a:r>
              <a:t>&lt;p&gt;Currently, there are thousands of PVIs created over time due to various customizations. A plan created with a different price, a different user/storage, or feature set requires a new manual PVI close. Also there is no formal association between a cloned PVI and its source PVI for audit purposes. PVIs have a static structure as well. This means that once a PVI is created it does not reference new features or services developed in the future. We are set to re-imagine this and create a new architecture that will allow MI to be more flexible.&lt;/p&gt;</a:t>
            </a:r>
          </a:p>
          <a:p>
            <a:r>
              <a:t>&lt;h2&gt;Goals:&lt;/h2&gt;</a:t>
            </a:r>
          </a:p>
          <a:p>
            <a:r>
              <a:t>&lt;ul&gt;</a:t>
            </a:r>
          </a:p>
          <a:p>
            <a:r>
              <a:t>&lt;li&gt;Start identifying items that can be automated or updated to improve the speed of features being released.&lt;/li&gt;</a:t>
            </a:r>
          </a:p>
          <a:p>
            <a:r>
              <a:t>&lt;/ul&gt;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Trust Center for CMMC Level 1</a:t>
            </a:r>
          </a:p>
        </p:txBody>
      </p:sp>
      <p:sp>
        <p:nvSpPr>
          <p:cNvPr id="3" name="Content Placeholder 2"/>
          <p:cNvSpPr>
            <a:spLocks noGrp="1"/>
          </p:cNvSpPr>
          <p:nvPr>
            <p:ph idx="1" sz="half"/>
          </p:nvPr>
        </p:nvSpPr>
        <p:spPr/>
        <p:txBody>
          <a:bodyPr/>
          <a:lstStyle/>
          <a:p>
            <a:r>
              <a:t>&lt;p&gt;&lt;b&gt;Problem Statement&lt;/b&gt;&lt;/p&gt;</a:t>
            </a:r>
          </a:p>
          <a:p>
            <a:r>
              <a:t>&lt;p&gt;CMMC Level 1 is a key compliance mandate for DoD contractors and sub-contractors. Proving CMMC Level 1 compliance ensures that DoD contractors and sub-contractors can participate in DoD RFPs. Compliance Managers are required to collect evidence (or artifacts) for all CMMC Level 1 controls. This is a time and resource intensive effort often leading to human errors, guess work, and rework. Compliance Managers greatly benefit if they had a mechanism to collect such evidence automatically and on a recurring schedule (to prove continuous compliance). &lt;/p&gt;</a:t>
            </a:r>
          </a:p>
          <a:p>
            <a:r>
              <a:t>&lt;p&gt;&lt;/p&gt;</a:t>
            </a:r>
          </a:p>
          <a:p>
            <a:r>
              <a:t>&lt;p&gt;&lt;b&gt;User Story&lt;/b&gt;&lt;/p&gt;</a:t>
            </a:r>
          </a:p>
          <a:p>
            <a:r>
              <a:t>&lt;p&gt;As a Compliance Manager, I want to collect evidence for CMMC Level 1 controls, so that I can be CMMC audit-ready.&lt;/p&gt;</a:t>
            </a:r>
          </a:p>
          <a:p>
            <a:r>
              <a:t>&lt;p&gt;&lt;/p&gt;</a:t>
            </a:r>
          </a:p>
          <a:p>
            <a:r>
              <a:t>&lt;p&gt;&lt;b&gt;Feature Description&lt;/b&gt;&lt;/p&gt;</a:t>
            </a:r>
          </a:p>
          <a:p>
            <a:r>
              <a:t>&lt;p&gt;This feature includes:&lt;/p&gt;</a:t>
            </a:r>
          </a:p>
          <a:p>
            <a:r>
              <a:t>&lt;ul&gt;</a:t>
            </a:r>
          </a:p>
          <a:p>
            <a:r>
              <a:t>&lt;li&gt;Content pack for CMMC Level 1 (Control Number, Control Family, and Control Text)&lt;/li&gt;</a:t>
            </a:r>
          </a:p>
          <a:p>
            <a:r>
              <a:t>&lt;li&gt;Mapping CMMC Level 1 controls to Egnyte capabilities&lt;/li&gt;</a:t>
            </a:r>
          </a:p>
          <a:p>
            <a:r>
              <a:t>&lt;li&gt;Collecting evidence for CMMC Level 1 controls&lt;/li&gt;</a:t>
            </a:r>
          </a:p>
          <a:p>
            <a:r>
              <a:t>&lt;li&gt;Integration into Trust Center landing page&lt;/li&gt;</a:t>
            </a:r>
          </a:p>
          <a:p>
            <a:r>
              <a:t>&lt;/ul&gt;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Advanced policy configuration</a:t>
            </a:r>
          </a:p>
        </p:txBody>
      </p:sp>
      <p:sp>
        <p:nvSpPr>
          <p:cNvPr id="3" name="Content Placeholder 2"/>
          <p:cNvSpPr>
            <a:spLocks noGrp="1"/>
          </p:cNvSpPr>
          <p:nvPr>
            <p:ph idx="1" sz="half"/>
          </p:nvPr>
        </p:nvSpPr>
        <p:spPr/>
        <p:txBody>
          <a:bodyPr/>
          <a:lstStyle/>
          <a:p>
            <a:r>
              <a:t>&lt;p&gt;&lt;b&gt;Problem Statement&lt;/b&gt;&lt;/p&gt;</a:t>
            </a:r>
          </a:p>
          <a:p>
            <a:r>
              <a:t>&lt;p&gt;Larger customers have more complex data structures and need to be able to create more granular content lifecycle policies to manage their data&lt;/p&gt;</a:t>
            </a:r>
          </a:p>
          <a:p>
            <a:r>
              <a:t>&lt;p&gt;&lt;/p&gt;</a:t>
            </a:r>
          </a:p>
          <a:p>
            <a:r>
              <a:t>&lt;p&gt;&lt;b&gt;User Story&lt;/b&gt;&lt;/p&gt;</a:t>
            </a:r>
          </a:p>
          <a:p>
            <a:r>
              <a:t>&lt;p&gt;As a user, I would like to be able to define more complex policy criteria in order to create more targeted policies. Basically, create a rule-based, wizard-driven type policy creation workflow&lt;/p&gt;</a:t>
            </a:r>
          </a:p>
          <a:p>
            <a:r>
              <a:t>&lt;p&gt;&lt;/p&gt;</a:t>
            </a:r>
          </a:p>
          <a:p>
            <a:r>
              <a:t>&lt;p&gt;Potential list:&lt;/p&gt;</a:t>
            </a:r>
          </a:p>
          <a:p>
            <a:r>
              <a:t>&lt;ul&gt;</a:t>
            </a:r>
          </a:p>
          <a:p>
            <a:r>
              <a:t>&lt;li&gt;support more than 2 criteria&lt;/li&gt;</a:t>
            </a:r>
          </a:p>
          <a:p>
            <a:r>
              <a:t>&lt;li&gt;status of other policies (legal hold, retention)&lt;/li&gt;</a:t>
            </a:r>
          </a:p>
          <a:p>
            <a:r>
              <a:t>&lt;li&gt;additional project criteria&lt;/li&gt;</a:t>
            </a:r>
          </a:p>
          <a:p>
            <a:r>
              <a:t>&lt;li&gt;file size&lt;/li&gt;</a:t>
            </a:r>
          </a:p>
          <a:p>
            <a:r>
              <a:t>&lt;li&gt;confidence score&lt;/li&gt;</a:t>
            </a:r>
          </a:p>
          <a:p>
            <a:r>
              <a:t>&lt;li&gt;exclusions (i.e. when classification policy matches except in specific folders)&lt;/li&gt;</a:t>
            </a:r>
          </a:p>
          <a:p>
            <a:r>
              <a:t>&lt;/ul&gt;</a:t>
            </a:r>
          </a:p>
          <a:p>
            <a:r>
              <a:t>&lt;p&gt;&lt;/p&gt;</a:t>
            </a:r>
          </a:p>
          <a:p>
            <a:r>
              <a:t>&lt;p&gt;The more specific ask here is a trigger hierarchy in the policy rules. So, &amp;quot;if project is completed&amp;quot; then &amp;quot;if legal hold is closed&amp;quot; then &amp;quot;if no retention exists&amp;quot;&lt;/p&gt;</a:t>
            </a:r>
          </a:p>
          <a:p>
            <a:r>
              <a:t>&lt;p&gt;&lt;/p&gt;</a:t>
            </a:r>
          </a:p>
          <a:p>
            <a:r>
              <a:t>&lt;p&gt;&lt;b&gt;Feature Description&lt;/b&gt;&lt;/p&gt;</a:t>
            </a:r>
          </a:p>
          <a:p>
            <a:r>
              <a:t>&lt;p&gt;Within the CL policy building wizard, allow users to create a hierarchical list of criteria that creates a configuration that allows for much more targeted file matches&lt;/p&gt;</a:t>
            </a:r>
          </a:p>
          <a:p>
            <a:r>
              <a:t>&lt;p&gt;&lt;/p&gt;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SS on Azure Gov public cloud (FedRAMP certified)</a:t>
            </a:r>
          </a:p>
        </p:txBody>
      </p:sp>
      <p:sp>
        <p:nvSpPr>
          <p:cNvPr id="3" name="Content Placeholder 2"/>
          <p:cNvSpPr>
            <a:spLocks noGrp="1"/>
          </p:cNvSpPr>
          <p:nvPr>
            <p:ph idx="1" sz="half"/>
          </p:nvPr>
        </p:nvSpPr>
        <p:spPr/>
        <p:txBody>
          <a:bodyPr/>
          <a:lstStyle/>
          <a:p>
            <a:r>
              <a:t>&lt;p&gt;There is requirement from customers especially &lt;b&gt;NetCov&lt;/b&gt; ( an high profile MSP ) to support SS on Azure Gov public cloud due to high compute and performance requirement from their applications. &lt;/p&gt;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Distributors model - adjust MSP Reseller dashboard</a:t>
            </a:r>
          </a:p>
        </p:txBody>
      </p:sp>
      <p:sp>
        <p:nvSpPr>
          <p:cNvPr id="3" name="Content Placeholder 2"/>
          <p:cNvSpPr>
            <a:spLocks noGrp="1"/>
          </p:cNvSpPr>
          <p:nvPr>
            <p:ph idx="1" sz="half"/>
          </p:nvPr>
        </p:nvSpPr>
        <p:spPr/>
        <p:txBody>
          <a:bodyPr/>
          <a:lstStyle/>
          <a:p>
            <a:r>
              <a:t>&lt;p&gt;&lt;b&gt;Estimate should be done for the current UI&lt;/b&gt; - new UI will be done later&lt;/p&gt;</a:t>
            </a:r>
          </a:p>
          <a:p>
            <a:r>
              <a:t>&lt;p&gt;&lt;/p&gt;</a:t>
            </a:r>
          </a:p>
          <a:p>
            <a:r>
              <a:t>&lt;p&gt;Important: hiding options means hiding buttons AND endpoint restrictions&lt;/p&gt;</a:t>
            </a:r>
          </a:p>
          <a:p>
            <a:r>
              <a:t>&lt;p&gt;&lt;/p&gt;</a:t>
            </a:r>
          </a:p>
          <a:p>
            <a:r>
              <a:t>&lt;p&gt;&lt;b&gt;Options that should be limited for Pax8 MSPs&lt;/b&gt;&lt;/p&gt;</a:t>
            </a:r>
          </a:p>
          <a:p>
            <a:r>
              <a:t>&lt;ol&gt;</a:t>
            </a:r>
          </a:p>
          <a:p>
            <a:r>
              <a:t>&lt;li&gt;New Customer - should not be available, trials should be done in Pax8&lt;/li&gt;</a:t>
            </a:r>
          </a:p>
          <a:p>
            <a:r>
              <a:t>&lt;li&gt;My Customers</a:t>
            </a:r>
          </a:p>
          <a:p>
            <a:r>
              <a:t>&lt;ol&gt;</a:t>
            </a:r>
          </a:p>
          <a:p>
            <a:r>
              <a:t>&lt;li&gt;Remove Monthly Cost column - it can be hidden also for Egnyte managed MSPs (due to not using DLC)&lt;/li&gt;</a:t>
            </a:r>
          </a:p>
          <a:p>
            <a:r>
              <a:t>&lt;li&gt;Remove option to activate trial - it should be done in Pax8&lt;/li&gt;</a:t>
            </a:r>
          </a:p>
          <a:p>
            <a:r>
              <a:t>&lt;li&gt;Remove the warning that trials cannot be activated without adding Credit Card details &lt;/li&gt;</a:t>
            </a:r>
          </a:p>
          <a:p>
            <a:r>
              <a:t>&lt;li&gt;Protect Customers table should not be displayed - Pax8 Resellers should have platform or Gen4 plans which have protect included, not separate.&lt;/li&gt;</a:t>
            </a:r>
          </a:p>
          <a:p>
            <a:r>
              <a:t>&lt;/ol&gt;</a:t>
            </a:r>
          </a:p>
          <a:p>
            <a:r>
              <a:t>&lt;/li&gt;</a:t>
            </a:r>
          </a:p>
          <a:p>
            <a:r>
              <a:t>&lt;li&gt;Usage Details - should not be available&lt;/li&gt;</a:t>
            </a:r>
          </a:p>
          <a:p>
            <a:r>
              <a:t>&lt;li&gt;Billing Details</a:t>
            </a:r>
          </a:p>
          <a:p>
            <a:r>
              <a:t>&lt;ol&gt;</a:t>
            </a:r>
          </a:p>
          <a:p>
            <a:r>
              <a:t>&lt;li&gt;for MSPs that were created for Pax8 - hide this page&lt;/li&gt;</a:t>
            </a:r>
          </a:p>
          <a:p>
            <a:r>
              <a:t>&lt;li&gt;for MSPs that had contract with Egnyte before transfer to Pax8  - allow displaying only historical invoices (only &amp;quot;Invoices&amp;quot; panel, other data from this page is not needed)&lt;/li&gt;</a:t>
            </a:r>
          </a:p>
          <a:p>
            <a:r>
              <a:t>&lt;/ol&gt;</a:t>
            </a:r>
          </a:p>
          <a:p>
            <a:r>
              <a:t>&lt;/li&gt;</a:t>
            </a:r>
          </a:p>
          <a:p>
            <a:r>
              <a:t>&lt;li&gt;My Company - should not be available&lt;/li&gt;</a:t>
            </a:r>
          </a:p>
          <a:p>
            <a:r>
              <a:t>&lt;li&gt;Settings - table &amp;quot;Setup Protect plans&amp;quot; should not be displayed - Pax8 Resellers should have platform or Gen4 plans which have protect included, not separate.&lt;/li&gt;</a:t>
            </a:r>
          </a:p>
          <a:p>
            <a:r>
              <a:t>&lt;/ol&gt;</a:t>
            </a:r>
          </a:p>
          <a:p>
            <a:r>
              <a:t>&lt;p&gt;&lt;/p&gt;</a:t>
            </a:r>
          </a:p>
          <a:p>
            <a:r>
              <a:t>&lt;p&gt;&lt;b&gt;Options that should be available for Pax8 MSPs&lt;/b&gt;&lt;br /&gt;</a:t>
            </a:r>
          </a:p>
          <a:p>
            <a:r>
              <a:t>7. In My Customers tab:&lt;/p&gt;</a:t>
            </a:r>
          </a:p>
          <a:p>
            <a:r>
              <a:t>&lt;ol&gt;</a:t>
            </a:r>
          </a:p>
          <a:p>
            <a:r>
              <a:t>&lt;li&gt;Table with Customer should be available to show data like power users, storage, allow to download CSV report on their child domains (&amp;quot;Export&amp;quot; button on the top of the table)&lt;/li&gt;</a:t>
            </a:r>
          </a:p>
          <a:p>
            <a:r>
              <a:t>&lt;li&gt;Multi Tenant Administration should be available&lt;/li&gt;</a:t>
            </a:r>
          </a:p>
          <a:p>
            <a:r>
              <a:t>&lt;/ol&gt;</a:t>
            </a:r>
          </a:p>
          <a:p>
            <a:r>
              <a:t>&lt;p&gt;8. My Users&lt;/p&gt;</a:t>
            </a:r>
          </a:p>
          <a:p>
            <a:r>
              <a:t>&lt;p&gt;9. My NFR domain&lt;/p&gt;</a:t>
            </a:r>
          </a:p>
          <a:p>
            <a:r>
              <a:t>&lt;p&gt;10. Can configure SSO (&amp;quot;Configuration&amp;quot; tab shows up when &amp;quot;Single Sign-On:&amp;quot; flag is set to Enabled on Settings tab)&lt;/p&gt;</a:t>
            </a:r>
          </a:p>
          <a:p>
            <a:r>
              <a:t>&lt;p&gt;11. Training, Partner Toolkit, My Account&lt;/p&gt;</a:t>
            </a:r>
          </a:p>
          <a:p>
            <a:r>
              <a:t>&lt;p&gt;&lt;/p&gt;</a:t>
            </a:r>
          </a:p>
          <a:p>
            <a:r>
              <a:t>&lt;p&gt;&lt;/p&gt;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Procore Sync Notifications</a:t>
            </a:r>
          </a:p>
        </p:txBody>
      </p:sp>
      <p:sp>
        <p:nvSpPr>
          <p:cNvPr id="3" name="Content Placeholder 2"/>
          <p:cNvSpPr>
            <a:spLocks noGrp="1"/>
          </p:cNvSpPr>
          <p:nvPr>
            <p:ph idx="1" sz="half"/>
          </p:nvPr>
        </p:nvSpPr>
        <p:spPr/>
        <p:txBody>
          <a:bodyPr/>
          <a:lstStyle/>
          <a:p>
            <a: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Delegate Issue to Data Owner</a:t>
            </a:r>
          </a:p>
        </p:txBody>
      </p:sp>
      <p:sp>
        <p:nvSpPr>
          <p:cNvPr id="3" name="Content Placeholder 2"/>
          <p:cNvSpPr>
            <a:spLocks noGrp="1"/>
          </p:cNvSpPr>
          <p:nvPr>
            <p:ph idx="1" sz="half"/>
          </p:nvPr>
        </p:nvSpPr>
        <p:spPr/>
        <p:txBody>
          <a:bodyPr/>
          <a:lstStyle/>
          <a:p>
            <a:r>
              <a:t>&lt;h2&gt;Overview&lt;/h2&gt;</a:t>
            </a:r>
          </a:p>
          <a:p>
            <a:r>
              <a:t>&lt;p&gt;Customers that heavily use Data Owners want the ability to a delegate an Issue to a Data Owner from the Issues view or automatically via Auto-Remediation rules. &lt;/p&gt;</a:t>
            </a:r>
          </a:p>
          <a:p>
            <a:r>
              <a:t>&lt;p&gt;&lt;/p&gt;</a:t>
            </a:r>
          </a:p>
          <a:p>
            <a:r>
              <a:t>&lt;p&gt;&lt;b&gt;Customers:&lt;/b&gt; IPG, Sequoia&lt;/p&gt;</a:t>
            </a:r>
          </a:p>
          <a:p>
            <a:r>
              <a:t>&lt;p&gt;&lt;/p&gt;</a:t>
            </a:r>
          </a:p>
          <a:p>
            <a:r>
              <a:t>&lt;h2&gt;Requirements&lt;/h2&gt;</a:t>
            </a:r>
          </a:p>
          <a:p>
            <a:r>
              <a:t>&lt;p&gt;See linked Epic in Jira&lt;/p&gt;</a:t>
            </a:r>
          </a:p>
          <a:p>
            <a:r>
              <a:t>&lt;p&gt;&lt;/p&gt;</a:t>
            </a:r>
          </a:p>
          <a:p>
            <a:r>
              <a:t>&lt;p&gt;&lt;/p&gt;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NGP UI Refresh S&amp;G</a:t>
            </a:r>
          </a:p>
        </p:txBody>
      </p:sp>
      <p:sp>
        <p:nvSpPr>
          <p:cNvPr id="3" name="Content Placeholder 2"/>
          <p:cNvSpPr>
            <a:spLocks noGrp="1"/>
          </p:cNvSpPr>
          <p:nvPr>
            <p:ph idx="1" sz="half"/>
          </p:nvPr>
        </p:nvSpPr>
        <p:spPr/>
        <p:txBody>
          <a:bodyPr/>
          <a:lstStyle/>
          <a:p>
            <a: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Convert Google OCR PoC to a production grade integration</a:t>
            </a:r>
          </a:p>
        </p:txBody>
      </p:sp>
      <p:sp>
        <p:nvSpPr>
          <p:cNvPr id="3" name="Content Placeholder 2"/>
          <p:cNvSpPr>
            <a:spLocks noGrp="1"/>
          </p:cNvSpPr>
          <p:nvPr>
            <p:ph idx="1" sz="half"/>
          </p:nvPr>
        </p:nvSpPr>
        <p:spPr/>
        <p:txBody>
          <a:bodyPr/>
          <a:lstStyle/>
          <a:p>
            <a:r>
              <a:t>&lt;p&gt;Confluence documentation ~~&amp;gt; &lt;a href="https://egnyte.atlassian.net/wiki/spaces/DEL/pages/1248264559/Secure+Govern+~~+Google+DocumentAI+extraction+production-grade+integration"&gt;HERE&lt;/a&gt;&lt;/p&gt;</a:t>
            </a:r>
          </a:p>
          <a:p>
            <a:r>
              <a:t>&lt;p&gt;&lt;/p&gt;</a:t>
            </a:r>
          </a:p>
          <a:p>
            <a:r>
              <a:t>&lt;p&gt; &lt;/p&gt;</a:t>
            </a:r>
          </a:p>
          <a:p>
            <a:r>
              <a:t>&lt;p&gt;&lt;/p&gt;</a:t>
            </a:r>
          </a:p>
          <a:p>
            <a:r>
              <a:t>&lt;p&gt;The current integration of Google OCR within the S&amp;amp;G extraction pipeline is a limited PoC. It needs additional development to convert it to a production ready service. Those tasks are captured in this Epic.&lt;/p&gt;</a:t>
            </a:r>
          </a:p>
          <a:p>
            <a:r>
              <a:t>&lt;p&gt;&lt;/p&gt;</a:t>
            </a:r>
          </a:p>
          <a:p>
            <a:r>
              <a:t>&lt;p&gt; &lt;/p&gt;</a:t>
            </a:r>
          </a:p>
          <a:p>
            <a:r>
              <a:t>&lt;p&gt;&lt;/p&gt;</a:t>
            </a:r>
          </a:p>
          <a:p>
            <a:r>
              <a:t>&lt;p&gt;TODO: Tickets for Scheduling &amp;amp; Polling of the batch requests, once the vision is clear (mby some updated diagrams?)&lt;/p&gt;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GA for Cloud Migration</a:t>
            </a:r>
          </a:p>
        </p:txBody>
      </p:sp>
      <p:sp>
        <p:nvSpPr>
          <p:cNvPr id="3" name="Content Placeholder 2"/>
          <p:cNvSpPr>
            <a:spLocks noGrp="1"/>
          </p:cNvSpPr>
          <p:nvPr>
            <p:ph idx="1" sz="half"/>
          </p:nvPr>
        </p:nvSpPr>
        <p:spPr/>
        <p:txBody>
          <a:bodyPr/>
          <a:lstStyle/>
          <a:p>
            <a: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Owner - Scheduled Permission Reviews</a:t>
            </a:r>
          </a:p>
        </p:txBody>
      </p:sp>
      <p:sp>
        <p:nvSpPr>
          <p:cNvPr id="3" name="Content Placeholder 2"/>
          <p:cNvSpPr>
            <a:spLocks noGrp="1"/>
          </p:cNvSpPr>
          <p:nvPr>
            <p:ph idx="1" sz="half"/>
          </p:nvPr>
        </p:nvSpPr>
        <p:spPr/>
        <p:txBody>
          <a:bodyPr/>
          <a:lstStyle/>
          <a:p>
            <a:r>
              <a:t>&lt;p&gt;Admins and Data Owners need the ability to schedule periodic (monthly, quarterly, yearly) permission reviews. The following requirements need to be completed&lt;/p&gt;</a:t>
            </a:r>
          </a:p>
          <a:p>
            <a:r>
              <a:t>&lt;p&gt;&lt;/p&gt;</a:t>
            </a:r>
          </a:p>
          <a:p>
            <a:r>
              <a:t>&lt;p&gt;&lt;b&gt;Scheduled Permission Review Requirements:&lt;/b&gt;&lt;/p&gt;</a:t>
            </a:r>
          </a:p>
          <a:p>
            <a:r>
              <a:t>&lt;ul&gt;</a:t>
            </a:r>
          </a:p>
          <a:p>
            <a:r>
              <a:t>&lt;li&gt;Provide the ability to schedule permission reviews from the Permissions Management view in S&amp;amp;G&lt;/li&gt;</a:t>
            </a:r>
          </a:p>
          <a:p>
            <a:r>
              <a:t>&lt;li&gt;When the &amp;quot;Schedule&amp;quot; button is selected, new Permission Review scheduling modal should appear&lt;/li&gt;</a:t>
            </a:r>
          </a:p>
          <a:p>
            <a:r>
              <a:t>&lt;li&gt;Permission Review Scheduling Modal Requirements&lt;/li&gt;</a:t>
            </a:r>
          </a:p>
          <a:p>
            <a:r>
              <a:t>&lt;li&gt;Allow the user to enter the permission review start date, end date and review duration period&lt;br /&gt;* For review duration period, we should provide a dropdown with the following options:&lt;br /&gt;* Weekly (7 days)&lt;br /&gt;* Monthly (30 days)&lt;br /&gt;* Quarterly (90 days)&lt;br /&gt;* Annual (1 year)&lt;br /&gt;* We should also support a customizable number of days&lt;/li&gt;</a:t>
            </a:r>
          </a:p>
          <a:p>
            <a:r>
              <a:t>&lt;li&gt;Provide a folder picker so the user can select the folder(s) they want reviewed&lt;br /&gt;* User can only schedule reviews in folders they can &amp;quot;See&amp;quot; based on the folders they are granted within the &amp;quot;Permissions&amp;quot; role entitlements (see below)&lt;br /&gt;* Only folders where a Data Owner is assigned should be selectable. If not Data Owner is assigned, the folder should be greyed-out&lt;br /&gt;* User can select a single folder or a parent folder and all subfolders&lt;/li&gt;</a:t>
            </a:r>
          </a:p>
          <a:p>
            <a:r>
              <a:t>&lt;li&gt;If a folder doesn't have a Data Owner assigned (folder is greyed-out), we should allow the user to add a Data Owner.&lt;br /&gt;* If &amp;quot;Add Data Owner&amp;quot; is selected the existing add Data Owner should appear and allow the user to assign a Data Owner&lt;br /&gt;* When the Add Data Owner modal opens, it should be defaulted to the source and folder the user chose to add the Data Owner&lt;br /&gt;* Once the Data Owner is added and saved, the user should be sent back to the &amp;quot;Permission Review Scheduling Modal&amp;quot; to schedule the periodic review for the selected folder&lt;br /&gt;* If the user decides not to add the Data Owner, he user should be sent back to the &amp;quot;Permission Review Scheduling Modal&amp;quot; &lt;/li&gt;</a:t>
            </a:r>
          </a:p>
          <a:p>
            <a:r>
              <a:t>&lt;li&gt;Allow user to save the periodic review&lt;/li&gt;</a:t>
            </a:r>
          </a:p>
          <a:p>
            <a:r>
              <a:t>&lt;li&gt;MixPanel Requirements&lt;/li&gt;</a:t>
            </a:r>
          </a:p>
          <a:p>
            <a:r>
              <a:t>&lt;li&gt;TBD&lt;/li&gt;</a:t>
            </a:r>
          </a:p>
          <a:p>
            <a:r>
              <a:t>&lt;li&gt;Audit Requirements&lt;/li&gt;</a:t>
            </a:r>
          </a:p>
          <a:p>
            <a:r>
              <a:t>&lt;li&gt;TBD&lt;/li&gt;</a:t>
            </a:r>
          </a:p>
          <a:p>
            <a:r>
              <a:t>&lt;/ul&gt;</a:t>
            </a:r>
          </a:p>
          <a:p>
            <a:r>
              <a:t>&lt;p&gt;&lt;/p&gt;</a:t>
            </a:r>
          </a:p>
          <a:p>
            <a:r>
              <a:t>&lt;p&gt; &lt;/p&gt;</a:t>
            </a:r>
          </a:p>
          <a:p>
            <a:r>
              <a:t>&lt;p&gt;&lt;/p&gt;</a:t>
            </a:r>
          </a:p>
          <a:p>
            <a:r>
              <a:t>&lt;p&gt;&lt;b&gt;Role Entitlement Requirements:&lt;/b&gt;&lt;/p&gt;</a:t>
            </a:r>
          </a:p>
          <a:p>
            <a:r>
              <a:t>&lt;ul&gt;</a:t>
            </a:r>
          </a:p>
          <a:p>
            <a:r>
              <a:t>&lt;li&gt;Add a new Permissions role entitlement named &amp;quot;Schedule Periodic permission reviews &amp;quot;.&lt;/li&gt;</a:t>
            </a:r>
          </a:p>
          <a:p>
            <a:r>
              <a:t>&lt;li&gt;Schedule Periodic permission reviews (checkbox)&lt;/li&gt;</a:t>
            </a:r>
          </a:p>
          <a:p>
            <a:r>
              <a:t>&lt;li&gt;By default, the box should be checked (entitled) for the Admin role only. All other roles should have this box unchecked (not entitled)&lt;/li&gt;</a:t>
            </a:r>
          </a:p>
          <a:p>
            <a:r>
              <a:t>&lt;li&gt;If the &amp;quot;Schedule Periodic permission reviews &amp;quot; the &amp;quot;View and Manage Permission Reviews&amp;quot; role entitlement should automatically be entitled to the role.&lt;br /&gt;* Any user granted this entitlement should only be able to see/view and manage permission reviews they have &amp;quot;Requested&amp;quot; or been &amp;quot;Assigned to&amp;quot;&lt;/li&gt;</a:t>
            </a:r>
          </a:p>
          <a:p>
            <a:r>
              <a:t>&lt;li&gt;Any user granted this entitlement should be able to schedule permission reviews from within the permission review management view (not from from the permission browser)&lt;br /&gt;* They should only see content sources they have access to&lt;/li&gt;</a:t>
            </a:r>
          </a:p>
          <a:p>
            <a:r>
              <a:t>&lt;li&gt;A user can only schedule reviews in folders they can &amp;quot;See&amp;quot; based on the folders they are granted within the &amp;quot;Permissions&amp;quot; role entitlements (see below)&lt;/li&gt;</a:t>
            </a:r>
          </a:p>
          <a:p>
            <a:r>
              <a:t>&lt;/ul&gt;</a:t>
            </a:r>
          </a:p>
          <a:p>
            <a:r>
              <a:t>&lt;p&gt;&lt;/p&gt;</a:t>
            </a:r>
          </a:p>
          <a:p>
            <a:r>
              <a:t>&lt;p&gt;&lt;b&gt;Folder Restrictions based on Permission view Entitlements:&lt;/b&gt;&lt;/p&gt;</a:t>
            </a:r>
          </a:p>
          <a:p>
            <a:r>
              <a:t>&lt;p&gt;&lt;/p&gt;</a:t>
            </a:r>
          </a:p>
          <a:p>
            <a:r>
              <a:t>&lt;p&gt;!image-2023-05-05-15-31-49-655.png!&lt;/p&gt;</a:t>
            </a:r>
          </a:p>
          <a:p>
            <a:r>
              <a:t>&lt;p&gt;&lt;/p&gt;</a:t>
            </a:r>
          </a:p>
          <a:p>
            <a:r>
              <a:t>&lt;p&gt; &lt;/p&gt;</a:t>
            </a:r>
          </a:p>
          <a:p>
            <a:r>
              <a:t>&lt;p&gt;&lt;/p&gt;</a:t>
            </a:r>
          </a:p>
          <a:p>
            <a:r>
              <a:t>&lt;p&gt;&lt;b&gt;Initial UX Mockups:&lt;/b&gt; &lt;/p&gt;</a:t>
            </a:r>
          </a:p>
          <a:p>
            <a:r>
              <a:t>&lt;p&gt;&lt;/p&gt;</a:t>
            </a:r>
          </a:p>
          <a:p>
            <a:r>
              <a:t>&lt;p&gt;!image-2023-05-05-16-05-39-950.png!&lt;/p&gt;</a:t>
            </a:r>
          </a:p>
          <a:p>
            <a:r>
              <a:t>&lt;p&gt;&lt;/p&gt;</a:t>
            </a:r>
          </a:p>
          <a:p>
            <a:r>
              <a:t>&lt;p&gt;&lt;a href="https://balsamiq.cloud/so1iw4d/pl1wjlw/r2278"&gt;https://balsamiq.cloud/so1iw4d/pl1wjlw/r2278&lt;/a&gt; &lt;/p&gt;</a:t>
            </a:r>
          </a:p>
          <a:p>
            <a:r>
              <a:t>&lt;p&gt;&lt;/p&gt;</a:t>
            </a:r>
          </a:p>
          <a:p>
            <a:r>
              <a:t>&lt;p&gt;&lt;b&gt;Final UX Design:&lt;/b&gt;&lt;/p&gt;</a:t>
            </a:r>
          </a:p>
          <a:p>
            <a:r>
              <a:t>&lt;ul&gt;</a:t>
            </a:r>
          </a:p>
          <a:p>
            <a:r>
              <a:t>&lt;li&gt;TBD&lt;/li&gt;</a:t>
            </a:r>
          </a:p>
          <a:p>
            <a:r>
              <a:t>&lt;/ul&gt;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 Document Labels - Skip signed-PDFs from stamping</a:t>
            </a:r>
          </a:p>
        </p:txBody>
      </p:sp>
      <p:sp>
        <p:nvSpPr>
          <p:cNvPr id="3" name="Content Placeholder 2"/>
          <p:cNvSpPr>
            <a:spLocks noGrp="1"/>
          </p:cNvSpPr>
          <p:nvPr>
            <p:ph idx="1" sz="half"/>
          </p:nvPr>
        </p:nvSpPr>
        <p:spPr/>
        <p:txBody>
          <a:bodyPr/>
          <a:lstStyle/>
          <a:p>
            <a:r>
              <a:t>&lt;p&gt;Background :&lt;/p&gt;</a:t>
            </a:r>
          </a:p>
          <a:p>
            <a:r>
              <a:t>&lt;p&gt;Microsoft Purview provides labeling and protection capabilities for sensitive documents. However, applying a Purview sensitivity label to a PDF document that has already been signed involves certain considerations due to the nature of digital signatures and document protections.&lt;/p&gt;</a:t>
            </a:r>
          </a:p>
          <a:p>
            <a:r>
              <a:t>&lt;p&gt;Requirements&lt;/p&gt;</a:t>
            </a:r>
          </a:p>
          <a:p>
            <a:r>
              <a:t>&lt;ul&gt;</a:t>
            </a:r>
          </a:p>
          <a:p>
            <a:r>
              <a:t>&lt;li&gt;Add a UI tooltip in Document Labels to explain the limitations.&lt;/li&gt;</a:t>
            </a:r>
          </a:p>
          <a:p>
            <a:r>
              <a:t>&lt;li&gt;Introduce a checkbox option to allow customers to choose whether to stamp signed PDF files, with the default setting as unchecked. Leaving unchecked, will not update the File Metadata as well. &lt;/li&gt;</a:t>
            </a:r>
          </a:p>
          <a:p>
            <a:r>
              <a:t>&lt;li&gt;Configure metadata stamping to automatically skip any PDF documents with labels if S&amp;amp;G requests not to stamp them.&lt;/li&gt;</a:t>
            </a:r>
          </a:p>
          <a:p>
            <a:r>
              <a:t>&lt;li&gt;Capture the reason for skipping the file in audit logs of S&amp;amp;G and CFS&lt;/li&gt;</a:t>
            </a:r>
          </a:p>
          <a:p>
            <a:r>
              <a:t>&lt;/ul&gt;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NGP Upsell from G3 and Prior</a:t>
            </a:r>
          </a:p>
        </p:txBody>
      </p:sp>
      <p:sp>
        <p:nvSpPr>
          <p:cNvPr id="3" name="Content Placeholder 2"/>
          <p:cNvSpPr>
            <a:spLocks noGrp="1"/>
          </p:cNvSpPr>
          <p:nvPr>
            <p:ph idx="1" sz="half"/>
          </p:nvPr>
        </p:nvSpPr>
        <p:spPr/>
        <p:txBody>
          <a:bodyPr/>
          <a:lstStyle/>
          <a:p>
            <a: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11 24H2 Support as Client</a:t>
            </a:r>
          </a:p>
        </p:txBody>
      </p:sp>
      <p:sp>
        <p:nvSpPr>
          <p:cNvPr id="3" name="Content Placeholder 2"/>
          <p:cNvSpPr>
            <a:spLocks noGrp="1"/>
          </p:cNvSpPr>
          <p:nvPr>
            <p:ph idx="1" sz="half"/>
          </p:nvPr>
        </p:nvSpPr>
        <p:spPr/>
        <p:txBody>
          <a:bodyPr/>
          <a:lstStyle/>
          <a:p>
            <a: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Option to match single pattern in a criteria section for ALL operator</a:t>
            </a:r>
          </a:p>
        </p:txBody>
      </p:sp>
      <p:sp>
        <p:nvSpPr>
          <p:cNvPr id="3" name="Content Placeholder 2"/>
          <p:cNvSpPr>
            <a:spLocks noGrp="1"/>
          </p:cNvSpPr>
          <p:nvPr>
            <p:ph idx="1" sz="half"/>
          </p:nvPr>
        </p:nvSpPr>
        <p:spPr/>
        <p:txBody>
          <a:bodyPr/>
          <a:lstStyle/>
          <a:p>
            <a:r>
              <a:t>&lt;p&gt;&lt;b&gt;Problem Statement&lt;/b&gt;&lt;/p&gt;</a:t>
            </a:r>
          </a:p>
          <a:p>
            <a:r>
              <a:t>&lt;p&gt;Currently, there is inconsistent behavior regarding how the ALL operator works for custom classification policies, where some sections require a match for all items selected and some only require any item in that section selected. We need to both make that consistent and make it easier for the customer to use.&lt;/p&gt;</a:t>
            </a:r>
          </a:p>
          <a:p>
            <a:r>
              <a:t>&lt;p&gt;&lt;/p&gt;</a:t>
            </a:r>
          </a:p>
          <a:p>
            <a:r>
              <a:t>&lt;p&gt;&lt;b&gt;User Story&lt;/b&gt;&lt;/p&gt;</a:t>
            </a:r>
          </a:p>
          <a:p>
            <a:r>
              <a:t>&lt;p&gt;A user specifies the ALL operator and selects &lt;b&gt;Sensitive Content Patterns&lt;/b&gt; and &lt;b&gt;File Paths and Attributes.&lt;/b&gt; They would like it to match ANY of the sensitive content patterns select but only in the file paths defined. They do not need it to match ALL of they selected sensitive content patterns&lt;/p&gt;</a:t>
            </a:r>
          </a:p>
          <a:p>
            <a:r>
              <a:t>&lt;p&gt;&lt;/p&gt;</a:t>
            </a:r>
          </a:p>
          <a:p>
            <a:r>
              <a:t>&lt;p&gt;&lt;b&gt;Feature Description&lt;/b&gt;&lt;/p&gt;</a:t>
            </a:r>
          </a:p>
          <a:p>
            <a:r>
              <a:t>&lt;p&gt;Provide the ability for users, that when using the global &amp;quot;ALL&amp;quot; operator, they can specify if ALL or ANY criteria within a section (i.e. sensitive content patterns) must match.   &lt;/p&gt;</a:t>
            </a:r>
          </a:p>
          <a:p>
            <a:r>
              <a:t>&lt;p&gt;&lt;/p&gt;</a:t>
            </a:r>
          </a:p>
          <a:p>
            <a:r>
              <a:t>&lt;p&gt;&lt;b&gt;Public Summary&lt;/b&gt;&lt;/p&gt;</a:t>
            </a:r>
          </a:p>
          <a:p>
            <a:r>
              <a:t>&lt;p&gt;When creating custom classification policies, users need more granular options for the behavior of each individual criteria. This feature will allow users to specify how a specific section is utilized by the policy. For example, if a user defines the policy to match ALL criteria and define multiple items in both the Sensitive Content Patterns and Document Types sections, they will be able to chose that it match ALL patterns but ANY of the document types&lt;/p&gt;</a:t>
            </a:r>
          </a:p>
          <a:p>
            <a:r>
              <a:t>&lt;p&gt;&lt;/p&gt;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BIM Preview Enhancements</a:t>
            </a:r>
          </a:p>
        </p:txBody>
      </p:sp>
      <p:sp>
        <p:nvSpPr>
          <p:cNvPr id="3" name="Content Placeholder 2"/>
          <p:cNvSpPr>
            <a:spLocks noGrp="1"/>
          </p:cNvSpPr>
          <p:nvPr>
            <p:ph idx="1" sz="half"/>
          </p:nvPr>
        </p:nvSpPr>
        <p:spPr/>
        <p:txBody>
          <a:bodyPr/>
          <a:lstStyle/>
          <a:p>
            <a:r>
              <a:t>&lt;p&gt;&lt;b&gt;Problem:&lt;/b&gt;&lt;br /&gt;Project owners, field technicians, or estimators are periodically required to review BIM design files and provide feedback to the VDC team. They do not have  AutoCAD or necessary applications to view these files. Our existing BIM preview capabilities address this problem. However, the reviewers lack the advanced capabilities needed to provide relevant feedback.&lt;/p&gt;</a:t>
            </a:r>
          </a:p>
          <a:p>
            <a:r>
              <a:t>&lt;p&gt;&lt;/p&gt;</a:t>
            </a:r>
          </a:p>
          <a:p>
            <a:r>
              <a:t>&lt;p&gt;&lt;b&gt;User Story:&lt;/b&gt;&lt;br /&gt;As a reviewer of the BIM design models, I want advanced capabilities (zoom in/out, isolate families, isometric views) to properly view a 3D BIM model and provide relevant feedback to the VDC team.&lt;/p&gt;</a:t>
            </a:r>
          </a:p>
          <a:p>
            <a:r>
              <a:t>&lt;p&gt;&lt;/p&gt;</a:t>
            </a:r>
          </a:p>
          <a:p>
            <a:r>
              <a:t>&lt;p&gt;&lt;b&gt;Description:&lt;/b&gt;&lt;br /&gt;This enhancement improves the usability of the BIM previewer by providing richer capabilities required for annotation.&lt;/p&gt;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https://egnyte.atlassian.net/wiki/spaces/AEC/pages/888373464/ODA+Preview+Additional+UI+Capabilities+-+User+Stories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SCDA Win - Beta-2 Readiness</a:t>
            </a:r>
          </a:p>
        </p:txBody>
      </p:sp>
      <p:sp>
        <p:nvSpPr>
          <p:cNvPr id="3" name="Content Placeholder 2"/>
          <p:cNvSpPr>
            <a:spLocks noGrp="1"/>
          </p:cNvSpPr>
          <p:nvPr>
            <p:ph idx="1" sz="half"/>
          </p:nvPr>
        </p:nvSpPr>
        <p:spPr/>
        <p:txBody>
          <a:bodyPr/>
          <a:lstStyle/>
          <a:p>
            <a:r>
              <a:t>&lt;p&gt;What is the problem?&lt;/p&gt;</a:t>
            </a:r>
          </a:p>
          <a:p>
            <a:r>
              <a:t>&lt;p&gt;Users in AEC and media work on massive and complex files. They face a challenge of working on these files directly from the cloud&lt;/p&gt;</a:t>
            </a:r>
          </a:p>
          <a:p>
            <a:r>
              <a:t>&lt;p&gt;&lt;/p&gt;</a:t>
            </a:r>
          </a:p>
          <a:p>
            <a:r>
              <a:t>&lt;p&gt;How do we solve it?&lt;/p&gt;</a:t>
            </a:r>
          </a:p>
          <a:p>
            <a:r>
              <a:t>&lt;p&gt;We have introduced the Adaptive Streaming and Block Caching technology in Desktop App. The Beta-2 project goal is to enable up to 100 AEC domains with block cache and get feedback on the following applications:&lt;/p&gt;</a:t>
            </a:r>
          </a:p>
          <a:p>
            <a:r>
              <a:t>&lt;ol&gt;</a:t>
            </a:r>
          </a:p>
          <a:p>
            <a:r>
              <a:t>&lt;li&gt;AutoCAD&lt;/li&gt;</a:t>
            </a:r>
          </a:p>
          <a:p>
            <a:r>
              <a:t>&lt;li&gt;Civil 3D&lt;/li&gt;</a:t>
            </a:r>
          </a:p>
          <a:p>
            <a:r>
              <a:t>&lt;li&gt;Navis&lt;/li&gt;</a:t>
            </a:r>
          </a:p>
          <a:p>
            <a:r>
              <a:t>&lt;li&gt;Bluebeam&lt;/li&gt;</a:t>
            </a:r>
          </a:p>
          <a:p>
            <a:r>
              <a:t>&lt;li&gt;Acrobat&lt;/li&gt;</a:t>
            </a:r>
          </a:p>
          <a:p>
            <a:r>
              <a:t>&lt;/ol&gt;</a:t>
            </a:r>
          </a:p>
          <a:p>
            <a:r>
              <a:t>&lt;p&gt;&lt;/p&gt;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Agent Templates in Copilot hub</a:t>
            </a:r>
          </a:p>
        </p:txBody>
      </p:sp>
      <p:sp>
        <p:nvSpPr>
          <p:cNvPr id="3" name="Content Placeholder 2"/>
          <p:cNvSpPr>
            <a:spLocks noGrp="1"/>
          </p:cNvSpPr>
          <p:nvPr>
            <p:ph idx="1" sz="half"/>
          </p:nvPr>
        </p:nvSpPr>
        <p:spPr/>
        <p:txBody>
          <a:bodyPr/>
          <a:lstStyle/>
          <a:p>
            <a:r>
              <a:t>&lt;ul&gt;</a:t>
            </a:r>
          </a:p>
          <a:p>
            <a:r>
              <a:t>&lt;li&gt;&lt;a href="https://egnyte.atlassian.net/wiki/spaces/CFS/pages/1227161693/Agents+Introduction+in+Egnyte+Platform+WIP#Translation-Agent%3A"&gt;Translation Agent:&lt;/a&gt;&lt;/li&gt;</a:t>
            </a:r>
          </a:p>
          <a:p>
            <a:r>
              <a:t>&lt;li&gt;&lt;a href="https://egnyte.atlassian.net/wiki/spaces/CFS/pages/1227161693/Agents+Introduction+in+Egnyte+Platform+WIP#Document-Review-Agent%3A"&gt;Document Review Agent:&lt;/a&gt;&lt;/li&gt;</a:t>
            </a:r>
          </a:p>
          <a:p>
            <a:r>
              <a:t>&lt;li&gt;&lt;a href="https://egnyte.atlassian.net/wiki/spaces/CFS/pages/1227161693/Agents+Introduction+in+Egnyte+Platform+WIP#Job-Description-Creation-Agent%3A"&gt;Job Description Creation Agent:&lt;/a&gt;&lt;/li&gt;</a:t>
            </a:r>
          </a:p>
          <a:p>
            <a:r>
              <a:t>&lt;li&gt;&lt;a href="https://egnyte.atlassian.net/wiki/spaces/CFS/pages/1227161693/Agents+Introduction+in+Egnyte+Platform+WIP#Web-Search-Agent%3A"&gt;Web Search Agent:&lt;/a&gt;&lt;/li&gt;</a:t>
            </a:r>
          </a:p>
          <a:p>
            <a:r>
              <a:t>&lt;/ul&gt;</a:t>
            </a:r>
          </a:p>
          <a:p>
            <a:r>
              <a:t>&lt;p&gt;&lt;/p&gt;</a:t>
            </a:r>
          </a:p>
          <a:p>
            <a:r>
              <a:t>&lt;p&gt;&lt;b&gt;Original:&lt;/b&gt;&lt;/p&gt;</a:t>
            </a:r>
          </a:p>
          <a:p>
            <a:r>
              <a:t>&lt;p&gt; &lt;/p&gt;</a:t>
            </a:r>
          </a:p>
          <a:p>
            <a:r>
              <a:t>&lt;p&gt;&lt;a href="https://egnyte.atlassian.net/wiki/spaces/CFS/pages/1227161693/Agents+Introduction+in+Copilot+Hub"&gt;https://egnyte.atlassian.net/wiki/spaces/CFS/pages/1227161693/Agents+Introduction+in+Copilot+Hub&lt;/a&gt;&lt;/p&gt;</a:t>
            </a:r>
          </a:p>
          <a:p>
            <a:r>
              <a:t>&lt;p&gt;&lt;/p&gt;</a:t>
            </a:r>
          </a:p>
          <a:p>
            <a:r>
              <a:t>&lt;p&gt;Figma: &lt;/p&gt;</a:t>
            </a:r>
          </a:p>
          <a:p>
            <a:r>
              <a:t>&lt;p&gt;&lt;a href="https://www.figma.com/design/k96o3kXukaVrAUtsaPhN4H/Egnyte-Platform-Copilot---2025?node-id=24179-230269&amp;amp;t=Rc2JPK6PsbVBlXNe-0"&gt;https://www.figma.com/design/k96o3kXukaVrAUtsaPhN4H/Egnyte-Platform-Copilot---2025?node-id=24179-230269&amp;amp;t=Rc2JPK6PsbVBlXNe-0&lt;/a&gt;&lt;/p&gt;</a:t>
            </a:r>
          </a:p>
          <a:p>
            <a:r>
              <a:t>&lt;p&gt;&lt;/p&gt;</a:t>
            </a:r>
          </a:p>
          <a:p>
            <a:r>
              <a:t>&lt;p&gt;Design: &lt;/p&gt;</a:t>
            </a:r>
          </a:p>
          <a:p>
            <a:r>
              <a:t>&lt;p&gt;&lt;a href="https://egnyte.atlassian.net/wiki/spaces/CFS/pages/1304788999/Agents+Integration"&gt;https://egnyte.atlassian.net/wiki/spaces/CFS/pages/1304788999/Agents+Integration&lt;/a&gt;&lt;/p&gt;</a:t>
            </a:r>
          </a:p>
          <a:p>
            <a:r>
              <a:t>&lt;p&gt;&lt;/p&gt;</a:t>
            </a:r>
          </a:p>
          <a:p>
            <a:r>
              <a:t>&lt;p&gt;Feature flags:&lt;/p&gt;</a:t>
            </a:r>
          </a:p>
          <a:p>
            <a:r>
              <a:t>&lt;p&gt;*server.SmartAppAgentsPowerUserAccessEnabled*&lt;/p&gt;</a:t>
            </a:r>
          </a:p>
          <a:p>
            <a:r>
              <a:t>&lt;p&gt;*server.SmartAppAgentsEnabled*&lt;/p&gt;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See description</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Date from Egnyte to Egnyte (D2D) - GA</a:t>
            </a:r>
          </a:p>
        </p:txBody>
      </p:sp>
      <p:sp>
        <p:nvSpPr>
          <p:cNvPr id="3" name="Content Placeholder 2"/>
          <p:cNvSpPr>
            <a:spLocks noGrp="1"/>
          </p:cNvSpPr>
          <p:nvPr>
            <p:ph idx="1" sz="half"/>
          </p:nvPr>
        </p:nvSpPr>
        <p:spPr/>
        <p:txBody>
          <a:bodyPr/>
          <a:lstStyle/>
          <a:p>
            <a:r>
              <a:t>&lt;p&gt;Migrate data from one Egnyte domain to another (D2D) using our Content Lifecycle product. Define what GA means for this product. Must be available to some or all customers to self-serve.&lt;/p&gt;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External User Management</a:t>
            </a:r>
          </a:p>
        </p:txBody>
      </p:sp>
      <p:sp>
        <p:nvSpPr>
          <p:cNvPr id="3" name="Content Placeholder 2"/>
          <p:cNvSpPr>
            <a:spLocks noGrp="1"/>
          </p:cNvSpPr>
          <p:nvPr>
            <p:ph idx="1" sz="half"/>
          </p:nvPr>
        </p:nvSpPr>
        <p:spPr/>
        <p:txBody>
          <a:bodyPr/>
          <a:lstStyle/>
          <a:p>
            <a: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Support for CAPAs, Deviations, and Event Data</a:t>
            </a:r>
          </a:p>
        </p:txBody>
      </p:sp>
      <p:sp>
        <p:nvSpPr>
          <p:cNvPr id="3" name="Content Placeholder 2"/>
          <p:cNvSpPr>
            <a:spLocks noGrp="1"/>
          </p:cNvSpPr>
          <p:nvPr>
            <p:ph idx="1" sz="half"/>
          </p:nvPr>
        </p:nvSpPr>
        <p:spPr/>
        <p:txBody>
          <a:bodyPr/>
          <a:lstStyle/>
          <a:p>
            <a: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DocuSign Upload Enhancement</a:t>
            </a:r>
          </a:p>
        </p:txBody>
      </p:sp>
      <p:sp>
        <p:nvSpPr>
          <p:cNvPr id="3" name="Content Placeholder 2"/>
          <p:cNvSpPr>
            <a:spLocks noGrp="1"/>
          </p:cNvSpPr>
          <p:nvPr>
            <p:ph idx="1" sz="half"/>
          </p:nvPr>
        </p:nvSpPr>
        <p:spPr/>
        <p:txBody>
          <a:bodyPr/>
          <a:lstStyle/>
          <a:p>
            <a:r>
              <a:t>&lt;p&gt;The current integration with DocuSign utilizes API version 2.0, which restricts file uploads to a maximum size of 25 MB. This limitation is causing issues for customers attempting to share larger files. To address this problem, we need to upgrade to DocuSign API version 2.1, which supports file uploads up to 32 MB via APIs and up to 52 MB via chunked uploads. Additionally, we will implement a user interface enhancement to notify users when they attempt to upload files that exceed the allowed size limits. This upgrade will improve file sharing capabilities and user experience.&lt;/p&gt;</a:t>
            </a:r>
          </a:p>
          <a:p>
            <a:r>
              <a:t>&lt;p&gt;&lt;b&gt;Acceptance Criteria:&lt;/b&gt;&lt;/p&gt;</a:t>
            </a:r>
          </a:p>
          <a:p>
            <a:r>
              <a:t>&lt;ol&gt;</a:t>
            </a:r>
          </a:p>
          <a:p>
            <a:r>
              <a:t>&lt;li&gt;Upgrade to DocuSign API version 2.1 and ensure compatibility with the current integration.&lt;/li&gt;</a:t>
            </a:r>
          </a:p>
          <a:p>
            <a:r>
              <a:t>&lt;li&gt;Implement support for handling files up to 52 MB using chunked uploads.&lt;/li&gt;</a:t>
            </a:r>
          </a:p>
          <a:p>
            <a:r>
              <a:t>&lt;li&gt;Develop and deploy a pop-up notification feature to alert users when attempting to upload files larger than the allowed limits.&lt;/li&gt;</a:t>
            </a:r>
          </a:p>
          <a:p>
            <a:r>
              <a:t>&lt;li&gt;Perform thorough testing to validate the new functionality and pop-up notifications.&lt;/li&gt;</a:t>
            </a:r>
          </a:p>
          <a:p>
            <a:r>
              <a:t>&lt;li&gt;Update documentation to reflect the changes and new file upload limits.&lt;/li&gt;</a:t>
            </a:r>
          </a:p>
          <a:p>
            <a:r>
              <a:t>&lt;/ol&gt;</a:t>
            </a:r>
          </a:p>
          <a:p>
            <a:r>
              <a:t>&lt;p&gt;Links:&lt;br /&gt;</a:t>
            </a:r>
          </a:p>
          <a:p>
            <a:r>
              <a:t>&lt;a href="https://developers.docusign.com/docs/esign-rest-api/esign101/rules-and-limits/#:~:text=Docusign%20has%20the%20following%20limitations,of%20up%20to%2052%20MB"&gt;https://developers.docusign.com/docs/esign-rest-api/esign101/rules-and-limits/#:~:text=Docusign%20has%20the%20following%20limitations,of%20up%20to%2052%20MB&lt;/a&gt;&lt;/p&gt;</a:t>
            </a:r>
          </a:p>
          <a:p>
            <a:r>
              <a:t>&lt;p&gt;&lt;a href="https://developers.docusign.com/docs/esign-rest-api/reference/envelopes/chunkeduploads/"&gt;https://developers.docusign.com/docs/esign-rest-api/reference/envelopes/chunkeduploads/&lt;/a&gt;&lt;/p&gt;</a:t>
            </a:r>
          </a:p>
          <a:p>
            <a:r>
              <a:t>&lt;p&gt;Ticket: &lt;a href="https://jira.egnyte-it.com/browse/PINT-15240"&gt;https://jira.egnyte-it.com/browse/PINT-15240&lt;/a&gt;&lt;/p&gt;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Big File Handling</a:t>
            </a:r>
          </a:p>
        </p:txBody>
      </p:sp>
      <p:sp>
        <p:nvSpPr>
          <p:cNvPr id="3" name="Content Placeholder 2"/>
          <p:cNvSpPr>
            <a:spLocks noGrp="1"/>
          </p:cNvSpPr>
          <p:nvPr>
            <p:ph idx="1" sz="half"/>
          </p:nvPr>
        </p:nvSpPr>
        <p:spPr/>
        <p:txBody>
          <a:bodyPr/>
          <a:lstStyle/>
          <a:p>
            <a:r>
              <a:t>&lt;p&gt;Prospect says that the 5gb file limit on our Procore integration is a blocker. We want to look into seeing if this is possible and how much work would it be. They are transferring files that are 10 GB already out of Procore. We would need to split files and upload in chunk's as per Procore's API.&lt;/p&gt;</a:t>
            </a:r>
          </a:p>
          <a:p>
            <a:r>
              <a:t>&lt;p&gt;Ticket: &lt;a href="https://jira.egnyte-it.com/browse/PINT-14789"&gt;https://jira.egnyte-it.com/browse/PINT-14789&lt;/a&gt;&lt;/p&gt;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Issues - New Issue Categories</a:t>
            </a:r>
          </a:p>
        </p:txBody>
      </p:sp>
      <p:sp>
        <p:nvSpPr>
          <p:cNvPr id="3" name="Content Placeholder 2"/>
          <p:cNvSpPr>
            <a:spLocks noGrp="1"/>
          </p:cNvSpPr>
          <p:nvPr>
            <p:ph idx="1" sz="half"/>
          </p:nvPr>
        </p:nvSpPr>
        <p:spPr/>
        <p:txBody>
          <a:bodyPr/>
          <a:lstStyle/>
          <a:p>
            <a:r>
              <a:t>&lt;p&gt;&lt;a href="https://egnyte.atlassian.net/wiki/spaces/DEL/pages/1065386630/Issues+-+Risk+vs+Data+Access+Hygiene"&gt;https://egnyte.atlassian.net/wiki/spaces/DEL/pages/1065386630/Issues+-+Risk+vs+Data+Access+Hygiene&lt;/a&gt;&lt;/p&gt;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Custom pattern evaluation tool</a:t>
            </a:r>
          </a:p>
        </p:txBody>
      </p:sp>
      <p:sp>
        <p:nvSpPr>
          <p:cNvPr id="3" name="Content Placeholder 2"/>
          <p:cNvSpPr>
            <a:spLocks noGrp="1"/>
          </p:cNvSpPr>
          <p:nvPr>
            <p:ph idx="1" sz="half"/>
          </p:nvPr>
        </p:nvSpPr>
        <p:spPr/>
        <p:txBody>
          <a:bodyPr/>
          <a:lstStyle/>
          <a:p>
            <a:r>
              <a:t>&lt;p&gt;&lt;b&gt;Problem Statement&lt;/b&gt;&lt;/p&gt;</a:t>
            </a:r>
          </a:p>
          <a:p>
            <a:r>
              <a:t>&lt;p&gt;The introduction of custom patterns matching provides customers the ability to identify patterns that might be specific to their company or industry or also identify regulatory items that we have not built into the product yet (i.e. CUI documents). However, even though the wildcard options in the custom patterns were designed to be simple, customers can still create them incorrectly. Running through multiple iterations of a custom pattern can be frustrating for the user and also expensive for Egnyte since each new pattern causes a reclassification of all the sources connected to a S&amp;amp;G tenant.&lt;/p&gt;</a:t>
            </a:r>
          </a:p>
          <a:p>
            <a:r>
              <a:t>&lt;p&gt;&lt;/p&gt;</a:t>
            </a:r>
          </a:p>
          <a:p>
            <a:r>
              <a:t>&lt;p&gt;&lt;b&gt;User Story&lt;/b&gt;&lt;/p&gt;</a:t>
            </a:r>
          </a:p>
          <a:p>
            <a:r>
              <a:t>&lt;p&gt;To help with this, it would be beneficial to provide the ability for a user to test any pattern they create before pushing it as active. This type of tool would also allow us to export more advanced pattern creation (i.e. closer to full regex capabilities) that some customers and many SEs/PS have asked for. &lt;/p&gt;</a:t>
            </a:r>
          </a:p>
          <a:p>
            <a:r>
              <a:t>&lt;p&gt;&lt;/p&gt;</a:t>
            </a:r>
          </a:p>
          <a:p>
            <a:r>
              <a:t>&lt;p&gt;&lt;b&gt;Feature Description&lt;/b&gt;&lt;/p&gt;</a:t>
            </a:r>
          </a:p>
          <a:p>
            <a:r>
              <a:t>&lt;p&gt;When creating a custom pattern, provide an area where the user can enter text strings (i.e. copy and paste from actual data they're trying to match) and the tool will provide an indication if the string matches the defined custom pattern&lt;/p&gt;</a:t>
            </a:r>
          </a:p>
          <a:p>
            <a:r>
              <a:t>&lt;p&gt;&lt;/p&gt;</a:t>
            </a:r>
          </a:p>
          <a:p>
            <a:r>
              <a:t>&lt;p&gt;&lt;b&gt;Public Summary&lt;/b&gt;&lt;/p&gt;</a:t>
            </a:r>
          </a:p>
          <a:p>
            <a:r>
              <a:t>&lt;p&gt;Users struggle to create classification policies that utilize the custom pattern feature, specifically it is a long process to create and test their custom patterns since they have to allow the policy to scan all of the file contents in the domain to see if it returns the results they expect. By providing the ability to test the custom patterns against actual strings from their data before deploying the policy, it should significantly decrease the time to value of the feature.&lt;/p&gt;</a:t>
            </a:r>
          </a:p>
          <a:p>
            <a:r>
              <a:t>&lt;p&gt;&lt;/p&gt;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RFP/Proposal Agent</a:t>
            </a:r>
          </a:p>
        </p:txBody>
      </p:sp>
      <p:sp>
        <p:nvSpPr>
          <p:cNvPr id="3" name="Content Placeholder 2"/>
          <p:cNvSpPr>
            <a:spLocks noGrp="1"/>
          </p:cNvSpPr>
          <p:nvPr>
            <p:ph idx="1" sz="half"/>
          </p:nvPr>
        </p:nvSpPr>
        <p:spPr/>
        <p:txBody>
          <a:bodyPr/>
          <a:lstStyle/>
          <a:p>
            <a:r>
              <a:t>&lt;p&gt;In an effort to strengthen our vertical specific AI positioning, Egnyte needs to deliver industry specific agents. One such agent is a Proposal agent which will be adopted by users in the Architecture, Engineering, and Construction industry (AEC). There is at least one known point solution available on the market, &lt;a href="https://www.joist.ai/"&gt;Joist AI&lt;/a&gt;, that should be taken into consideration when building a competing product. The expectation is that Egnyte’s proposal agent will streamline the RFP response process by:&lt;/p&gt;</a:t>
            </a:r>
          </a:p>
          <a:p>
            <a:r>
              <a:t>&lt;ul&gt;</a:t>
            </a:r>
          </a:p>
          <a:p>
            <a:r>
              <a:t>&lt;li&gt;Identifying and retrieving past proposals closely aligned with new RFP requirements.&lt;/li&gt;</a:t>
            </a:r>
          </a:p>
          <a:p>
            <a:r>
              <a:t>&lt;li&gt;Generating a draft proposal tailored to the specific RFP inputs&lt;/li&gt;</a:t>
            </a:r>
          </a:p>
          <a:p>
            <a:r>
              <a:t>&lt;li&gt;Validating a draft proposal against the RFP requirements&lt;/li&gt;</a:t>
            </a:r>
          </a:p>
          <a:p>
            <a:r>
              <a:t>&lt;/ul&gt;</a:t>
            </a:r>
          </a:p>
          <a:p>
            <a:r>
              <a:t>&lt;p&gt;We need to iterate quickly, and thus will deliver an Alpha version of the Proposal agent first. The intent of this alpha is to get early customer feedback and traction, while continuing to communicate with our AEC customer base about the forthcoming MVP.&lt;/p&gt;</a:t>
            </a:r>
          </a:p>
          <a:p>
            <a:r>
              <a:t>&lt;p&gt;&lt;/p&gt;</a:t>
            </a:r>
          </a:p>
          <a:p>
            <a:r>
              <a:t>&lt;p&gt;Full Requirements - &lt;a href="https://egnyte.atlassian.net/wiki/spaces/AEC/pages/1452703784/Proposal+Agent+Alpha?force_transition=ccc75338-410b-4304-8493-476271b71f12"&gt;https://egnyte.atlassian.net/wiki/spaces/AEC/pages/1452703784/Proposal+Agent+Alpha?force_transition=ccc75338-410b-4304-8493-476271b71f12&lt;/a&gt;&lt;/p&gt;</a:t>
            </a:r>
          </a:p>
          <a:p>
            <a:r>
              <a:t>&lt;p&gt;&lt;/p&gt;</a:t>
            </a:r>
          </a:p>
          <a:p>
            <a:r>
              <a:t>&lt;p&gt;Jira - &lt;a href="https://jira.egnyte-it.com/browse/CFS-66991"&gt;https://jira.egnyte-it.com/browse/CFS-66991&lt;/a&gt;&lt;/p&gt;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Native ACC Integration 1-way</a:t>
            </a:r>
          </a:p>
        </p:txBody>
      </p:sp>
      <p:sp>
        <p:nvSpPr>
          <p:cNvPr id="3" name="Content Placeholder 2"/>
          <p:cNvSpPr>
            <a:spLocks noGrp="1"/>
          </p:cNvSpPr>
          <p:nvPr>
            <p:ph idx="1" sz="half"/>
          </p:nvPr>
        </p:nvSpPr>
        <p:spPr/>
        <p:txBody>
          <a:bodyPr/>
          <a:lstStyle/>
          <a:p>
            <a:r>
              <a:t>&lt;p&gt;Build a direct integration between Egnyte and Autodesk Construction Cloud (ACC) allowing users to sync files 2-way from ACC to Egnyte&lt;/p&gt;</a:t>
            </a:r>
          </a:p>
          <a:p>
            <a:r>
              <a:t>&lt;p&gt;&lt;/p&gt;</a:t>
            </a:r>
          </a:p>
          <a:p>
            <a:r>
              <a:t>&lt;p&gt;Requirements - &lt;a href="https://egnyte.atlassian.net/wiki/spaces/AEC/pages/746651753/ACC+Integration"&gt;https://egnyte.atlassian.net/wiki/spaces/AEC/pages/746651753/ACC+Integration&lt;/a&gt;&lt;/p&gt;</a:t>
            </a:r>
          </a:p>
          <a:p>
            <a:r>
              <a:t>&lt;p&gt;&lt;/p&gt;</a:t>
            </a:r>
          </a:p>
          <a:p>
            <a:r>
              <a:t>&lt;p&gt;Figma - &lt;a href="https://www.figma.com/design/LlzP9CPnCoI44cAH0oKlPU/Egnyte-to-ACC-bi-directional-connection-%5BUX-3132%5D?node-id=201-376&amp;amp;node-type=canvas&amp;amp;t=3IHBOcnMUsa8sDuO-0"&gt;https://www.figma.com/design/LlzP9CPnCoI44cAH0oKlPU/Egnyte-to-ACC-bi-directional-connection-%5BUX-3132%5D?node-id=201-376&amp;amp;node-type=canvas&amp;amp;t=3IHBOcnMUsa8sDuO-0&lt;/a&gt;&lt;/p&g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https://egnyte.atlassian.net/wiki/spaces/AEC/pages/746651753/ACC+Integration</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CLM Redesign </a:t>
            </a:r>
          </a:p>
        </p:txBody>
      </p:sp>
      <p:sp>
        <p:nvSpPr>
          <p:cNvPr id="3" name="Content Placeholder 2"/>
          <p:cNvSpPr>
            <a:spLocks noGrp="1"/>
          </p:cNvSpPr>
          <p:nvPr>
            <p:ph idx="1" sz="half"/>
          </p:nvPr>
        </p:nvSpPr>
        <p:spPr/>
        <p:txBody>
          <a:bodyPr/>
          <a:lstStyle/>
          <a:p>
            <a:r>
              <a:t>&lt;p&gt;As a part of the Redesign Initiative, we are have to align the design components to be similar to CFS.&lt;/p&gt;</a:t>
            </a:r>
          </a:p>
          <a:p>
            <a:r>
              <a:t>&lt;p&gt;Refactor existing Content Life Cycle view using new Shared components.&lt;/p&gt;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Server Next ( 2025 )</a:t>
            </a:r>
          </a:p>
        </p:txBody>
      </p:sp>
      <p:sp>
        <p:nvSpPr>
          <p:cNvPr id="3" name="Content Placeholder 2"/>
          <p:cNvSpPr>
            <a:spLocks noGrp="1"/>
          </p:cNvSpPr>
          <p:nvPr>
            <p:ph idx="1" sz="half"/>
          </p:nvPr>
        </p:nvSpPr>
        <p:spPr/>
        <p:txBody>
          <a:bodyPr/>
          <a:lstStyle/>
          <a:p>
            <a: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Provide ability to pause archival/deletion policies</a:t>
            </a:r>
          </a:p>
        </p:txBody>
      </p:sp>
      <p:sp>
        <p:nvSpPr>
          <p:cNvPr id="3" name="Content Placeholder 2"/>
          <p:cNvSpPr>
            <a:spLocks noGrp="1"/>
          </p:cNvSpPr>
          <p:nvPr>
            <p:ph idx="1" sz="half"/>
          </p:nvPr>
        </p:nvSpPr>
        <p:spPr/>
        <p:txBody>
          <a:bodyPr/>
          <a:lstStyle/>
          <a:p>
            <a:r>
              <a:t>&lt;p&gt;&lt;b&gt;Problem Statement&lt;/b&gt;&lt;/p&gt;</a:t>
            </a:r>
          </a:p>
          <a:p>
            <a:r>
              <a:t>&lt;p&gt;IPG has a workflow where they create an archival policy, it moves files to a 'warm archive' location in the main domain and then Storage Sync moves the files in the 'warm archive' to a external location. However, they only have the archival policy active for a few weeks every quarter. &lt;/p&gt;</a:t>
            </a:r>
          </a:p>
          <a:p>
            <a:r>
              <a:t>&lt;p&gt;&lt;/p&gt;</a:t>
            </a:r>
          </a:p>
          <a:p>
            <a:r>
              <a:t>&lt;p&gt;&lt;b&gt;User Story&lt;/b&gt;&lt;/p&gt;</a:t>
            </a:r>
          </a:p>
          <a:p>
            <a:r>
              <a:t>&lt;p&gt;Their current process is to delete the policies and then complete recreate them. That is a lot of work and they have requested the ability to either pause or recreate/duplicate policies so they can easily 're-enable' the policies on their current schedule.&lt;/p&gt;</a:t>
            </a:r>
          </a:p>
          <a:p>
            <a:r>
              <a:t>&lt;p&gt;&lt;/p&gt;</a:t>
            </a:r>
          </a:p>
          <a:p>
            <a:r>
              <a:t>&lt;p&gt;&lt;b&gt;Feature Description&lt;/b&gt;&lt;/p&gt;</a:t>
            </a:r>
          </a:p>
          <a:p>
            <a:r>
              <a:t>&lt;p&gt;Based on discussion during refinement on 2/19, the concept of 'pausing' a policy seems to be the most straight forward. &lt;/p&gt;</a:t>
            </a:r>
          </a:p>
          <a:p>
            <a:r>
              <a:t>&lt;ul&gt;</a:t>
            </a:r>
          </a:p>
          <a:p>
            <a:r>
              <a:t>&lt;li&gt;Frontend - provide pause/restart option for published policies&lt;/li&gt;</a:t>
            </a:r>
          </a:p>
          <a:p>
            <a:r>
              <a:t>&lt;li&gt;Backend - use existing functionality to basically put the policy back into draft mode and unstamp the files that match the policy&lt;/li&gt;</a:t>
            </a:r>
          </a:p>
          <a:p>
            <a:r>
              <a:t>&lt;/ul&gt;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egnytegov Support for Smart Cache</a:t>
            </a:r>
          </a:p>
        </p:txBody>
      </p:sp>
      <p:sp>
        <p:nvSpPr>
          <p:cNvPr id="3" name="Content Placeholder 2"/>
          <p:cNvSpPr>
            <a:spLocks noGrp="1"/>
          </p:cNvSpPr>
          <p:nvPr>
            <p:ph idx="1" sz="half"/>
          </p:nvPr>
        </p:nvSpPr>
        <p:spPr/>
        <p:txBody>
          <a:bodyPr/>
          <a:lstStyle/>
          <a:p>
            <a:r>
              <a:t>&lt;p&gt;What is the problem?&lt;/p&gt;</a:t>
            </a:r>
          </a:p>
          <a:p>
            <a:r>
              <a:t>&lt;p&gt;CMMC customers want to deploy Smart Cache in an egnytegov.com domain&lt;/p&gt;</a:t>
            </a:r>
          </a:p>
          <a:p>
            <a:r>
              <a:t>&lt;p&gt;&lt;/p&gt;</a:t>
            </a:r>
          </a:p>
          <a:p>
            <a:r>
              <a:t>&lt;p&gt;How do we solve it?&lt;/p&gt;</a:t>
            </a:r>
          </a:p>
          <a:p>
            <a:r>
              <a:t>&lt;p&gt;We need to ensure Smart Cache can register with a *.egnytegov.com domain and is on par in terms of functionality and performance with a Smart Cache on egnyte.com domain&lt;/p&gt;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Custom Agents in Copilot hub</a:t>
            </a:r>
          </a:p>
        </p:txBody>
      </p:sp>
      <p:sp>
        <p:nvSpPr>
          <p:cNvPr id="3" name="Content Placeholder 2"/>
          <p:cNvSpPr>
            <a:spLocks noGrp="1"/>
          </p:cNvSpPr>
          <p:nvPr>
            <p:ph idx="1" sz="half"/>
          </p:nvPr>
        </p:nvSpPr>
        <p:spPr/>
        <p:txBody>
          <a:bodyPr/>
          <a:lstStyle/>
          <a:p>
            <a:r>
              <a:t>&lt;p&gt;Create an agent: &lt;a href="https://egnyte.atlassian.net/wiki/spaces/CFS/pages/1227161693/Agents+Introduction+in+Egnyte+Platform+WIP#Create-your-own-Agent"&gt;https://egnyte.atlassian.net/wiki/spaces/CFS/pages/1227161693/Agents+Introduction+in+Egnyte+Platform+WIP#Create-your-own-Agent&lt;/a&gt;&lt;/p&gt;</a:t>
            </a:r>
          </a:p>
          <a:p>
            <a:r>
              <a:t>&lt;p&gt;&lt;a href="https://www.figma.com/embed?embed_host=share&amp;amp;url=https%3A%2F%2Fwww.figma.com%2Fdesign%2Fk96o3kXukaVrAUtsaPhN4H%2FEgnyte-Platform-Copilot---2025%3Fnode-id%3D23985-147960%26t%3DR34Wj37OAbaKtXMd-0"&gt;Embedded content&lt;/a&gt;&lt;/p&gt;</a:t>
            </a:r>
          </a:p>
          <a:p>
            <a:r>
              <a:t>&lt;p&gt;&lt;/p&gt;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Support for priority field</a:t>
            </a:r>
          </a:p>
        </p:txBody>
      </p:sp>
      <p:sp>
        <p:nvSpPr>
          <p:cNvPr id="3" name="Content Placeholder 2"/>
          <p:cNvSpPr>
            <a:spLocks noGrp="1"/>
          </p:cNvSpPr>
          <p:nvPr>
            <p:ph idx="1" sz="half"/>
          </p:nvPr>
        </p:nvSpPr>
        <p:spPr/>
        <p:txBody>
          <a:bodyPr/>
          <a:lstStyle/>
          <a:p>
            <a:r>
              <a:t>&lt;p&gt;&lt;b&gt;Problem Statement&lt;/b&gt;&lt;/p&gt;</a:t>
            </a:r>
          </a:p>
          <a:p>
            <a:r>
              <a:t>&lt;p&gt;Microsoft Purview labels can be configured with a priority. This ensures that when multiple sensitivity labels or content classification policies are applicable, the label with the highest priority takes precedence. This priority order is typically configured by administrators in the Microsoft Purview&lt;/p&gt;</a:t>
            </a:r>
          </a:p>
          <a:p>
            <a:r>
              <a:t>&lt;p&gt;&lt;/p&gt;</a:t>
            </a:r>
          </a:p>
          <a:p>
            <a:r>
              <a:t>&lt;p&gt;&lt;b&gt;User Story&lt;/b&gt;&lt;/p&gt;</a:t>
            </a:r>
          </a:p>
          <a:p>
            <a:r>
              <a:t>&lt;p&gt;As a Security Administrator, I want to apply the Purview label with the highest priority on a document so that I can label sensitive content correctly.&lt;/p&gt;</a:t>
            </a:r>
          </a:p>
          <a:p>
            <a:r>
              <a:t>&lt;p&gt;&lt;/p&gt;</a:t>
            </a:r>
          </a:p>
          <a:p>
            <a:r>
              <a:t>&lt;p&gt;&lt;b&gt;Feature Description&lt;/b&gt;&lt;/p&gt;</a:t>
            </a:r>
          </a:p>
          <a:p>
            <a:r>
              <a:t>&lt;ol&gt;</a:t>
            </a:r>
          </a:p>
          <a:p>
            <a:r>
              <a:t>&lt;li&gt;Import the priority order along with the label definition&lt;/li&gt;</a:t>
            </a:r>
          </a:p>
          <a:p>
            <a:r>
              <a:t>&lt;li&gt;Sort the labels in UI based on the priority order, highest label will be on the top. &lt;/li&gt;</a:t>
            </a:r>
          </a:p>
          <a:p>
            <a:r>
              <a:t>&lt;li&gt;As Egnyte S&amp;amp;G Document Labels allows to import the label definitions from more than one source, it is advisable to divide and sort the label based on the source and display the same in Document labels UI&lt;/li&gt;</a:t>
            </a:r>
          </a:p>
          <a:p>
            <a:r>
              <a:t>&lt;li&gt;In the event of applying multiple labels, S&amp;amp;G should consider the higher Priority order label and apply only one label (send the highest level of priority label information to Metadata Stamping Service. MIP SDK cannot stamp more than one label definition at a time, trying to apply more than one label will replace the old label with latest)&lt;/li&gt;</a:t>
            </a:r>
          </a:p>
          <a:p>
            <a:r>
              <a:t>&lt;/ol&gt;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NGP Trial Onboarding Integrations Enablement (Milestone 2.5)</a:t>
            </a:r>
          </a:p>
        </p:txBody>
      </p:sp>
      <p:sp>
        <p:nvSpPr>
          <p:cNvPr id="3" name="Content Placeholder 2"/>
          <p:cNvSpPr>
            <a:spLocks noGrp="1"/>
          </p:cNvSpPr>
          <p:nvPr>
            <p:ph idx="1" sz="half"/>
          </p:nvPr>
        </p:nvSpPr>
        <p:spPr/>
        <p:txBody>
          <a:bodyPr/>
          <a:lstStyle/>
          <a:p>
            <a:r>
              <a:t>&lt;p&gt;See [&lt;a href="https://egnyte.atlassian.net/wiki/x/BgBEV"&gt;https://egnyte.atlassian.net/wiki/x/BgBEV&lt;/a&gt;]&lt;/p&gt;</a:t>
            </a:r>
          </a:p>
          <a:p>
            <a:r>
              <a:t>&lt;ul&gt;</a:t>
            </a:r>
          </a:p>
          <a:p>
            <a:r>
              <a:t>&lt;li&gt;As part of the Onboarding experience, we want to automatically enable all relevant Integrations in the Egnyte App Store, based on the industry specified.</a:t>
            </a:r>
          </a:p>
          <a:p>
            <a:r>
              <a:t>&lt;ul&gt;</a:t>
            </a:r>
          </a:p>
          <a:p>
            <a:r>
              <a:t>&lt;li&gt;Some integrations can't be enabled without input from the customer, as a result, we shouldn't enable those. We need to decide which to omit.&lt;/li&gt;</a:t>
            </a:r>
          </a:p>
          <a:p>
            <a:r>
              <a:t>&lt;li&gt;Many integrations require user to specify &amp;quot;for all users, etc.&amp;quot; Need to document what the default setting will be for each.&lt;/li&gt;</a:t>
            </a:r>
          </a:p>
          <a:p>
            <a:r>
              <a:t>&lt;/ul&gt;</a:t>
            </a:r>
          </a:p>
          <a:p>
            <a:r>
              <a:t>&lt;/li&gt;</a:t>
            </a:r>
          </a:p>
          <a:p>
            <a:r>
              <a:t>&lt;li&gt;We also want to add a question to the Admin Survey to determine what type of productivity tools they use. We will automatically enable the appropriate integration (Google, MS)&lt;/li&gt;</a:t>
            </a:r>
          </a:p>
          <a:p>
            <a:r>
              <a:t>&lt;li&gt;And finally we want to enable both Slack and Teams integrations.&lt;/li&gt;</a:t>
            </a:r>
          </a:p>
          <a:p>
            <a:r>
              <a:t>&lt;li&gt;Starting with the 5 industries called out in the App Store, we want to include these integrations if users select any of the following:</a:t>
            </a:r>
          </a:p>
          <a:p>
            <a:r>
              <a:t>&lt;ul&gt;</a:t>
            </a:r>
          </a:p>
          <a:p>
            <a:r>
              <a:t>&lt;li&gt;Architecture, Engineering or Construction (any of the 3 will see the same integrations)&lt;/li&gt;</a:t>
            </a:r>
          </a:p>
          <a:p>
            <a:r>
              <a:t>&lt;li&gt;Financial Services&lt;/li&gt;</a:t>
            </a:r>
          </a:p>
          <a:p>
            <a:r>
              <a:t>&lt;li&gt;Healthcare or Life Sciences (either of the 2 will see the same integrations)&lt;/li&gt;</a:t>
            </a:r>
          </a:p>
          <a:p>
            <a:r>
              <a:t>&lt;li&gt;Legal&lt;/li&gt;</a:t>
            </a:r>
          </a:p>
          <a:p>
            <a:r>
              <a:t>&lt;li&gt;Media &amp;amp; Entertainment&lt;/li&gt;</a:t>
            </a:r>
          </a:p>
          <a:p>
            <a:r>
              <a:t>&lt;li&gt;Nice to Have: Gov, and possibly others&lt;/li&gt;</a:t>
            </a:r>
          </a:p>
          <a:p>
            <a:r>
              <a:t>&lt;/ul&gt;</a:t>
            </a:r>
          </a:p>
          <a:p>
            <a:r>
              <a:t>&lt;/li&gt;</a:t>
            </a:r>
          </a:p>
          <a:p>
            <a:r>
              <a:t>&lt;/ul&gt;</a:t>
            </a:r>
          </a:p>
          <a:p>
            <a:r>
              <a:t>&lt;p&gt;&lt;/p&gt;</a:t>
            </a:r>
          </a:p>
          <a:p>
            <a:r>
              <a:t>&lt;p&gt;PINT team has completed an API for the App Store that will be used for this initiative.&lt;br /&gt;</a:t>
            </a:r>
          </a:p>
          <a:p>
            <a:r>
              <a:t>[&lt;a href="https://egnyte.atlassian.net/wiki/spaces/PINT/pages/1166082078/App+Store+Configuration+API+for+Egnyte+Platform"&gt;https://egnyte.atlassian.net/wiki/spaces/PINT/pages/1166082078/App+Store+Configuration+API+for+Egnyte+Platform&lt;/a&gt;]&lt;/p&gt;</a:t>
            </a:r>
          </a:p>
          <a:p>
            <a:r>
              <a:t>&lt;p&gt;&lt;a href="https://jira.egnyte-it.com/browse/PINT-15980"&gt;&lt;s&gt;PINT-15980&lt;/s&gt;&lt;/a&gt;&lt;/p&gt;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Include original/destination path in stub file</a:t>
            </a:r>
          </a:p>
        </p:txBody>
      </p:sp>
      <p:sp>
        <p:nvSpPr>
          <p:cNvPr id="3" name="Content Placeholder 2"/>
          <p:cNvSpPr>
            <a:spLocks noGrp="1"/>
          </p:cNvSpPr>
          <p:nvPr>
            <p:ph idx="1" sz="half"/>
          </p:nvPr>
        </p:nvSpPr>
        <p:spPr/>
        <p:txBody>
          <a:bodyPr/>
          <a:lstStyle/>
          <a:p>
            <a:r>
              <a:t>&lt;p&gt;&lt;b&gt;Problem Statement&lt;/b&gt;&lt;/p&gt;</a:t>
            </a:r>
          </a:p>
          <a:p>
            <a:r>
              <a:t>&lt;p&gt;There have been escalations created due to customers moving stub files so the stub file no longer matches the source/destination. &lt;/p&gt;</a:t>
            </a:r>
          </a:p>
          <a:p>
            <a:r>
              <a:t>&lt;p&gt;&lt;/p&gt;</a:t>
            </a:r>
          </a:p>
          <a:p>
            <a:r>
              <a:t>&lt;p&gt;&lt;b&gt;User Story&lt;/b&gt;&lt;/p&gt;</a:t>
            </a:r>
          </a:p>
          <a:p>
            <a:r>
              <a:t>&lt;p&gt;Support has requested that the original source and destination paths be included in the stub file text to avoid confusion/escalations when this happens&lt;/p&gt;</a:t>
            </a:r>
          </a:p>
          <a:p>
            <a:r>
              <a:t>&lt;p&gt;&lt;/p&gt;</a:t>
            </a:r>
          </a:p>
          <a:p>
            <a:r>
              <a:t>&lt;p&gt;&lt;b&gt;Feature Description&lt;/b&gt;&lt;/p&gt;</a:t>
            </a:r>
          </a:p>
          <a:p>
            <a:r>
              <a:t>&lt;p&gt;Beneath the standard text but before custom text in the stub file, the new information should be included:&lt;/p&gt;</a:t>
            </a:r>
          </a:p>
          <a:p>
            <a:r>
              <a:t>&lt;ul&gt;</a:t>
            </a:r>
          </a:p>
          <a:p>
            <a:r>
              <a:t>&lt;li&gt;Original file location (domain and path) &lt;/li&gt;</a:t>
            </a:r>
          </a:p>
          <a:p>
            <a:r>
              <a:t>&lt;li&gt;Original archive destination (domain and path)&lt;/li&gt;</a:t>
            </a:r>
          </a:p>
          <a:p>
            <a:r>
              <a:t>&lt;/ul&gt;</a:t>
            </a:r>
          </a:p>
          <a:p>
            <a:r>
              <a:t>&lt;p&gt;&lt;/p&gt;</a:t>
            </a:r>
          </a:p>
          <a:p>
            <a:r>
              <a:t>&lt;p&gt;&lt;b&gt;Public Summary&lt;/b&gt;&lt;/p&gt;</a:t>
            </a:r>
          </a:p>
          <a:p>
            <a:r>
              <a:t>&lt;p&gt;Egnyte provides access to all files in a customer's domain, including the system-generated stub files that are left by processes like content lifecycle policies. In some cases, these stub files are moved which can cause confusion when a user look at the text. To avoid that confusion, we want to include the original file source location as well as the original archive destination in the stub text.&lt;/p&gt;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theme/theme1.xml><?xml version="1.0" encoding="utf-8"?>
<a:theme xmlns:a="http://schemas.openxmlformats.org/drawingml/2006/main" name="Blank Master">
  <a:themeElements>
    <a:clrScheme name="2023 Brand Guidelines">
      <a:dk1>
        <a:srgbClr val="0CC5B9"/>
      </a:dk1>
      <a:lt1>
        <a:srgbClr val="F7F9FC"/>
      </a:lt1>
      <a:dk2>
        <a:srgbClr val="132549"/>
      </a:dk2>
      <a:lt2>
        <a:srgbClr val="FFFFFF"/>
      </a:lt2>
      <a:accent1>
        <a:srgbClr val="6E49FE"/>
      </a:accent1>
      <a:accent2>
        <a:srgbClr val="01529A"/>
      </a:accent2>
      <a:accent3>
        <a:srgbClr val="19FEF0"/>
      </a:accent3>
      <a:accent4>
        <a:srgbClr val="3C71E9"/>
      </a:accent4>
      <a:accent5>
        <a:srgbClr val="047ABD"/>
      </a:accent5>
      <a:accent6>
        <a:srgbClr val="34364E"/>
      </a:accent6>
      <a:hlink>
        <a:srgbClr val="6E49FE"/>
      </a:hlink>
      <a:folHlink>
        <a:srgbClr val="01529A"/>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1540</TotalTime>
  <Words>0</Words>
  <Application>Microsoft Macintosh PowerPoint</Application>
  <PresentationFormat>On-screen Show (16:9)</PresentationFormat>
  <Paragraphs>0</Paragraphs>
  <Slides>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0</vt:i4>
      </vt:variant>
    </vt:vector>
  </HeadingPairs>
  <TitlesOfParts>
    <vt:vector size="6" baseType="lpstr">
      <vt:lpstr>Arial</vt:lpstr>
      <vt:lpstr>Avenir Black</vt:lpstr>
      <vt:lpstr>Avenir Book</vt:lpstr>
      <vt:lpstr>Calibri</vt:lpstr>
      <vt:lpstr>Roboto Light</vt:lpstr>
      <vt:lpstr>Blank Master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Christina Dao</dc:creator>
  <cp:lastModifiedBy>Dave Soetanto</cp:lastModifiedBy>
  <cp:revision>32</cp:revision>
  <dcterms:created xsi:type="dcterms:W3CDTF">2023-12-27T19:29:24Z</dcterms:created>
  <dcterms:modified xsi:type="dcterms:W3CDTF">2025-04-04T21:56:01Z</dcterms:modified>
</cp:coreProperties>
</file>