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 id="329" r:id="rId81"/>
    <p:sldId id="330" r:id="rId82"/>
    <p:sldId id="331" r:id="rId83"/>
    <p:sldId id="332" r:id="rId84"/>
    <p:sldId id="333" r:id="rId85"/>
    <p:sldId id="334" r:id="rId86"/>
    <p:sldId id="33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 id="349"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362" r:id="rId114"/>
    <p:sldId id="363" r:id="rId115"/>
    <p:sldId id="364" r:id="rId116"/>
    <p:sldId id="365" r:id="rId1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00" Type="http://schemas.openxmlformats.org/officeDocument/2006/relationships/slide" Target="slides/slide93.xml"/><Relationship Id="rId101" Type="http://schemas.openxmlformats.org/officeDocument/2006/relationships/slide" Target="slides/slide94.xml"/><Relationship Id="rId102" Type="http://schemas.openxmlformats.org/officeDocument/2006/relationships/slide" Target="slides/slide95.xml"/><Relationship Id="rId103" Type="http://schemas.openxmlformats.org/officeDocument/2006/relationships/slide" Target="slides/slide96.xml"/><Relationship Id="rId104" Type="http://schemas.openxmlformats.org/officeDocument/2006/relationships/slide" Target="slides/slide97.xml"/><Relationship Id="rId105" Type="http://schemas.openxmlformats.org/officeDocument/2006/relationships/slide" Target="slides/slide98.xml"/><Relationship Id="rId106" Type="http://schemas.openxmlformats.org/officeDocument/2006/relationships/slide" Target="slides/slide99.xml"/><Relationship Id="rId107" Type="http://schemas.openxmlformats.org/officeDocument/2006/relationships/slide" Target="slides/slide100.xml"/><Relationship Id="rId108" Type="http://schemas.openxmlformats.org/officeDocument/2006/relationships/slide" Target="slides/slide101.xml"/><Relationship Id="rId109" Type="http://schemas.openxmlformats.org/officeDocument/2006/relationships/slide" Target="slides/slide102.xml"/><Relationship Id="rId11" Type="http://schemas.openxmlformats.org/officeDocument/2006/relationships/slide" Target="slides/slide4.xml"/><Relationship Id="rId110" Type="http://schemas.openxmlformats.org/officeDocument/2006/relationships/slide" Target="slides/slide103.xml"/><Relationship Id="rId111" Type="http://schemas.openxmlformats.org/officeDocument/2006/relationships/slide" Target="slides/slide104.xml"/><Relationship Id="rId112" Type="http://schemas.openxmlformats.org/officeDocument/2006/relationships/slide" Target="slides/slide105.xml"/><Relationship Id="rId113" Type="http://schemas.openxmlformats.org/officeDocument/2006/relationships/slide" Target="slides/slide106.xml"/><Relationship Id="rId114" Type="http://schemas.openxmlformats.org/officeDocument/2006/relationships/slide" Target="slides/slide107.xml"/><Relationship Id="rId115" Type="http://schemas.openxmlformats.org/officeDocument/2006/relationships/slide" Target="slides/slide108.xml"/><Relationship Id="rId116" Type="http://schemas.openxmlformats.org/officeDocument/2006/relationships/slide" Target="slides/slide109.xml"/><Relationship Id="rId117" Type="http://schemas.openxmlformats.org/officeDocument/2006/relationships/slide" Target="slides/slide110.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 Type="http://schemas.openxmlformats.org/officeDocument/2006/relationships/theme" Target="theme/theme1.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 Type="http://schemas.openxmlformats.org/officeDocument/2006/relationships/tableStyles" Target="tableStyles.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 Type="http://schemas.microsoft.com/office/2015/10/relationships/revisionInfo" Target="revisionInfo.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 Id="rId8" Type="http://schemas.openxmlformats.org/officeDocument/2006/relationships/slide" Target="slides/slide1.xml"/><Relationship Id="rId80" Type="http://schemas.openxmlformats.org/officeDocument/2006/relationships/slide" Target="slides/slide73.xml"/><Relationship Id="rId81" Type="http://schemas.openxmlformats.org/officeDocument/2006/relationships/slide" Target="slides/slide74.xml"/><Relationship Id="rId82" Type="http://schemas.openxmlformats.org/officeDocument/2006/relationships/slide" Target="slides/slide75.xml"/><Relationship Id="rId83" Type="http://schemas.openxmlformats.org/officeDocument/2006/relationships/slide" Target="slides/slide76.xml"/><Relationship Id="rId84" Type="http://schemas.openxmlformats.org/officeDocument/2006/relationships/slide" Target="slides/slide77.xml"/><Relationship Id="rId85" Type="http://schemas.openxmlformats.org/officeDocument/2006/relationships/slide" Target="slides/slide78.xml"/><Relationship Id="rId86" Type="http://schemas.openxmlformats.org/officeDocument/2006/relationships/slide" Target="slides/slide79.xml"/><Relationship Id="rId87" Type="http://schemas.openxmlformats.org/officeDocument/2006/relationships/slide" Target="slides/slide80.xml"/><Relationship Id="rId88" Type="http://schemas.openxmlformats.org/officeDocument/2006/relationships/slide" Target="slides/slide81.xml"/><Relationship Id="rId89" Type="http://schemas.openxmlformats.org/officeDocument/2006/relationships/slide" Target="slides/slide82.xml"/><Relationship Id="rId9" Type="http://schemas.openxmlformats.org/officeDocument/2006/relationships/slide" Target="slides/slide2.xml"/><Relationship Id="rId90" Type="http://schemas.openxmlformats.org/officeDocument/2006/relationships/slide" Target="slides/slide83.xml"/><Relationship Id="rId91" Type="http://schemas.openxmlformats.org/officeDocument/2006/relationships/slide" Target="slides/slide84.xml"/><Relationship Id="rId92" Type="http://schemas.openxmlformats.org/officeDocument/2006/relationships/slide" Target="slides/slide85.xml"/><Relationship Id="rId93" Type="http://schemas.openxmlformats.org/officeDocument/2006/relationships/slide" Target="slides/slide86.xml"/><Relationship Id="rId94" Type="http://schemas.openxmlformats.org/officeDocument/2006/relationships/slide" Target="slides/slide87.xml"/><Relationship Id="rId95" Type="http://schemas.openxmlformats.org/officeDocument/2006/relationships/slide" Target="slides/slide88.xml"/><Relationship Id="rId96" Type="http://schemas.openxmlformats.org/officeDocument/2006/relationships/slide" Target="slides/slide89.xml"/><Relationship Id="rId97" Type="http://schemas.openxmlformats.org/officeDocument/2006/relationships/slide" Target="slides/slide90.xml"/><Relationship Id="rId98" Type="http://schemas.openxmlformats.org/officeDocument/2006/relationships/slide" Target="slides/slide91.xml"/><Relationship Id="rId99" Type="http://schemas.openxmlformats.org/officeDocument/2006/relationships/slide" Target="slides/slide9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p>
            <a:endParaRPr lang="en-US"/>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36106" y="4818451"/>
            <a:ext cx="2130806"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CFwIo6sFGk" TargetMode="Externa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developers.docusign.com/docs/esign-rest-api/esign101/rules-and-limits/#:~:text=Docusign%20has%20the%20following%20limitations,of%20up%20to%2052%20MB" TargetMode="External"/><Relationship Id="rId3" Type="http://schemas.openxmlformats.org/officeDocument/2006/relationships/hyperlink" Target="https://developers.docusign.com/docs/esign-rest-api/reference/envelopes/chunkeduploads/" TargetMode="External"/><Relationship Id="rId4" Type="http://schemas.openxmlformats.org/officeDocument/2006/relationships/hyperlink" Target="https://jira.egnyte-it.com/browse/PINT-15240" TargetMode="Externa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248264559/Secure+Govern+~~+Google+DocumentAI+extraction+production-grade+integration" TargetMode="Externa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QOkxJeRFY1" TargetMode="External"/><Relationship Id="rId3" Type="http://schemas.openxmlformats.org/officeDocument/2006/relationships/hyperlink" Target="https://egnyte.atlassian.net/wiki/spaces/IA/pages/1223262209/Services+Add-Ons+Eligible+for+Trials" TargetMode="Externa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PM/pages/658374842/SC+Visibility+Phase+2+-+user+actions+workflows" TargetMode="Externa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PINT-1478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UX-3393"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BgBEV" TargetMode="External"/><Relationship Id="rId3" Type="http://schemas.openxmlformats.org/officeDocument/2006/relationships/hyperlink" Target="https://egnyte.atlassian.net/wiki/spaces/PINT/pages/1166082078/App+Store+Configuration+API+for+Egnyte+Platform" TargetMode="External"/><Relationship Id="rId4" Type="http://schemas.openxmlformats.org/officeDocument/2006/relationships/hyperlink" Target="https://jira.egnyte-it.com/browse/PINT-15980"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746651753/ACC+Integration" TargetMode="External"/><Relationship Id="rId3" Type="http://schemas.openxmlformats.org/officeDocument/2006/relationships/hyperlink" Target="https://www.figma.com/design/LlzP9CPnCoI44cAH0oKlPU/Egnyte-to-ACC-bi-directional-connection-%5BUX-3132%5D?node-id=201-376&amp;node-type=canvas&amp;t=3IHBOcnMUsa8sDuO-0"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balsamiq.cloud/so1iw4d/pl1wjlw/r2278"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Translation-Agent%3A" TargetMode="External"/><Relationship Id="rId3" Type="http://schemas.openxmlformats.org/officeDocument/2006/relationships/hyperlink" Target="https://egnyte.atlassian.net/wiki/spaces/CFS/pages/1227161693/Agents+Introduction+in+Egnyte+Platform+WIP#Document-Review-Agent%3A" TargetMode="External"/><Relationship Id="rId4" Type="http://schemas.openxmlformats.org/officeDocument/2006/relationships/hyperlink" Target="https://egnyte.atlassian.net/wiki/spaces/CFS/pages/1227161693/Agents+Introduction+in+Egnyte+Platform+WIP#Job-Description-Creation-Agent%3A" TargetMode="External"/><Relationship Id="rId5" Type="http://schemas.openxmlformats.org/officeDocument/2006/relationships/hyperlink" Target="https://egnyte.atlassian.net/wiki/spaces/CFS/pages/1227161693/Agents+Introduction+in+Egnyte+Platform+WIP#Web-Search-Agent%3A" TargetMode="External"/><Relationship Id="rId6" Type="http://schemas.openxmlformats.org/officeDocument/2006/relationships/hyperlink" Target="https://egnyte.atlassian.net/wiki/spaces/CFS/pages/1227161693/Agents+Introduction+in+Copilot+Hub" TargetMode="External"/><Relationship Id="rId7" Type="http://schemas.openxmlformats.org/officeDocument/2006/relationships/hyperlink" Target="https://www.figma.com/design/k96o3kXukaVrAUtsaPhN4H/Egnyte-Platform-Copilot---2025?node-id=24179-230269&amp;t=Rc2JPK6PsbVBlXNe-0" TargetMode="External"/><Relationship Id="rId8" Type="http://schemas.openxmlformats.org/officeDocument/2006/relationships/hyperlink" Target="https://egnyte.atlassian.net/wiki/spaces/CFS/pages/1304788999/Agents+Integration"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design/I3FsHFo8dWq344C1qDiCeq/AEC-%2F-Projects-home-page-MVP--?node-id=1-4&amp;t=N5PMSJhejOwyq4No-0"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471152191/Questionnaire+Agent?force_transition=e7e56be6-04a5-4088-bb89-a71bc2d9bb13"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x/AQBaV"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CFS/pages/1227161693/Agents+Introduction+in+Egnyte+Platform+WIP#Create-your-own-Agent" TargetMode="External"/><Relationship Id="rId3" Type="http://schemas.openxmlformats.org/officeDocument/2006/relationships/hyperlink" Target="https://www.figma.com/embed?embed_host=share&amp;url=https%3A%2F%2Fwww.figma.com%2Fdesign%2Fk96o3kXukaVrAUtsaPhN4H%2FEgnyte-Platform-Copilot---2025%3Fnode-id%3D23985-147960%26t%3DR34Wj37OAbaKtXMd-0"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065386630/Issues+-+Risk+vs+Data+Access+Hygien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076199541/KB+for+Building+Codes" TargetMode="External"/><Relationship Id="rId3" Type="http://schemas.openxmlformats.org/officeDocument/2006/relationships/hyperlink" Target="https://jira.egnyte-it.com/browse/CFS-64858"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6464310/Smart+Specification+Requirements" TargetMode="External"/><Relationship Id="rId3" Type="http://schemas.openxmlformats.org/officeDocument/2006/relationships/hyperlink" Target="https://www.figma.com/design/k2Nhm5yeOeBbn9LnK9hJGh/AEC-~~-Smart-spec-Q4-2024~~%5BUX-3183%5D?node-id=1-85419&amp;node-type=canvas&amp;t=5gX3kY2zW9WM7Dw7-0" TargetMode="External"/><Relationship Id="rId4" Type="http://schemas.openxmlformats.org/officeDocument/2006/relationships/hyperlink" Target="https://jira.egnyte-it.com/browse/CFS-60040"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file/Xyhi03eWgv6tnwzq4RwcQA/CS-~~-Role-based-Link-Sharing-Controls~~(UX-1899)?node-id=2%3A5079&amp;t=wNGi4ZnNg81Ymlcp-0" TargetMode="External"/><Relationship Id="rId3" Type="http://schemas.openxmlformats.org/officeDocument/2006/relationships/hyperlink" Target="https://www.figma.com/file/x8gotwY1pLOoZERmnOiKI0/CS-~~-Role-based-Link-Sharing-Controls-~~-Q2-2023?node-id=1-5217&amp;t=R6pDhEjG65kCZK9r-0#396444732"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lucid.app/lucidchart/0c321564-165e-4fe4-be8b-b4c47f7bc3ef/edit?invitationId=inv_945897cc-e8cc-4620-9d03-403060f6442d&amp;page=0_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egnyte.com/" TargetMode="Externa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feature-board/8521480-cfs-s-g-joint-projects/features/18143025/detail"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DEL/pages/1425834012/Ransomware+Unification+-+Replace+Ransomware+signature+source+with+reputable+threat+intel+source" TargetMode="Externa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jira.egnyte-it.com/browse/COM-268" TargetMode="External"/><Relationship Id="rId3" Type="http://schemas.openxmlformats.org/officeDocument/2006/relationships/hyperlink" Target="https://jira.egnyte-it.com/browse/SER-3461" TargetMode="Externa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Augment AEC Add-on Value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1</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1 is a key compliance mandate for DoD contractors and sub-contractors. Proving CMMC Level 1 compliance ensures that DoD contractors and sub-contractors can participate in DoD RFPs. Compliance Managers are required to collect evidence (or artifacts) for all CMMC Level 1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1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1 (Control Number, Control Family, and Control Text)</a:t>
            </a:r>
          </a:p>
          <a:p>
            <a:pPr>
              <a:spcAft>
                <a:spcPts val="400"/>
              </a:spcAft>
            </a:pPr>
            <a:r>
              <a:t>• Mapping CMMC Level 1 controls to Egnyte capabilities</a:t>
            </a:r>
          </a:p>
          <a:p>
            <a:pPr>
              <a:spcAft>
                <a:spcPts val="400"/>
              </a:spcAft>
            </a:pPr>
            <a:r>
              <a:t>• Collecting evidence for CMMC Level 1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for Prospects: Plan Exploration &amp; Trial Management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Plan Details page, written with outdated technology, requires a rewrite to align with Egnyte standards. Transitioning to a Common UI framework is critical, enabling integration with CFS navigation and improving the overall user experience. Additionally, recent industry trends have shifted towards a preference for self-service and personalized interactions, emphasizing the need for prospects to access pricing details, research product specifications, and initiate free trials without direct sales involvement. This shift, supported by findings from over 2,000 technology buyers, highlights the necessity for transparent pricing and direct access to free trials to meet customer expectations and remain competitive, particularly in light of practices adopted by companies like Microsoft and Google.</a:t>
            </a:r>
          </a:p>
          <a:p>
            <a:pPr>
              <a:spcAft>
                <a:spcPts val="600"/>
              </a:spcAft>
            </a:pPr>
            <a:r>
              <a:rPr sz="1100" b="0" u="none">
                <a:latin typeface="Avenir"/>
              </a:rPr>
              <a:t>The Trial Add-Ons feature was the first phase of this initiative, allowing customers to explore additional features during their trials. The next phase of this project is the introduction of the Other Plans Page, which will provide a more comprehensive experience for prospects. This page will give users a centralized location to explore, trial, and upgrade plans, further enhancing the self-service experience and aligning with the evolving market demands.</a:t>
            </a:r>
          </a:p>
          <a:p>
            <a:pPr>
              <a:spcAft>
                <a:spcPts val="600"/>
              </a:spcAft>
            </a:pPr>
            <a:r>
              <a:rPr sz="1100" b="0" u="none">
                <a:latin typeface="Avenir"/>
              </a:rPr>
              <a:t>Presentation to e-staff on 2/27/24</a:t>
            </a:r>
            <a:r>
              <a:rPr sz="1100" b="0" u="sng">
                <a:latin typeface="Avenir"/>
                <a:hlinkClick r:id="rId2"/>
              </a:rPr>
              <a:t>https://egnyte.egnyte.com/dl/CFwIo6sFGk</a:t>
            </a:r>
          </a:p>
          <a:p>
            <a:pPr>
              <a:spcAft>
                <a:spcPts val="600"/>
              </a:spcAft>
            </a:pPr>
            <a:r>
              <a:rPr sz="1100" b="1" u="none">
                <a:latin typeface="Avenir"/>
              </a:rPr>
              <a:t>Goals:</a:t>
            </a:r>
          </a:p>
          <a:p>
            <a:pPr>
              <a:spcAft>
                <a:spcPts val="400"/>
              </a:spcAft>
            </a:pPr>
            <a:r>
              <a:t>• Provide aunified experiencefor prospects toexplore, trial, and upgrade planswithin and across PVIs.</a:t>
            </a:r>
          </a:p>
          <a:p>
            <a:pPr>
              <a:spcAft>
                <a:spcPts val="400"/>
              </a:spcAft>
            </a:pPr>
            <a:r>
              <a:t>• Expand {}self-service functionality{}, allowing users to start trials and upgrade plans independently while enabling sales to guide the process when needed.</a:t>
            </a:r>
          </a:p>
          <a:p>
            <a:pPr>
              <a:spcAft>
                <a:spcPts val="400"/>
              </a:spcAft>
            </a:pPr>
            <a:r>
              <a:t>• &lt;span data-color="var(~~-ds-text, #172b4d)"&gt;Improve &lt;/span&gt;{}plan discoverability and flexibility{}&lt;span data-color="var(~~-ds-text, #172b4d)"&gt;, making it easier for customers to evaluate and select the plan that best suits their needs.&lt;/span&gt;</a:t>
            </a:r>
          </a:p>
          <a:p>
            <a:pPr>
              <a:spcAft>
                <a:spcPts val="400"/>
              </a:spcAft>
            </a:pPr>
            <a:r>
              <a:t>• Reduce {}friction in the trial-to-paid process{}, ensuring a seamless path from exploration to conversion.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APIs for Initiating and Managing Cloud Migrations</a:t>
            </a:r>
          </a:p>
        </p:txBody>
      </p:sp>
      <p:sp>
        <p:nvSpPr>
          <p:cNvPr id="3" name="Content Placeholder 2"/>
          <p:cNvSpPr>
            <a:spLocks noGrp="1"/>
          </p:cNvSpPr>
          <p:nvPr>
            <p:ph idx="1" sz="half"/>
          </p:nvPr>
        </p:nvSpPr>
        <p:spPr/>
        <p:txBody>
          <a:bodyPr/>
          <a:lstStyle/>
          <a:p>
            <a:pPr>
              <a:spcAft>
                <a:spcPts val="600"/>
              </a:spcAft>
            </a:pPr>
            <a:r>
              <a:rPr sz="1100" b="0" u="none">
                <a:latin typeface="Avenir"/>
              </a:rPr>
              <a:t>Need to offer APIs to initiate and manage migrations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MSP RD - First child domain user edge cases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Previously, a feature to create the 1st administrator of a domain as a service account has been prepared. It covers the main use cases:</a:t>
            </a:r>
          </a:p>
          <a:p>
            <a:pPr>
              <a:spcAft>
                <a:spcPts val="400"/>
              </a:spcAft>
            </a:pPr>
            <a:r>
              <a:t>1. starting a trial</a:t>
            </a:r>
          </a:p>
          <a:p>
            <a:pPr>
              <a:spcAft>
                <a:spcPts val="400"/>
              </a:spcAft>
            </a:pPr>
            <a:r>
              <a:t>2. creating a service account for existing domains</a:t>
            </a:r>
          </a:p>
          <a:p>
            <a:pPr>
              <a:spcAft>
                <a:spcPts val="400"/>
              </a:spcAft>
            </a:pPr>
            <a:r>
              <a:t>3. deleting the reseller user who created the trial domain and assigning a different user</a:t>
            </a:r>
          </a:p>
          <a:p>
            <a:pPr>
              <a:spcAft>
                <a:spcPts val="600"/>
              </a:spcAft>
            </a:pPr>
            <a:r>
              <a:rPr sz="1100" b="0" u="none">
                <a:latin typeface="Avenir"/>
              </a:rPr>
              <a:t>This epic holds corner cases to support the feature which require an update to the service account:</a:t>
            </a:r>
            <a:r>
              <a:rPr sz="1100" b="0" u="none">
                <a:latin typeface="Avenir"/>
              </a:rPr>
              <a:t>4. direct domain to MSP domain conversion</a:t>
            </a:r>
            <a:r>
              <a:rPr sz="1100" b="0" u="none">
                <a:latin typeface="Avenir"/>
              </a:rPr>
              <a:t>5. MSP domain to direct domain conversion</a:t>
            </a:r>
            <a:r>
              <a:rPr sz="1100" b="0" u="none">
                <a:latin typeface="Avenir"/>
              </a:rPr>
              <a:t>6. clean up for the feature once it is rolled out automatically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Google Import Functionality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Problem Statement</a:t>
            </a:r>
          </a:p>
          <a:p>
            <a:pPr>
              <a:spcAft>
                <a:spcPts val="600"/>
              </a:spcAft>
            </a:pPr>
            <a:r>
              <a:rPr sz="1100" b="0" u="none">
                <a:latin typeface="Avenir"/>
              </a:rPr>
              <a:t>Users who will import files from Google Drive (G Drive) to Egnyte currently lack the ability to select and import entire folders. Instead, they may be restricted to importing individual files, which can be time-consuming, especially for users who need to transfer large sets of organized files and subfolders. This limitation presents several issues:</a:t>
            </a:r>
          </a:p>
          <a:p>
            <a:pPr>
              <a:spcAft>
                <a:spcPts val="400"/>
              </a:spcAft>
            </a:pPr>
            <a:r>
              <a:t>• Inefficiency: Without the ability to import folders directly, users must manually select files one by one. This process is cumbersome, particularly when dealing with large data sets.</a:t>
            </a:r>
          </a:p>
          <a:p>
            <a:pPr>
              <a:spcAft>
                <a:spcPts val="400"/>
              </a:spcAft>
            </a:pPr>
            <a:r>
              <a:t>• Loss of Folder Structure: When users import individual files, the original folder structure from G Drive isn’t maintained, making it challenging to organize content in Egnyte as it was originally structured.</a:t>
            </a:r>
          </a:p>
          <a:p>
            <a:pPr>
              <a:spcAft>
                <a:spcPts val="400"/>
              </a:spcAft>
            </a:pPr>
            <a:r>
              <a:t>• Time-Consuming Workflow: Reconstructing folders and re-uploading files separately adds time to workflows and increases the chance of errors, such as missing files or misplacement.</a:t>
            </a:r>
          </a:p>
          <a:p>
            <a:pPr>
              <a:spcAft>
                <a:spcPts val="400"/>
              </a:spcAft>
            </a:pPr>
            <a:r>
              <a:t>• Reduced Usability: This lack of folder import functionality impacts the user experience, as they must go through multiple steps to transfer data, creating frustration and potential reluctance to use the import feature.</a:t>
            </a:r>
          </a:p>
          <a:p>
            <a:pPr>
              <a:spcAft>
                <a:spcPts val="600"/>
              </a:spcAft>
            </a:pPr>
            <a:r>
              <a:rPr sz="1100" b="0" u="none">
                <a:latin typeface="Avenir"/>
              </a:rPr>
              <a:t>Solution: Provide Folder Selection Functionality for Importing Folders to Egnyte from G Drive</a:t>
            </a:r>
          </a:p>
          <a:p>
            <a:pPr>
              <a:spcAft>
                <a:spcPts val="600"/>
              </a:spcAft>
            </a:pPr>
            <a:r>
              <a:rPr sz="1100" b="0" u="none">
                <a:latin typeface="Avenir"/>
              </a:rPr>
              <a:t>To address this problem, the solution is to implement a folder selection capability within the G Drive to Egnyte import feature. This enhancement will allow users to select an entire folder (or multiple folders) from G Drive, preserving the structure and significantly streamlining the import process. Here are the solution details:</a:t>
            </a:r>
          </a:p>
          <a:p>
            <a:pPr>
              <a:spcAft>
                <a:spcPts val="400"/>
              </a:spcAft>
            </a:pPr>
            <a:r>
              <a:t>1. Folder Selection Interface</a:t>
            </a:r>
          </a:p>
          <a:p>
            <a:pPr>
              <a:spcAft>
                <a:spcPts val="400"/>
              </a:spcAft>
            </a:pPr>
            <a:r>
              <a:t>2. Preservation of Folder Structure</a:t>
            </a:r>
          </a:p>
          <a:p>
            <a:pPr>
              <a:spcAft>
                <a:spcPts val="400"/>
              </a:spcAft>
            </a:pPr>
            <a:r>
              <a:t>3. Seamless Integration with Egnyte</a:t>
            </a:r>
          </a:p>
          <a:p>
            <a:pPr>
              <a:spcAft>
                <a:spcPts val="400"/>
              </a:spcAft>
            </a:pPr>
            <a:r>
              <a:t>4. Benefits of the Solution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DocuSign Upload Enhancement</a:t>
            </a:r>
          </a:p>
        </p:txBody>
      </p:sp>
      <p:sp>
        <p:nvSpPr>
          <p:cNvPr id="3" name="Content Placeholder 2"/>
          <p:cNvSpPr>
            <a:spLocks noGrp="1"/>
          </p:cNvSpPr>
          <p:nvPr>
            <p:ph idx="1" sz="half"/>
          </p:nvPr>
        </p:nvSpPr>
        <p:spPr/>
        <p:txBody>
          <a:bodyPr/>
          <a:lstStyle/>
          <a:p>
            <a:pPr>
              <a:spcAft>
                <a:spcPts val="600"/>
              </a:spcAft>
            </a:pPr>
            <a:r>
              <a:rPr sz="1100" b="0" u="none">
                <a:latin typeface="Avenir"/>
              </a:rPr>
              <a:t>The current integration with DocuSign utilizes API version 2.0, which restricts file uploads to a maximum size of 25 MB. This limitation is causing issues for customers attempting to share larger files. To address this problem, we need to upgrade to DocuSign API version 2.1, which supports file uploads up to 32 MB via APIs and up to 52 MB via chunked uploads. Additionally, we will implement a user interface enhancement to notify users when they attempt to upload files that exceed the allowed size limits. This upgrade will improve file sharing capabilities and user experience.</a:t>
            </a:r>
          </a:p>
          <a:p>
            <a:pPr>
              <a:spcAft>
                <a:spcPts val="600"/>
              </a:spcAft>
            </a:pPr>
            <a:r>
              <a:rPr sz="1100" b="1" u="none">
                <a:latin typeface="Avenir"/>
              </a:rPr>
              <a:t>Acceptance Criteria:</a:t>
            </a:r>
          </a:p>
          <a:p>
            <a:pPr>
              <a:spcAft>
                <a:spcPts val="400"/>
              </a:spcAft>
            </a:pPr>
            <a:r>
              <a:t>1. Upgrade to DocuSign API version 2.1 and ensure compatibility with the current integration.</a:t>
            </a:r>
          </a:p>
          <a:p>
            <a:pPr>
              <a:spcAft>
                <a:spcPts val="400"/>
              </a:spcAft>
            </a:pPr>
            <a:r>
              <a:t>2. Implement support for handling files up to 52 MB using chunked uploads.</a:t>
            </a:r>
          </a:p>
          <a:p>
            <a:pPr>
              <a:spcAft>
                <a:spcPts val="400"/>
              </a:spcAft>
            </a:pPr>
            <a:r>
              <a:t>3. Develop and deploy a pop-up notification feature to alert users when attempting to upload files larger than the allowed limits.</a:t>
            </a:r>
          </a:p>
          <a:p>
            <a:pPr>
              <a:spcAft>
                <a:spcPts val="400"/>
              </a:spcAft>
            </a:pPr>
            <a:r>
              <a:t>4. Perform thorough testing to validate the new functionality and pop-up notifications.</a:t>
            </a:r>
          </a:p>
          <a:p>
            <a:pPr>
              <a:spcAft>
                <a:spcPts val="400"/>
              </a:spcAft>
            </a:pPr>
            <a:r>
              <a:t>5. Update documentation to reflect the changes and new file upload limits.</a:t>
            </a:r>
          </a:p>
          <a:p>
            <a:pPr>
              <a:spcAft>
                <a:spcPts val="600"/>
              </a:spcAft>
            </a:pPr>
            <a:r>
              <a:rPr sz="1100" b="0" u="none">
                <a:latin typeface="Avenir"/>
              </a:rPr>
              <a:t>Links:</a:t>
            </a:r>
            <a:r>
              <a:rPr sz="1100" b="0" u="sng">
                <a:latin typeface="Avenir"/>
                <a:hlinkClick r:id="rId2"/>
              </a:rPr>
              <a:t>https://developers.docusign.com/docs/esign-rest-api/esign101/rules-and-limits/#:~:text=Docusign%20has%20the%20following%20limitations,of%20up%20to%2052%20MB</a:t>
            </a:r>
          </a:p>
          <a:p>
            <a:pPr>
              <a:spcAft>
                <a:spcPts val="600"/>
              </a:spcAft>
            </a:pPr>
            <a:r>
              <a:rPr sz="1100" b="0" u="sng">
                <a:latin typeface="Avenir"/>
                <a:hlinkClick r:id="rId3"/>
              </a:rPr>
              <a:t>https://developers.docusign.com/docs/esign-rest-api/reference/envelopes/chunkeduploads/</a:t>
            </a:r>
          </a:p>
          <a:p>
            <a:pPr>
              <a:spcAft>
                <a:spcPts val="600"/>
              </a:spcAft>
            </a:pPr>
            <a:r>
              <a:rPr sz="1100" b="0" u="none">
                <a:latin typeface="Avenir"/>
              </a:rPr>
              <a:t>Ticket:</a:t>
            </a:r>
            <a:r>
              <a:rPr sz="1100" b="0" u="sng">
                <a:latin typeface="Avenir"/>
                <a:hlinkClick r:id="rId4"/>
              </a:rPr>
              <a:t>https://jira.egnyte-it.com/browse/PINT-15240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Convert Google OCR PoC to a production grade integration</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documentation ~~&gt;</a:t>
            </a:r>
            <a:r>
              <a:rPr sz="1100" b="0" u="sng">
                <a:latin typeface="Avenir"/>
                <a:hlinkClick r:id="rId2"/>
              </a:rPr>
              <a:t>HERE</a:t>
            </a:r>
          </a:p>
          <a:p>
            <a:pPr>
              <a:spcAft>
                <a:spcPts val="600"/>
              </a:spcAft>
            </a:pPr>
            <a:r>
              <a:rPr sz="1100" b="0" u="none">
                <a:latin typeface="Avenir"/>
              </a:rPr>
              <a:t>The current integration of Google OCR within the S&amp;G extraction pipeline is a limited PoC. It needs additional development to convert it to a production ready service. Those tasks are captured in this Epic.</a:t>
            </a:r>
          </a:p>
          <a:p>
            <a:pPr>
              <a:spcAft>
                <a:spcPts val="600"/>
              </a:spcAft>
            </a:pPr>
            <a:r>
              <a:rPr sz="1100" b="0" u="none">
                <a:latin typeface="Avenir"/>
              </a:rPr>
              <a:t>TODO: Tickets for Scheduling &amp; Polling of the batch requests, once the vision is clear (mby some updated diagrams?)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Trial Add-on Adoption Initiative</a:t>
            </a:r>
          </a:p>
        </p:txBody>
      </p:sp>
      <p:sp>
        <p:nvSpPr>
          <p:cNvPr id="3" name="Content Placeholder 2"/>
          <p:cNvSpPr>
            <a:spLocks noGrp="1"/>
          </p:cNvSpPr>
          <p:nvPr>
            <p:ph idx="1" sz="half"/>
          </p:nvPr>
        </p:nvSpPr>
        <p:spPr/>
        <p:txBody>
          <a:bodyPr/>
          <a:lstStyle/>
          <a:p>
            <a:pPr>
              <a:spcAft>
                <a:spcPts val="600"/>
              </a:spcAft>
            </a:pPr>
            <a:r>
              <a:rPr sz="1100" b="0" u="none">
                <a:latin typeface="Avenir"/>
              </a:rPr>
              <a:t>Multiple Pendo tasks to support the Add-On Trial capability being developed by the MI team and released in Q1 25. It will be released ONLY to direct domains and VAR domains. It will exclude MSPs and child domains.</a:t>
            </a:r>
          </a:p>
          <a:p>
            <a:pPr>
              <a:spcAft>
                <a:spcPts val="600"/>
              </a:spcAft>
            </a:pPr>
            <a:r>
              <a:rPr sz="1100" b="0" u="none">
                <a:latin typeface="Avenir"/>
              </a:rPr>
              <a:t>1. In the UI, we want to introduce multiple "New" badges and a Pendo Guide that lead a user to the Trial Add-Ons.</a:t>
            </a:r>
          </a:p>
          <a:p>
            <a:pPr>
              <a:spcAft>
                <a:spcPts val="400"/>
              </a:spcAft>
            </a:pPr>
            <a:r>
              <a:t>• New next to Settings, drives user to Subscription: Trial Add-Ons</a:t>
            </a:r>
          </a:p>
          <a:p>
            <a:pPr>
              <a:spcAft>
                <a:spcPts val="400"/>
              </a:spcAft>
            </a:pPr>
            <a:r>
              <a:t>• Pendo Guide introducing the new feature.</a:t>
            </a:r>
          </a:p>
          <a:p>
            <a:pPr>
              <a:spcAft>
                <a:spcPts val="600"/>
              </a:spcAft>
            </a:pPr>
            <a:r>
              <a:rPr sz="1100" b="0" u="none">
                <a:latin typeface="Avenir"/>
              </a:rPr>
              <a:t>2. Run a Pendo campaign to Admins to promote the new ability to try add-ons for 14 days.</a:t>
            </a:r>
          </a:p>
          <a:p>
            <a:pPr>
              <a:spcAft>
                <a:spcPts val="600"/>
              </a:spcAft>
            </a:pPr>
            <a:r>
              <a:rPr sz="1100" b="0" u="none">
                <a:latin typeface="Avenir"/>
              </a:rPr>
              <a:t>3. Create individual Pendo guides (contextually, if possible) to advise users on a domain that they have access to try a feature for 14 days. If contextual campaign isn't possible, we will trigger a generic "first log in" campaign.</a:t>
            </a:r>
          </a:p>
          <a:p>
            <a:pPr>
              <a:spcAft>
                <a:spcPts val="600"/>
              </a:spcAft>
            </a:pPr>
            <a:r>
              <a:rPr sz="1100" b="0" u="none">
                <a:latin typeface="Avenir"/>
              </a:rPr>
              <a:t>Link to 12/17 Presentation:</a:t>
            </a:r>
            <a:r>
              <a:rPr sz="1100" b="0" u="sng">
                <a:latin typeface="Avenir"/>
                <a:hlinkClick r:id="rId2"/>
              </a:rPr>
              <a:t>https://egnyte.egnyte.com/dl/QOkxJeRFY1</a:t>
            </a:r>
          </a:p>
          <a:p>
            <a:pPr>
              <a:spcAft>
                <a:spcPts val="600"/>
              </a:spcAft>
            </a:pPr>
            <a:r>
              <a:rPr sz="1100" b="0" u="none">
                <a:latin typeface="Avenir"/>
              </a:rPr>
              <a:t>Link to Confluence Page:</a:t>
            </a:r>
            <a:r>
              <a:rPr sz="1100" b="0" u="sng">
                <a:latin typeface="Avenir"/>
                <a:hlinkClick r:id="rId3"/>
              </a:rPr>
              <a:t>https://egnyte.atlassian.net/wiki/spaces/IA/pages/1223262209/Services+Add-Ons+Eligible+for+Trials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Analysis and Modification of Recommendation Engine Test Results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 Indication - link to SC view for non-admins</a:t>
            </a:r>
          </a:p>
        </p:txBody>
      </p:sp>
      <p:sp>
        <p:nvSpPr>
          <p:cNvPr id="3" name="Content Placeholder 2"/>
          <p:cNvSpPr>
            <a:spLocks noGrp="1"/>
          </p:cNvSpPr>
          <p:nvPr>
            <p:ph idx="1" sz="half"/>
          </p:nvPr>
        </p:nvSpPr>
        <p:spPr/>
        <p:txBody>
          <a:bodyPr/>
          <a:lstStyle/>
          <a:p>
            <a:pPr>
              <a:spcAft>
                <a:spcPts val="600"/>
              </a:spcAft>
            </a:pPr>
            <a:r>
              <a:rPr sz="1100" b="0" u="none">
                <a:latin typeface="Avenir"/>
              </a:rPr>
              <a:t>In order to facilitate users moving from CFS to S&amp;G to remediate sensitive content, we should provide them a link that will take them to the SC view with the associated location.</a:t>
            </a:r>
          </a:p>
          <a:p>
            <a:pPr>
              <a:spcAft>
                <a:spcPts val="600"/>
              </a:spcAft>
            </a:pPr>
            <a:r>
              <a:rPr sz="1100" b="0" u="none">
                <a:latin typeface="Avenir"/>
              </a:rPr>
              <a:t>Will require some entitlement changes in S&amp;G</a:t>
            </a:r>
          </a:p>
          <a:p>
            <a:pPr>
              <a:spcAft>
                <a:spcPts val="600"/>
              </a:spcAft>
            </a:pPr>
            <a:r>
              <a:rPr sz="1100" b="0" u="sng">
                <a:latin typeface="Avenir"/>
                <a:hlinkClick r:id="rId2"/>
              </a:rPr>
              <a:t>https://egnyte.atlassian.net/wiki/spaces/PM/pages/658374842/SC+Visibility+Phase+2+-+user+actions+workflows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Box to Egnyte using our Content Lifecycle product.</a:t>
            </a:r>
          </a:p>
          <a:p>
            <a:pPr>
              <a:spcAft>
                <a:spcPts val="600"/>
              </a:spcAft>
            </a:pPr>
            <a:r>
              <a:rPr sz="1100" b="0" u="none">
                <a:latin typeface="Avenir"/>
              </a:rPr>
              <a:t>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 Support for Smart Cache</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CMMC customers want to deploy Smart Cache in an egnytegov.com domain</a:t>
            </a:r>
          </a:p>
          <a:p>
            <a:pPr>
              <a:spcAft>
                <a:spcPts val="600"/>
              </a:spcAft>
            </a:pPr>
            <a:r>
              <a:rPr sz="1100" b="0" u="none">
                <a:latin typeface="Avenir"/>
              </a:rPr>
              <a:t>How do we solve it?</a:t>
            </a:r>
          </a:p>
          <a:p>
            <a:pPr>
              <a:spcAft>
                <a:spcPts val="600"/>
              </a:spcAft>
            </a:pPr>
            <a:r>
              <a:rPr sz="1100" b="0" u="none">
                <a:latin typeface="Avenir"/>
              </a:rPr>
              <a:t>We need to ensure Smart Cache can register with a *.egnytegov.com domain and is on par in terms of functionality and performance with a Smart Cache on egnyte.com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Big File Handling</a:t>
            </a:r>
          </a:p>
        </p:txBody>
      </p:sp>
      <p:sp>
        <p:nvSpPr>
          <p:cNvPr id="3" name="Content Placeholder 2"/>
          <p:cNvSpPr>
            <a:spLocks noGrp="1"/>
          </p:cNvSpPr>
          <p:nvPr>
            <p:ph idx="1" sz="half"/>
          </p:nvPr>
        </p:nvSpPr>
        <p:spPr/>
        <p:txBody>
          <a:bodyPr/>
          <a:lstStyle/>
          <a:p>
            <a:pPr>
              <a:spcAft>
                <a:spcPts val="600"/>
              </a:spcAft>
            </a:pPr>
            <a:r>
              <a:rPr sz="1100" b="0" u="none">
                <a:latin typeface="Avenir"/>
              </a:rPr>
              <a:t>Prospect says that the 5gb file limit on our Procore integration is a blocker. We want to look into seeing if this is possible and how much work would it be. They are transferring files that are 10 GB already out of Procore. We would need to split files and upload in chunk's as per Procore's API.</a:t>
            </a:r>
          </a:p>
          <a:p>
            <a:pPr>
              <a:spcAft>
                <a:spcPts val="600"/>
              </a:spcAft>
            </a:pPr>
            <a:r>
              <a:rPr sz="1100" b="0" u="none">
                <a:latin typeface="Avenir"/>
              </a:rPr>
              <a:t>Ticket:</a:t>
            </a:r>
            <a:r>
              <a:rPr sz="1100" b="0" u="sng">
                <a:latin typeface="Avenir"/>
                <a:hlinkClick r:id="rId2"/>
              </a:rPr>
              <a:t>https://jira.egnyte-it.com/browse/PINT-14789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Document Portal Enhancements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External User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Upload request metadata extraction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Deleting a Workspace</a:t>
            </a:r>
          </a:p>
        </p:txBody>
      </p:sp>
      <p:sp>
        <p:nvSpPr>
          <p:cNvPr id="3" name="Content Placeholder 2"/>
          <p:cNvSpPr>
            <a:spLocks noGrp="1"/>
          </p:cNvSpPr>
          <p:nvPr>
            <p:ph idx="1" sz="half"/>
          </p:nvPr>
        </p:nvSpPr>
        <p:spPr/>
        <p:txBody>
          <a:bodyPr/>
          <a:lstStyle/>
          <a:p>
            <a:pPr>
              <a:spcAft>
                <a:spcPts val="600"/>
              </a:spcAft>
            </a:pPr>
            <a:r>
              <a:rPr sz="1100" b="0" u="none">
                <a:latin typeface="Avenir"/>
              </a:rPr>
              <a:t>Allow the user to delete inactive Workspaces and navigate standard users back to Collaborate.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Elevate Desktop App Capabilities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Context Menu Support</a:t>
            </a:r>
          </a:p>
        </p:txBody>
      </p:sp>
      <p:sp>
        <p:nvSpPr>
          <p:cNvPr id="3" name="Content Placeholder 2"/>
          <p:cNvSpPr>
            <a:spLocks noGrp="1"/>
          </p:cNvSpPr>
          <p:nvPr>
            <p:ph idx="1" sz="half"/>
          </p:nvPr>
        </p:nvSpPr>
        <p:spPr/>
        <p:txBody>
          <a:bodyPr/>
          <a:lstStyle/>
          <a:p>
            <a:r>
              <a:t> </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UI - Windows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Win - Beta-2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AEC and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Beta-2 project goal is to enable up to 100 AEC domains with block cache and get feedback on the following applications:</a:t>
            </a:r>
          </a:p>
          <a:p>
            <a:pPr>
              <a:spcAft>
                <a:spcPts val="400"/>
              </a:spcAft>
            </a:pPr>
            <a:r>
              <a:t>1. AutoCAD</a:t>
            </a:r>
          </a:p>
          <a:p>
            <a:pPr>
              <a:spcAft>
                <a:spcPts val="400"/>
              </a:spcAft>
            </a:pPr>
            <a:r>
              <a:t>2. Civil 3D</a:t>
            </a:r>
          </a:p>
          <a:p>
            <a:pPr>
              <a:spcAft>
                <a:spcPts val="400"/>
              </a:spcAft>
            </a:pPr>
            <a:r>
              <a:t>3. Navis</a:t>
            </a:r>
          </a:p>
          <a:p>
            <a:pPr>
              <a:spcAft>
                <a:spcPts val="400"/>
              </a:spcAft>
            </a:pPr>
            <a:r>
              <a:t>4. Bluebeam</a:t>
            </a:r>
          </a:p>
          <a:p>
            <a:pPr>
              <a:spcAft>
                <a:spcPts val="400"/>
              </a:spcAft>
            </a:pPr>
            <a:r>
              <a:t>5. Acrobat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BIM Preview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r>
              <a:rPr sz="1100" b="0" u="none">
                <a:latin typeface="Avenir"/>
              </a:rPr>
              <a:t>Project owners, field technicians, or estimators are periodically required to review BIM design files and provide feedback to the VDC team. They do not have  AutoCAD or necessary applications to view these files. Our existing BIM preview capabilities address this problem. However, the reviewers lack the advanced capabilities needed to provide relevant feedback.</a:t>
            </a:r>
          </a:p>
          <a:p>
            <a:pPr>
              <a:spcAft>
                <a:spcPts val="600"/>
              </a:spcAft>
            </a:pPr>
            <a:r>
              <a:rPr sz="1100" b="1" u="none">
                <a:latin typeface="Avenir"/>
              </a:rPr>
              <a:t>User Story:</a:t>
            </a:r>
            <a:r>
              <a:rPr sz="1100" b="0" u="none">
                <a:latin typeface="Avenir"/>
              </a:rPr>
              <a:t>As a reviewer of the BIM design models, I want advanced capabilities (zoom in/out, isolate families, isometric views) to properly view a 3D BIM model and provide relevant feedback to the VDC team.</a:t>
            </a:r>
          </a:p>
          <a:p>
            <a:pPr>
              <a:spcAft>
                <a:spcPts val="600"/>
              </a:spcAft>
            </a:pPr>
            <a:r>
              <a:rPr sz="1100" b="1" u="none">
                <a:latin typeface="Avenir"/>
              </a:rPr>
              <a:t>Description:</a:t>
            </a:r>
            <a:r>
              <a:rPr sz="1100" b="0" u="none">
                <a:latin typeface="Avenir"/>
              </a:rPr>
              <a:t>This enhancement improves the usability of the BIM previewer by providing richer capabilities required for annotation.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SCDA Mac - Beta-0 Readiness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Users in media work on massive and complex files. They face a challenge of working on these files directly from the cloud</a:t>
            </a:r>
          </a:p>
          <a:p>
            <a:pPr>
              <a:spcAft>
                <a:spcPts val="600"/>
              </a:spcAft>
            </a:pPr>
            <a:r>
              <a:rPr sz="1100" b="0" u="none">
                <a:latin typeface="Avenir"/>
              </a:rPr>
              <a:t>How do we solve it?</a:t>
            </a:r>
          </a:p>
          <a:p>
            <a:pPr>
              <a:spcAft>
                <a:spcPts val="600"/>
              </a:spcAft>
            </a:pPr>
            <a:r>
              <a:rPr sz="1100" b="0" u="none">
                <a:latin typeface="Avenir"/>
              </a:rPr>
              <a:t>We have introduced the Adaptive Streaming and Block Caching technology in Desktop App. The Beta-0 project goal is to enable up to 5 media domains with block cache and get feedback on the following applications:</a:t>
            </a:r>
          </a:p>
          <a:p>
            <a:pPr>
              <a:spcAft>
                <a:spcPts val="400"/>
              </a:spcAft>
            </a:pPr>
            <a:r>
              <a:t>1. Adobe Premiere Pro</a:t>
            </a:r>
          </a:p>
          <a:p>
            <a:pPr>
              <a:spcAft>
                <a:spcPts val="400"/>
              </a:spcAft>
            </a:pPr>
            <a:r>
              <a:t>2. Illustrator</a:t>
            </a:r>
          </a:p>
          <a:p>
            <a:pPr>
              <a:spcAft>
                <a:spcPts val="400"/>
              </a:spcAft>
            </a:pPr>
            <a:r>
              <a:t>3. Photoshop</a:t>
            </a:r>
          </a:p>
          <a:p>
            <a:pPr>
              <a:spcAft>
                <a:spcPts val="400"/>
              </a:spcAft>
            </a:pPr>
            <a:r>
              <a:t>4. InDesign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Introduce Gen 4 Plans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UI Refresh S&amp;G</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NGP Upsell from G3 and Prior</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2)</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2 includes:</a:t>
            </a:r>
          </a:p>
          <a:p>
            <a:pPr>
              <a:spcAft>
                <a:spcPts val="400"/>
              </a:spcAft>
            </a:pPr>
            <a:r>
              <a:t>• Comprehensive styling, content, and UI updates to the top/header bar (S&amp;G)</a:t>
            </a:r>
          </a:p>
          <a:p>
            <a:pPr>
              <a:spcAft>
                <a:spcPts val="400"/>
              </a:spcAft>
            </a:pPr>
            <a:r>
              <a:t>• Updates to the main (left) navigation styling (S&amp;G)</a:t>
            </a:r>
          </a:p>
          <a:p>
            <a:pPr>
              <a:spcAft>
                <a:spcPts val="400"/>
              </a:spcAft>
            </a:pPr>
            <a:r>
              <a:t>• Introducing brand-new styling to menu buttons (S&amp;G)</a:t>
            </a:r>
          </a:p>
          <a:p>
            <a:pPr>
              <a:spcAft>
                <a:spcPts val="400"/>
              </a:spcAft>
            </a:pPr>
            <a:r>
              <a:t>• Introducing the right-drawer side panel to the UI in S&amp;G. This is also needed for delivering contextual AI + Recommendation Engine capabilities in S&amp;G.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NGP UI Refresh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project involves introducing UI+visual design changes to the platform (all apps) towards distinguishing Next Gen 4 Plans from the previous ones. These changes are deemed necessary to coincide with the release of NGP4, hence the high priority.</a:t>
            </a:r>
          </a:p>
          <a:p>
            <a:pPr>
              <a:spcAft>
                <a:spcPts val="600"/>
              </a:spcAft>
            </a:pPr>
            <a:r>
              <a:rPr sz="1100" b="0" u="none">
                <a:latin typeface="Avenir"/>
              </a:rPr>
              <a:t>Details can be found attached to this Epic -</a:t>
            </a:r>
            <a:r>
              <a:rPr sz="1100" b="0" u="sng">
                <a:latin typeface="Avenir"/>
                <a:hlinkClick r:id="rId2"/>
              </a:rPr>
              <a:t>https://jira.egnyte-it.com/browse/UX-3393</a:t>
            </a:r>
          </a:p>
          <a:p>
            <a:pPr>
              <a:spcAft>
                <a:spcPts val="600"/>
              </a:spcAft>
            </a:pPr>
            <a:r>
              <a:rPr sz="1100" b="1" u="none">
                <a:latin typeface="Avenir"/>
              </a:rPr>
              <a:t>Phase 1 includes:</a:t>
            </a:r>
          </a:p>
          <a:p>
            <a:pPr>
              <a:spcAft>
                <a:spcPts val="400"/>
              </a:spcAft>
            </a:pPr>
            <a:r>
              <a:t>• Comprehensive styling, content, and UI updates to the top/header bar (CFS)</a:t>
            </a:r>
          </a:p>
          <a:p>
            <a:pPr>
              <a:spcAft>
                <a:spcPts val="400"/>
              </a:spcAft>
            </a:pPr>
            <a:r>
              <a:t>• Updates to the main (left) navigation styling (CFS)</a:t>
            </a:r>
          </a:p>
          <a:p>
            <a:pPr>
              <a:spcAft>
                <a:spcPts val="400"/>
              </a:spcAft>
            </a:pPr>
            <a:r>
              <a:t>• Introducing brand-new styling to menu buttons (CFS)</a:t>
            </a:r>
          </a:p>
          <a:p>
            <a:pPr>
              <a:spcAft>
                <a:spcPts val="400"/>
              </a:spcAft>
            </a:pPr>
            <a:r>
              <a:t>• Comprehensive overhaul of the right-drawer menu bar, including brand-new colored icons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Gen 4 Launch - Trial Registration Pages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 to aggregate tickets related to updates to trial registration pages for Gen 4 plans.</a:t>
            </a:r>
          </a:p>
          <a:p>
            <a:pPr>
              <a:spcAft>
                <a:spcPts val="600"/>
              </a:spcAft>
            </a:pPr>
            <a:r>
              <a:rPr sz="1100" b="0" u="none">
                <a:latin typeface="Avenir"/>
              </a:rPr>
              <a:t>See tickets for additional information.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Refinements (Milestone 3)</a:t>
            </a:r>
          </a:p>
        </p:txBody>
      </p:sp>
      <p:sp>
        <p:nvSpPr>
          <p:cNvPr id="3" name="Content Placeholder 2"/>
          <p:cNvSpPr>
            <a:spLocks noGrp="1"/>
          </p:cNvSpPr>
          <p:nvPr>
            <p:ph idx="1" sz="half"/>
          </p:nvPr>
        </p:nvSpPr>
        <p:spPr/>
        <p:txBody>
          <a:bodyPr/>
          <a:lstStyle/>
          <a:p>
            <a:pPr>
              <a:spcAft>
                <a:spcPts val="600"/>
              </a:spcAft>
            </a:pPr>
            <a:r>
              <a:rPr sz="1100" b="0" u="none">
                <a:latin typeface="Avenir"/>
              </a:rPr>
              <a:t>Encompasses everything in Milestone 3</a:t>
            </a:r>
          </a:p>
          <a:p>
            <a:pPr>
              <a:spcAft>
                <a:spcPts val="600"/>
              </a:spcAft>
            </a:pPr>
            <a:r>
              <a:rPr sz="1100" b="0" u="none">
                <a:latin typeface="Avenir"/>
              </a:rPr>
              <a:t>Also includes further expansion of AI and S&amp;G Onboarding Tasks.</a:t>
            </a:r>
          </a:p>
          <a:p>
            <a:pPr>
              <a:spcAft>
                <a:spcPts val="600"/>
              </a:spcAft>
            </a:pPr>
            <a:r>
              <a:rPr sz="1100" b="0" u="none">
                <a:latin typeface="Avenir"/>
              </a:rPr>
              <a:t>Please see the Jira Epic.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NGP Trial Onboarding Integrations Enablement (Milestone 2.5)</a:t>
            </a:r>
          </a:p>
        </p:txBody>
      </p:sp>
      <p:sp>
        <p:nvSpPr>
          <p:cNvPr id="3" name="Content Placeholder 2"/>
          <p:cNvSpPr>
            <a:spLocks noGrp="1"/>
          </p:cNvSpPr>
          <p:nvPr>
            <p:ph idx="1" sz="half"/>
          </p:nvPr>
        </p:nvSpPr>
        <p:spPr/>
        <p:txBody>
          <a:bodyPr/>
          <a:lstStyle/>
          <a:p>
            <a:pPr>
              <a:spcAft>
                <a:spcPts val="600"/>
              </a:spcAft>
            </a:pPr>
            <a:r>
              <a:rPr sz="1100" b="0" u="none">
                <a:latin typeface="Avenir"/>
              </a:rPr>
              <a:t>See [</a:t>
            </a:r>
            <a:r>
              <a:rPr sz="1100" b="0" u="sng">
                <a:latin typeface="Avenir"/>
                <a:hlinkClick r:id="rId2"/>
              </a:rPr>
              <a:t>https://egnyte.atlassian.net/wiki/x/BgBEV</a:t>
            </a:r>
            <a:r>
              <a:rPr sz="1100" b="0" u="none">
                <a:latin typeface="Avenir"/>
              </a:rPr>
              <a:t>]</a:t>
            </a:r>
          </a:p>
          <a:p>
            <a:pPr>
              <a:spcAft>
                <a:spcPts val="400"/>
              </a:spcAft>
            </a:pPr>
            <a:r>
              <a:t>• As part of the Onboarding experience, we want to automatically enable all relevant Integrations in the Egnyte App Store, based on the industry specified.</a:t>
            </a:r>
          </a:p>
          <a:p>
            <a:pPr>
              <a:spcAft>
                <a:spcPts val="400"/>
              </a:spcAft>
            </a:pPr>
            <a:r>
              <a:t>• We also want to add a question to the Admin Survey to determine what type of productivity tools they use. We will automatically enable the appropriate integration (Google, MS)</a:t>
            </a:r>
          </a:p>
          <a:p>
            <a:pPr>
              <a:spcAft>
                <a:spcPts val="400"/>
              </a:spcAft>
            </a:pPr>
            <a:r>
              <a:t>• And finally we want to enable both Slack and Teams integrations.</a:t>
            </a:r>
          </a:p>
          <a:p>
            <a:pPr>
              <a:spcAft>
                <a:spcPts val="400"/>
              </a:spcAft>
            </a:pPr>
            <a:r>
              <a:t>• Starting with the 5 industries called out in the App Store, we want to include these integrations if users select any of the following:</a:t>
            </a:r>
          </a:p>
          <a:p>
            <a:pPr>
              <a:spcAft>
                <a:spcPts val="600"/>
              </a:spcAft>
            </a:pPr>
            <a:r>
              <a:rPr sz="1100" b="0" u="none">
                <a:latin typeface="Avenir"/>
              </a:rPr>
              <a:t>PINT team has completed an API for the App Store that will be used for this initiative.</a:t>
            </a:r>
            <a:r>
              <a:rPr sz="1100" b="0" u="none">
                <a:latin typeface="Avenir"/>
              </a:rPr>
              <a:t>[</a:t>
            </a:r>
            <a:r>
              <a:rPr sz="1100" b="0" u="sng">
                <a:latin typeface="Avenir"/>
                <a:hlinkClick r:id="rId3"/>
              </a:rPr>
              <a:t>https://egnyte.atlassian.net/wiki/spaces/PINT/pages/1166082078/App+Store+Configuration+API+for+Egnyte+Platform</a:t>
            </a:r>
            <a:r>
              <a:rPr sz="1100" b="0" u="none">
                <a:latin typeface="Avenir"/>
              </a:rPr>
              <a:t>]</a:t>
            </a:r>
          </a:p>
          <a:p>
            <a:pPr>
              <a:spcAft>
                <a:spcPts val="600"/>
              </a:spcAft>
            </a:pPr>
            <a:r>
              <a:rPr sz="1100" b="0" u="sng">
                <a:latin typeface="Avenir"/>
                <a:hlinkClick r:id="rId4"/>
              </a:rPr>
              <a:t>PINT-15980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LS Mid Market Capabilities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Native ACC Integration 1-way</a:t>
            </a:r>
          </a:p>
        </p:txBody>
      </p:sp>
      <p:sp>
        <p:nvSpPr>
          <p:cNvPr id="3" name="Content Placeholder 2"/>
          <p:cNvSpPr>
            <a:spLocks noGrp="1"/>
          </p:cNvSpPr>
          <p:nvPr>
            <p:ph idx="1" sz="half"/>
          </p:nvPr>
        </p:nvSpPr>
        <p:spPr/>
        <p:txBody>
          <a:bodyPr/>
          <a:lstStyle/>
          <a:p>
            <a:pPr>
              <a:spcAft>
                <a:spcPts val="600"/>
              </a:spcAft>
            </a:pPr>
            <a:r>
              <a:rPr sz="1100" b="0" u="none">
                <a:latin typeface="Avenir"/>
              </a:rPr>
              <a:t>Build a direct integration between Egnyte and Autodesk Construction Cloud (ACC) allowing users to sync files 2-way from ACC to Egnyte</a:t>
            </a:r>
          </a:p>
          <a:p>
            <a:pPr>
              <a:spcAft>
                <a:spcPts val="600"/>
              </a:spcAft>
            </a:pPr>
            <a:r>
              <a:rPr sz="1100" b="0" u="none">
                <a:latin typeface="Avenir"/>
              </a:rPr>
              <a:t>Requirements -</a:t>
            </a:r>
            <a:r>
              <a:rPr sz="1100" b="0" u="sng">
                <a:latin typeface="Avenir"/>
                <a:hlinkClick r:id="rId2"/>
              </a:rPr>
              <a:t>https://egnyte.atlassian.net/wiki/spaces/AEC/pages/746651753/ACC+Integration</a:t>
            </a:r>
          </a:p>
          <a:p>
            <a:pPr>
              <a:spcAft>
                <a:spcPts val="600"/>
              </a:spcAft>
            </a:pPr>
            <a:r>
              <a:rPr sz="1100" b="0" u="none">
                <a:latin typeface="Avenir"/>
              </a:rPr>
              <a:t>Figma -</a:t>
            </a:r>
            <a:r>
              <a:rPr sz="1100" b="0" u="sng">
                <a:latin typeface="Avenir"/>
                <a:hlinkClick r:id="rId3"/>
              </a:rPr>
              <a:t>https://www.figma.com/design/LlzP9CPnCoI44cAH0oKlPU/Egnyte-to-ACC-bi-directional-connection-%5BUX-3132%5D?node-id=201-376&amp;node-type=canvas&amp;t=3IHBOcnMUsa8sDuO-0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Support for CAPAs, Deviations, and Event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Drafts Creation &amp; Management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Optional Effective End Date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Permissions Management</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0" u="none">
                <a:latin typeface="Avenir"/>
              </a:rPr>
              <a:t>User currently has the provision to access the list of unused permissions from the reporting center.</a:t>
            </a:r>
          </a:p>
          <a:p>
            <a:pPr>
              <a:spcAft>
                <a:spcPts val="600"/>
              </a:spcAft>
            </a:pPr>
            <a:r>
              <a:rPr sz="1100" b="0" u="none">
                <a:latin typeface="Avenir"/>
              </a:rPr>
              <a:t>We want to extend the functionality to highlight folders with unused permission directly in the S&amp;G platform inside the permission view.</a:t>
            </a:r>
          </a:p>
          <a:p>
            <a:pPr>
              <a:spcAft>
                <a:spcPts val="600"/>
              </a:spcAft>
            </a:pPr>
            <a:r>
              <a:rPr sz="1100" b="0" u="none">
                <a:latin typeface="Avenir"/>
              </a:rPr>
              <a:t>More details in the ticket attached.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 Owner - Scheduled Permission Reviews</a:t>
            </a:r>
          </a:p>
        </p:txBody>
      </p:sp>
      <p:sp>
        <p:nvSpPr>
          <p:cNvPr id="3" name="Content Placeholder 2"/>
          <p:cNvSpPr>
            <a:spLocks noGrp="1"/>
          </p:cNvSpPr>
          <p:nvPr>
            <p:ph idx="1" sz="half"/>
          </p:nvPr>
        </p:nvSpPr>
        <p:spPr/>
        <p:txBody>
          <a:bodyPr/>
          <a:lstStyle/>
          <a:p>
            <a:pPr>
              <a:spcAft>
                <a:spcPts val="600"/>
              </a:spcAft>
            </a:pPr>
            <a:r>
              <a:rPr sz="1100" b="0" u="none">
                <a:latin typeface="Avenir"/>
              </a:rPr>
              <a:t>Admins and Data Owners need the ability to schedule periodic (monthly, quarterly, yearly) permission reviews. The following requirements need to be completed</a:t>
            </a:r>
          </a:p>
          <a:p>
            <a:pPr>
              <a:spcAft>
                <a:spcPts val="600"/>
              </a:spcAft>
            </a:pPr>
            <a:r>
              <a:rPr sz="1100" b="1" u="none">
                <a:latin typeface="Avenir"/>
              </a:rPr>
              <a:t>Scheduled Permission Review Requirements:</a:t>
            </a:r>
          </a:p>
          <a:p>
            <a:pPr>
              <a:spcAft>
                <a:spcPts val="400"/>
              </a:spcAft>
            </a:pPr>
            <a:r>
              <a:t>• Provide the ability to schedule permission reviews from the Permissions Management view in S&amp;G</a:t>
            </a:r>
          </a:p>
          <a:p>
            <a:pPr>
              <a:spcAft>
                <a:spcPts val="400"/>
              </a:spcAft>
            </a:pPr>
            <a:r>
              <a:t>• When the "Schedule" button is selected, new Permission Review scheduling modal should appear</a:t>
            </a:r>
          </a:p>
          <a:p>
            <a:pPr>
              <a:spcAft>
                <a:spcPts val="400"/>
              </a:spcAft>
            </a:pPr>
            <a:r>
              <a:t>• Permission Review Scheduling Modal Requirements</a:t>
            </a:r>
          </a:p>
          <a:p>
            <a:pPr>
              <a:spcAft>
                <a:spcPts val="400"/>
              </a:spcAft>
            </a:pPr>
            <a:r>
              <a:t>• Allow the user to enter the permission review start date, end date and review duration period* For review duration period, we should provide a dropdown with the following options:* Weekly (7 days)* Monthly (30 days)* Quarterly (90 days)* Annual (1 year)* We should also support a customizable number of days</a:t>
            </a:r>
          </a:p>
          <a:p>
            <a:pPr>
              <a:spcAft>
                <a:spcPts val="400"/>
              </a:spcAft>
            </a:pPr>
            <a:r>
              <a:t>• Provide a folder picker so the user can select the folder(s) they want reviewed* User can only schedule reviews in folders they can "See" based on the folders they are granted within the "Permissions" role entitlements (see below)* Only folders where a Data Owner is assigned should be selectable. If not Data Owner is assigned, the folder should be greyed-out* User can select a single folder or a parent folder and all subfolders</a:t>
            </a:r>
          </a:p>
          <a:p>
            <a:pPr>
              <a:spcAft>
                <a:spcPts val="400"/>
              </a:spcAft>
            </a:pPr>
            <a:r>
              <a:t>• If a folder doesn't have a Data Owner assigned (folder is greyed-out), we should allow the user to add a Data Owner.* If "Add Data Owner" is selected the existing add Data Owner should appear and allow the user to assign a Data Owner* When the Add Data Owner modal opens, it should be defaulted to the source and folder the user chose to add the Data Owner* Once the Data Owner is added and saved, the user should be sent back to the "Permission Review Scheduling Modal" to schedule the periodic review for the selected folder* If the user decides not to add the Data Owner, he user should be sent back to the "Permission Review Scheduling Modal"</a:t>
            </a:r>
          </a:p>
          <a:p>
            <a:pPr>
              <a:spcAft>
                <a:spcPts val="400"/>
              </a:spcAft>
            </a:pPr>
            <a:r>
              <a:t>• Allow user to save the periodic review</a:t>
            </a:r>
          </a:p>
          <a:p>
            <a:pPr>
              <a:spcAft>
                <a:spcPts val="400"/>
              </a:spcAft>
            </a:pPr>
            <a:r>
              <a:t>• MixPanel Requirements</a:t>
            </a:r>
          </a:p>
          <a:p>
            <a:pPr>
              <a:spcAft>
                <a:spcPts val="400"/>
              </a:spcAft>
            </a:pPr>
            <a:r>
              <a:t>• TBD</a:t>
            </a:r>
          </a:p>
          <a:p>
            <a:pPr>
              <a:spcAft>
                <a:spcPts val="400"/>
              </a:spcAft>
            </a:pPr>
            <a:r>
              <a:t>• Audit Requirements</a:t>
            </a:r>
          </a:p>
          <a:p>
            <a:pPr>
              <a:spcAft>
                <a:spcPts val="400"/>
              </a:spcAft>
            </a:pPr>
            <a:r>
              <a:t>• TBD</a:t>
            </a:r>
          </a:p>
          <a:p>
            <a:pPr>
              <a:spcAft>
                <a:spcPts val="600"/>
              </a:spcAft>
            </a:pPr>
            <a:r>
              <a:rPr sz="1100" b="1" u="none">
                <a:latin typeface="Avenir"/>
              </a:rPr>
              <a:t>Role Entitlement Requirements:</a:t>
            </a:r>
          </a:p>
          <a:p>
            <a:pPr>
              <a:spcAft>
                <a:spcPts val="400"/>
              </a:spcAft>
            </a:pPr>
            <a:r>
              <a:t>• Add a new Permissions role entitlement named "Schedule Periodic permission reviews ".</a:t>
            </a:r>
          </a:p>
          <a:p>
            <a:pPr>
              <a:spcAft>
                <a:spcPts val="400"/>
              </a:spcAft>
            </a:pPr>
            <a:r>
              <a:t>• Schedule Periodic permission reviews (checkbox)</a:t>
            </a:r>
          </a:p>
          <a:p>
            <a:pPr>
              <a:spcAft>
                <a:spcPts val="400"/>
              </a:spcAft>
            </a:pPr>
            <a:r>
              <a:t>• By default, the box should be checked (entitled) for the Admin role only. All other roles should have this box unchecked (not entitled)</a:t>
            </a:r>
          </a:p>
          <a:p>
            <a:pPr>
              <a:spcAft>
                <a:spcPts val="400"/>
              </a:spcAft>
            </a:pPr>
            <a:r>
              <a:t>• If the "Schedule Periodic permission reviews " the "View and Manage Permission Reviews" role entitlement should automatically be entitled to the role.* Any user granted this entitlement should only be able to see/view and manage permission reviews they have "Requested" or been "Assigned to"</a:t>
            </a:r>
          </a:p>
          <a:p>
            <a:pPr>
              <a:spcAft>
                <a:spcPts val="400"/>
              </a:spcAft>
            </a:pPr>
            <a:r>
              <a:t>• Any user granted this entitlement should be able to schedule permission reviews from within the permission review management view (not from from the permission browser)* They should only see content sources they have access to</a:t>
            </a:r>
          </a:p>
          <a:p>
            <a:pPr>
              <a:spcAft>
                <a:spcPts val="400"/>
              </a:spcAft>
            </a:pPr>
            <a:r>
              <a:t>• A user can only schedule reviews in folders they can "See" based on the folders they are granted within the "Permissions" role entitlements (see below)</a:t>
            </a:r>
          </a:p>
          <a:p>
            <a:pPr>
              <a:spcAft>
                <a:spcPts val="600"/>
              </a:spcAft>
            </a:pPr>
            <a:r>
              <a:rPr sz="1100" b="1" u="none">
                <a:latin typeface="Avenir"/>
              </a:rPr>
              <a:t>Folder Restrictions based on Permission view Entitlements:</a:t>
            </a:r>
          </a:p>
          <a:p>
            <a:pPr>
              <a:spcAft>
                <a:spcPts val="600"/>
              </a:spcAft>
            </a:pPr>
            <a:r>
              <a:rPr sz="1100" b="0" u="none">
                <a:latin typeface="Avenir"/>
              </a:rPr>
              <a:t>!image-2023-05-05-15-31-49-655.png!</a:t>
            </a:r>
          </a:p>
          <a:p>
            <a:pPr>
              <a:spcAft>
                <a:spcPts val="600"/>
              </a:spcAft>
            </a:pPr>
            <a:r>
              <a:rPr sz="1100" b="1" u="none">
                <a:latin typeface="Avenir"/>
              </a:rPr>
              <a:t>Initial UX Mockups:</a:t>
            </a:r>
          </a:p>
          <a:p>
            <a:pPr>
              <a:spcAft>
                <a:spcPts val="600"/>
              </a:spcAft>
            </a:pPr>
            <a:r>
              <a:rPr sz="1100" b="0" u="none">
                <a:latin typeface="Avenir"/>
              </a:rPr>
              <a:t>!image-2023-05-05-16-05-39-950.png!</a:t>
            </a:r>
          </a:p>
          <a:p>
            <a:pPr>
              <a:spcAft>
                <a:spcPts val="600"/>
              </a:spcAft>
            </a:pPr>
            <a:r>
              <a:rPr sz="1100" b="0" u="sng">
                <a:latin typeface="Avenir"/>
                <a:hlinkClick r:id="rId2"/>
              </a:rPr>
              <a:t>https://balsamiq.cloud/so1iw4d/pl1wjlw/r2278</a:t>
            </a:r>
          </a:p>
          <a:p>
            <a:pPr>
              <a:spcAft>
                <a:spcPts val="600"/>
              </a:spcAft>
            </a:pPr>
            <a:r>
              <a:rPr sz="1100" b="1" u="none">
                <a:latin typeface="Avenir"/>
              </a:rPr>
              <a:t>Final UX Design:</a:t>
            </a:r>
          </a:p>
          <a:p>
            <a:pPr>
              <a:spcAft>
                <a:spcPts val="400"/>
              </a:spcAft>
            </a:pPr>
            <a:r>
              <a:t>• TBD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Product-Led Growth</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Recommendation Engine Test Campaigns</a:t>
            </a:r>
          </a:p>
        </p:txBody>
      </p:sp>
      <p:sp>
        <p:nvSpPr>
          <p:cNvPr id="3" name="Content Placeholder 2"/>
          <p:cNvSpPr>
            <a:spLocks noGrp="1"/>
          </p:cNvSpPr>
          <p:nvPr>
            <p:ph idx="1" sz="half"/>
          </p:nvPr>
        </p:nvSpPr>
        <p:spPr/>
        <p:txBody>
          <a:bodyPr/>
          <a:lstStyle/>
          <a:p>
            <a:pPr>
              <a:spcAft>
                <a:spcPts val="600"/>
              </a:spcAft>
            </a:pPr>
            <a:r>
              <a:rPr sz="1100" b="0" u="none">
                <a:latin typeface="Avenir"/>
              </a:rPr>
              <a:t>Continue testing the Recommender against Pendo in a series of campaigns.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Productivity Agents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Agent Templates in Copilot hub</a:t>
            </a:r>
          </a:p>
        </p:txBody>
      </p:sp>
      <p:sp>
        <p:nvSpPr>
          <p:cNvPr id="3" name="Content Placeholder 2"/>
          <p:cNvSpPr>
            <a:spLocks noGrp="1"/>
          </p:cNvSpPr>
          <p:nvPr>
            <p:ph idx="1" sz="half"/>
          </p:nvPr>
        </p:nvSpPr>
        <p:spPr/>
        <p:txBody>
          <a:bodyPr/>
          <a:lstStyle/>
          <a:p>
            <a:pPr>
              <a:spcAft>
                <a:spcPts val="400"/>
              </a:spcAft>
            </a:pPr>
            <a:r>
              <a:t>• </a:t>
            </a:r>
            <a:r>
              <a:rPr sz="1100" b="0" u="sng">
                <a:latin typeface="Avenir"/>
                <a:hlinkClick r:id="rId2"/>
              </a:rPr>
              <a:t>Translation Agent:</a:t>
            </a:r>
          </a:p>
          <a:p>
            <a:pPr>
              <a:spcAft>
                <a:spcPts val="400"/>
              </a:spcAft>
            </a:pPr>
            <a:r>
              <a:t>• </a:t>
            </a:r>
            <a:r>
              <a:rPr sz="1100" b="0" u="sng">
                <a:latin typeface="Avenir"/>
                <a:hlinkClick r:id="rId3"/>
              </a:rPr>
              <a:t>Document Review Agent:</a:t>
            </a:r>
          </a:p>
          <a:p>
            <a:pPr>
              <a:spcAft>
                <a:spcPts val="400"/>
              </a:spcAft>
            </a:pPr>
            <a:r>
              <a:t>• </a:t>
            </a:r>
            <a:r>
              <a:rPr sz="1100" b="0" u="sng">
                <a:latin typeface="Avenir"/>
                <a:hlinkClick r:id="rId4"/>
              </a:rPr>
              <a:t>Job Description Creation Agent:</a:t>
            </a:r>
          </a:p>
          <a:p>
            <a:pPr>
              <a:spcAft>
                <a:spcPts val="400"/>
              </a:spcAft>
            </a:pPr>
            <a:r>
              <a:t>• </a:t>
            </a:r>
            <a:r>
              <a:rPr sz="1100" b="0" u="sng">
                <a:latin typeface="Avenir"/>
                <a:hlinkClick r:id="rId5"/>
              </a:rPr>
              <a:t>Web Search Agent:</a:t>
            </a:r>
          </a:p>
          <a:p>
            <a:pPr>
              <a:spcAft>
                <a:spcPts val="600"/>
              </a:spcAft>
            </a:pPr>
            <a:r>
              <a:rPr sz="1100" b="1" u="none">
                <a:latin typeface="Avenir"/>
              </a:rPr>
              <a:t>Original:</a:t>
            </a:r>
          </a:p>
          <a:p>
            <a:pPr>
              <a:spcAft>
                <a:spcPts val="600"/>
              </a:spcAft>
            </a:pPr>
            <a:r>
              <a:rPr sz="1100" b="0" u="sng">
                <a:latin typeface="Avenir"/>
                <a:hlinkClick r:id="rId6"/>
              </a:rPr>
              <a:t>https://egnyte.atlassian.net/wiki/spaces/CFS/pages/1227161693/Agents+Introduction+in+Copilot+Hub</a:t>
            </a:r>
          </a:p>
          <a:p>
            <a:pPr>
              <a:spcAft>
                <a:spcPts val="600"/>
              </a:spcAft>
            </a:pPr>
            <a:r>
              <a:rPr sz="1100" b="0" u="none">
                <a:latin typeface="Avenir"/>
              </a:rPr>
              <a:t>Figma:</a:t>
            </a:r>
          </a:p>
          <a:p>
            <a:pPr>
              <a:spcAft>
                <a:spcPts val="600"/>
              </a:spcAft>
            </a:pPr>
            <a:r>
              <a:rPr sz="1100" b="0" u="sng">
                <a:latin typeface="Avenir"/>
                <a:hlinkClick r:id="rId7"/>
              </a:rPr>
              <a:t>https://www.figma.com/design/k96o3kXukaVrAUtsaPhN4H/Egnyte-Platform-Copilot---2025?node-id=24179-230269&amp;t=Rc2JPK6PsbVBlXNe-0</a:t>
            </a:r>
          </a:p>
          <a:p>
            <a:pPr>
              <a:spcAft>
                <a:spcPts val="600"/>
              </a:spcAft>
            </a:pPr>
            <a:r>
              <a:rPr sz="1100" b="0" u="none">
                <a:latin typeface="Avenir"/>
              </a:rPr>
              <a:t>Design:</a:t>
            </a:r>
          </a:p>
          <a:p>
            <a:pPr>
              <a:spcAft>
                <a:spcPts val="600"/>
              </a:spcAft>
            </a:pPr>
            <a:r>
              <a:rPr sz="1100" b="0" u="sng">
                <a:latin typeface="Avenir"/>
                <a:hlinkClick r:id="rId8"/>
              </a:rPr>
              <a:t>https://egnyte.atlassian.net/wiki/spaces/CFS/pages/1304788999/Agents+Integration</a:t>
            </a:r>
          </a:p>
          <a:p>
            <a:pPr>
              <a:spcAft>
                <a:spcPts val="600"/>
              </a:spcAft>
            </a:pPr>
            <a:r>
              <a:rPr sz="1100" b="0" u="none">
                <a:latin typeface="Avenir"/>
              </a:rPr>
              <a:t>Feature flags:</a:t>
            </a:r>
          </a:p>
          <a:p>
            <a:pPr>
              <a:spcAft>
                <a:spcPts val="600"/>
              </a:spcAft>
            </a:pPr>
            <a:r>
              <a:rPr sz="1100" b="0" u="none">
                <a:latin typeface="Avenir"/>
              </a:rPr>
              <a:t>*server.SmartAppAgentsPowerUserAccessEnabled*</a:t>
            </a:r>
          </a:p>
          <a:p>
            <a:pPr>
              <a:spcAft>
                <a:spcPts val="600"/>
              </a:spcAft>
            </a:pPr>
            <a:r>
              <a:rPr sz="1100" b="0" u="none">
                <a:latin typeface="Avenir"/>
              </a:rPr>
              <a:t>*server.SmartAppAgentsEnabled*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Center</a:t>
            </a:r>
          </a:p>
        </p:txBody>
      </p:sp>
      <p:sp>
        <p:nvSpPr>
          <p:cNvPr id="3" name="Content Placeholder 2"/>
          <p:cNvSpPr>
            <a:spLocks noGrp="1"/>
          </p:cNvSpPr>
          <p:nvPr>
            <p:ph idx="1" sz="half"/>
          </p:nvPr>
        </p:nvSpPr>
        <p:spPr/>
        <p:txBody>
          <a:bodyPr/>
          <a:lstStyle/>
          <a:p>
            <a:pPr>
              <a:spcAft>
                <a:spcPts val="600"/>
              </a:spcAft>
            </a:pPr>
            <a:r>
              <a:rPr sz="1100" b="0" u="none">
                <a:latin typeface="Avenir"/>
              </a:rPr>
              <a:t>SPILLOVER FROM Q1 - blocker for AEC expansion</a:t>
            </a:r>
          </a:p>
          <a:p>
            <a:pPr>
              <a:spcAft>
                <a:spcPts val="600"/>
              </a:spcAft>
            </a:pPr>
            <a:r>
              <a:rPr sz="1100" b="0" u="none">
                <a:latin typeface="Avenir"/>
              </a:rPr>
              <a:t>The idea behind the project list is to gather all projects available on the domain in one place to allow efficient management in large organizations.</a:t>
            </a:r>
          </a:p>
          <a:p>
            <a:pPr>
              <a:spcAft>
                <a:spcPts val="600"/>
              </a:spcAft>
            </a:pPr>
            <a:r>
              <a:rPr sz="1100" b="0" u="none">
                <a:latin typeface="Avenir"/>
              </a:rPr>
              <a:t>Many SaaS products including Project management systems, ERPs, and Egnyte all have their own concepts of “projects”. This is because the concept of a project is familiar to AEC end users. Projects are how they these end users not only organize their data, but their employees, their financials, and more. By supporting a familiar type of data structure, these SaaS products enable IT admins and end users to organize and view their data in a way that they are accustomed to.</a:t>
            </a:r>
          </a:p>
          <a:p>
            <a:pPr>
              <a:spcAft>
                <a:spcPts val="600"/>
              </a:spcAft>
            </a:pPr>
            <a:r>
              <a:rPr sz="1100" b="0" u="none">
                <a:latin typeface="Avenir"/>
              </a:rPr>
              <a:t>In Egnyte specifically, project folders provide value to end users in a few different ways:</a:t>
            </a:r>
          </a:p>
          <a:p>
            <a:pPr>
              <a:spcAft>
                <a:spcPts val="400"/>
              </a:spcAft>
            </a:pPr>
            <a:r>
              <a:t>• Project folders provide a clear distinction between project and non-project data. This is critical for a number of reasons including properly managing the content lifecycle of this data.</a:t>
            </a:r>
          </a:p>
          <a:p>
            <a:pPr>
              <a:spcAft>
                <a:spcPts val="400"/>
              </a:spcAft>
            </a:pPr>
            <a:r>
              <a:t>• Project folders include specific metadata that isn’t available on “normal” folders - Metadata that is searchable such as “Client”, or “Address”, makes it easier for end users to locate the information that they need.</a:t>
            </a:r>
          </a:p>
          <a:p>
            <a:pPr>
              <a:spcAft>
                <a:spcPts val="400"/>
              </a:spcAft>
            </a:pPr>
            <a:r>
              <a:t>• Additional capabilities - Egnyte includes many features built on top of project folders including Smart upload, the project dashboard, and more. These features are all built to support specific workflows within a project, but without marking a folder as a project folder in Egnyte, these features are inaccessible.</a:t>
            </a:r>
          </a:p>
          <a:p>
            <a:pPr>
              <a:spcAft>
                <a:spcPts val="600"/>
              </a:spcAft>
            </a:pPr>
            <a:r>
              <a:rPr sz="1100" b="0" u="none">
                <a:latin typeface="Avenir"/>
              </a:rPr>
              <a:t>With all of this being said, adoption of project folders in Egnyte is growing, just not as quickly as we had hoped. One area in which Egnyte is lacking is a need for better visibility into project folders. Customers need to be able to quickly and easily get an overview of their projects to understand things like “which projects are in progress” and “which projects are in California?”. A dedicated page/section where users can find all information related to their projects will satisfy this need.</a:t>
            </a:r>
          </a:p>
          <a:p>
            <a:pPr>
              <a:spcAft>
                <a:spcPts val="600"/>
              </a:spcAft>
            </a:pPr>
            <a:r>
              <a:rPr sz="1100" b="0" u="none">
                <a:latin typeface="Avenir"/>
              </a:rPr>
              <a:t>As a user,</a:t>
            </a:r>
          </a:p>
          <a:p>
            <a:pPr>
              <a:spcAft>
                <a:spcPts val="600"/>
              </a:spcAft>
            </a:pPr>
            <a:r>
              <a:rPr sz="1100" b="0" u="none">
                <a:latin typeface="Avenir"/>
              </a:rPr>
              <a:t>I want the Project Center feature to be available,</a:t>
            </a:r>
          </a:p>
          <a:p>
            <a:pPr>
              <a:spcAft>
                <a:spcPts val="600"/>
              </a:spcAft>
            </a:pPr>
            <a:r>
              <a:rPr sz="1100" b="0" u="none">
                <a:latin typeface="Avenir"/>
              </a:rPr>
              <a:t>so that users accessing these files in my domain can use this feature</a:t>
            </a:r>
          </a:p>
          <a:p>
            <a:pPr>
              <a:spcAft>
                <a:spcPts val="600"/>
              </a:spcAft>
            </a:pPr>
            <a:r>
              <a:rPr sz="1100" b="1" u="none">
                <a:latin typeface="Avenir"/>
              </a:rPr>
              <a:t>Acceptance Criteria:</a:t>
            </a:r>
          </a:p>
          <a:p>
            <a:pPr>
              <a:spcAft>
                <a:spcPts val="400"/>
              </a:spcAft>
            </a:pPr>
            <a:r>
              <a:t>1. A new feature flag will need to be created to toggle this feature’s availability from billing</a:t>
            </a:r>
          </a:p>
          <a:p>
            <a:pPr>
              <a:spcAft>
                <a:spcPts val="400"/>
              </a:spcAft>
            </a:pPr>
            <a:r>
              <a:t>2. This feature will be available in any plans that have project folders (Ent-Lite+, LS plans, and the project control add-on)</a:t>
            </a:r>
          </a:p>
          <a:p>
            <a:pPr>
              <a:spcAft>
                <a:spcPts val="600"/>
              </a:spcAft>
            </a:pPr>
            <a:r>
              <a:rPr sz="1100" b="0" u="none">
                <a:latin typeface="Avenir"/>
              </a:rPr>
              <a:t>As a user,</a:t>
            </a:r>
          </a:p>
          <a:p>
            <a:pPr>
              <a:spcAft>
                <a:spcPts val="600"/>
              </a:spcAft>
            </a:pPr>
            <a:r>
              <a:rPr sz="1100" b="0" u="none">
                <a:latin typeface="Avenir"/>
              </a:rPr>
              <a:t>I want to view a list of all project folders in my domain,</a:t>
            </a:r>
          </a:p>
          <a:p>
            <a:pPr>
              <a:spcAft>
                <a:spcPts val="600"/>
              </a:spcAft>
            </a:pPr>
            <a:r>
              <a:rPr sz="1100" b="0" u="none">
                <a:latin typeface="Avenir"/>
              </a:rPr>
              <a:t>so that I can get an overview of the projects to which I have access.</a:t>
            </a:r>
          </a:p>
          <a:p>
            <a:pPr>
              <a:spcAft>
                <a:spcPts val="600"/>
              </a:spcAft>
            </a:pPr>
            <a:r>
              <a:rPr sz="1100" b="1" u="none">
                <a:latin typeface="Avenir"/>
              </a:rPr>
              <a:t>Acceptance Criteria:</a:t>
            </a:r>
          </a:p>
          <a:p>
            <a:pPr>
              <a:spcAft>
                <a:spcPts val="400"/>
              </a:spcAft>
            </a:pPr>
            <a:r>
              <a:t>1. Any project folder that a user has access to view in Egnyte Collaborate will be displayed from this list</a:t>
            </a:r>
          </a:p>
          <a:p>
            <a:pPr>
              <a:spcAft>
                <a:spcPts val="400"/>
              </a:spcAft>
            </a:pPr>
            <a:r>
              <a:t>2. All project metadata will be displayed on this page</a:t>
            </a:r>
          </a:p>
          <a:p>
            <a:pPr>
              <a:spcAft>
                <a:spcPts val="400"/>
              </a:spcAft>
            </a:pPr>
            <a:r>
              <a:t>3. A user will need to be able to export this project list to CSV/Excel</a:t>
            </a:r>
          </a:p>
          <a:p>
            <a:pPr>
              <a:spcAft>
                <a:spcPts val="400"/>
              </a:spcAft>
            </a:pPr>
            <a:r>
              <a:t>4. The default view of the project list will be in alphanumeric order by project name</a:t>
            </a:r>
          </a:p>
          <a:p>
            <a:pPr>
              <a:spcAft>
                <a:spcPts val="400"/>
              </a:spcAft>
            </a:pPr>
            <a:r>
              <a:t>5. Selecting a project from this view will take the user to the folder location in their folder hierarchy</a:t>
            </a:r>
          </a:p>
          <a:p>
            <a:pPr>
              <a:spcAft>
                <a:spcPts val="400"/>
              </a:spcAft>
            </a:pPr>
            <a:r>
              <a:t>6. A folder owner should be able to edit project settings from this page</a:t>
            </a:r>
          </a:p>
          <a:p>
            <a:pPr>
              <a:spcAft>
                <a:spcPts val="600"/>
              </a:spcAft>
            </a:pPr>
            <a:r>
              <a:rPr sz="1100" b="0" u="none">
                <a:latin typeface="Avenir"/>
              </a:rPr>
              <a:t>As a user,</a:t>
            </a:r>
          </a:p>
          <a:p>
            <a:pPr>
              <a:spcAft>
                <a:spcPts val="600"/>
              </a:spcAft>
            </a:pPr>
            <a:r>
              <a:rPr sz="1100" b="0" u="none">
                <a:latin typeface="Avenir"/>
              </a:rPr>
              <a:t>I want to search, sort and filter my project list using project metadata,</a:t>
            </a:r>
          </a:p>
          <a:p>
            <a:pPr>
              <a:spcAft>
                <a:spcPts val="600"/>
              </a:spcAft>
            </a:pPr>
            <a:r>
              <a:rPr sz="1100" b="0" u="none">
                <a:latin typeface="Avenir"/>
              </a:rPr>
              <a:t>so that I can find the projects that I want to view.</a:t>
            </a:r>
          </a:p>
          <a:p>
            <a:pPr>
              <a:spcAft>
                <a:spcPts val="600"/>
              </a:spcAft>
            </a:pPr>
            <a:r>
              <a:rPr sz="1100" b="1" u="none">
                <a:latin typeface="Avenir"/>
              </a:rPr>
              <a:t>Acceptance Criteria:</a:t>
            </a:r>
          </a:p>
          <a:p>
            <a:pPr>
              <a:spcAft>
                <a:spcPts val="400"/>
              </a:spcAft>
            </a:pPr>
            <a:r>
              <a:t>1. A user will need to be able to search the project metadata directly from the Project Center page.</a:t>
            </a:r>
          </a:p>
          <a:p>
            <a:pPr>
              <a:spcAft>
                <a:spcPts val="400"/>
              </a:spcAft>
            </a:pPr>
            <a:r>
              <a:t>2. From the project list page, a user will need to be able to sort each project metadata column in ascending and descending order.</a:t>
            </a:r>
          </a:p>
          <a:p>
            <a:pPr>
              <a:spcAft>
                <a:spcPts val="400"/>
              </a:spcAft>
            </a:pPr>
            <a:r>
              <a:t>3. From the project list page, a user will need to be able to filter each project metadata column</a:t>
            </a:r>
          </a:p>
          <a:p>
            <a:pPr>
              <a:spcAft>
                <a:spcPts val="600"/>
              </a:spcAft>
            </a:pPr>
            <a:r>
              <a:rPr sz="1100" b="0" u="none">
                <a:latin typeface="Avenir"/>
              </a:rPr>
              <a:t>As a user,</a:t>
            </a:r>
          </a:p>
          <a:p>
            <a:pPr>
              <a:spcAft>
                <a:spcPts val="600"/>
              </a:spcAft>
            </a:pPr>
            <a:r>
              <a:rPr sz="1100" b="0" u="none">
                <a:latin typeface="Avenir"/>
              </a:rPr>
              <a:t>I want to create a new project from the Project List or Map View pages,</a:t>
            </a:r>
          </a:p>
          <a:p>
            <a:pPr>
              <a:spcAft>
                <a:spcPts val="600"/>
              </a:spcAft>
            </a:pPr>
            <a:r>
              <a:rPr sz="1100" b="0" u="none">
                <a:latin typeface="Avenir"/>
              </a:rPr>
              <a:t>so that I can organize my data in ways that are familiar to my team.</a:t>
            </a:r>
          </a:p>
          <a:p>
            <a:pPr>
              <a:spcAft>
                <a:spcPts val="600"/>
              </a:spcAft>
            </a:pPr>
            <a:r>
              <a:rPr sz="1100" b="1" u="none">
                <a:latin typeface="Avenir"/>
              </a:rPr>
              <a:t>Acceptance Criteria:</a:t>
            </a:r>
          </a:p>
          <a:p>
            <a:pPr>
              <a:spcAft>
                <a:spcPts val="400"/>
              </a:spcAft>
            </a:pPr>
            <a:r>
              <a:t>1. A user will need to be able to create a new, empty project folder</a:t>
            </a:r>
          </a:p>
          <a:p>
            <a:pPr>
              <a:spcAft>
                <a:spcPts val="400"/>
              </a:spcAft>
            </a:pPr>
            <a:r>
              <a:t>2. A user will need to be able to create a new project folder from a template</a:t>
            </a:r>
          </a:p>
          <a:p>
            <a:pPr>
              <a:spcAft>
                <a:spcPts val="400"/>
              </a:spcAft>
            </a:pPr>
            <a:r>
              <a:t>3. When creating from the project list or map view, the user will need to choose a save location where the project folder will live in Egnyte Collaborate.</a:t>
            </a:r>
          </a:p>
          <a:p>
            <a:pPr>
              <a:spcAft>
                <a:spcPts val="600"/>
              </a:spcAft>
            </a:pPr>
            <a:r>
              <a:rPr sz="1100" b="0" u="none">
                <a:latin typeface="Avenir"/>
              </a:rPr>
              <a:t>As a user,</a:t>
            </a:r>
          </a:p>
          <a:p>
            <a:pPr>
              <a:spcAft>
                <a:spcPts val="600"/>
              </a:spcAft>
            </a:pPr>
            <a:r>
              <a:rPr sz="1100" b="0" u="none">
                <a:latin typeface="Avenir"/>
              </a:rPr>
              <a:t>I want to be notified of folders that should be marked as a project from the Project Center dashboard,</a:t>
            </a:r>
          </a:p>
          <a:p>
            <a:pPr>
              <a:spcAft>
                <a:spcPts val="600"/>
              </a:spcAft>
            </a:pPr>
            <a:r>
              <a:rPr sz="1100" b="0" u="none">
                <a:latin typeface="Avenir"/>
              </a:rPr>
              <a:t>so that I can easily convert non-project folders to project folders.</a:t>
            </a:r>
          </a:p>
          <a:p>
            <a:pPr>
              <a:spcAft>
                <a:spcPts val="600"/>
              </a:spcAft>
            </a:pPr>
            <a:r>
              <a:rPr sz="1100" b="1" u="none">
                <a:latin typeface="Avenir"/>
              </a:rPr>
              <a:t>Acceptance Criteria:</a:t>
            </a:r>
          </a:p>
          <a:p>
            <a:pPr>
              <a:spcAft>
                <a:spcPts val="400"/>
              </a:spcAft>
            </a:pPr>
            <a:r>
              <a:t>1. A [recommended projects] button will be available from the Project Center dashboard.</a:t>
            </a:r>
          </a:p>
          <a:p>
            <a:pPr>
              <a:spcAft>
                <a:spcPts val="400"/>
              </a:spcAft>
            </a:pPr>
            <a:r>
              <a:t>2. The recommended projects button should show a numerical value representing the number of folders that are suggested to be marked as a project.</a:t>
            </a:r>
          </a:p>
          <a:p>
            <a:pPr>
              <a:spcAft>
                <a:spcPts val="400"/>
              </a:spcAft>
            </a:pPr>
            <a:r>
              <a:t>3. Selecting this button will open a modal where users can selectively choose folders and whether or not they want to mark the folders as a project, or not a project.</a:t>
            </a:r>
          </a:p>
          <a:p>
            <a:pPr>
              <a:spcAft>
                <a:spcPts val="600"/>
              </a:spcAft>
            </a:pPr>
            <a:r>
              <a:rPr sz="1100" b="0" u="none">
                <a:latin typeface="Avenir"/>
              </a:rPr>
              <a:t>As a user,</a:t>
            </a:r>
          </a:p>
          <a:p>
            <a:pPr>
              <a:spcAft>
                <a:spcPts val="600"/>
              </a:spcAft>
            </a:pPr>
            <a:r>
              <a:rPr sz="1100" b="0" u="none">
                <a:latin typeface="Avenir"/>
              </a:rPr>
              <a:t>I want actionable metrics across my project folders from the Project Center page,</a:t>
            </a:r>
          </a:p>
          <a:p>
            <a:pPr>
              <a:spcAft>
                <a:spcPts val="600"/>
              </a:spcAft>
            </a:pPr>
            <a:r>
              <a:rPr sz="1100" b="0" u="none">
                <a:latin typeface="Avenir"/>
              </a:rPr>
              <a:t>so that I can more effectively manage these folders within my domain.</a:t>
            </a:r>
          </a:p>
          <a:p>
            <a:pPr>
              <a:spcAft>
                <a:spcPts val="600"/>
              </a:spcAft>
            </a:pPr>
            <a:r>
              <a:rPr sz="1100" b="1" u="none">
                <a:latin typeface="Avenir"/>
              </a:rPr>
              <a:t>Acceptance Criteria:</a:t>
            </a:r>
          </a:p>
          <a:p>
            <a:pPr>
              <a:spcAft>
                <a:spcPts val="400"/>
              </a:spcAft>
            </a:pPr>
            <a:r>
              <a:t>1. Metrics will be personalized to the user. In other words, if there are 50 projects in my domain but I only have access to 35 of them, the metrics that I see should only represent those 35 projects.</a:t>
            </a:r>
          </a:p>
          <a:p>
            <a:pPr>
              <a:spcAft>
                <a:spcPts val="400"/>
              </a:spcAft>
            </a:pPr>
            <a:r>
              <a:t>2. Widgets should be created on the project list page including:</a:t>
            </a:r>
          </a:p>
          <a:p>
            <a:pPr>
              <a:spcAft>
                <a:spcPts val="400"/>
              </a:spcAft>
            </a:pPr>
            <a:r>
              <a:t>3. The widgets should display trends for each metric being tracked via upwards and downward arrows, and percentages. See PM mockups below.</a:t>
            </a:r>
          </a:p>
          <a:p>
            <a:pPr>
              <a:spcAft>
                <a:spcPts val="400"/>
              </a:spcAft>
            </a:pPr>
            <a:r>
              <a:t>4. Selecting a project from one of these widgets will direct the user to that project folder in the Egnyte folder hierarchy.</a:t>
            </a:r>
          </a:p>
          <a:p>
            <a:pPr>
              <a:spcAft>
                <a:spcPts val="600"/>
              </a:spcAft>
            </a:pPr>
            <a:r>
              <a:rPr sz="1100" b="0" u="none">
                <a:latin typeface="Avenir"/>
              </a:rPr>
              <a:t>As a user,</a:t>
            </a:r>
          </a:p>
          <a:p>
            <a:pPr>
              <a:spcAft>
                <a:spcPts val="600"/>
              </a:spcAft>
            </a:pPr>
            <a:r>
              <a:rPr sz="1100" b="0" u="none">
                <a:latin typeface="Avenir"/>
              </a:rPr>
              <a:t>I want to view all of my projects from a map view,</a:t>
            </a:r>
          </a:p>
          <a:p>
            <a:pPr>
              <a:spcAft>
                <a:spcPts val="600"/>
              </a:spcAft>
            </a:pPr>
            <a:r>
              <a:rPr sz="1100" b="0" u="none">
                <a:latin typeface="Avenir"/>
              </a:rPr>
              <a:t>so that I can quickly locate projects within a given region.</a:t>
            </a:r>
          </a:p>
          <a:p>
            <a:pPr>
              <a:spcAft>
                <a:spcPts val="600"/>
              </a:spcAft>
            </a:pPr>
            <a:r>
              <a:rPr sz="1100" b="1" u="none">
                <a:latin typeface="Avenir"/>
              </a:rPr>
              <a:t>Acceptance Criteria:</a:t>
            </a:r>
          </a:p>
          <a:p>
            <a:pPr>
              <a:spcAft>
                <a:spcPts val="400"/>
              </a:spcAft>
            </a:pPr>
            <a:r>
              <a:t>1. A toggle to switch between list and map view is required.</a:t>
            </a:r>
          </a:p>
          <a:p>
            <a:pPr>
              <a:spcAft>
                <a:spcPts val="400"/>
              </a:spcAft>
            </a:pPr>
            <a:r>
              <a:t>2. A location pin will be displayed on the map for any project folder that has an address</a:t>
            </a:r>
          </a:p>
          <a:p>
            <a:pPr>
              <a:spcAft>
                <a:spcPts val="400"/>
              </a:spcAft>
            </a:pPr>
            <a:r>
              <a:t>3. Some project folders will not have an address populated and hence, we will not be able to show these in map view.</a:t>
            </a:r>
          </a:p>
          <a:p>
            <a:pPr>
              <a:spcAft>
                <a:spcPts val="400"/>
              </a:spcAft>
            </a:pPr>
            <a:r>
              <a:t>4. Users will need to be able to zoom in/out and pan on the map view</a:t>
            </a:r>
          </a:p>
          <a:p>
            <a:pPr>
              <a:spcAft>
                <a:spcPts val="400"/>
              </a:spcAft>
            </a:pPr>
            <a:r>
              <a:t>5. Users will be able to make the map view full screen</a:t>
            </a:r>
          </a:p>
          <a:p>
            <a:pPr>
              <a:spcAft>
                <a:spcPts val="400"/>
              </a:spcAft>
            </a:pPr>
            <a:r>
              <a:t>6. The default view when landing on the Map View should zoom out far enough so that each project pin is visible, but no farther than that.</a:t>
            </a:r>
          </a:p>
          <a:p>
            <a:pPr>
              <a:spcAft>
                <a:spcPts val="400"/>
              </a:spcAft>
            </a:pPr>
            <a:r>
              <a:t>7. Users will need be able to search for a location and be taken to that location on the map view</a:t>
            </a:r>
          </a:p>
          <a:p>
            <a:pPr>
              <a:spcAft>
                <a:spcPts val="400"/>
              </a:spcAft>
            </a:pPr>
            <a:r>
              <a:t>8. Selecting a project pin should open a thumbnail of the project folder that displays the project name, project ID, project status, project logo, and address.</a:t>
            </a:r>
          </a:p>
          <a:p>
            <a:pPr>
              <a:spcAft>
                <a:spcPts val="400"/>
              </a:spcAft>
            </a:pPr>
            <a:r>
              <a:t>9. When selecting “View Project” the landing page (either files or dashboard) that has been selected by the user from the project folder itself should be respected.</a:t>
            </a:r>
          </a:p>
          <a:p>
            <a:pPr>
              <a:spcAft>
                <a:spcPts val="400"/>
              </a:spcAft>
            </a:pPr>
            <a:r>
              <a:t>10. Hovering over a project location pin should display a tooltip with the complete project address.</a:t>
            </a:r>
          </a:p>
          <a:p>
            <a:pPr>
              <a:spcAft>
                <a:spcPts val="600"/>
              </a:spcAft>
            </a:pPr>
            <a:r>
              <a:rPr sz="1100" b="0" u="none">
                <a:latin typeface="Avenir"/>
              </a:rPr>
              <a:t>Figma Designs -</a:t>
            </a:r>
          </a:p>
          <a:p>
            <a:pPr>
              <a:spcAft>
                <a:spcPts val="600"/>
              </a:spcAft>
            </a:pPr>
            <a:r>
              <a:rPr sz="1100" b="0" u="sng">
                <a:latin typeface="Avenir"/>
                <a:hlinkClick r:id="rId2"/>
              </a:rPr>
              <a:t>https://www.figma.com/design/I3FsHFo8dWq344C1qDiCeq/AEC-%2F-Projects-home-page-MVP--?node-id=1-4&amp;t=N5PMSJhejOwyq4No-0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Prompt workflow step</a:t>
            </a:r>
          </a:p>
        </p:txBody>
      </p:sp>
      <p:sp>
        <p:nvSpPr>
          <p:cNvPr id="3" name="Content Placeholder 2"/>
          <p:cNvSpPr>
            <a:spLocks noGrp="1"/>
          </p:cNvSpPr>
          <p:nvPr>
            <p:ph idx="1" sz="half"/>
          </p:nvPr>
        </p:nvSpPr>
        <p:spPr/>
        <p:txBody>
          <a:bodyPr/>
          <a:lstStyle/>
          <a:p>
            <a:pPr>
              <a:spcAft>
                <a:spcPts val="600"/>
              </a:spcAft>
            </a:pPr>
            <a:r>
              <a:rPr sz="1100" b="0" u="none">
                <a:latin typeface="Avenir"/>
              </a:rPr>
              <a:t>Execute a customer-provided Gen AI prompt against the document in the workflow and use the results to either populate metadata, workflow comments, or doc comments.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Questionnaire Agent (Bryce)</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https://egnyte.atlassian.net/wiki/spaces/CFS/pages/1471152191/Questionnaire+Agent?force_transition=e7e56be6-04a5-4088-bb89-a71bc2d9bb13</a:t>
            </a:r>
          </a:p>
          <a:p>
            <a:pPr>
              <a:spcAft>
                <a:spcPts val="600"/>
              </a:spcAft>
            </a:pPr>
            <a:r>
              <a:rPr sz="1100" b="0" u="none">
                <a:latin typeface="Avenir"/>
              </a:rPr>
              <a:t>More context in slack channels: #ddq-agent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Deep Research Agent (Bryce)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doc:</a:t>
            </a:r>
          </a:p>
          <a:p>
            <a:pPr>
              <a:spcAft>
                <a:spcPts val="600"/>
              </a:spcAft>
            </a:pPr>
            <a:r>
              <a:rPr sz="1100" b="0" u="sng">
                <a:latin typeface="Avenir"/>
                <a:hlinkClick r:id="rId2"/>
              </a:rPr>
              <a:t>https://egnyte.atlassian.net/wiki/x/AQBaV</a:t>
            </a:r>
          </a:p>
          <a:p>
            <a:pPr>
              <a:spcAft>
                <a:spcPts val="600"/>
              </a:spcAft>
            </a:pPr>
            <a:r>
              <a:rPr sz="1100" b="0" u="none">
                <a:latin typeface="Avenir"/>
              </a:rPr>
              <a:t>Use-cases to address: Find Similar Investments, Find Similar Proposals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Custom Agents in Copilot hub</a:t>
            </a:r>
          </a:p>
        </p:txBody>
      </p:sp>
      <p:sp>
        <p:nvSpPr>
          <p:cNvPr id="3" name="Content Placeholder 2"/>
          <p:cNvSpPr>
            <a:spLocks noGrp="1"/>
          </p:cNvSpPr>
          <p:nvPr>
            <p:ph idx="1" sz="half"/>
          </p:nvPr>
        </p:nvSpPr>
        <p:spPr/>
        <p:txBody>
          <a:bodyPr/>
          <a:lstStyle/>
          <a:p>
            <a:pPr>
              <a:spcAft>
                <a:spcPts val="600"/>
              </a:spcAft>
            </a:pPr>
            <a:r>
              <a:rPr sz="1100" b="0" u="none">
                <a:latin typeface="Avenir"/>
              </a:rPr>
              <a:t>Create an agent:</a:t>
            </a:r>
            <a:r>
              <a:rPr sz="1100" b="0" u="sng">
                <a:latin typeface="Avenir"/>
                <a:hlinkClick r:id="rId2"/>
              </a:rPr>
              <a:t>https://egnyte.atlassian.net/wiki/spaces/CFS/pages/1227161693/Agents+Introduction+in+Egnyte+Platform+WIP#Create-your-own-Agent</a:t>
            </a:r>
          </a:p>
          <a:p>
            <a:pPr>
              <a:spcAft>
                <a:spcPts val="600"/>
              </a:spcAft>
            </a:pPr>
            <a:r>
              <a:rPr sz="1100" b="0" u="sng">
                <a:latin typeface="Avenir"/>
                <a:hlinkClick r:id="rId3"/>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Shore the Core</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1. Import hierarchical labels from Purview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Currently, Microsoft doesn't provide enough information to determine whether a user or system action is causing the anomalous file access/download activity for Windows Explorer. This causes a lot of false-positive detections as well as many ESCs. We need to figure out how to better analyze and detect file activity for Windows Explorer to prevent this from occurring.</a:t>
            </a:r>
          </a:p>
          <a:p>
            <a:pPr>
              <a:spcAft>
                <a:spcPts val="600"/>
              </a:spcAft>
            </a:pPr>
            <a:r>
              <a:rPr sz="1100" b="1" u="none">
                <a:latin typeface="Avenir"/>
              </a:rPr>
              <a:t>Requirements:</a:t>
            </a:r>
          </a:p>
          <a:p>
            <a:pPr>
              <a:spcAft>
                <a:spcPts val="400"/>
              </a:spcAft>
            </a:pPr>
            <a:r>
              <a:t>• Analyze file actions for Windows Explorer to help separate system actions (e.g. search indexing) from actual user access/download actions</a:t>
            </a:r>
          </a:p>
          <a:p>
            <a:pPr>
              <a:spcAft>
                <a:spcPts val="400"/>
              </a:spcAft>
            </a:pPr>
            <a:r>
              <a:t>• Can the amount of time accessed be used?</a:t>
            </a:r>
          </a:p>
          <a:p>
            <a:pPr>
              <a:spcAft>
                <a:spcPts val="400"/>
              </a:spcAft>
            </a:pPr>
            <a:r>
              <a:t>• Provide the ability to filter out the system events an only capture user generated events</a:t>
            </a:r>
          </a:p>
          <a:p>
            <a:pPr>
              <a:spcAft>
                <a:spcPts val="400"/>
              </a:spcAft>
            </a:pPr>
            <a:r>
              <a:t>• Only user generated events should be used for Unusual Access detections</a:t>
            </a:r>
          </a:p>
          <a:p>
            <a:pPr>
              <a:spcAft>
                <a:spcPts val="600"/>
              </a:spcAft>
            </a:pPr>
            <a:r>
              <a:rPr sz="1100" b="1" u="none">
                <a:latin typeface="Avenir"/>
              </a:rPr>
              <a:t>No UX Design Required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Power Users Folder Full access to Folders they Create</a:t>
            </a:r>
          </a:p>
        </p:txBody>
      </p:sp>
      <p:sp>
        <p:nvSpPr>
          <p:cNvPr id="3" name="Content Placeholder 2"/>
          <p:cNvSpPr>
            <a:spLocks noGrp="1"/>
          </p:cNvSpPr>
          <p:nvPr>
            <p:ph idx="1" sz="half"/>
          </p:nvPr>
        </p:nvSpPr>
        <p:spPr/>
        <p:txBody>
          <a:bodyPr/>
          <a:lstStyle/>
          <a:p>
            <a:pPr>
              <a:spcAft>
                <a:spcPts val="600"/>
              </a:spcAft>
            </a:pPr>
            <a:r>
              <a:rPr sz="1100" b="0" u="none">
                <a:latin typeface="Avenir"/>
              </a:rPr>
              <a:t>In order for a power user to have S&amp;G visibility, the power user must have Folder Full access to the individual folders to see issues and sensitive content in their S&amp;G instance.</a:t>
            </a:r>
          </a:p>
          <a:p>
            <a:pPr>
              <a:spcAft>
                <a:spcPts val="600"/>
              </a:spcAft>
            </a:pPr>
            <a:r>
              <a:rPr sz="1100" b="0" u="none">
                <a:latin typeface="Avenir"/>
              </a:rPr>
              <a:t>This feature would delegate Folder Full access to power users for any sub-folder(s) that they create where they have Folder Editor permissions in the parent folder.  This would mitigate having the Egnyte Admin user needing to do it on-demand at-request by the Power User and this also empowers the Power User from a CFS perspective to be able to have folder full access to the folders and content that they are creating and populating and as such the ability to delete any unintentionally created files in the folder that they currently only have Folder Editor privileges to.</a:t>
            </a:r>
          </a:p>
          <a:p>
            <a:pPr>
              <a:spcAft>
                <a:spcPts val="600"/>
              </a:spcAft>
            </a:pPr>
            <a:r>
              <a:rPr sz="1100" b="0" u="none">
                <a:latin typeface="Avenir"/>
              </a:rPr>
              <a:t>This feature would result in the following capabilities:</a:t>
            </a:r>
          </a:p>
          <a:p>
            <a:pPr>
              <a:spcAft>
                <a:spcPts val="600"/>
              </a:spcAft>
            </a:pPr>
            <a:r>
              <a:rPr sz="1100" b="0" u="none">
                <a:latin typeface="Avenir"/>
              </a:rPr>
              <a:t>1. Configuration to enable Folder Full access to Folder Editors for folder editor-created folders</a:t>
            </a:r>
          </a:p>
          <a:p>
            <a:pPr>
              <a:spcAft>
                <a:spcPts val="600"/>
              </a:spcAft>
            </a:pPr>
            <a:r>
              <a:rPr sz="1100" b="0" u="none">
                <a:latin typeface="Avenir"/>
              </a:rPr>
              <a:t>In Settings, Configuration - User Types &amp; Roles - under Power User - the following configuration should be enabled  -</a:t>
            </a:r>
          </a:p>
          <a:p>
            <a:pPr>
              <a:spcAft>
                <a:spcPts val="600"/>
              </a:spcAft>
            </a:pPr>
            <a:r>
              <a:rPr sz="1100" b="0" u="none">
                <a:latin typeface="Avenir"/>
              </a:rPr>
              <a:t>Configuration (</a:t>
            </a:r>
            <a:r>
              <a:rPr sz="1100" b="1" u="none">
                <a:latin typeface="Avenir"/>
              </a:rPr>
              <a:t>bolded values</a:t>
            </a:r>
            <a:r>
              <a:rPr sz="1100" b="0" u="none">
                <a:latin typeface="Avenir"/>
              </a:rPr>
              <a:t>are</a:t>
            </a:r>
            <a:r>
              <a:rPr sz="1100" b="1" u="none">
                <a:latin typeface="Avenir"/>
              </a:rPr>
              <a:t>default</a:t>
            </a:r>
            <a:r>
              <a:rPr sz="1100" b="0" u="none">
                <a:latin typeface="Avenir"/>
              </a:rPr>
              <a:t>):</a:t>
            </a:r>
          </a:p>
          <a:p>
            <a:pPr>
              <a:spcAft>
                <a:spcPts val="600"/>
              </a:spcAft>
            </a:pPr>
            <a:r>
              <a:rPr sz="1100" b="0" u="none">
                <a:latin typeface="Avenir"/>
              </a:rPr>
              <a:t>Option A: Delegated</a:t>
            </a:r>
            <a:r>
              <a:rPr sz="1100" b="1" u="none">
                <a:latin typeface="Avenir"/>
              </a:rPr>
              <a:t>Folder Full role</a:t>
            </a:r>
            <a:r>
              <a:rPr sz="1100" b="0" u="none">
                <a:latin typeface="Avenir"/>
              </a:rPr>
              <a:t>when creating a new folder  – Enabled</a:t>
            </a:r>
            <a:r>
              <a:rPr sz="1100" b="1" u="none">
                <a:latin typeface="Avenir"/>
              </a:rPr>
              <a:t>(True,</a:t>
            </a:r>
            <a:r>
              <a:rPr sz="1100" b="0" u="none">
                <a:latin typeface="Avenir"/>
              </a:rPr>
              <a:t>False**)**</a:t>
            </a:r>
          </a:p>
          <a:p>
            <a:pPr>
              <a:spcAft>
                <a:spcPts val="600"/>
              </a:spcAft>
            </a:pPr>
            <a:r>
              <a:rPr sz="1100" b="0" u="none">
                <a:latin typeface="Avenir"/>
              </a:rPr>
              <a:t>Option B: Delegated role when creating a new folder – Picklist: (</a:t>
            </a:r>
            <a:r>
              <a:rPr sz="1100" b="1" u="none">
                <a:latin typeface="Avenir"/>
              </a:rPr>
              <a:t>Folder Full</a:t>
            </a:r>
            <a:r>
              <a:rPr sz="1100" b="0" u="none">
                <a:latin typeface="Avenir"/>
              </a:rPr>
              <a:t>, Folder Owner, None)</a:t>
            </a:r>
          </a:p>
          <a:p>
            <a:pPr>
              <a:spcAft>
                <a:spcPts val="600"/>
              </a:spcAft>
            </a:pPr>
            <a:r>
              <a:rPr sz="1100" b="0" u="none">
                <a:latin typeface="Avenir"/>
              </a:rPr>
              <a:t>2. When the Value is True or Folder Full (depending on Option A or B) for this feature in Settings/Configuration/User Types&amp;Roles/Power User - then any new folder created by a Folder Editor will result in the permission promotion/escalation of the newly created folder for the folder editor who created the folder to Folder Full.</a:t>
            </a:r>
          </a:p>
          <a:p>
            <a:pPr>
              <a:spcAft>
                <a:spcPts val="600"/>
              </a:spcAft>
            </a:pPr>
            <a:r>
              <a:rPr sz="1100" b="0" u="none">
                <a:latin typeface="Avenir"/>
              </a:rPr>
              <a:t>3. This value will be default set to True or Folder Full (depending on Option A or B) for all domains upon release, as there should be minimal impact to existing workflows since the feature upon release will only impact newly created folders and not existing folders.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Inactive Container - Content Lifecycle support</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Expand the capabilities of Inactive Container based on customer feedback, including full lifecycle management (deletion from /Inactive)  Users will be able to:</a:t>
            </a:r>
          </a:p>
          <a:p>
            <a:pPr>
              <a:spcAft>
                <a:spcPts val="400"/>
              </a:spcAft>
            </a:pPr>
            <a:r>
              <a:t>• Manage the full content lifecycle of files, both retaining files in Inactive and deleting them from Inactive</a:t>
            </a:r>
          </a:p>
          <a:p>
            <a:pPr>
              <a:spcAft>
                <a:spcPts val="600"/>
              </a:spcAft>
            </a:pPr>
            <a:r>
              <a:rPr sz="1100" b="1" u="none">
                <a:latin typeface="Avenir"/>
              </a:rPr>
              <a:t>User Story</a:t>
            </a:r>
          </a:p>
          <a:p>
            <a:pPr>
              <a:spcAft>
                <a:spcPts val="600"/>
              </a:spcAft>
            </a:pPr>
            <a:r>
              <a:rPr sz="1100" b="0" u="none">
                <a:latin typeface="Avenir"/>
              </a:rPr>
              <a:t>As a user, I want to be able to manage the full lifecycle of my data. With the introduction of the Inactive area, that means I need to be able to move data from primary storage to inactive and then manage the data within Inactive as well</a:t>
            </a:r>
          </a:p>
          <a:p>
            <a:pPr>
              <a:spcAft>
                <a:spcPts val="600"/>
              </a:spcAft>
            </a:pPr>
            <a:r>
              <a:rPr sz="1100" b="1" u="none">
                <a:latin typeface="Avenir"/>
              </a:rPr>
              <a:t>Feature Description</a:t>
            </a:r>
          </a:p>
          <a:p>
            <a:pPr>
              <a:spcAft>
                <a:spcPts val="600"/>
              </a:spcAft>
            </a:pPr>
            <a:r>
              <a:rPr sz="1100" b="0" u="none">
                <a:latin typeface="Avenir"/>
              </a:rPr>
              <a:t>Provide default and policy-based retention for files in Inactive</a:t>
            </a:r>
          </a:p>
          <a:p>
            <a:pPr>
              <a:spcAft>
                <a:spcPts val="600"/>
              </a:spcAft>
            </a:pPr>
            <a:r>
              <a:rPr sz="1100" b="0" u="none">
                <a:latin typeface="Avenir"/>
              </a:rPr>
              <a:t>Provide on-demand and policy-based deletion for files in Inactive</a:t>
            </a:r>
          </a:p>
          <a:p>
            <a:pPr>
              <a:spcAft>
                <a:spcPts val="600"/>
              </a:spcAft>
            </a:pPr>
            <a:r>
              <a:rPr sz="1100" b="1" u="none">
                <a:latin typeface="Avenir"/>
              </a:rPr>
              <a:t>Public Summary</a:t>
            </a:r>
          </a:p>
          <a:p>
            <a:pPr>
              <a:spcAft>
                <a:spcPts val="600"/>
              </a:spcAft>
            </a:pPr>
            <a:r>
              <a:rPr sz="1100" b="0" u="none">
                <a:latin typeface="Avenir"/>
              </a:rPr>
              <a:t>As customers begin to expand their usage of Inactive Containers, they have identified the need to more fully manage the data within the Inactive area in a manner similar to how they manage it in the Shared and Private areas. To work toward providing parity in the different storage areas, we will provide the ability for customer to define both default and policy-based retention on the files within Inactive as well as utilize on-demand and policy-based deletion on Inactive files.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Build Pax8 Distributor Program</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Reclassify files stamped with an encryption label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that also apply encryption have a unique challenge in that after S&amp;G stamps a file with a Purview encryption label that file becomes encrypted can can no longer be reclassified even when the file's content changes.</a:t>
            </a:r>
          </a:p>
          <a:p>
            <a:pPr>
              <a:spcAft>
                <a:spcPts val="600"/>
              </a:spcAft>
            </a:pPr>
            <a:r>
              <a:rPr sz="1100" b="1" u="none">
                <a:latin typeface="Avenir"/>
              </a:rPr>
              <a:t>User Story</a:t>
            </a:r>
          </a:p>
          <a:p>
            <a:pPr>
              <a:spcAft>
                <a:spcPts val="600"/>
              </a:spcAft>
            </a:pPr>
            <a:r>
              <a:rPr sz="1100" b="0" u="none">
                <a:latin typeface="Avenir"/>
              </a:rPr>
              <a:t>As a Security Administrator, I want to continuously scan and classify a file based on its contents even when the file has a Purview encrypted label.</a:t>
            </a:r>
          </a:p>
          <a:p>
            <a:pPr>
              <a:spcAft>
                <a:spcPts val="600"/>
              </a:spcAft>
            </a:pPr>
            <a:r>
              <a:rPr sz="1100" b="1" u="none">
                <a:latin typeface="Avenir"/>
              </a:rPr>
              <a:t>Feature Description</a:t>
            </a:r>
          </a:p>
          <a:p>
            <a:pPr>
              <a:spcAft>
                <a:spcPts val="600"/>
              </a:spcAft>
            </a:pPr>
            <a:r>
              <a:rPr sz="1100" b="0" u="none">
                <a:latin typeface="Avenir"/>
              </a:rPr>
              <a:t>Egnyte should scan the files in CFS which are stamped with MSIP encryption / enforcement labels.</a:t>
            </a:r>
          </a:p>
          <a:p>
            <a:pPr>
              <a:spcAft>
                <a:spcPts val="600"/>
              </a:spcAft>
            </a:pPr>
            <a:r>
              <a:rPr sz="1100" b="0" u="none">
                <a:latin typeface="Avenir"/>
              </a:rPr>
              <a:t>1) Identify  MSIP Enforcement / Encryption label applied files in CFS</a:t>
            </a:r>
          </a:p>
          <a:p>
            <a:pPr>
              <a:spcAft>
                <a:spcPts val="600"/>
              </a:spcAft>
            </a:pPr>
            <a:r>
              <a:rPr sz="1100" b="0" u="none">
                <a:latin typeface="Avenir"/>
              </a:rPr>
              <a:t>2) Remove Stamp / Decrypt the enforcement of the Labels</a:t>
            </a:r>
          </a:p>
          <a:p>
            <a:pPr>
              <a:spcAft>
                <a:spcPts val="600"/>
              </a:spcAft>
            </a:pPr>
            <a:r>
              <a:rPr sz="1100" b="0" u="none">
                <a:latin typeface="Avenir"/>
              </a:rPr>
              <a:t>3) Execute Content Classification policies on the files from #2</a:t>
            </a:r>
          </a:p>
          <a:p>
            <a:pPr>
              <a:spcAft>
                <a:spcPts val="600"/>
              </a:spcAft>
            </a:pPr>
            <a:r>
              <a:rPr sz="1100" b="0" u="none">
                <a:latin typeface="Avenir"/>
              </a:rPr>
              <a:t>4) Apply  Sensitivity labels based on the content classification policies.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Delegate Issue to Data Owner</a:t>
            </a:r>
          </a:p>
        </p:txBody>
      </p:sp>
      <p:sp>
        <p:nvSpPr>
          <p:cNvPr id="3" name="Content Placeholder 2"/>
          <p:cNvSpPr>
            <a:spLocks noGrp="1"/>
          </p:cNvSpPr>
          <p:nvPr>
            <p:ph idx="1" sz="half"/>
          </p:nvPr>
        </p:nvSpPr>
        <p:spPr/>
        <p:txBody>
          <a:bodyPr/>
          <a:lstStyle/>
          <a:p>
            <a:pPr>
              <a:spcAft>
                <a:spcPts val="600"/>
              </a:spcAft>
            </a:pPr>
            <a:r>
              <a:rPr sz="1100" b="0" u="none">
                <a:latin typeface="Avenir"/>
              </a:rPr>
              <a:t>Customers that heavily use Data Owners want the ability to a delegate an Issue to a Data Owner from the Issues view or automatically via Auto-Remediation rules.</a:t>
            </a:r>
          </a:p>
          <a:p>
            <a:pPr>
              <a:spcAft>
                <a:spcPts val="600"/>
              </a:spcAft>
            </a:pPr>
            <a:r>
              <a:rPr sz="1100" b="1" u="none">
                <a:latin typeface="Avenir"/>
              </a:rPr>
              <a:t>Customers:</a:t>
            </a:r>
            <a:r>
              <a:rPr sz="1100" b="0" u="none">
                <a:latin typeface="Avenir"/>
              </a:rPr>
              <a:t>IPG, Sequoia</a:t>
            </a:r>
          </a:p>
          <a:p>
            <a:pPr>
              <a:spcAft>
                <a:spcPts val="600"/>
              </a:spcAft>
            </a:pPr>
            <a:r>
              <a:rPr sz="1100" b="0" u="none">
                <a:latin typeface="Avenir"/>
              </a:rPr>
              <a:t>See linked Epic in Jira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Issues - New Issue Categories</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https://egnyte.atlassian.net/wiki/spaces/DEL/pages/1065386630/Issues+-+Risk+vs+Data+Access+Hygiene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Folder Insights in CFS - Phase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r>
              <a:rPr sz="1100" b="0" u="none">
                <a:latin typeface="Avenir"/>
              </a:rPr>
              <a:t>After providing visibility into the basic Content Lifecycle analytics we want to expand what S&amp;G information we show users in CFS</a:t>
            </a:r>
          </a:p>
          <a:p>
            <a:pPr>
              <a:spcAft>
                <a:spcPts val="600"/>
              </a:spcAft>
            </a:pPr>
            <a:r>
              <a:rPr sz="1100" b="1" u="none">
                <a:latin typeface="Avenir"/>
              </a:rPr>
              <a:t>User Story</a:t>
            </a:r>
          </a:p>
          <a:p>
            <a:pPr>
              <a:spcAft>
                <a:spcPts val="600"/>
              </a:spcAft>
            </a:pPr>
            <a:r>
              <a:rPr sz="1100" b="0" u="none">
                <a:latin typeface="Avenir"/>
              </a:rPr>
              <a:t>As a user, I want to be able to access information about my files without needing to navigate to Secure &amp; Govern</a:t>
            </a:r>
          </a:p>
          <a:p>
            <a:pPr>
              <a:spcAft>
                <a:spcPts val="600"/>
              </a:spcAft>
            </a:pPr>
            <a:r>
              <a:rPr sz="1100" b="1" u="none">
                <a:latin typeface="Avenir"/>
              </a:rPr>
              <a:t>Feature Description:</a:t>
            </a:r>
          </a:p>
          <a:p>
            <a:pPr>
              <a:spcAft>
                <a:spcPts val="400"/>
              </a:spcAft>
            </a:pPr>
            <a:r>
              <a:t>• Create S&amp;G Insight badge component placed in a Status column of the files list on the folder level</a:t>
            </a:r>
          </a:p>
          <a:p>
            <a:pPr>
              <a:spcAft>
                <a:spcPts val="400"/>
              </a:spcAft>
            </a:pPr>
            <a:r>
              <a:t>• Badge should show the number of S&amp;G Insights for given folder</a:t>
            </a:r>
          </a:p>
          <a:p>
            <a:pPr>
              <a:spcAft>
                <a:spcPts val="600"/>
              </a:spcAft>
            </a:pPr>
            <a:r>
              <a:rPr sz="1100" b="1" u="none">
                <a:latin typeface="Avenir"/>
              </a:rPr>
              <a:t>Public Summary</a:t>
            </a:r>
          </a:p>
          <a:p>
            <a:pPr>
              <a:spcAft>
                <a:spcPts val="600"/>
              </a:spcAft>
            </a:pPr>
            <a:r>
              <a:rPr sz="1100" b="0" u="none">
                <a:latin typeface="Avenir"/>
              </a:rPr>
              <a:t>The folder insights feature has proven to be a valuable feature to Egnyte customers, with over 30% of eligible domains utilizing the feature in the first 2 months after release, without any type of promotion at all. We want to further increase the value of this feature by both expanding the information it presents and also displaying notifications to users when certain data thresholds are crossed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Specialized Agents - AEC</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Codebooks Agent for AEC</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Users in the AEC industry require to follow regulations and standards during the design / construction / maintenance of structures and these are stipulated as building codes. These building codes are extremely long, detailed and complex, can vary by local jurisdictions and can change from year to year. Due to these factors, users often face the challenge of finding the right code information pertaining to a project, and using that information to validate project specifications, submittals and other project docs.</a:t>
            </a:r>
          </a:p>
          <a:p>
            <a:pPr>
              <a:spcAft>
                <a:spcPts val="600"/>
              </a:spcAft>
            </a:pPr>
            <a:r>
              <a:rPr sz="1100" b="1" u="none">
                <a:latin typeface="Avenir"/>
              </a:rPr>
              <a:t>Use-Cases</a:t>
            </a:r>
            <a:r>
              <a:rPr sz="1100" b="0" u="none">
                <a:latin typeface="Avenir"/>
              </a:rPr>
              <a:t>:</a:t>
            </a:r>
          </a:p>
          <a:p>
            <a:pPr>
              <a:spcAft>
                <a:spcPts val="400"/>
              </a:spcAft>
            </a:pPr>
            <a:r>
              <a:t>1. As a project engineer / field engineer, I want to easily get answers to regulatory questions, such as</a:t>
            </a:r>
          </a:p>
          <a:p>
            <a:pPr>
              <a:spcAft>
                <a:spcPts val="400"/>
              </a:spcAft>
            </a:pPr>
            <a:r>
              <a:t>2. As a project coordinator, I want to easily validate a spec against regulations/codes</a:t>
            </a:r>
          </a:p>
          <a:p>
            <a:pPr>
              <a:spcAft>
                <a:spcPts val="600"/>
              </a:spcAft>
            </a:pPr>
            <a:r>
              <a:rPr sz="1100" b="1" u="none">
                <a:latin typeface="Avenir"/>
              </a:rPr>
              <a:t>Description:</a:t>
            </a:r>
          </a:p>
          <a:p>
            <a:pPr>
              <a:spcAft>
                <a:spcPts val="600"/>
              </a:spcAft>
            </a:pPr>
            <a:r>
              <a:rPr sz="1100" b="0" u="none">
                <a:latin typeface="Avenir"/>
              </a:rPr>
              <a:t>We will create a specialized agent, the code books agent, which the admin can configure to read one or more code books at a specific location on their Egnyte domain. Once configured, users can ask questions against the code book agent from the WebUI or desktop</a:t>
            </a:r>
          </a:p>
          <a:p>
            <a:pPr>
              <a:spcAft>
                <a:spcPts val="600"/>
              </a:spcAft>
            </a:pPr>
            <a:r>
              <a:rPr sz="1100" b="1" u="none">
                <a:latin typeface="Avenir"/>
              </a:rPr>
              <a:t>Requirements:</a:t>
            </a:r>
            <a:r>
              <a:rPr sz="1100" b="0" u="sng">
                <a:latin typeface="Avenir"/>
                <a:hlinkClick r:id="rId2"/>
              </a:rPr>
              <a:t>https://egnyte.atlassian.net/wiki/spaces/AEC/pages/1076199541/KB+for+Building+Codes</a:t>
            </a:r>
          </a:p>
          <a:p>
            <a:pPr>
              <a:spcAft>
                <a:spcPts val="600"/>
              </a:spcAft>
            </a:pPr>
            <a:r>
              <a:rPr sz="1100" b="0" u="none">
                <a:latin typeface="Avenir"/>
              </a:rPr>
              <a:t>JIRA:</a:t>
            </a:r>
          </a:p>
          <a:p>
            <a:pPr>
              <a:spcAft>
                <a:spcPts val="600"/>
              </a:spcAft>
            </a:pPr>
            <a:r>
              <a:rPr sz="1100" b="0" u="sng">
                <a:latin typeface="Avenir"/>
                <a:hlinkClick r:id="rId3"/>
              </a:rPr>
              <a:t>https://jira.egnyte-it.com/browse/CFS-64858</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Smart Specifications - In Product Version</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Construction specifications are extremely long, detailed and complex PDF's accessed by different user-roles such as Project Managers, Estimators, VDC and more. Users find it challenging to locate and extract relevant information from the Specs.</a:t>
            </a:r>
          </a:p>
          <a:p>
            <a:pPr>
              <a:spcAft>
                <a:spcPts val="600"/>
              </a:spcAft>
            </a:pPr>
            <a:r>
              <a:rPr sz="1100" b="1" u="none">
                <a:latin typeface="Avenir"/>
              </a:rPr>
              <a:t>User Stories:</a:t>
            </a:r>
          </a:p>
          <a:p>
            <a:pPr>
              <a:spcAft>
                <a:spcPts val="400"/>
              </a:spcAft>
            </a:pPr>
            <a:r>
              <a:t>1. As a Project Manager / Estimator / VDC team member, I want to open the Smart Spec preview when selecting my specification files, so that I can quickly find the section I’m looking for</a:t>
            </a:r>
          </a:p>
          <a:p>
            <a:pPr>
              <a:spcAft>
                <a:spcPts val="400"/>
              </a:spcAft>
            </a:pPr>
            <a:r>
              <a:t>2. As a PM / Estimator / VDC, I want to ask a natural language query about my specification, so that I can quickly find the information I am looking for.</a:t>
            </a:r>
          </a:p>
          <a:p>
            <a:pPr>
              <a:spcAft>
                <a:spcPts val="600"/>
              </a:spcAft>
            </a:pPr>
            <a:r>
              <a:rPr sz="1100" b="1" u="none">
                <a:latin typeface="Avenir"/>
              </a:rPr>
              <a:t>Description:</a:t>
            </a:r>
          </a:p>
          <a:p>
            <a:pPr>
              <a:spcAft>
                <a:spcPts val="600"/>
              </a:spcAft>
            </a:pPr>
            <a:r>
              <a:rPr sz="1100" b="0" u="none">
                <a:latin typeface="Avenir"/>
              </a:rPr>
              <a:t>Egnyte's AEC doc-classification will automatically identify and tag Specs within a project. When a user clicks on the tagged specification in WebUI, the Smart Specs will automatically load in the preview pane. The user will see all the sections within the Spec on the left panel. When they click on a specific section in the left panel, the center panel will open that specific section. On the right panel, they can ask natural language queries on the spec.</a:t>
            </a:r>
          </a:p>
          <a:p>
            <a:pPr>
              <a:spcAft>
                <a:spcPts val="600"/>
              </a:spcAft>
            </a:pPr>
            <a:r>
              <a:rPr sz="1100" b="1" u="none">
                <a:latin typeface="Avenir"/>
              </a:rPr>
              <a:t>Requirements:</a:t>
            </a:r>
            <a:r>
              <a:rPr sz="1100" b="0" u="sng">
                <a:latin typeface="Avenir"/>
                <a:hlinkClick r:id="rId2"/>
              </a:rPr>
              <a:t>https://egnyte.atlassian.net/wiki/spaces/AEC/pages/446464310/Smart+Specification+Requirements</a:t>
            </a:r>
          </a:p>
          <a:p>
            <a:pPr>
              <a:spcAft>
                <a:spcPts val="600"/>
              </a:spcAft>
            </a:pPr>
            <a:r>
              <a:rPr sz="1100" b="1" u="none">
                <a:latin typeface="Avenir"/>
              </a:rPr>
              <a:t>Figma</a:t>
            </a:r>
          </a:p>
          <a:p>
            <a:pPr>
              <a:spcAft>
                <a:spcPts val="600"/>
              </a:spcAft>
            </a:pPr>
            <a:r>
              <a:rPr sz="1100" b="0" u="sng">
                <a:latin typeface="Avenir"/>
                <a:hlinkClick r:id="rId3"/>
              </a:rPr>
              <a:t>https://www.figma.com/design/pSP6gVOM1NB1dORHzVw1k5/AEC-Trial-Onboarding?node-id=7-17521&amp;node-type=frame&amp;t=2GCW5Ubc2U9ardCl-0</a:t>
            </a:r>
          </a:p>
          <a:p>
            <a:pPr>
              <a:spcAft>
                <a:spcPts val="600"/>
              </a:spcAft>
            </a:pPr>
            <a:r>
              <a:rPr sz="1100" b="0" u="none">
                <a:latin typeface="Avenir"/>
              </a:rPr>
              <a:t>JIRA:</a:t>
            </a:r>
            <a:r>
              <a:rPr sz="1100" b="0" u="sng">
                <a:latin typeface="Avenir"/>
                <a:hlinkClick r:id="rId4"/>
              </a:rPr>
              <a:t>https://jira.egnyte-it.com/browse/CFS-60040</a:t>
            </a:r>
          </a:p>
          <a:p>
            <a:pPr>
              <a:spcAft>
                <a:spcPts val="600"/>
              </a:spcAft>
            </a:pPr>
            <a:r>
              <a:rPr sz="1100" b="0" u="none">
                <a:latin typeface="Avenir"/>
              </a:rPr>
              <a:t>FEATURE FLAG:</a:t>
            </a:r>
            <a:r>
              <a:rPr sz="1100" b="1" u="none">
                <a:latin typeface="Avenir"/>
              </a:rPr>
              <a:t>features.server.SmartSpecFeatureEnabled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Distribution model - new type of resellers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Aiming to integrate with Pax8 we're working on a new type of partner to manage. Such partner will be managed financially by an external operator but Egnyte still needs to provide features in the Billing App, Reseller dashboard and MSP Reseller Dashboard to support such a new type of partner.</a:t>
            </a:r>
          </a:p>
          <a:p>
            <a:pPr>
              <a:spcAft>
                <a:spcPts val="600"/>
              </a:spcAft>
            </a:pPr>
            <a:r>
              <a:rPr sz="1100" b="0" u="none">
                <a:latin typeface="Avenir"/>
              </a:rPr>
              <a:t>Goal</a:t>
            </a:r>
          </a:p>
          <a:p>
            <a:pPr>
              <a:spcAft>
                <a:spcPts val="400"/>
              </a:spcAft>
            </a:pPr>
            <a:r>
              <a:t>• prepare to manage a new type of reseller in Reseller App and Billing App</a:t>
            </a:r>
          </a:p>
          <a:p>
            <a:pPr>
              <a:spcAft>
                <a:spcPts val="400"/>
              </a:spcAft>
            </a:pPr>
            <a:r>
              <a:t>1. In this epic it is assumed that MSP registration process remains unchanged on the Reseller App end - manual registration is done in tab Register.</a:t>
            </a:r>
          </a:p>
          <a:p>
            <a:pPr>
              <a:spcAft>
                <a:spcPts val="400"/>
              </a:spcAft>
            </a:pPr>
            <a:r>
              <a:t>2. Existing and new MSPs transferred to a Distributor will have access to MSP Reseller Dashboard in a limited scope. Assuming work on adjusting the current UI. If a decision is made to enable a new UI for the dashboard then it will be done in separate epics.</a:t>
            </a:r>
          </a:p>
          <a:p>
            <a:pPr>
              <a:spcAft>
                <a:spcPts val="600"/>
              </a:spcAft>
            </a:pPr>
            <a:r>
              <a:rPr sz="1100" b="0" u="none">
                <a:latin typeface="Avenir"/>
              </a:rPr>
              <a:t>Requirements</a:t>
            </a:r>
          </a:p>
          <a:p>
            <a:pPr>
              <a:spcAft>
                <a:spcPts val="600"/>
              </a:spcAft>
            </a:pPr>
            <a:r>
              <a:rPr sz="1100" b="0" u="none">
                <a:latin typeface="Avenir"/>
              </a:rPr>
              <a:t>Once the MSP is registered and is to be managed by an external Distributor solution needs to:</a:t>
            </a:r>
          </a:p>
          <a:p>
            <a:pPr>
              <a:spcAft>
                <a:spcPts val="400"/>
              </a:spcAft>
            </a:pPr>
            <a:r>
              <a:t>• distinguish partners managed in a distribution model and by a specific integrator e.g. Pax8</a:t>
            </a:r>
          </a:p>
          <a:p>
            <a:pPr>
              <a:spcAft>
                <a:spcPts val="400"/>
              </a:spcAft>
            </a:pPr>
            <a:r>
              <a:t>• distinguish plans which can be used for such partners and will be offered through the Distributor</a:t>
            </a:r>
          </a:p>
          <a:p>
            <a:pPr>
              <a:spcAft>
                <a:spcPts val="400"/>
              </a:spcAft>
            </a:pPr>
            <a:r>
              <a:t>• allow Egnyte internal staff users to manage such MSPs in the Settings</a:t>
            </a:r>
          </a:p>
          <a:p>
            <a:pPr>
              <a:spcAft>
                <a:spcPts val="400"/>
              </a:spcAft>
            </a:pPr>
            <a:r>
              <a:t>• allow to find such partners easily in Reseller and in Billing App</a:t>
            </a:r>
          </a:p>
          <a:p>
            <a:pPr>
              <a:spcAft>
                <a:spcPts val="400"/>
              </a:spcAft>
            </a:pPr>
            <a:r>
              <a:t>• simplify onboarding and approval process</a:t>
            </a:r>
          </a:p>
          <a:p>
            <a:pPr>
              <a:spcAft>
                <a:spcPts val="400"/>
              </a:spcAft>
            </a:pPr>
            <a:r>
              <a:t>• do not include such partners in financial processes e.g. payments job</a:t>
            </a:r>
          </a:p>
          <a:p>
            <a:pPr>
              <a:spcAft>
                <a:spcPts val="400"/>
              </a:spcAft>
            </a:pPr>
            <a:r>
              <a:t>• allow to migrate MSP partners to be managed by a Distributor</a:t>
            </a:r>
          </a:p>
          <a:p>
            <a:pPr>
              <a:spcAft>
                <a:spcPts val="400"/>
              </a:spcAft>
            </a:pPr>
            <a:r>
              <a:t>• adjust existing MSP Reseller dashboard for such partners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Top Customer Requests</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Backup to S3 and Wasabi</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MSP and channel partners want to create a 2nd copy of Egnyte data on S3 or Wasabi storage. This is in order to meet their compliance needs.</a:t>
            </a:r>
          </a:p>
          <a:p>
            <a:pPr>
              <a:spcAft>
                <a:spcPts val="600"/>
              </a:spcAft>
            </a:pPr>
            <a:r>
              <a:rPr sz="1100" b="0" u="none">
                <a:latin typeface="Avenir"/>
              </a:rPr>
              <a:t>How do we solve it?</a:t>
            </a:r>
          </a:p>
          <a:p>
            <a:pPr>
              <a:spcAft>
                <a:spcPts val="600"/>
              </a:spcAft>
            </a:pPr>
            <a:r>
              <a:rPr sz="1100" b="0" u="none">
                <a:latin typeface="Avenir"/>
              </a:rPr>
              <a:t>Make External Replication available to MSP's and partners. Have a simplified UI workflow to enable replication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Content Safeguards - Group-based Link Sharing Controls - Phase 2</a:t>
            </a:r>
          </a:p>
        </p:txBody>
      </p:sp>
      <p:sp>
        <p:nvSpPr>
          <p:cNvPr id="3" name="Content Placeholder 2"/>
          <p:cNvSpPr>
            <a:spLocks noGrp="1"/>
          </p:cNvSpPr>
          <p:nvPr>
            <p:ph idx="1" sz="half"/>
          </p:nvPr>
        </p:nvSpPr>
        <p:spPr/>
        <p:txBody>
          <a:bodyPr/>
          <a:lstStyle/>
          <a:p>
            <a:pPr>
              <a:spcAft>
                <a:spcPts val="600"/>
              </a:spcAft>
            </a:pPr>
            <a:r>
              <a:rPr sz="1100" b="0" u="none">
                <a:latin typeface="Avenir"/>
              </a:rPr>
              <a:t>Currently, when applying a Content Safeguard policy, the policy will apply to all roles/groups and all users. Several customers are looking for more flexible CS policies where some roles/groups have different link sharing ability than other groups. We currently support exception policies for link expiry only. We need to expand our coverage to support the same as restriction policies</a:t>
            </a:r>
          </a:p>
          <a:p>
            <a:pPr>
              <a:spcAft>
                <a:spcPts val="600"/>
              </a:spcAft>
            </a:pPr>
            <a:r>
              <a:rPr sz="1100" b="1" u="none">
                <a:latin typeface="Avenir"/>
              </a:rPr>
              <a:t>Example Use Case(s):</a:t>
            </a:r>
          </a:p>
          <a:p>
            <a:pPr>
              <a:spcAft>
                <a:spcPts val="400"/>
              </a:spcAft>
            </a:pPr>
            <a:r>
              <a:t>• Role/Group A can create password-only links on folder A, but Role/Group B is only allowed to create preview-only links on folder A</a:t>
            </a:r>
          </a:p>
          <a:p>
            <a:pPr>
              <a:spcAft>
                <a:spcPts val="400"/>
              </a:spcAft>
            </a:pPr>
            <a:r>
              <a:t>• Role/Group A &amp; B can create password-only links for files with expiry date, but Role/Group C is only allowed to create password-only links for files without expiry links</a:t>
            </a:r>
          </a:p>
          <a:p>
            <a:pPr>
              <a:spcAft>
                <a:spcPts val="600"/>
              </a:spcAft>
            </a:pPr>
            <a:r>
              <a:rPr sz="1100" b="1" u="none">
                <a:latin typeface="Avenir"/>
              </a:rPr>
              <a:t>Requirements</a:t>
            </a:r>
          </a:p>
          <a:p>
            <a:pPr>
              <a:spcAft>
                <a:spcPts val="400"/>
              </a:spcAft>
            </a:pPr>
            <a:r>
              <a:t>• Restriction Policy Requirements</a:t>
            </a:r>
          </a:p>
          <a:p>
            <a:pPr>
              <a:spcAft>
                <a:spcPts val="400"/>
              </a:spcAft>
            </a:pPr>
            <a:r>
              <a:t>• Exception Policy Requirements</a:t>
            </a:r>
          </a:p>
          <a:p>
            <a:pPr>
              <a:spcAft>
                <a:spcPts val="400"/>
              </a:spcAft>
            </a:pPr>
            <a:r>
              <a:t>• Policies can only be controlled for an entire domain or groups within a single domain</a:t>
            </a:r>
          </a:p>
          <a:p>
            <a:pPr>
              <a:spcAft>
                <a:spcPts val="600"/>
              </a:spcAft>
            </a:pPr>
            <a:r>
              <a:rPr sz="1100" b="1" u="none">
                <a:latin typeface="Avenir"/>
              </a:rPr>
              <a:t>UX Design (Needs to be Updated):</a:t>
            </a:r>
          </a:p>
          <a:p>
            <a:pPr>
              <a:spcAft>
                <a:spcPts val="600"/>
              </a:spcAft>
            </a:pPr>
            <a:r>
              <a:rPr sz="1100" b="0" u="sng">
                <a:latin typeface="Avenir"/>
                <a:hlinkClick r:id="rId2"/>
              </a:rPr>
              <a:t>https://www.figma.com/file/Xyhi03eWgv6tnwzq4RwcQA/CS--Role-based-Link-Sharing-Controls(UX-1899)?node-id=2%3A5079&amp;t=wNGi4ZnNg81Ymlcp-0</a:t>
            </a:r>
          </a:p>
          <a:p>
            <a:pPr>
              <a:spcAft>
                <a:spcPts val="600"/>
              </a:spcAft>
            </a:pPr>
            <a:r>
              <a:rPr sz="1100" b="1" u="none">
                <a:latin typeface="Avenir"/>
              </a:rPr>
              <a:t>Use the same UX design for CS Exception policies as we have for CS Restriction policies:</a:t>
            </a:r>
          </a:p>
          <a:p>
            <a:pPr>
              <a:spcAft>
                <a:spcPts val="600"/>
              </a:spcAft>
            </a:pPr>
            <a:r>
              <a:rPr sz="1100" b="0" u="sng">
                <a:latin typeface="Avenir"/>
                <a:hlinkClick r:id="rId3"/>
              </a:rPr>
              <a:t>https://www.figma.com/file/x8gotwY1pLOoZERmnOiKI0/CS-~~-Role-based-Link-Sharing-Controls-~~-Q2-2023?node-id=1-5217&amp;t=R6pDhEjG65kCZK9r-0#396444732</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Provide ability to pause archival/deletion policies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IPG has a workflow where they create an archival policy, it moves files to a 'warm archive' location in the main domain and then Storage Sync moves the files in the 'warm archive' to a external location. However, they only have the archival policy active for a few weeks every quarter.</a:t>
            </a:r>
          </a:p>
          <a:p>
            <a:pPr>
              <a:spcAft>
                <a:spcPts val="600"/>
              </a:spcAft>
            </a:pPr>
            <a:r>
              <a:rPr sz="1100" b="1" u="none">
                <a:latin typeface="Avenir"/>
              </a:rPr>
              <a:t>User Story</a:t>
            </a:r>
          </a:p>
          <a:p>
            <a:pPr>
              <a:spcAft>
                <a:spcPts val="600"/>
              </a:spcAft>
            </a:pPr>
            <a:r>
              <a:rPr sz="1100" b="0" u="none">
                <a:latin typeface="Avenir"/>
              </a:rPr>
              <a:t>Their current process is to delete the policies and then complete recreate them. That is a lot of work and they have requested the ability to either pause or recreate/duplicate policies so they can easily 're-enable' the policies on their current schedule.</a:t>
            </a:r>
          </a:p>
          <a:p>
            <a:pPr>
              <a:spcAft>
                <a:spcPts val="600"/>
              </a:spcAft>
            </a:pPr>
            <a:r>
              <a:rPr sz="1100" b="1" u="none">
                <a:latin typeface="Avenir"/>
              </a:rPr>
              <a:t>Feature Description</a:t>
            </a:r>
          </a:p>
          <a:p>
            <a:pPr>
              <a:spcAft>
                <a:spcPts val="600"/>
              </a:spcAft>
            </a:pPr>
            <a:r>
              <a:rPr sz="1100" b="0" u="none">
                <a:latin typeface="Avenir"/>
              </a:rPr>
              <a:t>Based on discussion during refinement on 2/19, the concept of 'pausing' a policy seems to be the most straight forward.</a:t>
            </a:r>
          </a:p>
          <a:p>
            <a:pPr>
              <a:spcAft>
                <a:spcPts val="400"/>
              </a:spcAft>
            </a:pPr>
            <a:r>
              <a:t>• Frontend - provide pause/restart option for published policies</a:t>
            </a:r>
          </a:p>
          <a:p>
            <a:pPr>
              <a:spcAft>
                <a:spcPts val="400"/>
              </a:spcAft>
            </a:pPr>
            <a:r>
              <a:t>• Backend - use existing functionality to basically put the policy back into draft mode and unstamp the files that match the policy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Uncategorized</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Feature Entitlements Q2 2025 Grouping</a:t>
            </a:r>
          </a:p>
        </p:txBody>
      </p:sp>
      <p:sp>
        <p:nvSpPr>
          <p:cNvPr id="3" name="Content Placeholder 2"/>
          <p:cNvSpPr>
            <a:spLocks noGrp="1"/>
          </p:cNvSpPr>
          <p:nvPr>
            <p:ph idx="1" sz="half"/>
          </p:nvPr>
        </p:nvSpPr>
        <p:spPr/>
        <p:txBody>
          <a:bodyPr/>
          <a:lstStyle/>
          <a:p>
            <a:pPr>
              <a:spcAft>
                <a:spcPts val="600"/>
              </a:spcAft>
            </a:pPr>
            <a:r>
              <a:rPr sz="1100" b="0" u="none">
                <a:latin typeface="Avenir"/>
              </a:rPr>
              <a:t>Feature Entitlements Q2 2025 Grouping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Document Labels - Skip signed-PDFs from stamping</a:t>
            </a:r>
          </a:p>
        </p:txBody>
      </p:sp>
      <p:sp>
        <p:nvSpPr>
          <p:cNvPr id="3" name="Content Placeholder 2"/>
          <p:cNvSpPr>
            <a:spLocks noGrp="1"/>
          </p:cNvSpPr>
          <p:nvPr>
            <p:ph idx="1" sz="half"/>
          </p:nvPr>
        </p:nvSpPr>
        <p:spPr/>
        <p:txBody>
          <a:bodyPr/>
          <a:lstStyle/>
          <a:p>
            <a:pPr>
              <a:spcAft>
                <a:spcPts val="600"/>
              </a:spcAft>
            </a:pPr>
            <a:r>
              <a:rPr sz="1100" b="0" u="none">
                <a:latin typeface="Avenir"/>
              </a:rPr>
              <a:t>Background :</a:t>
            </a:r>
          </a:p>
          <a:p>
            <a:pPr>
              <a:spcAft>
                <a:spcPts val="600"/>
              </a:spcAft>
            </a:pPr>
            <a:r>
              <a:rPr sz="1100" b="0" u="none">
                <a:latin typeface="Avenir"/>
              </a:rPr>
              <a:t>Microsoft Purview provides labeling and protection capabilities for sensitive documents. However, applying a Purview sensitivity label to a PDF document that has already been signed involves certain considerations due to the nature of digital signatures and document protections.</a:t>
            </a:r>
          </a:p>
          <a:p>
            <a:pPr>
              <a:spcAft>
                <a:spcPts val="600"/>
              </a:spcAft>
            </a:pPr>
            <a:r>
              <a:rPr sz="1100" b="0" u="none">
                <a:latin typeface="Avenir"/>
              </a:rPr>
              <a:t>Requirements</a:t>
            </a:r>
          </a:p>
          <a:p>
            <a:pPr>
              <a:spcAft>
                <a:spcPts val="400"/>
              </a:spcAft>
            </a:pPr>
            <a:r>
              <a:t>• Add a UI tooltip in Document Labels to explain the limitations.</a:t>
            </a:r>
          </a:p>
          <a:p>
            <a:pPr>
              <a:spcAft>
                <a:spcPts val="400"/>
              </a:spcAft>
            </a:pPr>
            <a:r>
              <a:t>• Introduce a checkbox option to allow customers to choose whether to stamp signed PDF files, with the default setting as unchecked. Leaving unchecked, will not update the File Metadata as well.</a:t>
            </a:r>
          </a:p>
          <a:p>
            <a:pPr>
              <a:spcAft>
                <a:spcPts val="400"/>
              </a:spcAft>
            </a:pPr>
            <a:r>
              <a:t>• Configure metadata stamping to automatically skip any PDF documents with labels if S&amp;G requests not to stamp them.</a:t>
            </a:r>
          </a:p>
          <a:p>
            <a:pPr>
              <a:spcAft>
                <a:spcPts val="400"/>
              </a:spcAft>
            </a:pPr>
            <a:r>
              <a:t>• Capture the reason for skipping the file in audit logs of S&amp;G and CFS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Date from Egnyte to Egnyte (D2D)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one Egnyte domain to another (D2D)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 pattern evaluation tool</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introduction of custom patterns matching provides customers the ability to identify patterns that might be specific to their company or industry or also identify regulatory items that we have not built into the product yet (i.e. CUI documents). However, even though the wildcard options in the custom patterns were designed to be simple, customers can still create them incorrectly. Running through multiple iterations of a custom pattern can be frustrating for the user and also expensive for Egnyte since each new pattern causes a reclassification of all the sources connected to a S&amp;G tenant.</a:t>
            </a:r>
          </a:p>
          <a:p>
            <a:pPr>
              <a:spcAft>
                <a:spcPts val="600"/>
              </a:spcAft>
            </a:pPr>
            <a:r>
              <a:rPr sz="1100" b="1" u="none">
                <a:latin typeface="Avenir"/>
              </a:rPr>
              <a:t>User Story</a:t>
            </a:r>
          </a:p>
          <a:p>
            <a:pPr>
              <a:spcAft>
                <a:spcPts val="600"/>
              </a:spcAft>
            </a:pPr>
            <a:r>
              <a:rPr sz="1100" b="0" u="none">
                <a:latin typeface="Avenir"/>
              </a:rPr>
              <a:t>To help with this, it would be beneficial to provide the ability for a user to test any pattern they create before pushing it as active. This type of tool would also allow us to export more advanced pattern creation (i.e. closer to full regex capabilities) that some customers and many SEs/PS have asked for.</a:t>
            </a:r>
          </a:p>
          <a:p>
            <a:pPr>
              <a:spcAft>
                <a:spcPts val="600"/>
              </a:spcAft>
            </a:pPr>
            <a:r>
              <a:rPr sz="1100" b="1" u="none">
                <a:latin typeface="Avenir"/>
              </a:rPr>
              <a:t>Feature Description</a:t>
            </a:r>
          </a:p>
          <a:p>
            <a:pPr>
              <a:spcAft>
                <a:spcPts val="600"/>
              </a:spcAft>
            </a:pPr>
            <a:r>
              <a:rPr sz="1100" b="0" u="none">
                <a:latin typeface="Avenir"/>
              </a:rPr>
              <a:t>When creating a custom pattern, provide an area where the user can enter text strings (i.e. copy and paste from actual data they're trying to match) and the tool will provide an indication if the string matches the defined custom pattern</a:t>
            </a:r>
          </a:p>
          <a:p>
            <a:pPr>
              <a:spcAft>
                <a:spcPts val="600"/>
              </a:spcAft>
            </a:pPr>
            <a:r>
              <a:rPr sz="1100" b="1" u="none">
                <a:latin typeface="Avenir"/>
              </a:rPr>
              <a:t>Public Summary</a:t>
            </a:r>
          </a:p>
          <a:p>
            <a:pPr>
              <a:spcAft>
                <a:spcPts val="600"/>
              </a:spcAft>
            </a:pPr>
            <a:r>
              <a:rPr sz="1100" b="0" u="none">
                <a:latin typeface="Avenir"/>
              </a:rPr>
              <a:t>Users struggle to create classification policies that utilize the custom pattern feature, specifically it is a long process to create and test their custom patterns since they have to allow the policy to scan all of the file contents in the domain to see if it returns the results they expect. By providing the ability to test the custom patterns against actual strings from their data before deploying the policy, it should significantly decrease the time to value of the feature.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 without a Trial</a:t>
            </a:r>
          </a:p>
        </p:txBody>
      </p:sp>
      <p:sp>
        <p:nvSpPr>
          <p:cNvPr id="3" name="Content Placeholder 2"/>
          <p:cNvSpPr>
            <a:spLocks noGrp="1"/>
          </p:cNvSpPr>
          <p:nvPr>
            <p:ph idx="1" sz="half"/>
          </p:nvPr>
        </p:nvSpPr>
        <p:spPr/>
        <p:txBody>
          <a:bodyPr/>
          <a:lstStyle/>
          <a:p>
            <a:pPr>
              <a:spcAft>
                <a:spcPts val="600"/>
              </a:spcAft>
            </a:pPr>
            <a:r>
              <a:rPr sz="1100" b="1" u="none">
                <a:latin typeface="Avenir"/>
              </a:rPr>
              <a:t>Background and Strategic Fit:</a:t>
            </a:r>
          </a:p>
          <a:p>
            <a:pPr>
              <a:spcAft>
                <a:spcPts val="600"/>
              </a:spcAft>
            </a:pPr>
            <a:r>
              <a:rPr sz="1100" b="0" u="none">
                <a:latin typeface="Avenir"/>
              </a:rPr>
              <a:t>Setting an account without the need to go through a trial can be used for multiple reasons:</a:t>
            </a:r>
          </a:p>
          <a:p>
            <a:pPr>
              <a:spcAft>
                <a:spcPts val="400"/>
              </a:spcAft>
            </a:pPr>
            <a:r>
              <a:t>• Creating a domain for a customer that signed a contract and did not go through a trial. Sales had direct discussions with a prospects including demos, so when a contract is signed there is no need for a "trial", they are ready to start working</a:t>
            </a:r>
          </a:p>
          <a:p>
            <a:pPr>
              <a:spcAft>
                <a:spcPts val="400"/>
              </a:spcAft>
            </a:pPr>
            <a:r>
              <a:t>• If on invoice - mark as invoice</a:t>
            </a:r>
          </a:p>
          <a:p>
            <a:pPr>
              <a:spcAft>
                <a:spcPts val="400"/>
              </a:spcAft>
            </a:pPr>
            <a:r>
              <a:t>• If on CC - ask for CC details</a:t>
            </a:r>
          </a:p>
          <a:p>
            <a:pPr>
              <a:spcAft>
                <a:spcPts val="400"/>
              </a:spcAft>
            </a:pPr>
            <a:r>
              <a:t>• Send the user a "special email invite" (e.g. congratulations for choosing Egnyte...)</a:t>
            </a:r>
          </a:p>
          <a:p>
            <a:pPr>
              <a:spcAft>
                <a:spcPts val="400"/>
              </a:spcAft>
            </a:pPr>
            <a:r>
              <a:t>• Use special design (Lisa Raid)</a:t>
            </a:r>
          </a:p>
          <a:p>
            <a:pPr>
              <a:spcAft>
                <a:spcPts val="400"/>
              </a:spcAft>
            </a:pPr>
            <a:r>
              <a:t>• Send the user a link to collect the credentials of the first user (Who is this sent to, the business person or the technical person)</a:t>
            </a:r>
          </a:p>
          <a:p>
            <a:pPr>
              <a:spcAft>
                <a:spcPts val="400"/>
              </a:spcAft>
            </a:pPr>
            <a:r>
              <a:t>• Leverage the mechanism from https://jira.egnyte-it.com/browse/APPS-8320</a:t>
            </a:r>
          </a:p>
          <a:p>
            <a:pPr>
              <a:spcAft>
                <a:spcPts val="400"/>
              </a:spcAft>
            </a:pPr>
            <a:r>
              <a:t>• Skip the admin survey or any lead creation in SFDC</a:t>
            </a:r>
          </a:p>
          <a:p>
            <a:pPr>
              <a:spcAft>
                <a:spcPts val="400"/>
              </a:spcAft>
            </a:pPr>
            <a:r>
              <a:t>• Ask the user for the domain name, create it and mark it as "paid", make that first user the first admin of the domain</a:t>
            </a:r>
          </a:p>
          <a:p>
            <a:pPr>
              <a:spcAft>
                <a:spcPts val="400"/>
              </a:spcAft>
            </a:pPr>
            <a:r>
              <a:t>• Validate domain is not used</a:t>
            </a:r>
          </a:p>
          <a:p>
            <a:pPr>
              <a:spcAft>
                <a:spcPts val="400"/>
              </a:spcAft>
            </a:pPr>
            <a:r>
              <a:t>• Validate user email</a:t>
            </a:r>
          </a:p>
          <a:p>
            <a:pPr>
              <a:spcAft>
                <a:spcPts val="600"/>
              </a:spcAft>
            </a:pPr>
            <a:r>
              <a:rPr sz="1100" b="1" u="none">
                <a:latin typeface="Avenir"/>
              </a:rPr>
              <a:t>Goals:</a:t>
            </a:r>
          </a:p>
          <a:p>
            <a:pPr>
              <a:spcAft>
                <a:spcPts val="400"/>
              </a:spcAft>
            </a:pPr>
            <a:r>
              <a:t>• Simple for user</a:t>
            </a:r>
          </a:p>
          <a:p>
            <a:pPr>
              <a:spcAft>
                <a:spcPts val="400"/>
              </a:spcAft>
            </a:pPr>
            <a:r>
              <a:t>• No need to create a trial first</a:t>
            </a:r>
          </a:p>
          <a:p>
            <a:pPr>
              <a:spcAft>
                <a:spcPts val="400"/>
              </a:spcAft>
            </a:pPr>
            <a:r>
              <a:t>• Elevated experience ("White glove" feel to it)</a:t>
            </a:r>
          </a:p>
          <a:p>
            <a:pPr>
              <a:spcAft>
                <a:spcPts val="600"/>
              </a:spcAft>
            </a:pPr>
            <a:r>
              <a:rPr sz="1100" b="1" u="none">
                <a:latin typeface="Avenir"/>
              </a:rPr>
              <a:t>Proposed Solution:</a:t>
            </a:r>
            <a:r>
              <a:rPr sz="1100" b="0" u="none">
                <a:latin typeface="Avenir"/>
              </a:rPr>
              <a:t>The proposed flow is here [</a:t>
            </a:r>
            <a:r>
              <a:rPr sz="1100" b="0" u="sng">
                <a:latin typeface="Avenir"/>
                <a:hlinkClick r:id="rId2"/>
              </a:rPr>
              <a:t>https://lucid.app/lucidchart/0c321564-165e-4fe4-be8b-b4c47f7bc3ef/edit?invitationId=inv_945897cc-e8cc-4620-9d03-403060f6442d&amp;page=0_0#</a:t>
            </a:r>
            <a:r>
              <a:rPr sz="1100" b="0" u="none">
                <a:latin typeface="Avenir"/>
              </a:rPr>
              <a:t>|#]]</a:t>
            </a:r>
          </a:p>
          <a:p>
            <a:pPr>
              <a:spcAft>
                <a:spcPts val="400"/>
              </a:spcAft>
            </a:pPr>
            <a:r>
              <a:t>• Get indication from SFDC that the account is paid</a:t>
            </a:r>
          </a:p>
          <a:p>
            <a:pPr>
              <a:spcAft>
                <a:spcPts val="400"/>
              </a:spcAft>
            </a:pPr>
            <a:r>
              <a:t>• Get from SFDC the parameters of the user we will be sending this to</a:t>
            </a:r>
          </a:p>
          <a:p>
            <a:pPr>
              <a:spcAft>
                <a:spcPts val="400"/>
              </a:spcAft>
            </a:pPr>
            <a:r>
              <a:t>• Use elements from https://jira.egnyte-it.com/browse/APPS-8320 in order to create the domain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sz="2800">
                <a:latin typeface="Avenir"/>
              </a:rPr>
              <a:t>CMMC Compliance</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Automated Deployment Spillover</a:t>
            </a:r>
          </a:p>
        </p:txBody>
      </p:sp>
      <p:sp>
        <p:nvSpPr>
          <p:cNvPr id="3" name="Content Placeholder 2"/>
          <p:cNvSpPr>
            <a:spLocks noGrp="1"/>
          </p:cNvSpPr>
          <p:nvPr>
            <p:ph idx="1" sz="half"/>
          </p:nvPr>
        </p:nvSpPr>
        <p:spPr/>
        <p:txBody>
          <a:bodyPr/>
          <a:lstStyle/>
          <a:p>
            <a:pPr>
              <a:spcAft>
                <a:spcPts val="600"/>
              </a:spcAft>
            </a:pPr>
            <a:r>
              <a:rPr sz="1100" b="0" u="none">
                <a:latin typeface="Avenir"/>
              </a:rPr>
              <a:t>Automated Deployment Spillover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priority field</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priority. This ensures that when multiple sensitivity labels or content classification policies are applicable, the label with the highest priority takes precedence. This priority order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the Purview label with the highest priority on a document so that I can label sensitive content correctly.</a:t>
            </a:r>
          </a:p>
          <a:p>
            <a:pPr>
              <a:spcAft>
                <a:spcPts val="600"/>
              </a:spcAft>
            </a:pPr>
            <a:r>
              <a:rPr sz="1100" b="1" u="none">
                <a:latin typeface="Avenir"/>
              </a:rPr>
              <a:t>Feature Description</a:t>
            </a:r>
          </a:p>
          <a:p>
            <a:pPr>
              <a:spcAft>
                <a:spcPts val="400"/>
              </a:spcAft>
            </a:pPr>
            <a:r>
              <a:t>1. Import the priority order along with the label definition</a:t>
            </a:r>
          </a:p>
          <a:p>
            <a:pPr>
              <a:spcAft>
                <a:spcPts val="400"/>
              </a:spcAft>
            </a:pPr>
            <a:r>
              <a:t>2. Sort the labels in UI based on the priority order, highest label will be on the top.</a:t>
            </a:r>
          </a:p>
          <a:p>
            <a:pPr>
              <a:spcAft>
                <a:spcPts val="400"/>
              </a:spcAft>
            </a:pPr>
            <a:r>
              <a:t>3. As Egnyte S&amp;G Document Labels allows to import the label definitions from more than one source, it is advisable to divide and sort the label based on the source and display the same in Document labels UI</a:t>
            </a:r>
          </a:p>
          <a:p>
            <a:pPr>
              <a:spcAft>
                <a:spcPts val="400"/>
              </a:spcAft>
            </a:pPr>
            <a:r>
              <a:t>4. In the event of applying multiple labels, S&amp;G should consider the higher Priority order label and apply only one label (send the highest level of priority label information to Metadata Stamping Service. MIP SDK cannot stamp more than one label definition at a time, trying to apply more than one label will replace the old label with latest)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Model DB Refactoring for Scale</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Server-side MixPanel events</a:t>
            </a:r>
          </a:p>
        </p:txBody>
      </p:sp>
      <p:sp>
        <p:nvSpPr>
          <p:cNvPr id="3" name="Content Placeholder 2"/>
          <p:cNvSpPr>
            <a:spLocks noGrp="1"/>
          </p:cNvSpPr>
          <p:nvPr>
            <p:ph idx="1" sz="half"/>
          </p:nvPr>
        </p:nvSpPr>
        <p:spPr/>
        <p:txBody>
          <a:bodyPr/>
          <a:lstStyle/>
          <a:p>
            <a:pPr>
              <a:spcAft>
                <a:spcPts val="600"/>
              </a:spcAft>
            </a:pPr>
            <a:r>
              <a:rPr sz="1100" b="0" u="none">
                <a:latin typeface="Avenir"/>
              </a:rPr>
              <a:t>Mixpanel events from backend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 review and select solution for automatic deployments</a:t>
            </a:r>
          </a:p>
        </p:txBody>
      </p:sp>
      <p:sp>
        <p:nvSpPr>
          <p:cNvPr id="3" name="Content Placeholder 2"/>
          <p:cNvSpPr>
            <a:spLocks noGrp="1"/>
          </p:cNvSpPr>
          <p:nvPr>
            <p:ph idx="1" sz="half"/>
          </p:nvPr>
        </p:nvSpPr>
        <p:spPr/>
        <p:txBody>
          <a:bodyPr/>
          <a:lstStyle/>
          <a:p>
            <a:pPr>
              <a:spcAft>
                <a:spcPts val="600"/>
              </a:spcAft>
            </a:pPr>
            <a:r>
              <a:rPr sz="1100" b="0" u="none">
                <a:latin typeface="Avenir"/>
              </a:rPr>
              <a:t>Goal</a:t>
            </a:r>
          </a:p>
          <a:p>
            <a:pPr>
              <a:spcAft>
                <a:spcPts val="600"/>
              </a:spcAft>
            </a:pPr>
            <a:r>
              <a:rPr sz="1100" b="0" u="none">
                <a:latin typeface="Avenir"/>
              </a:rPr>
              <a:t>Based on the knowledge about Pax8 specifics and work done by TechOPS internal and external teams review possible solutions to support automated provisioning based on data received from SFDC.</a:t>
            </a:r>
          </a:p>
          <a:p>
            <a:pPr>
              <a:spcAft>
                <a:spcPts val="600"/>
              </a:spcAft>
            </a:pPr>
            <a:r>
              <a:rPr sz="1100" b="0" u="none">
                <a:latin typeface="Avenir"/>
              </a:rPr>
              <a:t>Previously the following were considered:</a:t>
            </a:r>
          </a:p>
          <a:p>
            <a:pPr>
              <a:spcAft>
                <a:spcPts val="400"/>
              </a:spcAft>
            </a:pPr>
            <a:r>
              <a:t>1. Domain without a trial solution</a:t>
            </a:r>
          </a:p>
          <a:p>
            <a:pPr>
              <a:spcAft>
                <a:spcPts val="400"/>
              </a:spcAft>
            </a:pPr>
            <a:r>
              <a:t>2. BPA ecosystem</a:t>
            </a:r>
          </a:p>
          <a:p>
            <a:pPr>
              <a:spcAft>
                <a:spcPts val="400"/>
              </a:spcAft>
            </a:pPr>
            <a:r>
              <a:t>3. MSP Public API</a:t>
            </a:r>
          </a:p>
          <a:p>
            <a:pPr>
              <a:spcAft>
                <a:spcPts val="600"/>
              </a:spcAft>
            </a:pPr>
            <a:r>
              <a:rPr sz="1100" b="0" u="none">
                <a:latin typeface="Avenir"/>
              </a:rPr>
              <a:t>Requirements</a:t>
            </a:r>
          </a:p>
          <a:p>
            <a:pPr>
              <a:spcAft>
                <a:spcPts val="400"/>
              </a:spcAft>
            </a:pPr>
            <a:r>
              <a:t>1. Review possible options</a:t>
            </a:r>
          </a:p>
          <a:p>
            <a:pPr>
              <a:spcAft>
                <a:spcPts val="400"/>
              </a:spcAft>
            </a:pPr>
            <a:r>
              <a:t>2. Select the solution</a:t>
            </a:r>
          </a:p>
          <a:p>
            <a:pPr>
              <a:spcAft>
                <a:spcPts val="400"/>
              </a:spcAft>
            </a:pPr>
            <a:r>
              <a:t>3. Prepare technical document about the selected solution so that it is known how next epic will be implemented</a:t>
            </a:r>
          </a:p>
          <a:p>
            <a:pPr>
              <a:spcAft>
                <a:spcPts val="600"/>
              </a:spcAft>
            </a:pPr>
            <a:r>
              <a:rPr sz="1100" b="0" u="none">
                <a:latin typeface="Avenir"/>
              </a:rPr>
              <a:t>Resources</a:t>
            </a:r>
          </a:p>
          <a:p>
            <a:pPr>
              <a:spcAft>
                <a:spcPts val="400"/>
              </a:spcAft>
            </a:pPr>
            <a:r>
              <a:t>1. Requirements for Pax8:</a:t>
            </a:r>
          </a:p>
          <a:p>
            <a:pPr>
              <a:spcAft>
                <a:spcPts val="400"/>
              </a:spcAft>
            </a:pPr>
            <a:r>
              <a:t>2. Design prepared in Q4 2024:</a:t>
            </a:r>
          </a:p>
          <a:p>
            <a:pPr>
              <a:spcAft>
                <a:spcPts val="400"/>
              </a:spcAft>
            </a:pPr>
            <a:r>
              <a:t>3. Domain without a trial solution:</a:t>
            </a:r>
          </a:p>
          <a:p>
            <a:pPr>
              <a:spcAft>
                <a:spcPts val="400"/>
              </a:spcAft>
            </a:pPr>
            <a:r>
              <a:t>4. BPA ecosystem:</a:t>
            </a:r>
          </a:p>
          <a:p>
            <a:pPr>
              <a:spcAft>
                <a:spcPts val="400"/>
              </a:spcAft>
            </a:pPr>
            <a:r>
              <a:t>5. MSP Public API:</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Sales Initiated Trial</a:t>
            </a:r>
          </a:p>
        </p:txBody>
      </p:sp>
      <p:sp>
        <p:nvSpPr>
          <p:cNvPr id="3" name="Content Placeholder 2"/>
          <p:cNvSpPr>
            <a:spLocks noGrp="1"/>
          </p:cNvSpPr>
          <p:nvPr>
            <p:ph idx="1" sz="half"/>
          </p:nvPr>
        </p:nvSpPr>
        <p:spPr/>
        <p:txBody>
          <a:bodyPr/>
          <a:lstStyle/>
          <a:p>
            <a:pPr>
              <a:spcAft>
                <a:spcPts val="600"/>
              </a:spcAft>
            </a:pPr>
            <a:r>
              <a:rPr sz="1100" b="0" u="none">
                <a:latin typeface="Avenir"/>
              </a:rPr>
              <a:t>Offer a chance to start a Platform Enterprise trial to a potential customer. The customer is interested in Egnyte and we want to avoid starting them on a regular trial. We do not want them waiting for several days due to manual setup and removal of limitations of this plan.</a:t>
            </a:r>
          </a:p>
          <a:p>
            <a:pPr>
              <a:spcAft>
                <a:spcPts val="400"/>
              </a:spcAft>
            </a:pPr>
            <a:r>
              <a:t>• Send the user a "special email invite" (e.g. Thank you for being a great Egnyte customer...),</a:t>
            </a:r>
          </a:p>
          <a:p>
            <a:pPr>
              <a:spcAft>
                <a:spcPts val="400"/>
              </a:spcAft>
            </a:pPr>
            <a:r>
              <a:t>• Send the user a link to "Setup your account"</a:t>
            </a:r>
          </a:p>
          <a:p>
            <a:pPr>
              <a:spcAft>
                <a:spcPts val="400"/>
              </a:spcAft>
            </a:pPr>
            <a:r>
              <a:t>• Should use the same flow as Egnyte For Life only difference is that the PVI that they're landing on has a single plan</a:t>
            </a:r>
          </a:p>
          <a:p>
            <a:pPr>
              <a:spcAft>
                <a:spcPts val="400"/>
              </a:spcAft>
            </a:pPr>
            <a:r>
              <a:t>• Allows Sales to send an invitation to a PROSPECT and have them land on a Platform Enterprise Trial without limitations</a:t>
            </a:r>
          </a:p>
          <a:p>
            <a:pPr>
              <a:spcAft>
                <a:spcPts val="400"/>
              </a:spcAft>
            </a:pPr>
            <a:r>
              <a:t>• Create a domain without needing to do so on</a:t>
            </a:r>
            <a:r>
              <a:rPr sz="1100" b="0" u="sng">
                <a:latin typeface="Avenir"/>
                <a:hlinkClick r:id="rId2"/>
              </a:rPr>
              <a:t>https://www.egnyte.com/</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SS on Azure Gov public cloud (FedRAMP certified)</a:t>
            </a:r>
          </a:p>
        </p:txBody>
      </p:sp>
      <p:sp>
        <p:nvSpPr>
          <p:cNvPr id="3" name="Content Placeholder 2"/>
          <p:cNvSpPr>
            <a:spLocks noGrp="1"/>
          </p:cNvSpPr>
          <p:nvPr>
            <p:ph idx="1" sz="half"/>
          </p:nvPr>
        </p:nvSpPr>
        <p:spPr/>
        <p:txBody>
          <a:bodyPr/>
          <a:lstStyle/>
          <a:p>
            <a:pPr>
              <a:spcAft>
                <a:spcPts val="600"/>
              </a:spcAft>
            </a:pPr>
            <a:r>
              <a:rPr sz="1100" b="0" u="none">
                <a:latin typeface="Avenir"/>
              </a:rPr>
              <a:t>There is requirement from customers especially</a:t>
            </a:r>
            <a:r>
              <a:rPr sz="1100" b="1" u="none">
                <a:latin typeface="Avenir"/>
              </a:rPr>
              <a:t>NetCov</a:t>
            </a:r>
            <a:r>
              <a:rPr sz="1100" b="0" u="none">
                <a:latin typeface="Avenir"/>
              </a:rPr>
              <a:t>( an high profile MSP ) to support SS on Azure Gov public cloud due to high compute and performance requirement from their applications.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Value Scorecard</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Option to match single pattern in a criteria section for ALL operator</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Currently, there is inconsistent behavior regarding how the ALL operator works for custom classification policies, where some sections require a match for all items selected and some only require any item in that section selected. We need to both make that consistent and make it easier for the customer to use.</a:t>
            </a:r>
          </a:p>
          <a:p>
            <a:pPr>
              <a:spcAft>
                <a:spcPts val="600"/>
              </a:spcAft>
            </a:pPr>
            <a:r>
              <a:rPr sz="1100" b="1" u="none">
                <a:latin typeface="Avenir"/>
              </a:rPr>
              <a:t>User Story</a:t>
            </a:r>
          </a:p>
          <a:p>
            <a:pPr>
              <a:spcAft>
                <a:spcPts val="600"/>
              </a:spcAft>
            </a:pPr>
            <a:r>
              <a:rPr sz="1100" b="0" u="none">
                <a:latin typeface="Avenir"/>
              </a:rPr>
              <a:t>A user specifies the ALL operator and selects</a:t>
            </a:r>
            <a:r>
              <a:rPr sz="1100" b="1" u="none">
                <a:latin typeface="Avenir"/>
              </a:rPr>
              <a:t>Sensitive Content Patterns</a:t>
            </a:r>
            <a:r>
              <a:rPr sz="1100" b="0" u="none">
                <a:latin typeface="Avenir"/>
              </a:rPr>
              <a:t>and</a:t>
            </a:r>
            <a:r>
              <a:rPr sz="1100" b="1" u="none">
                <a:latin typeface="Avenir"/>
              </a:rPr>
              <a:t>File Paths and Attributes.</a:t>
            </a:r>
            <a:r>
              <a:rPr sz="1100" b="0" u="none">
                <a:latin typeface="Avenir"/>
              </a:rPr>
              <a:t>They would like it to match ANY of the sensitive content patterns select but only in the file paths defined. They do not need it to match ALL of they selected sensitive content patterns</a:t>
            </a:r>
          </a:p>
          <a:p>
            <a:pPr>
              <a:spcAft>
                <a:spcPts val="600"/>
              </a:spcAft>
            </a:pPr>
            <a:r>
              <a:rPr sz="1100" b="1" u="none">
                <a:latin typeface="Avenir"/>
              </a:rPr>
              <a:t>Feature Description</a:t>
            </a:r>
          </a:p>
          <a:p>
            <a:pPr>
              <a:spcAft>
                <a:spcPts val="600"/>
              </a:spcAft>
            </a:pPr>
            <a:r>
              <a:rPr sz="1100" b="0" u="none">
                <a:latin typeface="Avenir"/>
              </a:rPr>
              <a:t>Provide the ability for users, that when using the global "ALL" operator, they can specify if ALL or ANY criteria within a section (i.e. sensitive content patterns) must match.</a:t>
            </a:r>
          </a:p>
          <a:p>
            <a:pPr>
              <a:spcAft>
                <a:spcPts val="600"/>
              </a:spcAft>
            </a:pPr>
            <a:r>
              <a:rPr sz="1100" b="1" u="none">
                <a:latin typeface="Avenir"/>
              </a:rPr>
              <a:t>Public Summary</a:t>
            </a:r>
          </a:p>
          <a:p>
            <a:pPr>
              <a:spcAft>
                <a:spcPts val="600"/>
              </a:spcAft>
            </a:pPr>
            <a:r>
              <a:rPr sz="1100" b="0" u="none">
                <a:latin typeface="Avenir"/>
              </a:rPr>
              <a:t>When creating custom classification policies, users need more granular options for the behavior of each individual criteria. This feature will allow users to specify how a specific section is utilized by the policy. For example, if a user defines the policy to match ALL criteria and define multiple items in both the Sensitive Content Patterns and Document Types sections, they will be able to chose that it match ALL patterns but ANY of the document types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Distributors model - adjust MSP Reseller dashboard</a:t>
            </a:r>
          </a:p>
        </p:txBody>
      </p:sp>
      <p:sp>
        <p:nvSpPr>
          <p:cNvPr id="3" name="Content Placeholder 2"/>
          <p:cNvSpPr>
            <a:spLocks noGrp="1"/>
          </p:cNvSpPr>
          <p:nvPr>
            <p:ph idx="1" sz="half"/>
          </p:nvPr>
        </p:nvSpPr>
        <p:spPr/>
        <p:txBody>
          <a:bodyPr/>
          <a:lstStyle/>
          <a:p>
            <a:pPr>
              <a:spcAft>
                <a:spcPts val="600"/>
              </a:spcAft>
            </a:pPr>
            <a:r>
              <a:rPr sz="1100" b="1" u="none">
                <a:latin typeface="Avenir"/>
              </a:rPr>
              <a:t>Estimate should be done for the current UI</a:t>
            </a:r>
            <a:r>
              <a:rPr sz="1100" b="0" u="none">
                <a:latin typeface="Avenir"/>
              </a:rPr>
              <a:t>- new UI will be done later</a:t>
            </a:r>
          </a:p>
          <a:p>
            <a:pPr>
              <a:spcAft>
                <a:spcPts val="600"/>
              </a:spcAft>
            </a:pPr>
            <a:r>
              <a:rPr sz="1100" b="0" u="none">
                <a:latin typeface="Avenir"/>
              </a:rPr>
              <a:t>Important: hiding options means hiding buttons AND endpoint restrictions</a:t>
            </a:r>
          </a:p>
          <a:p>
            <a:pPr>
              <a:spcAft>
                <a:spcPts val="600"/>
              </a:spcAft>
            </a:pPr>
            <a:r>
              <a:rPr sz="1100" b="1" u="none">
                <a:latin typeface="Avenir"/>
              </a:rPr>
              <a:t>Options that should be limited for Pax8 MSPs</a:t>
            </a:r>
          </a:p>
          <a:p>
            <a:pPr>
              <a:spcAft>
                <a:spcPts val="400"/>
              </a:spcAft>
            </a:pPr>
            <a:r>
              <a:t>1. New Customer - should not be available, trials should be done in Pax8</a:t>
            </a:r>
          </a:p>
          <a:p>
            <a:pPr>
              <a:spcAft>
                <a:spcPts val="400"/>
              </a:spcAft>
            </a:pPr>
            <a:r>
              <a:t>2. My Customers</a:t>
            </a:r>
          </a:p>
          <a:p>
            <a:pPr>
              <a:spcAft>
                <a:spcPts val="400"/>
              </a:spcAft>
            </a:pPr>
            <a:r>
              <a:t>3. Usage Details - should not be available</a:t>
            </a:r>
          </a:p>
          <a:p>
            <a:pPr>
              <a:spcAft>
                <a:spcPts val="400"/>
              </a:spcAft>
            </a:pPr>
            <a:r>
              <a:t>4. Billing Details</a:t>
            </a:r>
          </a:p>
          <a:p>
            <a:pPr>
              <a:spcAft>
                <a:spcPts val="400"/>
              </a:spcAft>
            </a:pPr>
            <a:r>
              <a:t>5. My Company - should not be available</a:t>
            </a:r>
          </a:p>
          <a:p>
            <a:pPr>
              <a:spcAft>
                <a:spcPts val="400"/>
              </a:spcAft>
            </a:pPr>
            <a:r>
              <a:t>6. Settings - table "Setup Protect plans" should not be displayed - Pax8 Resellers should have platform or Gen4 plans which have protect included, not separate.</a:t>
            </a:r>
          </a:p>
          <a:p>
            <a:pPr>
              <a:spcAft>
                <a:spcPts val="600"/>
              </a:spcAft>
            </a:pPr>
            <a:r>
              <a:rPr sz="1100" b="1" u="none">
                <a:latin typeface="Avenir"/>
              </a:rPr>
              <a:t>Options that should be available for Pax8 MSPs</a:t>
            </a:r>
            <a:r>
              <a:rPr sz="1100" b="0" u="none">
                <a:latin typeface="Avenir"/>
              </a:rPr>
              <a:t>7. In My Customers tab:</a:t>
            </a:r>
          </a:p>
          <a:p>
            <a:pPr>
              <a:spcAft>
                <a:spcPts val="400"/>
              </a:spcAft>
            </a:pPr>
            <a:r>
              <a:t>1. Table with Customer should be available to show data like power users, storage, allow to download CSV report on their child domains ("Export" button on the top of the table)</a:t>
            </a:r>
          </a:p>
          <a:p>
            <a:pPr>
              <a:spcAft>
                <a:spcPts val="400"/>
              </a:spcAft>
            </a:pPr>
            <a:r>
              <a:t>2. Multi Tenant Administration should be available</a:t>
            </a:r>
          </a:p>
          <a:p>
            <a:pPr>
              <a:spcAft>
                <a:spcPts val="600"/>
              </a:spcAft>
            </a:pPr>
            <a:r>
              <a:rPr sz="1100" b="0" u="none">
                <a:latin typeface="Avenir"/>
              </a:rPr>
              <a:t>8. My Users</a:t>
            </a:r>
          </a:p>
          <a:p>
            <a:pPr>
              <a:spcAft>
                <a:spcPts val="600"/>
              </a:spcAft>
            </a:pPr>
            <a:r>
              <a:rPr sz="1100" b="0" u="none">
                <a:latin typeface="Avenir"/>
              </a:rPr>
              <a:t>9. My NFR domain</a:t>
            </a:r>
          </a:p>
          <a:p>
            <a:pPr>
              <a:spcAft>
                <a:spcPts val="600"/>
              </a:spcAft>
            </a:pPr>
            <a:r>
              <a:rPr sz="1100" b="0" u="none">
                <a:latin typeface="Avenir"/>
              </a:rPr>
              <a:t>10. Can configure SSO ("Configuration" tab shows up when "Single Sign-On:" flag is set to Enabled on Settings tab)</a:t>
            </a:r>
          </a:p>
          <a:p>
            <a:pPr>
              <a:spcAft>
                <a:spcPts val="600"/>
              </a:spcAft>
            </a:pPr>
            <a:r>
              <a:rPr sz="1100" b="0" u="none">
                <a:latin typeface="Avenir"/>
              </a:rPr>
              <a:t>11. Training, Partner Toolkit, My Account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*.egnytegov.com domains support for SS devices</a:t>
            </a:r>
          </a:p>
        </p:txBody>
      </p:sp>
      <p:sp>
        <p:nvSpPr>
          <p:cNvPr id="3" name="Content Placeholder 2"/>
          <p:cNvSpPr>
            <a:spLocks noGrp="1"/>
          </p:cNvSpPr>
          <p:nvPr>
            <p:ph idx="1" sz="half"/>
          </p:nvPr>
        </p:nvSpPr>
        <p:spPr/>
        <p:txBody>
          <a:bodyPr/>
          <a:lstStyle/>
          <a:p>
            <a:pPr>
              <a:spcAft>
                <a:spcPts val="600"/>
              </a:spcAft>
            </a:pPr>
            <a:r>
              <a:rPr sz="1100" b="0" u="none">
                <a:latin typeface="Avenir"/>
              </a:rPr>
              <a:t>Currently SS devices does not take *.egnytegov.com as domains as its hardcoded to *.egnyte.com domains only.</a:t>
            </a:r>
          </a:p>
          <a:p>
            <a:pPr>
              <a:spcAft>
                <a:spcPts val="600"/>
              </a:spcAft>
            </a:pPr>
            <a:r>
              <a:rPr sz="1100" b="0" u="none">
                <a:latin typeface="Avenir"/>
              </a:rPr>
              <a:t>There is strong business need to support fedRAMP supported domains as more customers are opting for it and SS is the only device which is currently supported on public cloud from hybrid appliances.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Unusual Access - Reduce false positives associated with Windows system activity</a:t>
            </a:r>
          </a:p>
        </p:txBody>
      </p:sp>
      <p:sp>
        <p:nvSpPr>
          <p:cNvPr id="3" name="Content Placeholder 2"/>
          <p:cNvSpPr>
            <a:spLocks noGrp="1"/>
          </p:cNvSpPr>
          <p:nvPr>
            <p:ph idx="1" sz="half"/>
          </p:nvPr>
        </p:nvSpPr>
        <p:spPr/>
        <p:txBody>
          <a:bodyPr/>
          <a:lstStyle/>
          <a:p>
            <a:pPr>
              <a:spcAft>
                <a:spcPts val="600"/>
              </a:spcAft>
            </a:pPr>
            <a:r>
              <a:rPr sz="1100" b="0" u="none">
                <a:latin typeface="Avenir"/>
              </a:rPr>
              <a:t>Link to original S&amp;G feature -</a:t>
            </a:r>
            <a:r>
              <a:rPr sz="1100" b="0" u="sng">
                <a:latin typeface="Avenir"/>
                <a:hlinkClick r:id="rId2"/>
              </a:rPr>
              <a:t>https://egnyte.productboard.com/feature-board/8521480-cfs-s-g-joint-projects/features/18143025/detail</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Ransomware Unification - Replace Ransomware signature source with reputable threat intel source</a:t>
            </a:r>
          </a:p>
        </p:txBody>
      </p:sp>
      <p:sp>
        <p:nvSpPr>
          <p:cNvPr id="3" name="Content Placeholder 2"/>
          <p:cNvSpPr>
            <a:spLocks noGrp="1"/>
          </p:cNvSpPr>
          <p:nvPr>
            <p:ph idx="1" sz="half"/>
          </p:nvPr>
        </p:nvSpPr>
        <p:spPr/>
        <p:txBody>
          <a:bodyPr/>
          <a:lstStyle/>
          <a:p>
            <a:pPr>
              <a:spcAft>
                <a:spcPts val="600"/>
              </a:spcAft>
            </a:pPr>
            <a:r>
              <a:rPr sz="1100" b="0" u="none">
                <a:latin typeface="Avenir"/>
              </a:rPr>
              <a:t>Confluence page:</a:t>
            </a:r>
            <a:r>
              <a:rPr sz="1100" b="0" u="sng">
                <a:latin typeface="Avenir"/>
                <a:hlinkClick r:id="rId2"/>
              </a:rPr>
              <a:t>https://egnyte.atlassian.net/wiki/spaces/DEL/pages/1425834012/Ransomware+Unification+-+Replace+Ransomware+signature+source+with+reputable+threat+intel+source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Track sensitive content indicator labeling</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sensitive content indicator is of high interest to senior leadership, so we're going to need to track what customers have the SCII labeling policy enabled.</a:t>
            </a:r>
          </a:p>
          <a:p>
            <a:pPr>
              <a:spcAft>
                <a:spcPts val="600"/>
              </a:spcAft>
            </a:pPr>
            <a:r>
              <a:rPr sz="1100" b="1" u="none">
                <a:latin typeface="Avenir"/>
              </a:rPr>
              <a:t>User Story</a:t>
            </a:r>
          </a:p>
          <a:p>
            <a:pPr>
              <a:spcAft>
                <a:spcPts val="600"/>
              </a:spcAft>
            </a:pPr>
            <a:r>
              <a:rPr sz="1100" b="0" u="none">
                <a:latin typeface="Avenir"/>
              </a:rPr>
              <a:t>As an feature owner, I need to be able to report on the usage of all released features</a:t>
            </a:r>
          </a:p>
          <a:p>
            <a:pPr>
              <a:spcAft>
                <a:spcPts val="600"/>
              </a:spcAft>
            </a:pPr>
            <a:r>
              <a:rPr sz="1100" b="1" u="none">
                <a:latin typeface="Avenir"/>
              </a:rPr>
              <a:t>Feature Description</a:t>
            </a:r>
          </a:p>
          <a:p>
            <a:pPr>
              <a:spcAft>
                <a:spcPts val="600"/>
              </a:spcAft>
            </a:pPr>
            <a:r>
              <a:rPr sz="1100" b="0" u="none">
                <a:latin typeface="Avenir"/>
              </a:rPr>
              <a:t>The sensitive content indicator is of high interest to senior leadership, so we're going to need to track what customers have the SCII labeling policy enabled.</a:t>
            </a:r>
            <a:r>
              <a:rPr sz="1100" b="0" u="none">
                <a:latin typeface="Avenir"/>
              </a:rPr>
              <a:t>Information needed:</a:t>
            </a:r>
          </a:p>
          <a:p>
            <a:pPr>
              <a:spcAft>
                <a:spcPts val="400"/>
              </a:spcAft>
            </a:pPr>
            <a:r>
              <a:t>• Tenant ID</a:t>
            </a:r>
          </a:p>
          <a:p>
            <a:pPr>
              <a:spcAft>
                <a:spcPts val="400"/>
              </a:spcAft>
            </a:pPr>
            <a:r>
              <a:t>• Tenant name (nice to have)</a:t>
            </a:r>
          </a:p>
          <a:p>
            <a:pPr>
              <a:spcAft>
                <a:spcPts val="400"/>
              </a:spcAft>
            </a:pPr>
            <a:r>
              <a:t>• Policy state (enabled/disabled)</a:t>
            </a:r>
          </a:p>
          <a:p>
            <a:pPr>
              <a:spcAft>
                <a:spcPts val="400"/>
              </a:spcAft>
            </a:pPr>
            <a:r>
              <a:t>• Associated CC policies (policy ID)</a:t>
            </a:r>
          </a:p>
          <a:p>
            <a:pPr>
              <a:spcAft>
                <a:spcPts val="400"/>
              </a:spcAft>
            </a:pPr>
            <a:r>
              <a:t>• Associated sources (source ID)</a:t>
            </a:r>
          </a:p>
          <a:p>
            <a:pPr>
              <a:spcAft>
                <a:spcPts val="400"/>
              </a:spcAft>
            </a:pPr>
            <a:r>
              <a:t>• Number of files labeled</a:t>
            </a:r>
          </a:p>
          <a:p>
            <a:pPr>
              <a:spcAft>
                <a:spcPts val="400"/>
              </a:spcAft>
            </a:pPr>
            <a:r>
              <a:t>• Update schedule TBD (maybe every 24 hours)</a:t>
            </a:r>
          </a:p>
          <a:p>
            <a:pPr>
              <a:spcAft>
                <a:spcPts val="600"/>
              </a:spcAft>
            </a:pPr>
            <a:r>
              <a:rPr sz="1100" b="0" u="none">
                <a:latin typeface="Avenir"/>
              </a:rPr>
              <a:t>If it's built for generic doc labeling info:</a:t>
            </a:r>
          </a:p>
          <a:p>
            <a:pPr>
              <a:spcAft>
                <a:spcPts val="400"/>
              </a:spcAft>
            </a:pPr>
            <a:r>
              <a:t>• Mark individual patterns (yes/no)</a:t>
            </a:r>
          </a:p>
          <a:p>
            <a:pPr>
              <a:spcAft>
                <a:spcPts val="400"/>
              </a:spcAft>
            </a:pPr>
            <a:r>
              <a:t>• Write persistent labels (yes/no)</a:t>
            </a:r>
          </a:p>
          <a:p>
            <a:pPr>
              <a:spcAft>
                <a:spcPts val="400"/>
              </a:spcAft>
            </a:pPr>
            <a:r>
              <a:t>• Policy name</a:t>
            </a:r>
          </a:p>
          <a:p>
            <a:pPr>
              <a:spcAft>
                <a:spcPts val="400"/>
              </a:spcAft>
            </a:pPr>
            <a:r>
              <a:t>• Description</a:t>
            </a:r>
          </a:p>
          <a:p>
            <a:pPr>
              <a:spcAft>
                <a:spcPts val="600"/>
              </a:spcAft>
            </a:pPr>
            <a:r>
              <a:rPr sz="1100" b="0" u="none">
                <a:latin typeface="Avenir"/>
              </a:rPr>
              <a:t>Ideas:</a:t>
            </a:r>
          </a:p>
          <a:p>
            <a:pPr>
              <a:spcAft>
                <a:spcPts val="400"/>
              </a:spcAft>
            </a:pPr>
            <a:r>
              <a:t>• Make information available in admin panel</a:t>
            </a:r>
          </a:p>
          <a:p>
            <a:pPr>
              <a:spcAft>
                <a:spcPts val="400"/>
              </a:spcAft>
            </a:pPr>
            <a:r>
              <a:t>• Make information available in BQ</a:t>
            </a:r>
          </a:p>
          <a:p>
            <a:pPr>
              <a:spcAft>
                <a:spcPts val="600"/>
              </a:spcAft>
            </a:pPr>
            <a:r>
              <a:rPr sz="1100" b="1" u="none">
                <a:latin typeface="Avenir"/>
              </a:rPr>
              <a:t>Public Summary</a:t>
            </a:r>
          </a:p>
          <a:p>
            <a:pPr>
              <a:spcAft>
                <a:spcPts val="600"/>
              </a:spcAft>
            </a:pPr>
            <a:r>
              <a:rPr sz="1100" b="0" u="none">
                <a:latin typeface="Avenir"/>
              </a:rPr>
              <a:t>This is an internal-only feature. As we continue to expand the scope of document labeling, we need a better mechanism to track the usage of the feature. This work will allow for more robust reporting on how customers are using document labeling.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Other Plans Page for Customers: Trials</a:t>
            </a:r>
          </a:p>
        </p:txBody>
      </p:sp>
      <p:sp>
        <p:nvSpPr>
          <p:cNvPr id="3" name="Content Placeholder 2"/>
          <p:cNvSpPr>
            <a:spLocks noGrp="1"/>
          </p:cNvSpPr>
          <p:nvPr>
            <p:ph idx="1" sz="half"/>
          </p:nvPr>
        </p:nvSpPr>
        <p:spPr/>
        <p:txBody>
          <a:bodyPr/>
          <a:lstStyle/>
          <a:p>
            <a:pPr>
              <a:spcAft>
                <a:spcPts val="600"/>
              </a:spcAft>
            </a:pPr>
            <a:r>
              <a:rPr sz="1100" b="0" u="none">
                <a:latin typeface="Avenir"/>
              </a:rPr>
              <a:t>placeholder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[UX] MSP RD Designs part 3 - multiple pages</a:t>
            </a:r>
          </a:p>
        </p:txBody>
      </p:sp>
      <p:sp>
        <p:nvSpPr>
          <p:cNvPr id="3" name="Content Placeholder 2"/>
          <p:cNvSpPr>
            <a:spLocks noGrp="1"/>
          </p:cNvSpPr>
          <p:nvPr>
            <p:ph idx="1" sz="half"/>
          </p:nvPr>
        </p:nvSpPr>
        <p:spPr/>
        <p:txBody>
          <a:bodyPr/>
          <a:lstStyle/>
          <a:p>
            <a:pPr>
              <a:spcAft>
                <a:spcPts val="600"/>
              </a:spcAft>
            </a:pPr>
            <a:r>
              <a:rPr sz="1100" b="0" u="none">
                <a:latin typeface="Avenir"/>
              </a:rPr>
              <a:t>Background</a:t>
            </a:r>
          </a:p>
          <a:p>
            <a:pPr>
              <a:spcAft>
                <a:spcPts val="600"/>
              </a:spcAft>
            </a:pPr>
            <a:r>
              <a:rPr sz="1100" b="0" u="none">
                <a:latin typeface="Avenir"/>
              </a:rPr>
              <a:t>MSP Reseller Dashboard should be aligned with Egnyte look and feel and organised according to best UX practices.</a:t>
            </a:r>
          </a:p>
          <a:p>
            <a:pPr>
              <a:spcAft>
                <a:spcPts val="600"/>
              </a:spcAft>
            </a:pPr>
            <a:r>
              <a:rPr sz="1100" b="0" u="none">
                <a:latin typeface="Avenir"/>
              </a:rPr>
              <a:t>All the tabs should have the same UI.</a:t>
            </a:r>
          </a:p>
          <a:p>
            <a:pPr>
              <a:spcAft>
                <a:spcPts val="600"/>
              </a:spcAft>
            </a:pPr>
            <a:r>
              <a:rPr sz="1100" b="0" u="none">
                <a:latin typeface="Avenir"/>
              </a:rPr>
              <a:t>Goal</a:t>
            </a:r>
          </a:p>
          <a:p>
            <a:pPr>
              <a:spcAft>
                <a:spcPts val="400"/>
              </a:spcAft>
            </a:pPr>
            <a:r>
              <a:t>• Prepare designs to organise the RD tabs and elements according the UX best practices adding the look and feel currently used in other Egnyte applications. Include all current tabs and functionalities</a:t>
            </a:r>
          </a:p>
          <a:p>
            <a:pPr>
              <a:spcAft>
                <a:spcPts val="400"/>
              </a:spcAft>
            </a:pPr>
            <a:r>
              <a:t>• For Q2 work on: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Server Next ( 2025 )</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Advanced policy configuration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Larger customers have more complex data structures and need to be able to create more granular content lifecycle policies to manage their data</a:t>
            </a:r>
          </a:p>
          <a:p>
            <a:pPr>
              <a:spcAft>
                <a:spcPts val="600"/>
              </a:spcAft>
            </a:pPr>
            <a:r>
              <a:rPr sz="1100" b="1" u="none">
                <a:latin typeface="Avenir"/>
              </a:rPr>
              <a:t>User Story</a:t>
            </a:r>
          </a:p>
          <a:p>
            <a:pPr>
              <a:spcAft>
                <a:spcPts val="600"/>
              </a:spcAft>
            </a:pPr>
            <a:r>
              <a:rPr sz="1100" b="0" u="none">
                <a:latin typeface="Avenir"/>
              </a:rPr>
              <a:t>As a user, I would like to be able to define more complex policy criteria in order to create more targeted policies. Basically, create a rule-based, wizard-driven type policy creation workflow</a:t>
            </a:r>
          </a:p>
          <a:p>
            <a:pPr>
              <a:spcAft>
                <a:spcPts val="600"/>
              </a:spcAft>
            </a:pPr>
            <a:r>
              <a:rPr sz="1100" b="0" u="none">
                <a:latin typeface="Avenir"/>
              </a:rPr>
              <a:t>Potential list:</a:t>
            </a:r>
          </a:p>
          <a:p>
            <a:pPr>
              <a:spcAft>
                <a:spcPts val="400"/>
              </a:spcAft>
            </a:pPr>
            <a:r>
              <a:t>• support more than 2 criteria</a:t>
            </a:r>
          </a:p>
          <a:p>
            <a:pPr>
              <a:spcAft>
                <a:spcPts val="400"/>
              </a:spcAft>
            </a:pPr>
            <a:r>
              <a:t>• status of other policies (legal hold, retention)</a:t>
            </a:r>
          </a:p>
          <a:p>
            <a:pPr>
              <a:spcAft>
                <a:spcPts val="400"/>
              </a:spcAft>
            </a:pPr>
            <a:r>
              <a:t>• additional project criteria</a:t>
            </a:r>
          </a:p>
          <a:p>
            <a:pPr>
              <a:spcAft>
                <a:spcPts val="400"/>
              </a:spcAft>
            </a:pPr>
            <a:r>
              <a:t>• file size</a:t>
            </a:r>
          </a:p>
          <a:p>
            <a:pPr>
              <a:spcAft>
                <a:spcPts val="400"/>
              </a:spcAft>
            </a:pPr>
            <a:r>
              <a:t>• confidence score</a:t>
            </a:r>
          </a:p>
          <a:p>
            <a:pPr>
              <a:spcAft>
                <a:spcPts val="400"/>
              </a:spcAft>
            </a:pPr>
            <a:r>
              <a:t>• exclusions (i.e. when classification policy matches except in specific folders)</a:t>
            </a:r>
          </a:p>
          <a:p>
            <a:pPr>
              <a:spcAft>
                <a:spcPts val="600"/>
              </a:spcAft>
            </a:pPr>
            <a:r>
              <a:rPr sz="1100" b="0" u="none">
                <a:latin typeface="Avenir"/>
              </a:rPr>
              <a:t>The more specific ask here is a trigger hierarchy in the policy rules. So, "if project is completed" then "if legal hold is closed" then "if no retention exists"</a:t>
            </a:r>
          </a:p>
          <a:p>
            <a:pPr>
              <a:spcAft>
                <a:spcPts val="600"/>
              </a:spcAft>
            </a:pPr>
            <a:r>
              <a:rPr sz="1100" b="1" u="none">
                <a:latin typeface="Avenir"/>
              </a:rPr>
              <a:t>Feature Description</a:t>
            </a:r>
          </a:p>
          <a:p>
            <a:pPr>
              <a:spcAft>
                <a:spcPts val="600"/>
              </a:spcAft>
            </a:pPr>
            <a:r>
              <a:rPr sz="1100" b="0" u="none">
                <a:latin typeface="Avenir"/>
              </a:rPr>
              <a:t>Within the CL policy building wizard, allow users to create a hierarchical list of criteria that creates a configuration that allows for much more targeted file matches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Procore Sync Notifications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New Homepage (iOS)</a:t>
            </a:r>
          </a:p>
        </p:txBody>
      </p:sp>
      <p:sp>
        <p:nvSpPr>
          <p:cNvPr id="3" name="Content Placeholder 2"/>
          <p:cNvSpPr>
            <a:spLocks noGrp="1"/>
          </p:cNvSpPr>
          <p:nvPr>
            <p:ph idx="1" sz="half"/>
          </p:nvPr>
        </p:nvSpPr>
        <p:spPr/>
        <p:txBody>
          <a:bodyPr/>
          <a:lstStyle/>
          <a:p>
            <a:pPr>
              <a:spcAft>
                <a:spcPts val="600"/>
              </a:spcAft>
            </a:pPr>
            <a:r>
              <a:rPr sz="1100" b="0" u="none">
                <a:latin typeface="Avenir"/>
              </a:rPr>
              <a:t>We are creating a new homepage for our mobile app to enhance user productivity and streamline access to key features. This homepage will integrate various widgets and quick access links, offering users a more personalized and efficient experience. By allowing customization and ensuring seamless synchronization between the web UI and mobile app, users will have a consistent and intuitive interface across all platforms.</a:t>
            </a:r>
          </a:p>
          <a:p>
            <a:pPr>
              <a:spcAft>
                <a:spcPts val="400"/>
              </a:spcAft>
            </a:pPr>
            <a:r>
              <a:t>1. Widget Display and Interaction -As a user, I want to view widgets like Egnyte Copilot, Bookmarks, Recent Files, and Project Folders, on the homepage so that I can quickly access relevant content and actions.</a:t>
            </a:r>
          </a:p>
          <a:p>
            <a:pPr>
              <a:spcAft>
                <a:spcPts val="400"/>
              </a:spcAft>
            </a:pPr>
            <a:r>
              <a:t>2. Quick Access Links -As a user, I want to have quick access links on the homepage for actions I often perform like File Upload, and mobile-specific features like Smart Upload updates, so that I can perform tasks efficiently from the homepage.</a:t>
            </a:r>
          </a:p>
          <a:p>
            <a:pPr>
              <a:spcAft>
                <a:spcPts val="400"/>
              </a:spcAft>
            </a:pPr>
            <a:r>
              <a:t>3. Widget Customization -As a user, I want to be able to customize my homepage by showing or hiding specific widgets so that my homepage displays only the information and tools I need.</a:t>
            </a:r>
          </a:p>
          <a:p>
            <a:pPr>
              <a:spcAft>
                <a:spcPts val="400"/>
              </a:spcAft>
            </a:pPr>
            <a:r>
              <a:t>4. Sync Settings Across Mobile Devices -As a user, I want my widget settings (show/hide preferences) to be synced across all my mobile devices so that my homepage layout remains consistent regardless of the device I use.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Migrate Data from Dropbox to Egnyte - GA</a:t>
            </a:r>
          </a:p>
        </p:txBody>
      </p:sp>
      <p:sp>
        <p:nvSpPr>
          <p:cNvPr id="3" name="Content Placeholder 2"/>
          <p:cNvSpPr>
            <a:spLocks noGrp="1"/>
          </p:cNvSpPr>
          <p:nvPr>
            <p:ph idx="1" sz="half"/>
          </p:nvPr>
        </p:nvSpPr>
        <p:spPr/>
        <p:txBody>
          <a:bodyPr/>
          <a:lstStyle/>
          <a:p>
            <a:pPr>
              <a:spcAft>
                <a:spcPts val="600"/>
              </a:spcAft>
            </a:pPr>
            <a:r>
              <a:rPr sz="1100" b="0" u="none">
                <a:latin typeface="Avenir"/>
              </a:rPr>
              <a:t>Migrate data from Dropbox to Egnyte using our Content Lifecycle product. Define what GA means for this product. Must be available to some or all customers to self-serve.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Trust Center for CMMC Level 2</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CMMC Level 2 is a key compliance mandate for DoD contractors and sub-contractors. Proving CMMC Level 2 compliance ensures that DoD contractors and sub-contractors can participate in DoD RFPs. Compliance Managers are required to collect evidence (or artifacts) for all CMMC Level 2 controls. This is a time and resource intensive effort often leading to human errors, guess work, and rework. Compliance Managers greatly benefit if they had a mechanism to collect such evidence automatically and on a recurring schedule (to prove continuous compliance).</a:t>
            </a:r>
          </a:p>
          <a:p>
            <a:pPr>
              <a:spcAft>
                <a:spcPts val="600"/>
              </a:spcAft>
            </a:pPr>
            <a:r>
              <a:rPr sz="1100" b="1" u="none">
                <a:latin typeface="Avenir"/>
              </a:rPr>
              <a:t>User Story</a:t>
            </a:r>
          </a:p>
          <a:p>
            <a:pPr>
              <a:spcAft>
                <a:spcPts val="600"/>
              </a:spcAft>
            </a:pPr>
            <a:r>
              <a:rPr sz="1100" b="0" u="none">
                <a:latin typeface="Avenir"/>
              </a:rPr>
              <a:t>As a Compliance Manager, I want to collect evidence for CMMC Level 2 controls, so that I can be CMMC audit-ready.</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Content pack for CMMC Level 2 (Control Number, Control Family, and Control Text)</a:t>
            </a:r>
          </a:p>
          <a:p>
            <a:pPr>
              <a:spcAft>
                <a:spcPts val="400"/>
              </a:spcAft>
            </a:pPr>
            <a:r>
              <a:t>• Mapping CMMC Level 2 controls to Egnyte capabilities</a:t>
            </a:r>
          </a:p>
          <a:p>
            <a:pPr>
              <a:spcAft>
                <a:spcPts val="400"/>
              </a:spcAft>
            </a:pPr>
            <a:r>
              <a:t>• Collecting evidence for CMMC Level 2 controls</a:t>
            </a:r>
          </a:p>
          <a:p>
            <a:pPr>
              <a:spcAft>
                <a:spcPts val="400"/>
              </a:spcAft>
            </a:pPr>
            <a:r>
              <a:t>• Integration into Trust Center landing page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Include original/destination path in stub file</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There have been escalations created due to customers moving stub files so the stub file no longer matches the source/destination.</a:t>
            </a:r>
          </a:p>
          <a:p>
            <a:pPr>
              <a:spcAft>
                <a:spcPts val="600"/>
              </a:spcAft>
            </a:pPr>
            <a:r>
              <a:rPr sz="1100" b="1" u="none">
                <a:latin typeface="Avenir"/>
              </a:rPr>
              <a:t>User Story</a:t>
            </a:r>
          </a:p>
          <a:p>
            <a:pPr>
              <a:spcAft>
                <a:spcPts val="600"/>
              </a:spcAft>
            </a:pPr>
            <a:r>
              <a:rPr sz="1100" b="0" u="none">
                <a:latin typeface="Avenir"/>
              </a:rPr>
              <a:t>Support has requested that the original source and destination paths be included in the stub file text to avoid confusion/escalations when this happens</a:t>
            </a:r>
          </a:p>
          <a:p>
            <a:pPr>
              <a:spcAft>
                <a:spcPts val="600"/>
              </a:spcAft>
            </a:pPr>
            <a:r>
              <a:rPr sz="1100" b="1" u="none">
                <a:latin typeface="Avenir"/>
              </a:rPr>
              <a:t>Feature Description</a:t>
            </a:r>
          </a:p>
          <a:p>
            <a:pPr>
              <a:spcAft>
                <a:spcPts val="600"/>
              </a:spcAft>
            </a:pPr>
            <a:r>
              <a:rPr sz="1100" b="0" u="none">
                <a:latin typeface="Avenir"/>
              </a:rPr>
              <a:t>Beneath the standard text but before custom text in the stub file, the new information should be included:</a:t>
            </a:r>
          </a:p>
          <a:p>
            <a:pPr>
              <a:spcAft>
                <a:spcPts val="400"/>
              </a:spcAft>
            </a:pPr>
            <a:r>
              <a:t>• Original file location (domain and path)</a:t>
            </a:r>
          </a:p>
          <a:p>
            <a:pPr>
              <a:spcAft>
                <a:spcPts val="400"/>
              </a:spcAft>
            </a:pPr>
            <a:r>
              <a:t>• Original archive destination (domain and path)</a:t>
            </a:r>
          </a:p>
          <a:p>
            <a:pPr>
              <a:spcAft>
                <a:spcPts val="600"/>
              </a:spcAft>
            </a:pPr>
            <a:r>
              <a:rPr sz="1100" b="1" u="none">
                <a:latin typeface="Avenir"/>
              </a:rPr>
              <a:t>Public Summary</a:t>
            </a:r>
          </a:p>
          <a:p>
            <a:pPr>
              <a:spcAft>
                <a:spcPts val="600"/>
              </a:spcAft>
            </a:pPr>
            <a:r>
              <a:rPr sz="1100" b="0" u="none">
                <a:latin typeface="Avenir"/>
              </a:rPr>
              <a:t>Egnyte provides access to all files in a customer's domain, including the system-generated stub files that are left by processes like content lifecycle policies. In some cases, these stub files are moved which can cause confusion when a user look at the text. To avoid that confusion, we want to include the original file source location as well as the original archive destination in the stub text.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Disable new folder creation in MS Teams Integration</a:t>
            </a:r>
          </a:p>
        </p:txBody>
      </p:sp>
      <p:sp>
        <p:nvSpPr>
          <p:cNvPr id="3" name="Content Placeholder 2"/>
          <p:cNvSpPr>
            <a:spLocks noGrp="1"/>
          </p:cNvSpPr>
          <p:nvPr>
            <p:ph idx="1" sz="half"/>
          </p:nvPr>
        </p:nvSpPr>
        <p:spPr/>
        <p:txBody>
          <a:bodyPr/>
          <a:lstStyle/>
          <a:p>
            <a:pPr>
              <a:spcAft>
                <a:spcPts val="600"/>
              </a:spcAft>
            </a:pPr>
            <a:r>
              <a:rPr sz="1100" b="1" u="none">
                <a:latin typeface="Avenir"/>
              </a:rPr>
              <a:t>Product Requirement: MS Teams Integration – Folder Creation Control</a:t>
            </a:r>
          </a:p>
          <a:p>
            <a:pPr>
              <a:spcAft>
                <a:spcPts val="600"/>
              </a:spcAft>
            </a:pPr>
            <a:r>
              <a:rPr sz="1100" b="1" u="none">
                <a:latin typeface="Avenir"/>
              </a:rPr>
              <a:t>Use Case</a:t>
            </a:r>
          </a:p>
          <a:p>
            <a:pPr>
              <a:spcAft>
                <a:spcPts val="600"/>
              </a:spcAft>
            </a:pPr>
            <a:r>
              <a:rPr sz="1100" b="0" u="none">
                <a:latin typeface="Avenir"/>
              </a:rPr>
              <a:t>In the MS Teams integration with Egnyte, when users add a new Egnyte tab, they are prompted to either select an existing folder or create a new one. Choosing to create a new folder automatically generates a folder and an Egnyte group within /Shared/Microsoft Teams Files.</a:t>
            </a:r>
          </a:p>
          <a:p>
            <a:pPr>
              <a:spcAft>
                <a:spcPts val="600"/>
              </a:spcAft>
            </a:pPr>
            <a:r>
              <a:rPr sz="1100" b="1" u="none">
                <a:latin typeface="Avenir"/>
              </a:rPr>
              <a:t>Problem Statement</a:t>
            </a:r>
          </a:p>
          <a:p>
            <a:pPr>
              <a:spcAft>
                <a:spcPts val="400"/>
              </a:spcAft>
            </a:pPr>
            <a:r>
              <a:t>1. Slow Folder Creation – Creating a new folder takes a significant amount of time, causing delays\.</a:t>
            </a:r>
          </a:p>
          <a:p>
            <a:pPr>
              <a:spcAft>
                <a:spcPts val="400"/>
              </a:spcAft>
            </a:pPr>
            <a:r>
              <a:t>2. Duplicate Folder Issues – Newly created folders often result in duplicate entries within \/Shared\/Microsoft Teams Files, specifically landing in a duplicate folder \(e\.g\., *Red Bull \(1\)*\)\. This leads to confusion and clutter as more duplicate locations accumulate over time\.</a:t>
            </a:r>
          </a:p>
          <a:p>
            <a:pPr>
              <a:spcAft>
                <a:spcPts val="400"/>
              </a:spcAft>
            </a:pPr>
            <a:r>
              <a:t>3. Access management - content is uploaded to the folder where access is not controlled</a:t>
            </a:r>
          </a:p>
          <a:p>
            <a:pPr>
              <a:spcAft>
                <a:spcPts val="600"/>
              </a:spcAft>
            </a:pPr>
            <a:r>
              <a:rPr sz="1100" b="1" u="none">
                <a:latin typeface="Avenir"/>
              </a:rPr>
              <a:t>Proposed Solution</a:t>
            </a:r>
          </a:p>
          <a:p>
            <a:pPr>
              <a:spcAft>
                <a:spcPts val="600"/>
              </a:spcAft>
            </a:pPr>
            <a:r>
              <a:rPr sz="1100" b="0" u="none">
                <a:latin typeface="Avenir"/>
              </a:rPr>
              <a:t>Introduce an Admin-controlled setting to</a:t>
            </a:r>
            <a:r>
              <a:rPr sz="1100" b="1" u="none">
                <a:latin typeface="Avenir"/>
              </a:rPr>
              <a:t>disable the option to create new folders</a:t>
            </a:r>
            <a:r>
              <a:rPr sz="1100" b="0" u="none">
                <a:latin typeface="Avenir"/>
              </a:rPr>
              <a:t>during setup. When enabled, users will only be able to select from existing folders where they already have access.</a:t>
            </a:r>
          </a:p>
          <a:p>
            <a:pPr>
              <a:spcAft>
                <a:spcPts val="600"/>
              </a:spcAft>
            </a:pPr>
            <a:r>
              <a:rPr sz="1100" b="1" u="none">
                <a:latin typeface="Avenir"/>
              </a:rPr>
              <a:t>Value Proposition</a:t>
            </a:r>
          </a:p>
          <a:p>
            <a:pPr>
              <a:spcAft>
                <a:spcPts val="600"/>
              </a:spcAft>
            </a:pPr>
            <a:r>
              <a:rPr sz="1100" b="0" u="none">
                <a:latin typeface="Avenir"/>
              </a:rPr>
              <a:t>• Improves User Experience – Reduces folder creation delays\.</a:t>
            </a:r>
          </a:p>
          <a:p>
            <a:pPr>
              <a:spcAft>
                <a:spcPts val="600"/>
              </a:spcAft>
            </a:pPr>
            <a:r>
              <a:rPr sz="1100" b="0" u="none">
                <a:latin typeface="Avenir"/>
              </a:rPr>
              <a:t>• Eliminates Duplicates – Prevents multiple duplicate folder locations, ensuring a cleaner structure\.</a:t>
            </a:r>
          </a:p>
          <a:p>
            <a:pPr>
              <a:spcAft>
                <a:spcPts val="600"/>
              </a:spcAft>
            </a:pPr>
            <a:r>
              <a:rPr sz="1100" b="0" u="none">
                <a:latin typeface="Avenir"/>
              </a:rPr>
              <a:t>• Enhances Control – Allows Admins to enforce folder management policies and maintain a more organized file system\.</a:t>
            </a:r>
          </a:p>
          <a:p>
            <a:pPr>
              <a:spcAft>
                <a:spcPts val="600"/>
              </a:spcAft>
            </a:pPr>
            <a:r>
              <a:rPr sz="1100" b="0" u="none">
                <a:latin typeface="Avenir"/>
              </a:rPr>
              <a:t>• Reduces Confusion – Ensures users work within existing authorized folders, avoiding misplaced files\.</a:t>
            </a:r>
          </a:p>
          <a:p>
            <a:pPr>
              <a:spcAft>
                <a:spcPts val="600"/>
              </a:spcAft>
            </a:pPr>
            <a:r>
              <a:rPr sz="1100" b="0" u="sng">
                <a:latin typeface="Avenir"/>
                <a:hlinkClick r:id="rId2"/>
              </a:rPr>
              <a:t>https://jira.egnyte-it.com/browse/COM-268</a:t>
            </a:r>
          </a:p>
          <a:p>
            <a:pPr>
              <a:spcAft>
                <a:spcPts val="600"/>
              </a:spcAft>
            </a:pPr>
            <a:r>
              <a:rPr sz="1100" b="0" u="sng">
                <a:latin typeface="Avenir"/>
                <a:hlinkClick r:id="rId3"/>
              </a:rPr>
              <a:t>https://jira.egnyte-it.com/browse/SER-3461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CLM Redesign </a:t>
            </a:r>
          </a:p>
        </p:txBody>
      </p:sp>
      <p:sp>
        <p:nvSpPr>
          <p:cNvPr id="3" name="Content Placeholder 2"/>
          <p:cNvSpPr>
            <a:spLocks noGrp="1"/>
          </p:cNvSpPr>
          <p:nvPr>
            <p:ph idx="1" sz="half"/>
          </p:nvPr>
        </p:nvSpPr>
        <p:spPr/>
        <p:txBody>
          <a:bodyPr/>
          <a:lstStyle/>
          <a:p>
            <a:pPr>
              <a:spcAft>
                <a:spcPts val="600"/>
              </a:spcAft>
            </a:pPr>
            <a:r>
              <a:rPr sz="1100" b="0" u="none">
                <a:latin typeface="Avenir"/>
              </a:rPr>
              <a:t>As a part of the Redesign Initiative, we are have to align the design components to be similar to CFS.</a:t>
            </a:r>
          </a:p>
          <a:p>
            <a:pPr>
              <a:spcAft>
                <a:spcPts val="600"/>
              </a:spcAft>
            </a:pPr>
            <a:r>
              <a:rPr sz="1100" b="0" u="none">
                <a:latin typeface="Avenir"/>
              </a:rPr>
              <a:t>Refactor existing Content Life Cycle view using new Shared components.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[S&amp;G] Content Safeguards - Add Purview-labels as a supported option</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Egnyte integrates with Microsoft Purview to imports labels and apply them persistently on files stored in Egnyte. Purview labels are often used to indicate the sensitive nature of a document (Confidential, Secret, Internal, Public, etc.). S&amp;G Content Safeguards do not currently support this notion.</a:t>
            </a:r>
          </a:p>
          <a:p>
            <a:pPr>
              <a:spcAft>
                <a:spcPts val="600"/>
              </a:spcAft>
            </a:pPr>
            <a:r>
              <a:rPr sz="1100" b="1" u="none">
                <a:latin typeface="Avenir"/>
              </a:rPr>
              <a:t>User Story</a:t>
            </a:r>
            <a:r>
              <a:rPr sz="1100" b="0" u="none">
                <a:latin typeface="Avenir"/>
              </a:rPr>
              <a:t>As a Security Administrator, I want to protect sensitive content identified through Purview-labels from being shared with improper permissions.</a:t>
            </a:r>
          </a:p>
          <a:p>
            <a:pPr>
              <a:spcAft>
                <a:spcPts val="600"/>
              </a:spcAft>
            </a:pPr>
            <a:r>
              <a:rPr sz="1100" b="1" u="none">
                <a:latin typeface="Avenir"/>
              </a:rPr>
              <a:t>Feature Description</a:t>
            </a:r>
          </a:p>
          <a:p>
            <a:pPr>
              <a:spcAft>
                <a:spcPts val="600"/>
              </a:spcAft>
            </a:pPr>
            <a:r>
              <a:rPr sz="1100" b="0" u="none">
                <a:latin typeface="Avenir"/>
              </a:rPr>
              <a:t>This feature includes:</a:t>
            </a:r>
          </a:p>
          <a:p>
            <a:pPr>
              <a:spcAft>
                <a:spcPts val="400"/>
              </a:spcAft>
            </a:pPr>
            <a:r>
              <a:t>• Add support for Purview-labels in Content Safeguards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Add item count to SC and Issues pages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The system has limits on how many objects are displayed on S&amp;G feature pages to prevent long load times (or even completely prevent it from loading). However, because of this limit, it's difficult for user to understand the scope of how many object there actually are.</a:t>
            </a:r>
          </a:p>
          <a:p>
            <a:pPr>
              <a:spcAft>
                <a:spcPts val="600"/>
              </a:spcAft>
            </a:pPr>
            <a:r>
              <a:rPr sz="1100" b="1" u="none">
                <a:latin typeface="Avenir"/>
              </a:rPr>
              <a:t>User Story</a:t>
            </a:r>
          </a:p>
          <a:p>
            <a:pPr>
              <a:spcAft>
                <a:spcPts val="600"/>
              </a:spcAft>
            </a:pPr>
            <a:r>
              <a:rPr sz="1100" b="0" u="none">
                <a:latin typeface="Avenir"/>
              </a:rPr>
              <a:t>As a user, I want a clear understanding of how many issues and sensitive content items I have. This includes filters in place, limits based on the browser resources and total items that the system has identified</a:t>
            </a:r>
          </a:p>
          <a:p>
            <a:pPr>
              <a:spcAft>
                <a:spcPts val="600"/>
              </a:spcAft>
            </a:pPr>
            <a:r>
              <a:rPr sz="1100" b="1" u="none">
                <a:latin typeface="Avenir"/>
              </a:rPr>
              <a:t>Feature Description</a:t>
            </a:r>
          </a:p>
          <a:p>
            <a:pPr>
              <a:spcAft>
                <a:spcPts val="600"/>
              </a:spcAft>
            </a:pPr>
            <a:r>
              <a:rPr sz="1100" b="0" u="none">
                <a:latin typeface="Avenir"/>
              </a:rPr>
              <a:t>Display the counts of the items displayed on the lists</a:t>
            </a:r>
          </a:p>
          <a:p>
            <a:pPr>
              <a:spcAft>
                <a:spcPts val="400"/>
              </a:spcAft>
            </a:pPr>
            <a:r>
              <a:t>• Issues view - Count of rendered items in the list is displayed</a:t>
            </a:r>
          </a:p>
          <a:p>
            <a:pPr>
              <a:spcAft>
                <a:spcPts val="400"/>
              </a:spcAft>
            </a:pPr>
            <a:r>
              <a:t>• SC view - Count of rendered items in the list is displayed</a:t>
            </a:r>
          </a:p>
          <a:p>
            <a:pPr>
              <a:spcAft>
                <a:spcPts val="600"/>
              </a:spcAft>
            </a:pPr>
            <a:r>
              <a:rPr sz="1100" b="1" u="none">
                <a:latin typeface="Avenir"/>
              </a:rPr>
              <a:t>Public Summary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GA for Cloud Migration</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ServiceNow Incident Sync</a:t>
            </a:r>
          </a:p>
        </p:txBody>
      </p:sp>
      <p:sp>
        <p:nvSpPr>
          <p:cNvPr id="3" name="Content Placeholder 2"/>
          <p:cNvSpPr>
            <a:spLocks noGrp="1"/>
          </p:cNvSpPr>
          <p:nvPr>
            <p:ph idx="1" sz="half"/>
          </p:nvPr>
        </p:nvSpPr>
        <p:spPr/>
        <p:txBody>
          <a:bodyPr/>
          <a:lstStyle/>
          <a:p>
            <a:pPr>
              <a:spcAft>
                <a:spcPts val="600"/>
              </a:spcAft>
            </a:pPr>
            <a:r>
              <a:rPr sz="1100" b="0" u="none">
                <a:latin typeface="Avenir"/>
              </a:rPr>
              <a:t>Enhancing the ServiceNow functionality to provide bidirectional sync of ticket status and display the ticket in the third pane within the Secure &amp; Govern (S&amp;G) Issues module involves several detailed steps and considerations. Here’s a breakdown:</a:t>
            </a:r>
          </a:p>
          <a:p>
            <a:pPr>
              <a:spcAft>
                <a:spcPts val="600"/>
              </a:spcAft>
            </a:pPr>
            <a:r>
              <a:rPr sz="1100" b="0" u="none">
                <a:latin typeface="Avenir"/>
              </a:rPr>
              <a:t>1.</a:t>
            </a:r>
            <a:r>
              <a:rPr sz="1100" b="1" u="none">
                <a:latin typeface="Avenir"/>
              </a:rPr>
              <a:t>Bidirectional Sync of Ticket Status</a:t>
            </a:r>
          </a:p>
          <a:p>
            <a:pPr>
              <a:spcAft>
                <a:spcPts val="400"/>
              </a:spcAft>
            </a:pPr>
            <a:r>
              <a:t>• Sync Status Updates from ServiceNow to Secure &amp; Govern: Automatically update the status of tickets in Secure &amp; Govern whenever the status changes in ServiceNow. For example, if a ticket is marked as “Resolved” or “In Progress” in ServiceNow, this update should reflect in the S&amp;G Issues module without manual intervention.</a:t>
            </a:r>
          </a:p>
          <a:p>
            <a:pPr>
              <a:spcAft>
                <a:spcPts val="400"/>
              </a:spcAft>
            </a:pPr>
            <a:r>
              <a:t>• Sync Status Updates from Secure &amp; Govern to ServiceNow: Allow updates made to the ticket status in Secure &amp; Govern (if any) to sync back to ServiceNow. This ensures that both platforms maintain a consistent view of the ticket’s current state.</a:t>
            </a:r>
          </a:p>
          <a:p>
            <a:pPr>
              <a:spcAft>
                <a:spcPts val="400"/>
              </a:spcAft>
            </a:pPr>
            <a:r>
              <a:t>• Reduce Communication Gaps: The sync helps eliminate communication gaps, ensuring that teams using Secure &amp; Govern can see the latest ticket status without needing to switch platforms.</a:t>
            </a:r>
          </a:p>
          <a:p>
            <a:pPr>
              <a:spcAft>
                <a:spcPts val="400"/>
              </a:spcAft>
            </a:pPr>
            <a:r>
              <a:t>• Automated Polling or Webhooks: Implement mechanisms like periodic polling or webhooks to detect and trigger updates between the systems to maintain real-time or near-real-time synchronization.</a:t>
            </a:r>
          </a:p>
          <a:p>
            <a:pPr>
              <a:spcAft>
                <a:spcPts val="600"/>
              </a:spcAft>
            </a:pPr>
            <a:r>
              <a:rPr sz="1100" b="0" u="none">
                <a:latin typeface="Avenir"/>
              </a:rPr>
              <a:t>2.</a:t>
            </a:r>
            <a:r>
              <a:rPr sz="1100" b="1" u="none">
                <a:latin typeface="Avenir"/>
              </a:rPr>
              <a:t>Display ServiceNow Ticket in the Third Pane within Secure &amp; Govern Issues Module</a:t>
            </a:r>
          </a:p>
          <a:p>
            <a:pPr>
              <a:spcAft>
                <a:spcPts val="400"/>
              </a:spcAft>
            </a:pPr>
            <a:r>
              <a:t>• Clickable Ticket Link: Make the ticket ID or title clickable to open the full ServiceNow ticket in a new window or tab. This provides quick access to the full ticket details if more in-depth review or actions are needed.</a:t>
            </a:r>
          </a:p>
          <a:p>
            <a:pPr>
              <a:spcAft>
                <a:spcPts val="400"/>
              </a:spcAft>
            </a:pPr>
            <a:r>
              <a:t>• Live Status Updates in Pane: Ensure that the ticket status in the third pane updates in real-time (via the bidirectional sync) so that users have an up-to-date view of the issue’s progress.</a:t>
            </a:r>
          </a:p>
          <a:p>
            <a:pPr>
              <a:spcAft>
                <a:spcPts val="400"/>
              </a:spcAft>
            </a:pPr>
            <a:r>
              <a:t>• Enhanced Usability: This integration reduces the need for users to switch between Secure &amp; Govern and ServiceNow, improving efficiency for security and operations teams. The third-pane display also helps users get a consolidated view of their issues and related incidents in a single interface.</a:t>
            </a:r>
          </a:p>
          <a:p>
            <a:pPr>
              <a:spcAft>
                <a:spcPts val="600"/>
              </a:spcAft>
            </a:pPr>
            <a:r>
              <a:rPr sz="1100" b="0" u="none">
                <a:latin typeface="Avenir"/>
              </a:rPr>
              <a:t>3.</a:t>
            </a:r>
            <a:r>
              <a:rPr sz="1100" b="1" u="none">
                <a:latin typeface="Avenir"/>
              </a:rPr>
              <a:t>Benefits of the Enhancement</a:t>
            </a:r>
          </a:p>
          <a:p>
            <a:pPr>
              <a:spcAft>
                <a:spcPts val="400"/>
              </a:spcAft>
            </a:pPr>
            <a:r>
              <a:t>• Streamlined Incident Management: By integrating status updates and a visual display of ServiceNow tickets in Secure &amp; Govern, incident management becomes more streamlined, as users can track and respond to incidents directly.</a:t>
            </a:r>
          </a:p>
          <a:p>
            <a:pPr>
              <a:spcAft>
                <a:spcPts val="400"/>
              </a:spcAft>
            </a:pPr>
            <a:r>
              <a:t>• Improved Transparency and Communication: Both the security and IT teams gain access to the latest status, improving transparency and collaboration. Secure &amp; Govern users can see real-time ticket information without accessing ServiceNow directly.</a:t>
            </a:r>
          </a:p>
          <a:p>
            <a:pPr>
              <a:spcAft>
                <a:spcPts val="400"/>
              </a:spcAft>
            </a:pPr>
            <a:r>
              <a:t>• Efficient Workflow: Eliminates redundant steps of switching between platforms, saving time and reducing errors.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PVI - Milestone 14.1 - Accuracy of Deployment</a:t>
            </a:r>
          </a:p>
        </p:txBody>
      </p:sp>
      <p:sp>
        <p:nvSpPr>
          <p:cNvPr id="3" name="Content Placeholder 2"/>
          <p:cNvSpPr>
            <a:spLocks noGrp="1"/>
          </p:cNvSpPr>
          <p:nvPr>
            <p:ph idx="1" sz="half"/>
          </p:nvPr>
        </p:nvSpPr>
        <p:spPr/>
        <p:txBody>
          <a:bodyPr/>
          <a:lstStyle/>
          <a:p>
            <a:pPr>
              <a:spcAft>
                <a:spcPts val="600"/>
              </a:spcAft>
            </a:pPr>
            <a:r>
              <a:rPr sz="1100" b="0" u="none">
                <a:latin typeface="Avenir"/>
              </a:rPr>
              <a:t>Currently, there are thousands of PVIs created over time due to various customizations. A plan created with a different price, a different user/storage, or feature set requires a new manual PVI close. Also there is no formal association between a cloned PVI and its source PVI for audit purposes. PVIs have a static structure as well. This means that once a PVI is created it does not reference new features or services developed in the future. We are set to re-imagine this and create a new architecture that will allow MI to be more flexible.</a:t>
            </a:r>
          </a:p>
          <a:p>
            <a:pPr>
              <a:spcAft>
                <a:spcPts val="400"/>
              </a:spcAft>
            </a:pPr>
            <a:r>
              <a:t>• Start identifying items that can be automated or updated to improve the speed of features being released.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Windows 11 24H2 Support as Client</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Reverting Storage Per User for MSP Platform Enterprise &amp; Platform Enterprise Lite Plans</a:t>
            </a:r>
          </a:p>
        </p:txBody>
      </p:sp>
      <p:sp>
        <p:nvSpPr>
          <p:cNvPr id="3" name="Content Placeholder 2"/>
          <p:cNvSpPr>
            <a:spLocks noGrp="1"/>
          </p:cNvSpPr>
          <p:nvPr>
            <p:ph idx="1" sz="half"/>
          </p:nvPr>
        </p:nvSpPr>
        <p:spPr/>
        <p:txBody>
          <a:bodyPr/>
          <a:lstStyle/>
          <a:p>
            <a:pPr>
              <a:spcAft>
                <a:spcPts val="600"/>
              </a:spcAft>
            </a:pPr>
            <a:r>
              <a:rPr sz="1100" b="0" u="none">
                <a:latin typeface="Avenir"/>
              </a:rPr>
              <a:t>We have recently made changes to the amount storage per user is given to new MSPs. However, through initial research we found that this configuration was given to older MSPs at a lower price point. The objective of this epic is to correct this so that we can give Sales a way to incentivize Platform Enterprise Lite and Platform Enterprise customers to upgrade.</a:t>
            </a:r>
          </a:p>
          <a:p>
            <a:pPr>
              <a:spcAft>
                <a:spcPts val="600"/>
              </a:spcAft>
            </a:pPr>
            <a:r>
              <a:rPr sz="1100" b="0" u="none">
                <a:latin typeface="Avenir"/>
              </a:rPr>
              <a:t>MSPs who have signed up &lt;span data-color="#de350b"&gt;</a:t>
            </a:r>
            <a:r>
              <a:rPr sz="1100" b="1" u="none">
                <a:latin typeface="Avenir"/>
              </a:rPr>
              <a:t>before</a:t>
            </a:r>
            <a:r>
              <a:rPr sz="1100" b="0" u="none">
                <a:latin typeface="Avenir"/>
              </a:rPr>
              <a:t>&lt;/span&gt; October 31st should have the following storage per user per plan:</a:t>
            </a:r>
          </a:p>
          <a:p>
            <a:pPr>
              <a:spcAft>
                <a:spcPts val="400"/>
              </a:spcAft>
            </a:pPr>
            <a:r>
              <a:t>• 200GB/per user for AFS</a:t>
            </a:r>
          </a:p>
          <a:p>
            <a:pPr>
              <a:spcAft>
                <a:spcPts val="400"/>
              </a:spcAft>
            </a:pPr>
            <a:r>
              <a:t>• 100GB/per user for Platform Enterprise</a:t>
            </a:r>
          </a:p>
          <a:p>
            <a:pPr>
              <a:spcAft>
                <a:spcPts val="400"/>
              </a:spcAft>
            </a:pPr>
            <a:r>
              <a:t>• 100GB/per user for Platform Enterprise Lite</a:t>
            </a:r>
          </a:p>
          <a:p>
            <a:pPr>
              <a:spcAft>
                <a:spcPts val="400"/>
              </a:spcAft>
            </a:pPr>
            <a:r>
              <a:t>• 100GB/per user for CFS</a:t>
            </a:r>
          </a:p>
          <a:p>
            <a:pPr>
              <a:spcAft>
                <a:spcPts val="600"/>
              </a:spcAft>
            </a:pPr>
            <a:r>
              <a:rPr sz="1100" b="0" u="none">
                <a:latin typeface="Avenir"/>
              </a:rPr>
              <a:t>MSPs who have signed up &lt;span data-color="#de350b"&gt;</a:t>
            </a:r>
            <a:r>
              <a:rPr sz="1100" b="1" u="none">
                <a:latin typeface="Avenir"/>
              </a:rPr>
              <a:t>after</a:t>
            </a:r>
            <a:r>
              <a:rPr sz="1100" b="0" u="none">
                <a:latin typeface="Avenir"/>
              </a:rPr>
              <a:t>&lt;/span&gt; October 31st should have the following storage per user per plan:</a:t>
            </a:r>
          </a:p>
          <a:p>
            <a:pPr>
              <a:spcAft>
                <a:spcPts val="400"/>
              </a:spcAft>
            </a:pPr>
            <a:r>
              <a:t>• 200GB/per user for AFS</a:t>
            </a:r>
          </a:p>
          <a:p>
            <a:pPr>
              <a:spcAft>
                <a:spcPts val="400"/>
              </a:spcAft>
            </a:pPr>
            <a:r>
              <a:t>• 200GB/per user for Platform Enterprise</a:t>
            </a:r>
          </a:p>
          <a:p>
            <a:pPr>
              <a:spcAft>
                <a:spcPts val="400"/>
              </a:spcAft>
            </a:pPr>
            <a:r>
              <a:t>• 200GB/per user for Platform Enterprise Lite</a:t>
            </a:r>
          </a:p>
          <a:p>
            <a:pPr>
              <a:spcAft>
                <a:spcPts val="400"/>
              </a:spcAft>
            </a:pPr>
            <a:r>
              <a:t>• 100GB/per user for CFS</a:t>
            </a:r>
          </a:p>
          <a:p>
            <a:pPr>
              <a:spcAft>
                <a:spcPts val="400"/>
              </a:spcAft>
            </a:pPr>
            <a:r>
              <a:t>• Figure out how many MSP domains across Platform Enterprise &amp; Platform Enterprise plans, who signed up prior to October 31st, have 200GB enabled; starting with the following PVIs:</a:t>
            </a:r>
          </a:p>
          <a:p>
            <a:pPr>
              <a:spcAft>
                <a:spcPts val="400"/>
              </a:spcAft>
            </a:pPr>
            <a:r>
              <a:t>• 892441</a:t>
            </a:r>
          </a:p>
          <a:p>
            <a:pPr>
              <a:spcAft>
                <a:spcPts val="400"/>
              </a:spcAft>
            </a:pPr>
            <a:r>
              <a:t>• 889731</a:t>
            </a:r>
          </a:p>
          <a:p>
            <a:pPr>
              <a:spcAft>
                <a:spcPts val="400"/>
              </a:spcAft>
            </a:pPr>
            <a:r>
              <a:t>• 889731</a:t>
            </a:r>
          </a:p>
          <a:p>
            <a:pPr>
              <a:spcAft>
                <a:spcPts val="400"/>
              </a:spcAft>
            </a:pPr>
            <a:r>
              <a:t>• 888371</a:t>
            </a:r>
          </a:p>
          <a:p>
            <a:pPr>
              <a:spcAft>
                <a:spcPts val="400"/>
              </a:spcAft>
            </a:pPr>
            <a:r>
              <a:t>• 877181</a:t>
            </a:r>
          </a:p>
          <a:p>
            <a:pPr>
              <a:spcAft>
                <a:spcPts val="400"/>
              </a:spcAft>
            </a:pPr>
            <a:r>
              <a:t>• 854851</a:t>
            </a:r>
          </a:p>
          <a:p>
            <a:pPr>
              <a:spcAft>
                <a:spcPts val="400"/>
              </a:spcAft>
            </a:pPr>
            <a:r>
              <a:t>• Create a script to update the storage per user on these domains from 200GB to 100GB</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t> </a:t>
            </a:r>
          </a:p>
        </p:txBody>
      </p:sp>
      <p:sp>
        <p:nvSpPr>
          <p:cNvPr id="6" name="Text Placeholder 5"/>
          <p:cNvSpPr>
            <a:spLocks noGrp="1"/>
          </p:cNvSpPr>
          <p:nvPr>
            <p:ph type="body" idx="12" sz="quarter"/>
          </p:nvPr>
        </p:nvSpPr>
        <p:spPr/>
        <p:txBody>
          <a:bodyPr/>
          <a:lstStyle/>
          <a:p>
            <a:r>
              <a:t> </a:t>
            </a:r>
          </a:p>
        </p:txBody>
      </p:sp>
      <p:sp>
        <p:nvSpPr>
          <p:cNvPr id="7" name="Text Placeholder 6"/>
          <p:cNvSpPr>
            <a:spLocks noGrp="1"/>
          </p:cNvSpPr>
          <p:nvPr>
            <p:ph type="body" idx="13" sz="quarter"/>
          </p:nvPr>
        </p:nvSpPr>
        <p:spPr/>
        <p:txBody>
          <a:bodyPr/>
          <a:lstStyle/>
          <a:p>
            <a:r>
              <a:t> </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32</cp:revision>
  <dcterms:created xsi:type="dcterms:W3CDTF">2023-12-27T19:29:24Z</dcterms:created>
  <dcterms:modified xsi:type="dcterms:W3CDTF">2025-04-04T21:56:01Z</dcterms:modified>
</cp:coreProperties>
</file>