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36106" y="4818451"/>
            <a:ext cx="2130806"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CFwIo6sFGk"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Augment AEC Add-on Value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Document Portal Enhancements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Pr>
              <a:spcAft>
                <a:spcPts val="600"/>
              </a:spcAft>
            </a:pPr>
            <a:r>
              <a:rPr sz="1100" b="0" u="none">
                <a:latin typeface="Avenir"/>
              </a:rPr>
              <a:t>Allow the user to delete inactive Workspaces and navigate standard users back to Collaborate.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Elevate Desktop App Capabilities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r>
              <a:t> </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Introduce Gen 4 Plans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LS Mid Market Capabilities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Permissions Management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Product-Led Growth</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Productivity Agents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Shore the Core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600"/>
              </a:spcAft>
            </a:pPr>
            <a:r>
              <a:rPr sz="1100" b="0" u="none">
                <a:latin typeface="Avenir"/>
              </a:rPr>
              <a:t>See linked Epic in Jira</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Build Pax8 Distributor Program</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Specialized Agents - AEC</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Pr>
              <a:spcAft>
                <a:spcPts val="600"/>
              </a:spcAft>
            </a:pPr>
            <a:r>
              <a:rPr sz="1100" b="0" u="none">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pPr>
              <a:spcAft>
                <a:spcPts val="400"/>
              </a:spcAft>
            </a:pPr>
            <a:r>
              <a:t>• </a:t>
            </a:r>
            <a:r>
              <a:rPr sz="1100" b="1" u="none">
                <a:latin typeface="Avenir"/>
              </a:rPr>
              <a:t>Codebooks Agent</a:t>
            </a:r>
          </a:p>
          <a:p>
            <a:pPr>
              <a:spcAft>
                <a:spcPts val="400"/>
              </a:spcAft>
            </a:pPr>
            <a:r>
              <a:t>• </a:t>
            </a:r>
            <a:r>
              <a:rPr sz="1100" b="1" u="none">
                <a:latin typeface="Avenir"/>
              </a:rPr>
              <a:t>Proposal Agent</a:t>
            </a:r>
          </a:p>
          <a:p>
            <a:pPr>
              <a:spcAft>
                <a:spcPts val="400"/>
              </a:spcAft>
            </a:pPr>
            <a:r>
              <a:t>• </a:t>
            </a:r>
            <a:r>
              <a:rPr sz="1100" b="1" u="none">
                <a:latin typeface="Avenir"/>
              </a:rPr>
              <a:t>Schedule Agent</a:t>
            </a:r>
          </a:p>
          <a:p>
            <a:pPr>
              <a:spcAft>
                <a:spcPts val="400"/>
              </a:spcAft>
            </a:pPr>
            <a:r>
              <a:t>• </a:t>
            </a:r>
            <a:r>
              <a:rPr sz="1100" b="1" u="none">
                <a:latin typeface="Avenir"/>
              </a:rPr>
              <a:t>Specification Agent</a:t>
            </a:r>
          </a:p>
          <a:p>
            <a:pPr>
              <a:spcAft>
                <a:spcPts val="400"/>
              </a:spcAft>
            </a:pPr>
            <a:r>
              <a:t>• </a:t>
            </a:r>
            <a:r>
              <a:rPr sz="1100" b="1" u="none">
                <a:latin typeface="Avenir"/>
              </a:rPr>
              <a:t>Any other AEC agent to come in the future</a:t>
            </a:r>
          </a:p>
          <a:p>
            <a:pPr>
              <a:spcAft>
                <a:spcPts val="600"/>
              </a:spcAft>
            </a:pPr>
            <a:r>
              <a:rPr sz="1100" b="0" u="none">
                <a:latin typeface="Avenir"/>
              </a:rPr>
              <a:t>The PSA will interpret user inputs, determine intent, and dynamically invoke one or more relevant agents based on the context.</a:t>
            </a:r>
          </a:p>
          <a:p>
            <a:pPr>
              <a:spcAft>
                <a:spcPts val="600"/>
              </a:spcAft>
            </a:pPr>
            <a:r>
              <a:rPr sz="1100" b="0" u="none">
                <a:latin typeface="Avenir"/>
              </a:rPr>
              <a:t>Full Requirements -</a:t>
            </a:r>
            <a:r>
              <a:rPr sz="1100" b="0" u="sng">
                <a:latin typeface="Avenir"/>
                <a:hlinkClick r:id="rId2"/>
              </a:rPr>
              <a:t>https://egnyte.atlassian.net/wiki/spaces/AEC/pages/1489502556/Project+Supervisory+Agent+AEC</a:t>
            </a:r>
          </a:p>
          <a:p>
            <a:pPr>
              <a:spcAft>
                <a:spcPts val="600"/>
              </a:spcAft>
            </a:pPr>
            <a:r>
              <a:rPr sz="1100" b="0" u="none">
                <a:latin typeface="Avenir"/>
              </a:rPr>
              <a:t>Jira ticket -</a:t>
            </a:r>
            <a:r>
              <a:rPr sz="1100" b="0" u="sng">
                <a:latin typeface="Avenir"/>
                <a:hlinkClick r:id="rId3"/>
              </a:rPr>
              <a:t>https://jira.egnyte-it.com/browse/CFS-67500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Pr>
              <a:spcAft>
                <a:spcPts val="600"/>
              </a:spcAft>
            </a:pPr>
            <a:r>
              <a:rPr sz="1100" b="0" u="none">
                <a:latin typeface="Avenir"/>
              </a:rPr>
              <a:t>The Project Schedule Agent is an AI-powered tool designed to support users in the Architecture, Engineering, and Construction (AEC) industry by automating schedule analysis tasks. The agent will perform three primary functions:</a:t>
            </a:r>
          </a:p>
          <a:p>
            <a:pPr>
              <a:spcAft>
                <a:spcPts val="400"/>
              </a:spcAft>
            </a:pPr>
            <a:r>
              <a:t>1. Schedule Comparison:Compare two project schedules and identify changes.</a:t>
            </a:r>
          </a:p>
          <a:p>
            <a:pPr>
              <a:spcAft>
                <a:spcPts val="400"/>
              </a:spcAft>
            </a:pPr>
            <a:r>
              <a:t>2. Change Summarization:Provide a concise summary of detected changes.</a:t>
            </a:r>
          </a:p>
          <a:p>
            <a:pPr>
              <a:spcAft>
                <a:spcPts val="400"/>
              </a:spcAft>
            </a:pPr>
            <a:r>
              <a:t>3. Risk Identification:Identify upcoming high-risk safety items in a project schedule based on project milestones, dependencies, and constraints</a:t>
            </a:r>
          </a:p>
          <a:p>
            <a:pPr>
              <a:spcAft>
                <a:spcPts val="600"/>
              </a:spcAft>
            </a:pPr>
            <a:r>
              <a:rPr sz="1100" b="0" u="none">
                <a:latin typeface="Avenir"/>
              </a:rPr>
              <a:t>Full Requirements -</a:t>
            </a:r>
            <a:r>
              <a:rPr sz="1100" b="0" u="sng">
                <a:latin typeface="Avenir"/>
                <a:hlinkClick r:id="rId2"/>
              </a:rPr>
              <a:t>https://egnyte.atlassian.net/wiki/spaces/AEC/pages/1489305902/Schedule+Agent+AEC</a:t>
            </a:r>
          </a:p>
          <a:p>
            <a:pPr>
              <a:spcAft>
                <a:spcPts val="600"/>
              </a:spcAft>
            </a:pPr>
            <a:r>
              <a:rPr sz="1100" b="0" u="none">
                <a:latin typeface="Avenir"/>
              </a:rPr>
              <a:t>Jira ticket -</a:t>
            </a:r>
            <a:r>
              <a:rPr sz="1100" b="0" u="sng">
                <a:latin typeface="Avenir"/>
                <a:hlinkClick r:id="rId3"/>
              </a:rPr>
              <a:t>https://jira.egnyte-it.com/browse/CFS-67499</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Pr>
              <a:spcAft>
                <a:spcPts val="600"/>
              </a:spcAft>
            </a:pPr>
            <a:r>
              <a:rPr sz="1100" b="0" u="none">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100" b="0" u="sng">
                <a:latin typeface="Avenir"/>
                <a:hlinkClick r:id="rId2"/>
              </a:rPr>
              <a:t>Joist AI</a:t>
            </a:r>
            <a:r>
              <a:rPr sz="1100" b="0" u="none">
                <a:latin typeface="Avenir"/>
              </a:rPr>
              <a:t>, that should be taken into consideration when building a competing product. The expectation is that Egnyte’s proposal agent will streamline the RFP response process by:</a:t>
            </a:r>
          </a:p>
          <a:p>
            <a:pPr>
              <a:spcAft>
                <a:spcPts val="400"/>
              </a:spcAft>
            </a:pPr>
            <a:r>
              <a:t>• Identifying and retrieving past proposals closely aligned with new RFP requirements.</a:t>
            </a:r>
          </a:p>
          <a:p>
            <a:pPr>
              <a:spcAft>
                <a:spcPts val="400"/>
              </a:spcAft>
            </a:pPr>
            <a:r>
              <a:t>• Generating a draft proposal tailored to the specific RFP inputs</a:t>
            </a:r>
          </a:p>
          <a:p>
            <a:pPr>
              <a:spcAft>
                <a:spcPts val="400"/>
              </a:spcAft>
            </a:pPr>
            <a:r>
              <a:t>• Validating a draft proposal against the RFP requirements</a:t>
            </a:r>
          </a:p>
          <a:p>
            <a:pPr>
              <a:spcAft>
                <a:spcPts val="600"/>
              </a:spcAft>
            </a:pPr>
            <a:r>
              <a:rPr sz="1100" b="0" u="none">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pPr>
              <a:spcAft>
                <a:spcPts val="600"/>
              </a:spcAft>
            </a:pPr>
            <a:r>
              <a:rPr sz="1100" b="0" u="none">
                <a:latin typeface="Avenir"/>
              </a:rPr>
              <a:t>Full Requirements -</a:t>
            </a:r>
            <a:r>
              <a:rPr sz="1100" b="0" u="sng">
                <a:latin typeface="Avenir"/>
                <a:hlinkClick r:id="rId3"/>
              </a:rPr>
              <a:t>https://egnyte.atlassian.net/wiki/spaces/AEC/pages/1452703784/Proposal+Agent+Alpha?force_transition=ccc75338-410b-4304-8493-476271b71f12</a:t>
            </a:r>
          </a:p>
          <a:p>
            <a:pPr>
              <a:spcAft>
                <a:spcPts val="600"/>
              </a:spcAft>
            </a:pPr>
            <a:r>
              <a:rPr sz="1100" b="0" u="none">
                <a:latin typeface="Avenir"/>
              </a:rPr>
              <a:t>Jira -</a:t>
            </a:r>
            <a:r>
              <a:rPr sz="1100" b="0" u="sng">
                <a:latin typeface="Avenir"/>
                <a:hlinkClick r:id="rId4"/>
              </a:rPr>
              <a:t>https://jira.egnyte-it.com/browse/CFS-66991</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Top Customer Requests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Uncategorized</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Automated Deployment Spillover</a:t>
            </a:r>
          </a:p>
        </p:txBody>
      </p:sp>
      <p:sp>
        <p:nvSpPr>
          <p:cNvPr id="3" name="Content Placeholder 2"/>
          <p:cNvSpPr>
            <a:spLocks noGrp="1"/>
          </p:cNvSpPr>
          <p:nvPr>
            <p:ph idx="1" sz="half"/>
          </p:nvPr>
        </p:nvSpPr>
        <p:spPr/>
        <p:txBody>
          <a:bodyPr/>
          <a:lstStyle/>
          <a:p>
            <a:pPr>
              <a:spcAft>
                <a:spcPts val="600"/>
              </a:spcAft>
            </a:pPr>
            <a:r>
              <a:rPr sz="1100" b="0" u="none">
                <a:latin typeface="Avenir"/>
              </a:rPr>
              <a:t>Automated Deployment Spillover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CMMC Compliance</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for Prospects: Plan Exploration &amp; Trial Management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Plan Details page, written with outdated technology, requires a rewrite to align with Egnyte standards. Transitioning to a Common UI framework is critical, enabling integration with CFS navigation and improving the overall user experience. Additionally, recent industry trends have shifted towards a preference for self-service and personalized interactions, emphasizing the need for prospects to access pricing details, research product specifications, and initiate free trials without direct sales involvement. This shift, supported by findings from over 2,000 technology buyers, highlights the necessity for transparent pricing and direct access to free trials to meet customer expectations and remain competitive, particularly in light of practices adopted by companies like Microsoft and Google.</a:t>
            </a:r>
          </a:p>
          <a:p>
            <a:pPr>
              <a:spcAft>
                <a:spcPts val="600"/>
              </a:spcAft>
            </a:pPr>
            <a:r>
              <a:rPr sz="1100" b="0" u="none">
                <a:latin typeface="Avenir"/>
              </a:rPr>
              <a:t>The Trial Add-Ons feature was the first phase of this initiative, allowing customers to explore additional features during their trials. The next phase of this project is the introduction of the Other Plans Page, which will provide a more comprehensive experience for prospects. This page will give users a centralized location to explore, trial, and upgrade plans, further enhancing the self-service experience and aligning with the evolving market demands.</a:t>
            </a:r>
          </a:p>
          <a:p>
            <a:pPr>
              <a:spcAft>
                <a:spcPts val="600"/>
              </a:spcAft>
            </a:pPr>
            <a:r>
              <a:rPr sz="1100" b="0" u="none">
                <a:latin typeface="Avenir"/>
              </a:rPr>
              <a:t>Presentation to e-staff on 2/27/24</a:t>
            </a:r>
            <a:r>
              <a:rPr sz="1100" b="0" u="sng">
                <a:latin typeface="Avenir"/>
                <a:hlinkClick r:id="rId2"/>
              </a:rPr>
              <a:t>https://egnyte.egnyte.com/dl/CFwIo6sFGk</a:t>
            </a:r>
          </a:p>
          <a:p>
            <a:pPr>
              <a:spcAft>
                <a:spcPts val="600"/>
              </a:spcAft>
            </a:pPr>
            <a:r>
              <a:rPr sz="1100" b="1" u="none">
                <a:latin typeface="Avenir"/>
              </a:rPr>
              <a:t>Goals:</a:t>
            </a:r>
          </a:p>
          <a:p>
            <a:pPr>
              <a:spcAft>
                <a:spcPts val="400"/>
              </a:spcAft>
            </a:pPr>
            <a:r>
              <a:t>• Provide aunified experiencefor prospects toexplore, trial, and upgrade planswithin and across PVIs.</a:t>
            </a:r>
          </a:p>
          <a:p>
            <a:pPr>
              <a:spcAft>
                <a:spcPts val="400"/>
              </a:spcAft>
            </a:pPr>
            <a:r>
              <a:t>• Expand {}self-service functionality{}, allowing users to start trials and upgrade plans independently while enabling sales to guide the process when needed.</a:t>
            </a:r>
          </a:p>
          <a:p>
            <a:pPr>
              <a:spcAft>
                <a:spcPts val="400"/>
              </a:spcAft>
            </a:pPr>
            <a:r>
              <a:t>• &lt;span data-color="var(~~-ds-text, #172b4d)"&gt;Improve &lt;/span&gt;{}plan discoverability and flexibility{}&lt;span data-color="var(~~-ds-text, #172b4d)"&gt;, making it easier for customers to evaluate and select the plan that best suits their needs.&lt;/span&gt;</a:t>
            </a:r>
          </a:p>
          <a:p>
            <a:pPr>
              <a:spcAft>
                <a:spcPts val="400"/>
              </a:spcAft>
            </a:pPr>
            <a:r>
              <a:t>• Reduce {}friction in the trial-to-paid process{}, ensuring a seamless path from exploration to conversion.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Page for Customers: Trials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Reverting Storage Per User for MSP Platform Enterprise &amp; Platform Enterprise Lite Plans</a:t>
            </a:r>
          </a:p>
        </p:txBody>
      </p:sp>
      <p:sp>
        <p:nvSpPr>
          <p:cNvPr id="3" name="Content Placeholder 2"/>
          <p:cNvSpPr>
            <a:spLocks noGrp="1"/>
          </p:cNvSpPr>
          <p:nvPr>
            <p:ph idx="1" sz="half"/>
          </p:nvPr>
        </p:nvSpPr>
        <p:spPr/>
        <p:txBody>
          <a:bodyPr/>
          <a:lstStyle/>
          <a:p>
            <a:pPr>
              <a:spcAft>
                <a:spcPts val="600"/>
              </a:spcAft>
            </a:pPr>
            <a:r>
              <a:rPr sz="1100" b="0" u="none">
                <a:latin typeface="Avenir"/>
              </a:rPr>
              <a:t>We have recently made changes to the amount storage per user is given to new MSPs. However, through initial research we found that this configuration was given to older MSPs at a lower price point. The objective of this epic is to correct this so that we can give Sales a way to incentivize Platform Enterprise Lite and Platform Enterprise customers to upgrade.</a:t>
            </a:r>
          </a:p>
          <a:p>
            <a:pPr>
              <a:spcAft>
                <a:spcPts val="600"/>
              </a:spcAft>
            </a:pPr>
            <a:r>
              <a:rPr sz="1100" b="0" u="none">
                <a:latin typeface="Avenir"/>
              </a:rPr>
              <a:t>MSPs who have signed up &lt;span data-color="#de350b"&gt;</a:t>
            </a:r>
            <a:r>
              <a:rPr sz="1100" b="1" u="none">
                <a:latin typeface="Avenir"/>
              </a:rPr>
              <a:t>before</a:t>
            </a:r>
            <a:r>
              <a:rPr sz="1100" b="0" u="none">
                <a:latin typeface="Avenir"/>
              </a:rPr>
              <a:t>&lt;/span&gt; October 31st should have the following storage per user per plan:</a:t>
            </a:r>
          </a:p>
          <a:p>
            <a:pPr>
              <a:spcAft>
                <a:spcPts val="400"/>
              </a:spcAft>
            </a:pPr>
            <a:r>
              <a:t>• 200GB/per user for AFS</a:t>
            </a:r>
          </a:p>
          <a:p>
            <a:pPr>
              <a:spcAft>
                <a:spcPts val="400"/>
              </a:spcAft>
            </a:pPr>
            <a:r>
              <a:t>• 100GB/per user for Platform Enterprise</a:t>
            </a:r>
          </a:p>
          <a:p>
            <a:pPr>
              <a:spcAft>
                <a:spcPts val="400"/>
              </a:spcAft>
            </a:pPr>
            <a:r>
              <a:t>• 100GB/per user for Platform Enterprise Lite</a:t>
            </a:r>
          </a:p>
          <a:p>
            <a:pPr>
              <a:spcAft>
                <a:spcPts val="400"/>
              </a:spcAft>
            </a:pPr>
            <a:r>
              <a:t>• 100GB/per user for CFS</a:t>
            </a:r>
          </a:p>
          <a:p>
            <a:pPr>
              <a:spcAft>
                <a:spcPts val="600"/>
              </a:spcAft>
            </a:pPr>
            <a:r>
              <a:rPr sz="1100" b="0" u="none">
                <a:latin typeface="Avenir"/>
              </a:rPr>
              <a:t>MSPs who have signed up &lt;span data-color="#de350b"&gt;</a:t>
            </a:r>
            <a:r>
              <a:rPr sz="1100" b="1" u="none">
                <a:latin typeface="Avenir"/>
              </a:rPr>
              <a:t>after</a:t>
            </a:r>
            <a:r>
              <a:rPr sz="1100" b="0" u="none">
                <a:latin typeface="Avenir"/>
              </a:rPr>
              <a:t>&lt;/span&gt; October 31st should have the following storage per user per plan:</a:t>
            </a:r>
          </a:p>
          <a:p>
            <a:pPr>
              <a:spcAft>
                <a:spcPts val="400"/>
              </a:spcAft>
            </a:pPr>
            <a:r>
              <a:t>• 200GB/per user for AFS</a:t>
            </a:r>
          </a:p>
          <a:p>
            <a:pPr>
              <a:spcAft>
                <a:spcPts val="400"/>
              </a:spcAft>
            </a:pPr>
            <a:r>
              <a:t>• 200GB/per user for Platform Enterprise</a:t>
            </a:r>
          </a:p>
          <a:p>
            <a:pPr>
              <a:spcAft>
                <a:spcPts val="400"/>
              </a:spcAft>
            </a:pPr>
            <a:r>
              <a:t>• 200GB/per user for Platform Enterprise Lite</a:t>
            </a:r>
          </a:p>
          <a:p>
            <a:pPr>
              <a:spcAft>
                <a:spcPts val="400"/>
              </a:spcAft>
            </a:pPr>
            <a:r>
              <a:t>• 100GB/per user for CFS</a:t>
            </a:r>
          </a:p>
          <a:p>
            <a:pPr>
              <a:spcAft>
                <a:spcPts val="400"/>
              </a:spcAft>
            </a:pPr>
            <a:r>
              <a:t>• Figure out how many MSP domains across Platform Enterprise &amp; Platform Enterprise plans, who signed up prior to October 31st, have 200GB enabled; starting with the following PVIs:</a:t>
            </a:r>
          </a:p>
          <a:p>
            <a:pPr>
              <a:spcAft>
                <a:spcPts val="400"/>
              </a:spcAft>
            </a:pPr>
            <a:r>
              <a:t>• 892441</a:t>
            </a:r>
          </a:p>
          <a:p>
            <a:pPr>
              <a:spcAft>
                <a:spcPts val="400"/>
              </a:spcAft>
            </a:pPr>
            <a:r>
              <a:t>• 889731</a:t>
            </a:r>
          </a:p>
          <a:p>
            <a:pPr>
              <a:spcAft>
                <a:spcPts val="400"/>
              </a:spcAft>
            </a:pPr>
            <a:r>
              <a:t>• 889731</a:t>
            </a:r>
          </a:p>
          <a:p>
            <a:pPr>
              <a:spcAft>
                <a:spcPts val="400"/>
              </a:spcAft>
            </a:pPr>
            <a:r>
              <a:t>• 888371</a:t>
            </a:r>
          </a:p>
          <a:p>
            <a:pPr>
              <a:spcAft>
                <a:spcPts val="400"/>
              </a:spcAft>
            </a:pPr>
            <a:r>
              <a:t>• 877181</a:t>
            </a:r>
          </a:p>
          <a:p>
            <a:pPr>
              <a:spcAft>
                <a:spcPts val="400"/>
              </a:spcAft>
            </a:pPr>
            <a:r>
              <a:t>• 854851</a:t>
            </a:r>
          </a:p>
          <a:p>
            <a:pPr>
              <a:spcAft>
                <a:spcPts val="400"/>
              </a:spcAft>
            </a:pPr>
            <a:r>
              <a:t>• Create a script to update the storage per user on these domains from 200GB to 100GB</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 Document Labels - Skip signed-PDFs from stamping</a:t>
            </a:r>
          </a:p>
        </p:txBody>
      </p:sp>
      <p:sp>
        <p:nvSpPr>
          <p:cNvPr id="3" name="Content Placeholder 2"/>
          <p:cNvSpPr>
            <a:spLocks noGrp="1"/>
          </p:cNvSpPr>
          <p:nvPr>
            <p:ph idx="1" sz="half"/>
          </p:nvPr>
        </p:nvSpPr>
        <p:spPr/>
        <p:txBody>
          <a:bodyPr/>
          <a:lstStyle/>
          <a:p>
            <a:pPr>
              <a:spcAft>
                <a:spcPts val="600"/>
              </a:spcAft>
            </a:pPr>
            <a:r>
              <a:rPr sz="1100" b="0" u="none">
                <a:latin typeface="Avenir"/>
              </a:rPr>
              <a:t>Background :</a:t>
            </a:r>
          </a:p>
          <a:p>
            <a:pPr>
              <a:spcAft>
                <a:spcPts val="600"/>
              </a:spcAft>
            </a:pPr>
            <a:r>
              <a:rPr sz="1100" b="0" u="none">
                <a:latin typeface="Avenir"/>
              </a:rPr>
              <a:t>Microsoft Purview provides labeling and protection capabilities for sensitive documents. However, applying a Purview sensitivity label to a PDF document that has already been signed involves certain considerations due to the nature of digital signatures and document protections.</a:t>
            </a:r>
          </a:p>
          <a:p>
            <a:pPr>
              <a:spcAft>
                <a:spcPts val="600"/>
              </a:spcAft>
            </a:pPr>
            <a:r>
              <a:rPr sz="1100" b="0"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 files, with the default setting as unchecked. Leaving unchecked, will not update the File Metadata as well.</a:t>
            </a:r>
          </a:p>
          <a:p>
            <a:pPr>
              <a:spcAft>
                <a:spcPts val="400"/>
              </a:spcAft>
            </a:pPr>
            <a:r>
              <a:t>• Configure metadata stamping to automatically skip any PDF documents with labels if S&amp;G requests not to stamp them.</a:t>
            </a:r>
          </a:p>
          <a:p>
            <a:pPr>
              <a:spcAft>
                <a:spcPts val="400"/>
              </a:spcAft>
            </a:pPr>
            <a:r>
              <a:t>• Capture the reason for skipping the file in audit logs of S&amp;G and CFS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Server-side MixPanel events</a:t>
            </a:r>
          </a:p>
        </p:txBody>
      </p:sp>
      <p:sp>
        <p:nvSpPr>
          <p:cNvPr id="3" name="Content Placeholder 2"/>
          <p:cNvSpPr>
            <a:spLocks noGrp="1"/>
          </p:cNvSpPr>
          <p:nvPr>
            <p:ph idx="1" sz="half"/>
          </p:nvPr>
        </p:nvSpPr>
        <p:spPr/>
        <p:txBody>
          <a:bodyPr/>
          <a:lstStyle/>
          <a:p>
            <a:pPr>
              <a:spcAft>
                <a:spcPts val="600"/>
              </a:spcAft>
            </a:pPr>
            <a:r>
              <a:rPr sz="1100" b="0" u="none">
                <a:latin typeface="Avenir"/>
              </a:rPr>
              <a:t>Mixpanel events from backend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 Entitlements Q2 2025 Grouping</a:t>
            </a:r>
          </a:p>
        </p:txBody>
      </p:sp>
      <p:sp>
        <p:nvSpPr>
          <p:cNvPr id="3" name="Content Placeholder 2"/>
          <p:cNvSpPr>
            <a:spLocks noGrp="1"/>
          </p:cNvSpPr>
          <p:nvPr>
            <p:ph idx="1" sz="half"/>
          </p:nvPr>
        </p:nvSpPr>
        <p:spPr/>
        <p:txBody>
          <a:bodyPr/>
          <a:lstStyle/>
          <a:p>
            <a:pPr>
              <a:spcAft>
                <a:spcPts val="600"/>
              </a:spcAft>
            </a:pPr>
            <a:r>
              <a:rPr sz="1100" b="0" u="none">
                <a:latin typeface="Avenir"/>
              </a:rPr>
              <a:t>Feature Entitlements Q2 2025 Grouping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32</cp:revision>
  <dcterms:created xsi:type="dcterms:W3CDTF">2023-12-27T19:29:24Z</dcterms:created>
  <dcterms:modified xsi:type="dcterms:W3CDTF">2025-04-04T21:56:01Z</dcterms:modified>
</cp:coreProperties>
</file>