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2359"/>
    <p:restoredTop sz="96301"/>
  </p:normalViewPr>
  <p:slideViewPr>
    <p:cSldViewPr snapToGrid="0">
      <p:cViewPr varScale="1">
        <p:scale>
          <a:sx n="165" d="100"/>
          <a:sy n="165" d="100"/>
        </p:scale>
        <p:origin x="776" y="168"/>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microsoft.com/office/2015/10/relationships/revisionInfo" Target="revisionInfo.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4/8/25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5"/>
            <a:ext cx="7886700" cy="369336"/>
          </a:xfrm>
          <a:prstGeom prst="rect">
            <a:avLst/>
          </a:prstGeom>
        </p:spPr>
        <p:txBody>
          <a:bodyPr/>
          <a:lstStyle>
            <a:lvl1pPr algn="ctr">
              <a:defRPr sz="200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717491"/>
            <a:ext cx="3886200" cy="3504526"/>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726519"/>
            <a:ext cx="3873500" cy="3495100"/>
          </a:xfrm>
          <a:prstGeom prst="rect">
            <a:avLst/>
          </a:prstGeom>
        </p:spPr>
        <p:txBody>
          <a:bodyPr/>
          <a:lstStyle>
            <a:lvl1pPr marL="0" indent="0">
              <a:buNone/>
              <a:defRPr/>
            </a:lvl1pPr>
          </a:lstStyle>
          <a:p>
            <a:endParaRPr lang="en-US" dirty="0"/>
          </a:p>
          <a:p>
            <a:endParaRPr lang="en-US" dirty="0"/>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887674" y="4818451"/>
            <a:ext cx="20792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hasCustomPrompt="1"/>
          </p:nvPr>
        </p:nvSpPr>
        <p:spPr>
          <a:xfrm>
            <a:off x="2966912" y="4818450"/>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a:t>Jira Link</a:t>
            </a:r>
            <a:endParaRPr lang="en-US" dirty="0"/>
          </a:p>
        </p:txBody>
      </p:sp>
      <p:sp>
        <p:nvSpPr>
          <p:cNvPr id="8" name="Text Placeholder 10">
            <a:extLst>
              <a:ext uri="{FF2B5EF4-FFF2-40B4-BE49-F238E27FC236}">
                <a16:creationId xmlns:a16="http://schemas.microsoft.com/office/drawing/2014/main" id="{D05D6A60-5B1C-F178-4A9B-1945E21FF540}"/>
              </a:ext>
            </a:extLst>
          </p:cNvPr>
          <p:cNvSpPr>
            <a:spLocks noGrp="1"/>
          </p:cNvSpPr>
          <p:nvPr>
            <p:ph type="body" sz="quarter" idx="13" hasCustomPrompt="1"/>
          </p:nvPr>
        </p:nvSpPr>
        <p:spPr>
          <a:xfrm>
            <a:off x="4524377" y="4818449"/>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Requirements Link</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egnyte.productboard.com/feature-board/planning/features/b0ac6888-39c9-4eb6-b9d3-2bb9d73d98fc" TargetMode="Externa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hyperlink" Target="https://www.figma.com/embed?embed_host=share&amp;url=https%3A%2F%2Fwww.figma.com%2Fdesign%2Fk96o3kXukaVrAUtsaPhN4H%2FEgnyte-Platform-Copilot---2025%3Fnode-id%3D23985-147960%26t%3DR34Wj37OAbaKtXMd-0" TargetMode="External"/><Relationship Id="rId2" Type="http://schemas.openxmlformats.org/officeDocument/2006/relationships/hyperlink" Target="https://egnyte.atlassian.net/wiki/spaces/CFS/pages/1227161693/Agents+Introduction+in+Egnyte+Platform+WIP#Create-your-own-Agent" TargetMode="External"/><Relationship Id="rId1" Type="http://schemas.openxmlformats.org/officeDocument/2006/relationships/slideLayout" Target="../slideLayouts/slideLayout1.xml"/><Relationship Id="rId4" Type="http://schemas.openxmlformats.org/officeDocument/2006/relationships/hyperlink" Target="https://egnyte.productboard.com/entity-detail/features/0449d206-aa74-4e5e-87d0-c8de17c78b43" TargetMode="External"/></Relationships>
</file>

<file path=ppt/slides/_rels/slide101.xml.rels><?xml version="1.0" encoding="UTF-8" standalone="yes"?>
<Relationships xmlns="http://schemas.openxmlformats.org/package/2006/relationships"><Relationship Id="rId3" Type="http://schemas.openxmlformats.org/officeDocument/2006/relationships/hyperlink" Target="https://egnyte.productboard.com/entity-detail/features/a89e1351-e39c-4bd4-9bfb-66631b9c46b4" TargetMode="External"/><Relationship Id="rId2" Type="http://schemas.openxmlformats.org/officeDocument/2006/relationships/hyperlink" Target="https://egnyte.atlassian.net/wiki/x/AQBaV" TargetMode="External"/><Relationship Id="rId1" Type="http://schemas.openxmlformats.org/officeDocument/2006/relationships/slideLayout" Target="../slideLayouts/slideLayout1.xml"/><Relationship Id="rId4" Type="http://schemas.openxmlformats.org/officeDocument/2006/relationships/hyperlink" Target="https://jira.egnyte-it.com/browse/CFS-67394" TargetMode="External"/></Relationships>
</file>

<file path=ppt/slides/_rels/slide102.xml.rels><?xml version="1.0" encoding="UTF-8" standalone="yes"?>
<Relationships xmlns="http://schemas.openxmlformats.org/package/2006/relationships"><Relationship Id="rId8" Type="http://schemas.openxmlformats.org/officeDocument/2006/relationships/hyperlink" Target="https://egnyte.atlassian.net/wiki/spaces/CFS/pages/1304788999/Agents+Integration" TargetMode="External"/><Relationship Id="rId3" Type="http://schemas.openxmlformats.org/officeDocument/2006/relationships/hyperlink" Target="https://egnyte.atlassian.net/wiki/spaces/CFS/pages/1227161693/Agents+Introduction+in+Egnyte+Platform+WIP#Document-Review-Agent%3A" TargetMode="External"/><Relationship Id="rId7" Type="http://schemas.openxmlformats.org/officeDocument/2006/relationships/hyperlink" Target="https://www.figma.com/design/k96o3kXukaVrAUtsaPhN4H/Egnyte-Platform-Copilot---2025?node-id=24179-230269&amp;t=Rc2JPK6PsbVBlXNe-0" TargetMode="External"/><Relationship Id="rId2" Type="http://schemas.openxmlformats.org/officeDocument/2006/relationships/hyperlink" Target="https://egnyte.atlassian.net/wiki/spaces/CFS/pages/1227161693/Agents+Introduction+in+Egnyte+Platform+WIP#Translation-Agent%3A" TargetMode="External"/><Relationship Id="rId1" Type="http://schemas.openxmlformats.org/officeDocument/2006/relationships/slideLayout" Target="../slideLayouts/slideLayout1.xml"/><Relationship Id="rId6" Type="http://schemas.openxmlformats.org/officeDocument/2006/relationships/hyperlink" Target="https://egnyte.atlassian.net/wiki/spaces/CFS/pages/1227161693/Agents+Introduction+in+Copilot+Hub" TargetMode="External"/><Relationship Id="rId11" Type="http://schemas.openxmlformats.org/officeDocument/2006/relationships/hyperlink" Target="See%20description" TargetMode="External"/><Relationship Id="rId5" Type="http://schemas.openxmlformats.org/officeDocument/2006/relationships/hyperlink" Target="https://egnyte.atlassian.net/wiki/spaces/CFS/pages/1227161693/Agents+Introduction+in+Egnyte+Platform+WIP#Web-Search-Agent%3A" TargetMode="External"/><Relationship Id="rId10" Type="http://schemas.openxmlformats.org/officeDocument/2006/relationships/hyperlink" Target="https://jira.egnyte-it.com/browse/CFS-65268" TargetMode="External"/><Relationship Id="rId4" Type="http://schemas.openxmlformats.org/officeDocument/2006/relationships/hyperlink" Target="https://egnyte.atlassian.net/wiki/spaces/CFS/pages/1227161693/Agents+Introduction+in+Egnyte+Platform+WIP#Job-Description-Creation-Agent%3A" TargetMode="External"/><Relationship Id="rId9" Type="http://schemas.openxmlformats.org/officeDocument/2006/relationships/hyperlink" Target="https://egnyte.productboard.com/entity-detail/features/e71c1807-21d4-4c44-98dc-e61406151be4" TargetMode="External"/></Relationships>
</file>

<file path=ppt/slides/_rels/slide103.xml.rels><?xml version="1.0" encoding="UTF-8" standalone="yes"?>
<Relationships xmlns="http://schemas.openxmlformats.org/package/2006/relationships"><Relationship Id="rId3" Type="http://schemas.openxmlformats.org/officeDocument/2006/relationships/hyperlink" Target="https://egnyte.productboard.com/entity-detail/features/418e78b8-c814-4dc6-aded-4716b8eb42ba" TargetMode="External"/><Relationship Id="rId2" Type="http://schemas.openxmlformats.org/officeDocument/2006/relationships/hyperlink" Target="https://egnyte.atlassian.net/wiki/spaces/CFS/pages/1471152191/Questionnaire+Agent?force_transition=e7e56be6-04a5-4088-bb89-a71bc2d9bb13" TargetMode="External"/><Relationship Id="rId1" Type="http://schemas.openxmlformats.org/officeDocument/2006/relationships/slideLayout" Target="../slideLayouts/slideLayout1.xml"/><Relationship Id="rId4" Type="http://schemas.openxmlformats.org/officeDocument/2006/relationships/hyperlink" Target="https://jira.egnyte-it.com/browse/CFS-67393" TargetMode="External"/></Relationships>
</file>

<file path=ppt/slides/_rels/slide104.xml.rels><?xml version="1.0" encoding="UTF-8" standalone="yes"?>
<Relationships xmlns="http://schemas.openxmlformats.org/package/2006/relationships"><Relationship Id="rId3" Type="http://schemas.openxmlformats.org/officeDocument/2006/relationships/hyperlink" Target="https://jira.egnyte-it.com/browse/CFS-66199" TargetMode="External"/><Relationship Id="rId2" Type="http://schemas.openxmlformats.org/officeDocument/2006/relationships/hyperlink" Target="https://egnyte.productboard.com/entity-detail/features/24c4e418-bffa-48f1-b65b-e8698d90d1c4" TargetMode="Externa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3" Type="http://schemas.openxmlformats.org/officeDocument/2006/relationships/hyperlink" Target="https://jira.egnyte-it.com/browse/DLAB-5054" TargetMode="External"/><Relationship Id="rId2" Type="http://schemas.openxmlformats.org/officeDocument/2006/relationships/hyperlink" Target="https://egnyte.productboard.com/entity-detail/features/a5fb0513-654b-4210-8d5f-c1aae97f9d35" TargetMode="Externa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hyperlink" Target="https://jira.egnyte-it.com/browse/EGD-21555" TargetMode="External"/><Relationship Id="rId2" Type="http://schemas.openxmlformats.org/officeDocument/2006/relationships/hyperlink" Target="https://egnyte.productboard.com/entity-detail/features/bb0403fb-a317-4052-b554-04f78a9b5171" TargetMode="Externa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egnyte.atlassian.net/wiki/spaces/EDrive/pages/1221197835/Egnyte+Actions+-+Windows+11+Support" TargetMode="External"/></Relationships>
</file>

<file path=ppt/slides/_rels/slide108.xml.rels><?xml version="1.0" encoding="UTF-8" standalone="yes"?>
<Relationships xmlns="http://schemas.openxmlformats.org/package/2006/relationships"><Relationship Id="rId2" Type="http://schemas.openxmlformats.org/officeDocument/2006/relationships/hyperlink" Target="https://egnyte.productboard.com/entity-detail/features/b70b7a70-e086-4a5b-8ef5-24a3afdd4f5a" TargetMode="Externa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3" Type="http://schemas.openxmlformats.org/officeDocument/2006/relationships/hyperlink" Target="https://jira.egnyte-it.com/browse/EGD-21926" TargetMode="External"/><Relationship Id="rId2" Type="http://schemas.openxmlformats.org/officeDocument/2006/relationships/hyperlink" Target="https://egnyte.productboard.com/entity-detail/features/31e10484-aea8-4cc4-84d1-7533d7d5b71a"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egnyte.productboard.com/entity-detail/features/e8cbca88-b505-4564-bab7-73b2bcfb1fb4" TargetMode="Externa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hyperlink" Target="https://egnyte.productboard.com/entity-detail/features/7569e8f0-037a-4f04-8e30-a9df1074c2a5" TargetMode="Externa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hyperlink" Target="See%20description" TargetMode="External"/><Relationship Id="rId2" Type="http://schemas.openxmlformats.org/officeDocument/2006/relationships/hyperlink" Target="https://egnyte.productboard.com/entity-detail/features/8f72382d-4241-4be5-9820-b5a712e2651e" TargetMode="Externa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3" Type="http://schemas.openxmlformats.org/officeDocument/2006/relationships/hyperlink" Target="See%20description" TargetMode="External"/><Relationship Id="rId2" Type="http://schemas.openxmlformats.org/officeDocument/2006/relationships/hyperlink" Target="https://egnyte.productboard.com/entity-detail/features/0f764a74-64bd-433b-bbd6-c3954618b41b" TargetMode="Externa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hyperlink" Target="https://egnyte.productboard.com/entity-detail/features/e34bad58-b20c-4145-b173-a037533cca68" TargetMode="Externa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3" Type="http://schemas.openxmlformats.org/officeDocument/2006/relationships/hyperlink" Target="https://jira.egnyte-it.com/browse/DEL-44353" TargetMode="External"/><Relationship Id="rId2" Type="http://schemas.openxmlformats.org/officeDocument/2006/relationships/hyperlink" Target="https://egnyte.productboard.com/entity-detail/features/db2f2f61-715e-4b99-94f2-1131bb88c5a1" TargetMode="Externa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hyperlink" Target="https://egnyte.productboard.com/entity-detail/features/ae2e044f-1c1f-42d6-abfc-b150a3c506eb" TargetMode="Externa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3" Type="http://schemas.openxmlformats.org/officeDocument/2006/relationships/hyperlink" Target="https://egnyte.productboard.com/entity-detail/features/9a51ac4b-ad65-4cdf-b221-5ca24c4634cf" TargetMode="External"/><Relationship Id="rId2" Type="http://schemas.openxmlformats.org/officeDocument/2006/relationships/hyperlink" Target="https://egnyte.slack.com/archives/C08BHUJLGAU" TargetMode="External"/><Relationship Id="rId1" Type="http://schemas.openxmlformats.org/officeDocument/2006/relationships/slideLayout" Target="../slideLayouts/slideLayout1.xml"/><Relationship Id="rId5" Type="http://schemas.openxmlformats.org/officeDocument/2006/relationships/hyperlink" Target="See%20description" TargetMode="External"/><Relationship Id="rId4" Type="http://schemas.openxmlformats.org/officeDocument/2006/relationships/hyperlink" Target="https://jira.egnyte-it.com/browse/CFS-64734" TargetMode="External"/></Relationships>
</file>

<file path=ppt/slides/_rels/slide119.xml.rels><?xml version="1.0" encoding="UTF-8" standalone="yes"?>
<Relationships xmlns="http://schemas.openxmlformats.org/package/2006/relationships"><Relationship Id="rId2" Type="http://schemas.openxmlformats.org/officeDocument/2006/relationships/hyperlink" Target="https://egnyte.productboard.com/entity-detail/features/6f58c7f9-22f9-479c-89cc-f1b330d7a643"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jira.egnyte-it.com/browse/DEL-39631" TargetMode="External"/><Relationship Id="rId2" Type="http://schemas.openxmlformats.org/officeDocument/2006/relationships/hyperlink" Target="https://egnyte.productboard.com/entity-detail/features/7b1610ac-4f09-47ee-9906-b0ae764a6dff" TargetMode="Externa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3" Type="http://schemas.openxmlformats.org/officeDocument/2006/relationships/hyperlink" Target="https://jira.egnyte-it.com/browse/DEL-44656" TargetMode="External"/><Relationship Id="rId2" Type="http://schemas.openxmlformats.org/officeDocument/2006/relationships/hyperlink" Target="https://egnyte.productboard.com/entity-detail/features/2b696a9a-1788-4d4b-b383-c0b4aa87118a" TargetMode="Externa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3" Type="http://schemas.openxmlformats.org/officeDocument/2006/relationships/hyperlink" Target="https://jira.egnyte-it.com/browse/DEL-43523" TargetMode="External"/><Relationship Id="rId2" Type="http://schemas.openxmlformats.org/officeDocument/2006/relationships/hyperlink" Target="https://egnyte.productboard.com/entity-detail/features/3e08e5bd-1157-4d7f-95b7-be1d15b1e149" TargetMode="Externa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3" Type="http://schemas.openxmlformats.org/officeDocument/2006/relationships/hyperlink" Target="https://www.figma.com/file/x8gotwY1pLOoZERmnOiKI0/CS-~~-Role-based-Link-Sharing-Controls-~~-Q2-2023?node-id=1-5217&amp;t=R6pDhEjG65kCZK9r-0#396444732" TargetMode="External"/><Relationship Id="rId2" Type="http://schemas.openxmlformats.org/officeDocument/2006/relationships/hyperlink" Target="https://www.figma.com/file/Xyhi03eWgv6tnwzq4RwcQA/CS-~~-Role-based-Link-Sharing-Controls~~(UX-1899)?node-id=2%3A5079&amp;t=wNGi4ZnNg81Ymlcp-0" TargetMode="External"/><Relationship Id="rId1" Type="http://schemas.openxmlformats.org/officeDocument/2006/relationships/slideLayout" Target="../slideLayouts/slideLayout1.xml"/><Relationship Id="rId5" Type="http://schemas.openxmlformats.org/officeDocument/2006/relationships/hyperlink" Target="https://jira.egnyte-it.com/browse/DEL-31667" TargetMode="External"/><Relationship Id="rId4" Type="http://schemas.openxmlformats.org/officeDocument/2006/relationships/hyperlink" Target="https://egnyte.productboard.com/entity-detail/features/eb0dd056-930f-41ce-94f6-bdd64bc380e6" TargetMode="Externa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hyperlink" Target="https://jira.egnyte-it.com/browse/GR-578" TargetMode="External"/><Relationship Id="rId2" Type="http://schemas.openxmlformats.org/officeDocument/2006/relationships/hyperlink" Target="https://egnyte.productboard.com/entity-detail/features/601c419e-960e-4328-9a3c-ed5a70ebda8b" TargetMode="Externa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hyperlink" Target="https://egnyte.productboard.com/entity-detail/features/baf28d38-591a-4522-8dcb-ea12bccd3d1c" TargetMode="Externa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3" Type="http://schemas.openxmlformats.org/officeDocument/2006/relationships/hyperlink" Target="https://jira.egnyte-it.com/browse/TRB-8299" TargetMode="External"/><Relationship Id="rId2" Type="http://schemas.openxmlformats.org/officeDocument/2006/relationships/hyperlink" Target="https://egnyte.productboard.com/entity-detail/features/d454d018-ffd7-40ed-96fe-6bf659fd48fa" TargetMode="Externa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3" Type="http://schemas.openxmlformats.org/officeDocument/2006/relationships/hyperlink" Target="https://jira.egnyte-it.com/browse/DEL-43244" TargetMode="External"/><Relationship Id="rId2" Type="http://schemas.openxmlformats.org/officeDocument/2006/relationships/hyperlink" Target="https://egnyte.productboard.com/entity-detail/features/45378370-3acd-498d-ba2c-8a0eb9d79eed" TargetMode="Externa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3" Type="http://schemas.openxmlformats.org/officeDocument/2006/relationships/hyperlink" Target="https://jira.egnyte-it.com/browse/DEL-44555" TargetMode="External"/><Relationship Id="rId2" Type="http://schemas.openxmlformats.org/officeDocument/2006/relationships/hyperlink" Target="https://egnyte.productboard.com/entity-detail/features/5dbe6168-3da5-4157-a293-2121728abf9d"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egnyte.productboard.com/entity-detail/features/c335655e-e248-4a28-bff5-6a55df471cbb" TargetMode="External"/><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hyperlink" Target="https://jira.egnyte-it.com/browse/DEL-43511" TargetMode="External"/><Relationship Id="rId2" Type="http://schemas.openxmlformats.org/officeDocument/2006/relationships/hyperlink" Target="https://egnyte.productboard.com/entity-detail/features/04cea1e2-736b-43d3-85a1-cd17ba58f927" TargetMode="Externa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3" Type="http://schemas.openxmlformats.org/officeDocument/2006/relationships/hyperlink" Target="https://egnyte.productboard.com/entity-detail/features/a0ee8282-5cc1-4033-932e-359d1c59c819" TargetMode="External"/><Relationship Id="rId2" Type="http://schemas.openxmlformats.org/officeDocument/2006/relationships/hyperlink" Target="https://balsamiq.cloud/so1iw4d/pl1wjlw/r2278" TargetMode="External"/><Relationship Id="rId1" Type="http://schemas.openxmlformats.org/officeDocument/2006/relationships/slideLayout" Target="../slideLayouts/slideLayout1.xml"/><Relationship Id="rId4" Type="http://schemas.openxmlformats.org/officeDocument/2006/relationships/hyperlink" Target="https://jira.egnyte-it.com/browse/DEL-22618" TargetMode="Externa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hyperlink" Target="https://www.figma.com/design/k2Nhm5yeOeBbn9LnK9hJGh/AEC-~~-Smart-spec-Q4-2024~~%5BUX-3183%5D?node-id=1-85419&amp;node-type=canvas&amp;t=5gX3kY2zW9WM7Dw7-0" TargetMode="External"/><Relationship Id="rId2" Type="http://schemas.openxmlformats.org/officeDocument/2006/relationships/hyperlink" Target="https://egnyte.atlassian.net/wiki/spaces/AEC/pages/446464310/Smart+Specification+Requirements" TargetMode="External"/><Relationship Id="rId1" Type="http://schemas.openxmlformats.org/officeDocument/2006/relationships/slideLayout" Target="../slideLayouts/slideLayout1.xml"/><Relationship Id="rId6" Type="http://schemas.openxmlformats.org/officeDocument/2006/relationships/hyperlink" Target="https://egnyte.atlassian.net/wiki/spaces/AEC/pages/510067803/Smart+Specs+-+Phase+1" TargetMode="External"/><Relationship Id="rId5" Type="http://schemas.openxmlformats.org/officeDocument/2006/relationships/hyperlink" Target="https://egnyte.productboard.com/entity-detail/features/46ebe816-430f-4d75-8aa2-eaa5a530a915" TargetMode="External"/><Relationship Id="rId4" Type="http://schemas.openxmlformats.org/officeDocument/2006/relationships/hyperlink" Target="https://jira.egnyte-it.com/browse/CFS-60040" TargetMode="External"/></Relationships>
</file>

<file path=ppt/slides/_rels/slide135.xml.rels><?xml version="1.0" encoding="UTF-8" standalone="yes"?>
<Relationships xmlns="http://schemas.openxmlformats.org/package/2006/relationships"><Relationship Id="rId3" Type="http://schemas.openxmlformats.org/officeDocument/2006/relationships/hyperlink" Target="https://jira.egnyte-it.com/browse/CFS-64858" TargetMode="External"/><Relationship Id="rId2" Type="http://schemas.openxmlformats.org/officeDocument/2006/relationships/hyperlink" Target="https://egnyte.atlassian.net/wiki/spaces/AEC/pages/1076199541/KB+for+Building+Codes" TargetMode="External"/><Relationship Id="rId1" Type="http://schemas.openxmlformats.org/officeDocument/2006/relationships/slideLayout" Target="../slideLayouts/slideLayout1.xml"/><Relationship Id="rId4" Type="http://schemas.openxmlformats.org/officeDocument/2006/relationships/hyperlink" Target="https://egnyte.productboard.com/entity-detail/features/31db0c1f-877e-4955-b5b0-14f7b5eaeb52"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gnyte.productboard.com/entity-detail/features/1f2d5fb2-1c0a-42bd-bf3a-740173baedf3" TargetMode="External"/><Relationship Id="rId2" Type="http://schemas.openxmlformats.org/officeDocument/2006/relationships/hyperlink" Target="https://lucid.app/lucidchart/0c321564-165e-4fe4-be8b-b4c47f7bc3ef/edit?invitationId=inv_945897cc-e8cc-4620-9d03-403060f6442d&amp;page=0_0" TargetMode="External"/><Relationship Id="rId1" Type="http://schemas.openxmlformats.org/officeDocument/2006/relationships/slideLayout" Target="../slideLayouts/slideLayout1.xml"/><Relationship Id="rId4" Type="http://schemas.openxmlformats.org/officeDocument/2006/relationships/hyperlink" Target="https://jira.egnyte-it.com/browse/APPS-10412"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egnyte.productboard.com/entity-detail/features/6c9574c1-1dae-42d2-9a72-210454d6c425" TargetMode="External"/><Relationship Id="rId2" Type="http://schemas.openxmlformats.org/officeDocument/2006/relationships/hyperlink" Target="https://egnyte.atlassian.net/wiki/spaces/DEL/pages/1425834012/Ransomware+Unification+-+Replace+Ransomware+signature+source+with+reputable+threat+intel+source" TargetMode="External"/><Relationship Id="rId1" Type="http://schemas.openxmlformats.org/officeDocument/2006/relationships/slideLayout" Target="../slideLayouts/slideLayout1.xml"/><Relationship Id="rId4" Type="http://schemas.openxmlformats.org/officeDocument/2006/relationships/hyperlink" Target="https://jira.egnyte-it.com/browse/DEL-44545"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egnyte.productboard.com/feature-board/planning/features/c78bf7fb-6e98-45f4-b62d-b77b2cdda9d3"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egnyte.productboard.com/entity-detail/features/65a1d2a1-8247-457c-b7db-fcfea02d28b0" TargetMode="External"/><Relationship Id="rId2" Type="http://schemas.openxmlformats.org/officeDocument/2006/relationships/hyperlink" Target="https://www.egnyte.com/" TargetMode="External"/><Relationship Id="rId1" Type="http://schemas.openxmlformats.org/officeDocument/2006/relationships/slideLayout" Target="../slideLayouts/slideLayout1.xml"/><Relationship Id="rId4" Type="http://schemas.openxmlformats.org/officeDocument/2006/relationships/hyperlink" Target="https://jira.egnyte-it.com/browse/APPS-12538"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jira.egnyte-it.com/browse/SER-3461" TargetMode="External"/><Relationship Id="rId2" Type="http://schemas.openxmlformats.org/officeDocument/2006/relationships/hyperlink" Target="https://jira.egnyte-it.com/browse/COM-268" TargetMode="External"/><Relationship Id="rId1" Type="http://schemas.openxmlformats.org/officeDocument/2006/relationships/slideLayout" Target="../slideLayouts/slideLayout1.xml"/><Relationship Id="rId4" Type="http://schemas.openxmlformats.org/officeDocument/2006/relationships/hyperlink" Target="https://egnyte.productboard.com/entity-detail/features/b2821142-8473-4481-8686-2c98e88ee7a6"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egnyte.productboard.com/entity-detail/features/79a3cbdb-ceab-49ad-8610-6c5142eaa448" TargetMode="External"/><Relationship Id="rId2" Type="http://schemas.openxmlformats.org/officeDocument/2006/relationships/hyperlink" Target="https://egnyte.egnyte.com/dl/CFwIo6sFGk" TargetMode="External"/><Relationship Id="rId1" Type="http://schemas.openxmlformats.org/officeDocument/2006/relationships/slideLayout" Target="../slideLayouts/slideLayout1.xml"/><Relationship Id="rId4" Type="http://schemas.openxmlformats.org/officeDocument/2006/relationships/hyperlink" Target="https://jira.egnyte-it.com/browse/APPS-13504"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jira.egnyte-it.com/browse/SRV-2516" TargetMode="External"/><Relationship Id="rId2" Type="http://schemas.openxmlformats.org/officeDocument/2006/relationships/hyperlink" Target="https://egnyte.productboard.com/entity-detail/features/19d12767-37d1-4d7f-8fc9-5c2320bbb472" TargetMode="External"/><Relationship Id="rId1" Type="http://schemas.openxmlformats.org/officeDocument/2006/relationships/slideLayout" Target="../slideLayouts/slideLayout1.xml"/><Relationship Id="rId4" Type="http://schemas.openxmlformats.org/officeDocument/2006/relationships/hyperlink" Target="https://egnyte.atlassian.net/wiki/spaces/AEC/pages/888373464/ODA+Preview+Additional+UI+Capabilities+-+User+Stories"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jira.egnyte-it.com/browse/APPS-13663" TargetMode="External"/><Relationship Id="rId2" Type="http://schemas.openxmlformats.org/officeDocument/2006/relationships/hyperlink" Target="https://egnyte.productboard.com/entity-detail/features/e9df0649-422b-47fa-825e-2218213b822b"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s://egnyte.productboard.com/entity-detail/features/d5f7fe5d-c9eb-48b0-8770-5d39368cfd2e"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jira.egnyte-it.com/browse/APPS-13482" TargetMode="External"/><Relationship Id="rId2" Type="http://schemas.openxmlformats.org/officeDocument/2006/relationships/hyperlink" Target="https://egnyte.productboard.com/entity-detail/features/0b600f6b-a4d5-4fa1-85e2-83dd95b98b25"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jira.egnyte-it.com/browse/GR-594" TargetMode="External"/><Relationship Id="rId2" Type="http://schemas.openxmlformats.org/officeDocument/2006/relationships/hyperlink" Target="https://egnyte.productboard.com/entity-detail/features/b5fe6dee-f251-4879-9024-7de8cf21e276"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s://egnyte.productboard.com/entity-detail/features/d9277053-6e93-4fa7-b560-9947b3419d9a"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jira.egnyte-it.com/browse/DEL-27433" TargetMode="External"/><Relationship Id="rId2" Type="http://schemas.openxmlformats.org/officeDocument/2006/relationships/hyperlink" Target="https://egnyte.productboard.com/entity-detail/features/b06c3e8c-a5ea-4279-87ca-7de1e671ca93"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jira.egnyte-it.com/browse/APPS-13455" TargetMode="External"/><Relationship Id="rId2" Type="http://schemas.openxmlformats.org/officeDocument/2006/relationships/hyperlink" Target="https://egnyte.productboard.com/entity-detail/features/5679d974-65de-4dc9-9b27-b535d9294978"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hyperlink" Target="https://egnyte.productboard.com/entity-detail/features/116f0d4d-f40f-44f6-b9bc-639743e5329b"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hyperlink" Target="https://egnyte.productboard.com/feature-board/planning/features/a173f937-b793-42e9-b16f-c38abc7cac5e"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egnyte.atlassian.net/wiki/spaces/IA/pages/1223262209/Services+Add-Ons+Eligible+for+Trials" TargetMode="External"/><Relationship Id="rId2" Type="http://schemas.openxmlformats.org/officeDocument/2006/relationships/hyperlink" Target="https://egnyte.egnyte.com/dl/QOkxJeRFY1" TargetMode="External"/><Relationship Id="rId1" Type="http://schemas.openxmlformats.org/officeDocument/2006/relationships/slideLayout" Target="../slideLayouts/slideLayout1.xml"/><Relationship Id="rId5" Type="http://schemas.openxmlformats.org/officeDocument/2006/relationships/hyperlink" Target="https://jira.egnyte-it.com/browse/GR-537" TargetMode="External"/><Relationship Id="rId4" Type="http://schemas.openxmlformats.org/officeDocument/2006/relationships/hyperlink" Target="https://egnyte.productboard.com/entity-detail/features/20ee3776-331c-4a9b-90c5-39b04b38eb82"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egnyte.productboard.com/entity-detail/features/910bc93b-cce8-4bae-8b24-2983b54c1f64"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jira.egnyte-it.com/browse/DEL-38410" TargetMode="External"/><Relationship Id="rId2" Type="http://schemas.openxmlformats.org/officeDocument/2006/relationships/hyperlink" Target="https://egnyte.productboard.com/entity-detail/features/ad809601-f3fe-42a7-9499-437f105e67e4"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jira.egnyte-it.com/browse/SER-3461" TargetMode="External"/><Relationship Id="rId2" Type="http://schemas.openxmlformats.org/officeDocument/2006/relationships/hyperlink" Target="https://jira.egnyte-it.com/browse/COM-268" TargetMode="External"/><Relationship Id="rId1" Type="http://schemas.openxmlformats.org/officeDocument/2006/relationships/slideLayout" Target="../slideLayouts/slideLayout1.xml"/><Relationship Id="rId4" Type="http://schemas.openxmlformats.org/officeDocument/2006/relationships/hyperlink" Target="https://egnyte.productboard.com/entity-detail/features/e5964972-e2ba-4bce-a202-320cd464d5ee" TargetMode="External"/></Relationships>
</file>

<file path=ppt/slides/_rels/slide32.xml.rels><?xml version="1.0" encoding="UTF-8" standalone="yes"?>
<Relationships xmlns="http://schemas.openxmlformats.org/package/2006/relationships"><Relationship Id="rId2" Type="http://schemas.openxmlformats.org/officeDocument/2006/relationships/hyperlink" Target="https://egnyte.productboard.com/entity-detail/features/1c52876f-e49a-469f-99e1-63e04c8866a6"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www.figma.com/design/ZBxPaDgTrrYniqCXSU4D4L/AEC-~~-Procore-dashboard-widget-~~-Q1-2025?node-id=1-4&amp;p=f&amp;t=17kEzoN1x59VZ6ve-0" TargetMode="External"/><Relationship Id="rId2" Type="http://schemas.openxmlformats.org/officeDocument/2006/relationships/hyperlink" Target="https://egnyte.atlassian.net/wiki/spaces/AEC/pages/1262190598/Procore+Widget+Requirements+-+Project+Dashboard" TargetMode="External"/><Relationship Id="rId1" Type="http://schemas.openxmlformats.org/officeDocument/2006/relationships/slideLayout" Target="../slideLayouts/slideLayout1.xml"/><Relationship Id="rId4" Type="http://schemas.openxmlformats.org/officeDocument/2006/relationships/hyperlink" Target="https://egnyte.productboard.com/entity-detail/features/645fbce5-394e-4f69-a42c-5ff0ef88d88f"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jira.egnyte-it.com/browse/APPS-13646" TargetMode="External"/><Relationship Id="rId2" Type="http://schemas.openxmlformats.org/officeDocument/2006/relationships/hyperlink" Target="https://egnyte.productboard.com/entity-detail/features/187a47cd-ecd4-46f1-b4e8-a8a1c5a587f3" TargetMode="Externa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hyperlink" Target="https://egnyte.productboard.com/feature-board/planning/features/189e62db-3b96-4341-bbfb-ec15b9c4ef25"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s://egnyte.productboard.com/entity-detail/features/c505e7f5-bf57-4fec-a9bf-b8ef4ebb2709" TargetMode="External"/><Relationship Id="rId2" Type="http://schemas.openxmlformats.org/officeDocument/2006/relationships/hyperlink" Target="https://jira.egnyte-it.com/browse/PINT-14850" TargetMode="Externa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s://egnyte.productboard.com/entity-detail/features/26b7dbf2-af63-4cbe-a536-940f449c70fe" TargetMode="External"/><Relationship Id="rId2" Type="http://schemas.openxmlformats.org/officeDocument/2006/relationships/hyperlink" Target="https://egnyte.atlassian.net/wiki/spaces/PINT/pages/1429864598/AI-Powered+Tools+for+Generating+API+Documentation" TargetMode="Externa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s://egnyte.productboard.com/entity-detail/features/491772a5-97fd-477a-b166-a73b51271689" TargetMode="External"/><Relationship Id="rId2" Type="http://schemas.openxmlformats.org/officeDocument/2006/relationships/hyperlink" Target="https://jira.egnyte-it.com/browse/PINT-16612" TargetMode="Externa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hyperlink" Target="https://egnyte.productboard.com/entity-detail/features/4581caa4-220f-41df-9162-03fcb32288d5"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No%20requirements" TargetMode="External"/><Relationship Id="rId2" Type="http://schemas.openxmlformats.org/officeDocument/2006/relationships/hyperlink" Target="https://egnyte.productboard.com/entity-detail/features/6a6a7064-5bae-4d50-bab3-e5bcef920fbd" TargetMode="Externa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s://jira.egnyte-it.com/browse/APPS-11863" TargetMode="External"/><Relationship Id="rId2" Type="http://schemas.openxmlformats.org/officeDocument/2006/relationships/hyperlink" Target="https://egnyte.productboard.com/entity-detail/features/12ffeee2-8931-4679-a7bd-1d9fbd77daad" TargetMode="Externa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hyperlink" Target="Spillover%20from%20Q1" TargetMode="External"/><Relationship Id="rId2" Type="http://schemas.openxmlformats.org/officeDocument/2006/relationships/hyperlink" Target="https://egnyte.productboard.com/entity-detail/features/025d2113-d0f3-4319-bf81-0510257c3fcc" TargetMode="Externa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hyperlink" Target="https://jira.egnyte-it.com/browse/APPS-12967" TargetMode="External"/><Relationship Id="rId2" Type="http://schemas.openxmlformats.org/officeDocument/2006/relationships/hyperlink" Target="https://egnyte.productboard.com/entity-detail/features/9460a933-8be8-4330-acb2-d39efcdcae30" TargetMode="Externa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hyperlink" Target="https://egnyte.productboard.com/entity-detail/features/a2fd2b80-96c0-4c61-b78c-bb2814f6a545" TargetMode="External"/><Relationship Id="rId2" Type="http://schemas.openxmlformats.org/officeDocument/2006/relationships/hyperlink" Target="https://egnyte.atlassian.net/wiki/spaces/PINT/pages/1101791255/4Q2024+Splunk+plugins+knowledge+transfer+leftovers+and+priorities" TargetMode="Externa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hyperlink" Target="https://jira.egnyte-it.com/browse/GR-603" TargetMode="External"/><Relationship Id="rId2" Type="http://schemas.openxmlformats.org/officeDocument/2006/relationships/hyperlink" Target="https://egnyte.productboard.com/entity-detail/features/861df149-479e-40be-bfc1-7fa2b4df2a65" TargetMode="Externa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8" Type="http://schemas.openxmlformats.org/officeDocument/2006/relationships/hyperlink" Target="https://egnyte.productboard.com/entity-detail/features/87c4941a-0d16-4f31-adfc-f30b6fcb399c" TargetMode="External"/><Relationship Id="rId3" Type="http://schemas.openxmlformats.org/officeDocument/2006/relationships/hyperlink" Target="https://jira.egnyte-it.com/browse/GR-560" TargetMode="External"/><Relationship Id="rId7" Type="http://schemas.openxmlformats.org/officeDocument/2006/relationships/hyperlink" Target="https://jira.egnyte-it.com/browse/PENDO-618" TargetMode="External"/><Relationship Id="rId2" Type="http://schemas.openxmlformats.org/officeDocument/2006/relationships/hyperlink" Target="https://jira.egnyte-it.com/browse/GR-563" TargetMode="External"/><Relationship Id="rId1" Type="http://schemas.openxmlformats.org/officeDocument/2006/relationships/slideLayout" Target="../slideLayouts/slideLayout1.xml"/><Relationship Id="rId6" Type="http://schemas.openxmlformats.org/officeDocument/2006/relationships/hyperlink" Target="https://jira.egnyte-it.com/browse/PENDO-617" TargetMode="External"/><Relationship Id="rId5" Type="http://schemas.openxmlformats.org/officeDocument/2006/relationships/hyperlink" Target="https://jira.egnyte-it.com/browse/PENDO-592" TargetMode="External"/><Relationship Id="rId4" Type="http://schemas.openxmlformats.org/officeDocument/2006/relationships/hyperlink" Target="https://jira.egnyte-it.com/browse/PENDO-603" TargetMode="External"/><Relationship Id="rId9" Type="http://schemas.openxmlformats.org/officeDocument/2006/relationships/hyperlink" Target="https://jira.egnyte-it.com/browse/GR-588"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egnyte.productboard.com/entity-detail/features/68adf8f5-e7ba-4cad-af96-a3dca57726dd" TargetMode="External"/><Relationship Id="rId2" Type="http://schemas.openxmlformats.org/officeDocument/2006/relationships/hyperlink" Target="https://jira.egnyte-it.com/browse/PINT-13022" TargetMode="Externa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hyperlink" Target="https://jira.egnyte-it.com/browse/GR-457" TargetMode="External"/><Relationship Id="rId2" Type="http://schemas.openxmlformats.org/officeDocument/2006/relationships/hyperlink" Target="https://egnyte.productboard.com/entity-detail/features/fbdd36dd-e75e-4bdd-9960-fcddc604ca57" TargetMode="Externa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hyperlink" Target="https://egnyte.productboard.com/entity-detail/features/3e31baf9-3cef-4a4f-b78a-bc6a42fc36ef" TargetMode="External"/><Relationship Id="rId2" Type="http://schemas.openxmlformats.org/officeDocument/2006/relationships/hyperlink" Target="https://egnyte.atlassian.net/wiki/spaces/PM/pages/658374842/SC+Visibility+Phase+2+-+user+actions+workflows" TargetMode="External"/><Relationship Id="rId1" Type="http://schemas.openxmlformats.org/officeDocument/2006/relationships/slideLayout" Target="../slideLayouts/slideLayout1.xml"/><Relationship Id="rId4" Type="http://schemas.openxmlformats.org/officeDocument/2006/relationships/hyperlink" Target="https://jira.egnyte-it.com/browse/DEL-38580" TargetMode="External"/></Relationships>
</file>

<file path=ppt/slides/_rels/slide49.xml.rels><?xml version="1.0" encoding="UTF-8" standalone="yes"?>
<Relationships xmlns="http://schemas.openxmlformats.org/package/2006/relationships"><Relationship Id="rId2" Type="http://schemas.openxmlformats.org/officeDocument/2006/relationships/hyperlink" Target="https://egnyte.productboard.com/feature-board/planning/features/45476eb2-e48d-43a6-8d91-da3b5e994b6c"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egnyte.productboard.com/entity-detail/features/a9d1d980-f3e5-44e8-815f-e08aed1da02b" TargetMode="External"/><Relationship Id="rId2" Type="http://schemas.openxmlformats.org/officeDocument/2006/relationships/hyperlink" Target="https://www.figma.com/design/I3FsHFo8dWq344C1qDiCeq/AEC-%2F-Projects-home-page-MVP--?node-id=1-4&amp;t=N5PMSJhejOwyq4No-0" TargetMode="External"/><Relationship Id="rId1" Type="http://schemas.openxmlformats.org/officeDocument/2006/relationships/slideLayout" Target="../slideLayouts/slideLayout1.xml"/><Relationship Id="rId5" Type="http://schemas.openxmlformats.org/officeDocument/2006/relationships/hyperlink" Target="https://egnyte.atlassian.net/wiki/spaces/AEC/pages/258376949/Project+Center" TargetMode="External"/><Relationship Id="rId4" Type="http://schemas.openxmlformats.org/officeDocument/2006/relationships/hyperlink" Target="https://jira.egnyte-it.com/browse/CFS-52807" TargetMode="External"/></Relationships>
</file>

<file path=ppt/slides/_rels/slide50.xml.rels><?xml version="1.0" encoding="UTF-8" standalone="yes"?>
<Relationships xmlns="http://schemas.openxmlformats.org/package/2006/relationships"><Relationship Id="rId2" Type="http://schemas.openxmlformats.org/officeDocument/2006/relationships/hyperlink" Target="https://egnyte.productboard.com/entity-detail/features/457587cb-9cac-464d-afb4-349a5aed1f5e" TargetMode="Externa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hyperlink" Target="https://egnyte.productboard.com/feature-board/planning/features/347e2ebd-1d38-48d1-b521-0f771bcebd3d" TargetMode="Externa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hyperlink" Target="https://egnyte.productboard.com/entity-detail/features/0a7d2a2d-4380-4c19-a9ee-501ae33c6a34" TargetMode="Externa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hyperlink" Target="https://egnyte.productboard.com/entity-detail/features/11570be1-32b4-4684-8da0-4dd01b134595" TargetMode="External"/><Relationship Id="rId2" Type="http://schemas.openxmlformats.org/officeDocument/2006/relationships/hyperlink" Target="https://jira.egnyte-it.com/browse/PINT-13023" TargetMode="Externa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hyperlink" Target="https://jira.egnyte-it.com/browse/DEL-43515" TargetMode="External"/><Relationship Id="rId2" Type="http://schemas.openxmlformats.org/officeDocument/2006/relationships/hyperlink" Target="https://egnyte.productboard.com/entity-detail/features/4fccab0b-01ff-4f1d-9de0-731ac222a14c" TargetMode="Externa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hyperlink" Target="https://egnyte.productboard.com/entity-detail/features/ed8c171a-c6c0-45fe-b4cf-16e76e9cfc16" TargetMode="External"/><Relationship Id="rId2" Type="http://schemas.openxmlformats.org/officeDocument/2006/relationships/hyperlink" Target="https://egnyte.productboard.com/feature-board/8521480-cfs-s-g-joint-projects/features/18143025/detail" TargetMode="Externa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hyperlink" Target="https://egnyte.productboard.com/feature-board/planning/features/77999fde-5270-47a4-ac17-59b397232439" TargetMode="Externa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hyperlink" Target="https://jira.egnyte-it.com/browse/APPS-13645" TargetMode="External"/><Relationship Id="rId2" Type="http://schemas.openxmlformats.org/officeDocument/2006/relationships/hyperlink" Target="https://egnyte.productboard.com/entity-detail/features/6931f58c-fde4-45b4-bc17-15deb66bdad1" TargetMode="Externa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hyperlink" Target="https://jira.egnyte-it.com/browse/DEL-41756" TargetMode="External"/><Relationship Id="rId2" Type="http://schemas.openxmlformats.org/officeDocument/2006/relationships/hyperlink" Target="https://egnyte.productboard.com/entity-detail/features/93d8e54c-29ee-4bae-b8c0-592e72986922" TargetMode="Externa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hyperlink" Target="https://egnyte.productboard.com/feature-board/planning/features/560da89b-362c-49f6-a3e2-03a99b0353fb"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figma.com/design/LlzP9CPnCoI44cAH0oKlPU/Egnyte-to-ACC-bi-directional-connection-%5BUX-3132%5D?node-id=201-376&amp;node-type=canvas&amp;t=3IHBOcnMUsa8sDuO-0" TargetMode="External"/><Relationship Id="rId2" Type="http://schemas.openxmlformats.org/officeDocument/2006/relationships/hyperlink" Target="https://egnyte.atlassian.net/wiki/spaces/AEC/pages/746651753/ACC+Integration" TargetMode="External"/><Relationship Id="rId1" Type="http://schemas.openxmlformats.org/officeDocument/2006/relationships/slideLayout" Target="../slideLayouts/slideLayout1.xml"/><Relationship Id="rId5" Type="http://schemas.openxmlformats.org/officeDocument/2006/relationships/hyperlink" Target="https://jira.egnyte-it.com/browse/DEL-40646" TargetMode="External"/><Relationship Id="rId4" Type="http://schemas.openxmlformats.org/officeDocument/2006/relationships/hyperlink" Target="https://egnyte.productboard.com/entity-detail/features/3dcc230f-176f-4fb8-8bf9-6ec090604548" TargetMode="External"/></Relationships>
</file>

<file path=ppt/slides/_rels/slide60.xml.rels><?xml version="1.0" encoding="UTF-8" standalone="yes"?>
<Relationships xmlns="http://schemas.openxmlformats.org/package/2006/relationships"><Relationship Id="rId2" Type="http://schemas.openxmlformats.org/officeDocument/2006/relationships/hyperlink" Target="https://egnyte.productboard.com/entity-detail/features/b7f69120-e2d0-4bb4-9a55-ddbc6f50f597" TargetMode="Externa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hyperlink" Target="https://jira.egnyte-it.com/browse/DEL-44393" TargetMode="External"/><Relationship Id="rId2" Type="http://schemas.openxmlformats.org/officeDocument/2006/relationships/hyperlink" Target="https://egnyte.productboard.com/entity-detail/features/da26f430-b080-4460-9b75-aee4d2ddfdb7" TargetMode="Externa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hyperlink" Target="https://egnyte.productboard.com/entity-detail/features/37ec2510-b123-48f5-872f-7f0731b7a364" TargetMode="Externa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hyperlink" Target="https://egnyte.productboard.com/entity-detail/features/e858b2e3-a686-42f7-89f5-c5cd26535c29" TargetMode="Externa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hyperlink" Target="https://jira.egnyte-it.com/browse/GR-597" TargetMode="External"/><Relationship Id="rId2" Type="http://schemas.openxmlformats.org/officeDocument/2006/relationships/hyperlink" Target="https://egnyte.productboard.com/entity-detail/features/7a25acec-c881-4071-8e56-2371ef86e49b" TargetMode="Externa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hyperlink" Target="https://developers.docusign.com/docs/esign-rest-api/reference/envelopes/chunkeduploads/" TargetMode="External"/><Relationship Id="rId2" Type="http://schemas.openxmlformats.org/officeDocument/2006/relationships/hyperlink" Target="https://developers.docusign.com/docs/esign-rest-api/esign101/rules-and-limits/#:~:text=Docusign%20has%20the%20following%20limitations,of%20up%20to%2052%20MB" TargetMode="External"/><Relationship Id="rId1" Type="http://schemas.openxmlformats.org/officeDocument/2006/relationships/slideLayout" Target="../slideLayouts/slideLayout1.xml"/><Relationship Id="rId5" Type="http://schemas.openxmlformats.org/officeDocument/2006/relationships/hyperlink" Target="https://egnyte.productboard.com/entity-detail/features/139a8cdb-8aa5-41b2-9630-918aed2bbe64" TargetMode="External"/><Relationship Id="rId4" Type="http://schemas.openxmlformats.org/officeDocument/2006/relationships/hyperlink" Target="https://jira.egnyte-it.com/browse/PINT-15240" TargetMode="External"/></Relationships>
</file>

<file path=ppt/slides/_rels/slide66.xml.rels><?xml version="1.0" encoding="UTF-8" standalone="yes"?>
<Relationships xmlns="http://schemas.openxmlformats.org/package/2006/relationships"><Relationship Id="rId3" Type="http://schemas.openxmlformats.org/officeDocument/2006/relationships/hyperlink" Target="https://egnyte.productboard.com/entity-detail/features/bd9c2fe7-ec48-48f8-91f1-052fa4e09bf0" TargetMode="External"/><Relationship Id="rId2" Type="http://schemas.openxmlformats.org/officeDocument/2006/relationships/hyperlink" Target="https://jira.egnyte-it.com/browse/PINT-14789" TargetMode="Externa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hyperlink" Target="https://jira.egnyte-it.com/browse/DEL-44434" TargetMode="External"/><Relationship Id="rId2" Type="http://schemas.openxmlformats.org/officeDocument/2006/relationships/hyperlink" Target="https://egnyte.productboard.com/entity-detail/features/c7b61fd5-3059-4abe-89ba-0de7c809065f" TargetMode="Externa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hyperlink" Target="https://jira.egnyte-it.com/browse/APPS-13022" TargetMode="External"/><Relationship Id="rId2" Type="http://schemas.openxmlformats.org/officeDocument/2006/relationships/hyperlink" Target="https://egnyte.productboard.com/entity-detail/features/0981f3e4-203b-44e0-a4d6-76ff6f6a9c99" TargetMode="Externa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hyperlink" Target="https://jira.egnyte-it.com/browse/APPS-13575" TargetMode="External"/><Relationship Id="rId2" Type="http://schemas.openxmlformats.org/officeDocument/2006/relationships/hyperlink" Target="https://egnyte.productboard.com/entity-detail/features/207d51d2-7a31-4b41-a697-3d441ef53317"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egnyte.productboard.com/entity-detail/features/5ecaaa4c-fa15-4cc4-8b5f-c9babe3e4fc3" TargetMode="Externa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hyperlink" Target="https://egnyte.productboard.com/entity-detail/features/907a19a8-5842-468d-84c2-9fab6ed7c0ef" TargetMode="Externa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hyperlink" Target="https://egnyte.productboard.com/entity-detail/features/39b57f6e-010b-40f1-9889-1fdaddb11df2" TargetMode="Externa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hyperlink" Target="https://egnyte.productboard.com/entity-detail/features/ecf2e1a2-e060-4ec3-98e0-6ab494b99325" TargetMode="External"/><Relationship Id="rId2" Type="http://schemas.openxmlformats.org/officeDocument/2006/relationships/hyperlink" Target="https://egnyte.atlassian.net/wiki/spaces/DEL/pages/1248264559/Secure+Govern+~~+Google+DocumentAI+extraction+production-grade+integration" TargetMode="External"/><Relationship Id="rId1" Type="http://schemas.openxmlformats.org/officeDocument/2006/relationships/slideLayout" Target="../slideLayouts/slideLayout1.xml"/><Relationship Id="rId4" Type="http://schemas.openxmlformats.org/officeDocument/2006/relationships/hyperlink" Target="https://jira.egnyte-it.com/browse/DEL-42652"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jira.egnyte-it.com/browse/APPS-12215" TargetMode="External"/><Relationship Id="rId2" Type="http://schemas.openxmlformats.org/officeDocument/2006/relationships/hyperlink" Target="https://egnyte.productboard.com/entity-detail/features/6629501a-d091-463a-8701-881390e9a54a" TargetMode="Externa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hyperlink" Target="https://jira.egnyte-it.com/browse/DEL-44118" TargetMode="External"/><Relationship Id="rId2" Type="http://schemas.openxmlformats.org/officeDocument/2006/relationships/hyperlink" Target="https://egnyte.productboard.com/entity-detail/features/8b29768b-d981-4ec6-82d0-d316703d0570" TargetMode="Externa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hyperlink" Target="https://egnyte.productboard.com/entity-detail/features/06b2481e-b6b9-4217-b108-11855cdb9735" TargetMode="External"/><Relationship Id="rId2" Type="http://schemas.openxmlformats.org/officeDocument/2006/relationships/hyperlink" Target="https://jira.egnyte-it.com/browse/UX-3393" TargetMode="External"/><Relationship Id="rId1" Type="http://schemas.openxmlformats.org/officeDocument/2006/relationships/slideLayout" Target="../slideLayouts/slideLayout1.xml"/><Relationship Id="rId4" Type="http://schemas.openxmlformats.org/officeDocument/2006/relationships/hyperlink" Target="NO%20REQUIREMENTS%20-%20what%20is%20the%20difference%20between%20Phase%201%20and%202?" TargetMode="External"/></Relationships>
</file>

<file path=ppt/slides/_rels/slide77.xml.rels><?xml version="1.0" encoding="UTF-8" standalone="yes"?>
<Relationships xmlns="http://schemas.openxmlformats.org/package/2006/relationships"><Relationship Id="rId3" Type="http://schemas.openxmlformats.org/officeDocument/2006/relationships/hyperlink" Target="https://egnyte.atlassian.net/wiki/spaces/PINT/pages/1166082078/App+Store+Configuration+API+for+Egnyte+Platform" TargetMode="External"/><Relationship Id="rId2" Type="http://schemas.openxmlformats.org/officeDocument/2006/relationships/hyperlink" Target="https://egnyte.atlassian.net/wiki/x/BgBEV" TargetMode="External"/><Relationship Id="rId1" Type="http://schemas.openxmlformats.org/officeDocument/2006/relationships/slideLayout" Target="../slideLayouts/slideLayout1.xml"/><Relationship Id="rId6" Type="http://schemas.openxmlformats.org/officeDocument/2006/relationships/hyperlink" Target="https://jira.egnyte-it.com/browse/GR-591" TargetMode="External"/><Relationship Id="rId5" Type="http://schemas.openxmlformats.org/officeDocument/2006/relationships/hyperlink" Target="https://egnyte.productboard.com/entity-detail/features/8730b715-273d-4704-872a-9b9f936b5fb5" TargetMode="External"/><Relationship Id="rId4" Type="http://schemas.openxmlformats.org/officeDocument/2006/relationships/hyperlink" Target="https://jira.egnyte-it.com/browse/PINT-15980" TargetMode="External"/></Relationships>
</file>

<file path=ppt/slides/_rels/slide78.xml.rels><?xml version="1.0" encoding="UTF-8" standalone="yes"?>
<Relationships xmlns="http://schemas.openxmlformats.org/package/2006/relationships"><Relationship Id="rId3" Type="http://schemas.openxmlformats.org/officeDocument/2006/relationships/hyperlink" Target="https://egnyte.productboard.com/entity-detail/features/b1343bfd-8b89-47fb-8de7-259c22aee2c9" TargetMode="External"/><Relationship Id="rId2" Type="http://schemas.openxmlformats.org/officeDocument/2006/relationships/hyperlink" Target="https://jira.egnyte-it.com/browse/UX-3393" TargetMode="External"/><Relationship Id="rId1" Type="http://schemas.openxmlformats.org/officeDocument/2006/relationships/slideLayout" Target="../slideLayouts/slideLayout1.xml"/><Relationship Id="rId4" Type="http://schemas.openxmlformats.org/officeDocument/2006/relationships/hyperlink" Target="NO%20REQUIREMENTS%20-%20what%20is%20the%20difference%20between%20Phase%201%20and%202?" TargetMode="External"/></Relationships>
</file>

<file path=ppt/slides/_rels/slide79.xml.rels><?xml version="1.0" encoding="UTF-8" standalone="yes"?>
<Relationships xmlns="http://schemas.openxmlformats.org/package/2006/relationships"><Relationship Id="rId3" Type="http://schemas.openxmlformats.org/officeDocument/2006/relationships/hyperlink" Target="https://jira.egnyte-it.com/browse/GR-562" TargetMode="External"/><Relationship Id="rId2" Type="http://schemas.openxmlformats.org/officeDocument/2006/relationships/hyperlink" Target="https://egnyte.productboard.com/entity-detail/features/c6974cea-22c1-4566-8fe7-c7d0a383b922"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jira.egnyte-it.com/browse/CFS-66581" TargetMode="External"/><Relationship Id="rId2" Type="http://schemas.openxmlformats.org/officeDocument/2006/relationships/hyperlink" Target="https://egnyte.productboard.com/entity-detail/features/0b33d76f-be20-4075-b568-054229e9cf85" TargetMode="Externa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gnyte.productboard.com/entity-detail/features/a61dacf8-b865-4e46-9544-1ff2d7cd518a" TargetMode="Externa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hyperlink" Target="https://egnyte.productboard.com/entity-detail/features/66ede806-f1e3-49bd-9d80-2de62349efc5" TargetMode="Externa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hyperlink" Target="https://egnyte.productboard.com/entity-detail/features/8dac949f-3dae-4d69-888a-b4ee4a0ce346" TargetMode="Externa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https://jira.egnyte-it.com/browse/DEL-31632" TargetMode="External"/><Relationship Id="rId2" Type="http://schemas.openxmlformats.org/officeDocument/2006/relationships/hyperlink" Target="https://egnyte.productboard.com/entity-detail/features/a4d2aeef-edc1-41a5-9491-a14c4205ef4d" TargetMode="Externa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hyperlink" Target="https://jira.egnyte-it.com/browse/DEL-41981" TargetMode="External"/><Relationship Id="rId2" Type="http://schemas.openxmlformats.org/officeDocument/2006/relationships/hyperlink" Target="https://egnyte.productboard.com/entity-detail/features/b4ff7b4d-9c0f-4a81-998d-f904d825935b" TargetMode="Externa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hyperlink" Target="https://egnyte.productboard.com/entity-detail/features/77937ec7-608e-4550-86e3-22ec2e09d774" TargetMode="External"/><Relationship Id="rId2" Type="http://schemas.openxmlformats.org/officeDocument/2006/relationships/hyperlink" Target="https://egnyte.atlassian.net/wiki/spaces/DEL/pages/1065386630/Issues+-+Risk+vs+Data+Access+Hygiene" TargetMode="External"/><Relationship Id="rId1" Type="http://schemas.openxmlformats.org/officeDocument/2006/relationships/slideLayout" Target="../slideLayouts/slideLayout1.xml"/><Relationship Id="rId4" Type="http://schemas.openxmlformats.org/officeDocument/2006/relationships/hyperlink" Target="https://jira.egnyte-it.com/browse/DEL-42493" TargetMode="External"/></Relationships>
</file>

<file path=ppt/slides/_rels/slide89.xml.rels><?xml version="1.0" encoding="UTF-8" standalone="yes"?>
<Relationships xmlns="http://schemas.openxmlformats.org/package/2006/relationships"><Relationship Id="rId3" Type="http://schemas.openxmlformats.org/officeDocument/2006/relationships/hyperlink" Target="https://jira.egnyte-it.com/browse/CFS-63434" TargetMode="External"/><Relationship Id="rId2" Type="http://schemas.openxmlformats.org/officeDocument/2006/relationships/hyperlink" Target="https://egnyte.productboard.com/entity-detail/features/f92f9e34-33c7-4b55-aea7-1e69611693b4"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jira.egnyte-it.com/browse/DEL-44557" TargetMode="External"/><Relationship Id="rId2" Type="http://schemas.openxmlformats.org/officeDocument/2006/relationships/hyperlink" Target="https://egnyte.productboard.com/entity-detail/features/7ded889f-35a0-4804-841d-8f1cabb52ae2" TargetMode="Externa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hyperlink" Target="https://jira.egnyte-it.com/browse/DEL-44433" TargetMode="External"/><Relationship Id="rId2" Type="http://schemas.openxmlformats.org/officeDocument/2006/relationships/hyperlink" Target="https://egnyte.productboard.com/entity-detail/features/ef2ff63b-8e4b-4c69-a25f-373eec128b19" TargetMode="Externa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hyperlink" Target="https://jira.egnyte-it.com/browse/DEL-34289" TargetMode="External"/><Relationship Id="rId2" Type="http://schemas.openxmlformats.org/officeDocument/2006/relationships/hyperlink" Target="https://egnyte.productboard.com/entity-detail/features/f1e36765-c3cc-49d4-a2c6-92cdbb468c3f" TargetMode="Externa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hyperlink" Target="https://jira.egnyte-it.com/browse/DEL-42147" TargetMode="External"/><Relationship Id="rId2" Type="http://schemas.openxmlformats.org/officeDocument/2006/relationships/hyperlink" Target="https://egnyte.productboard.com/entity-detail/features/94fec0f0-3f65-49b5-8957-9baa259d190f" TargetMode="Externa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https://egnyte.productboard.com/entity-detail/features/8e13732f-3ef2-495f-93e1-8c1db164eb46" TargetMode="Externa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hyperlink" Target="https://egnyte.productboard.com/entity-detail/features/0967568e-b099-4e76-8636-8fc03fdec0bf" TargetMode="Externa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hyperlink" Target="https://egnyte.productboard.com/entity-detail/features/1c71fafb-3c1a-4072-b112-6b61d28939fb" TargetMode="Externa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hyperlink" Target="https://jira.egnyte-it.com/browse/APPS-12865" TargetMode="External"/><Relationship Id="rId2" Type="http://schemas.openxmlformats.org/officeDocument/2006/relationships/hyperlink" Target="https://egnyte.productboard.com/entity-detail/features/b1ce0b33-ecb0-4d23-83a1-3bb3da11d49a" TargetMode="Externa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Augment AEC Add-on Value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Migrate Date from Egnyte to Egnyte (D2D) - GA</a:t>
            </a:r>
          </a:p>
        </p:txBody>
      </p:sp>
      <p:sp>
        <p:nvSpPr>
          <p:cNvPr id="3" name="Content Placeholder 2"/>
          <p:cNvSpPr>
            <a:spLocks noGrp="1"/>
          </p:cNvSpPr>
          <p:nvPr>
            <p:ph sz="half" idx="1"/>
          </p:nvPr>
        </p:nvSpPr>
        <p:spPr/>
        <p:txBody>
          <a:bodyPr/>
          <a:lstStyle/>
          <a:p>
            <a:pPr>
              <a:spcAft>
                <a:spcPts val="600"/>
              </a:spcAft>
            </a:pPr>
            <a:r>
              <a:rPr sz="1100" b="0" u="none">
                <a:latin typeface="Avenir"/>
              </a:rPr>
              <a:t>Migrate data from one Egnyte domain to another (D2D) using our Content Lifecycle product. Define what GA means for this product. Must be available to some or all customers to self-serve.</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[Agent] Custom Agents in Copilot hub</a:t>
            </a:r>
          </a:p>
        </p:txBody>
      </p:sp>
      <p:sp>
        <p:nvSpPr>
          <p:cNvPr id="3" name="Content Placeholder 2"/>
          <p:cNvSpPr>
            <a:spLocks noGrp="1"/>
          </p:cNvSpPr>
          <p:nvPr>
            <p:ph sz="half" idx="1"/>
          </p:nvPr>
        </p:nvSpPr>
        <p:spPr/>
        <p:txBody>
          <a:bodyPr/>
          <a:lstStyle/>
          <a:p>
            <a:pPr>
              <a:spcAft>
                <a:spcPts val="600"/>
              </a:spcAft>
            </a:pPr>
            <a:r>
              <a:rPr sz="1100" b="0" u="none">
                <a:latin typeface="Avenir"/>
              </a:rPr>
              <a:t>Create an agent:</a:t>
            </a:r>
            <a:r>
              <a:rPr sz="1100" b="0" u="sng">
                <a:latin typeface="Avenir"/>
                <a:hlinkClick r:id="rId2"/>
              </a:rPr>
              <a:t>https://egnyte.atlassian.net/wiki/spaces/CFS/pages/1227161693/Agents+Introduction+in+Egnyte+Platform+WIP#Create-your-own-Agent</a:t>
            </a:r>
          </a:p>
          <a:p>
            <a:pPr>
              <a:spcAft>
                <a:spcPts val="600"/>
              </a:spcAft>
            </a:pPr>
            <a:r>
              <a:rPr sz="1100" b="0" u="sng">
                <a:latin typeface="Avenir"/>
                <a:hlinkClick r:id="rId3"/>
              </a:rPr>
              <a:t>Embedded content</a:t>
            </a:r>
          </a:p>
        </p:txBody>
      </p:sp>
      <p:sp>
        <p:nvSpPr>
          <p:cNvPr id="5" name="Text Placeholder 4"/>
          <p:cNvSpPr>
            <a:spLocks noGrp="1"/>
          </p:cNvSpPr>
          <p:nvPr>
            <p:ph type="body" sz="quarter" idx="11"/>
          </p:nvPr>
        </p:nvSpPr>
        <p:spPr/>
        <p:txBody>
          <a:bodyPr/>
          <a:lstStyle/>
          <a:p>
            <a:r>
              <a:rPr sz="1100">
                <a:latin typeface="Avenir"/>
                <a:hlinkClick r:id="rId4"/>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[Agent] Deep Research Agent (Bryce)</a:t>
            </a:r>
          </a:p>
        </p:txBody>
      </p:sp>
      <p:sp>
        <p:nvSpPr>
          <p:cNvPr id="3" name="Content Placeholder 2"/>
          <p:cNvSpPr>
            <a:spLocks noGrp="1"/>
          </p:cNvSpPr>
          <p:nvPr>
            <p:ph sz="half" idx="1"/>
          </p:nvPr>
        </p:nvSpPr>
        <p:spPr/>
        <p:txBody>
          <a:bodyPr/>
          <a:lstStyle/>
          <a:p>
            <a:pPr>
              <a:spcAft>
                <a:spcPts val="600"/>
              </a:spcAft>
            </a:pPr>
            <a:r>
              <a:rPr sz="1100" b="0" u="none">
                <a:latin typeface="Avenir"/>
              </a:rPr>
              <a:t>Confluence doc:</a:t>
            </a:r>
          </a:p>
          <a:p>
            <a:pPr>
              <a:spcAft>
                <a:spcPts val="600"/>
              </a:spcAft>
            </a:pPr>
            <a:r>
              <a:rPr sz="1100" b="0" u="sng">
                <a:latin typeface="Avenir"/>
                <a:hlinkClick r:id="rId2"/>
              </a:rPr>
              <a:t>https://egnyte.atlassian.net/wiki/x/AQBaV</a:t>
            </a:r>
          </a:p>
          <a:p>
            <a:pPr>
              <a:spcAft>
                <a:spcPts val="600"/>
              </a:spcAft>
            </a:pPr>
            <a:r>
              <a:rPr sz="1100" b="0" u="none">
                <a:latin typeface="Avenir"/>
              </a:rPr>
              <a:t>Use-cases to address: Find Similar Investments, Find Similar Proposals</a:t>
            </a:r>
          </a:p>
        </p:txBody>
      </p:sp>
      <p:sp>
        <p:nvSpPr>
          <p:cNvPr id="5" name="Text Placeholder 4"/>
          <p:cNvSpPr>
            <a:spLocks noGrp="1"/>
          </p:cNvSpPr>
          <p:nvPr>
            <p:ph type="body" sz="quarter" idx="11"/>
          </p:nvPr>
        </p:nvSpPr>
        <p:spPr/>
        <p:txBody>
          <a:bodyPr/>
          <a:lstStyle/>
          <a:p>
            <a:r>
              <a:rPr sz="1100">
                <a:latin typeface="Avenir"/>
                <a:hlinkClick r:id="rId3"/>
              </a:rPr>
              <a:t>View in Productboard</a:t>
            </a:r>
          </a:p>
        </p:txBody>
      </p:sp>
      <p:sp>
        <p:nvSpPr>
          <p:cNvPr id="6" name="Text Placeholder 5"/>
          <p:cNvSpPr>
            <a:spLocks noGrp="1"/>
          </p:cNvSpPr>
          <p:nvPr>
            <p:ph type="body" sz="quarter" idx="12"/>
          </p:nvPr>
        </p:nvSpPr>
        <p:spPr/>
        <p:txBody>
          <a:bodyPr/>
          <a:lstStyle/>
          <a:p>
            <a:r>
              <a:rPr sz="1100">
                <a:latin typeface="Avenir"/>
                <a:hlinkClick r:id="rId4"/>
              </a:rPr>
              <a:t>CFS-67394</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[Agent] Agent Templates in Copilot hub</a:t>
            </a:r>
          </a:p>
        </p:txBody>
      </p:sp>
      <p:sp>
        <p:nvSpPr>
          <p:cNvPr id="3" name="Content Placeholder 2"/>
          <p:cNvSpPr>
            <a:spLocks noGrp="1"/>
          </p:cNvSpPr>
          <p:nvPr>
            <p:ph sz="half" idx="1"/>
          </p:nvPr>
        </p:nvSpPr>
        <p:spPr/>
        <p:txBody>
          <a:bodyPr/>
          <a:lstStyle/>
          <a:p>
            <a:pPr>
              <a:spcAft>
                <a:spcPts val="400"/>
              </a:spcAft>
            </a:pPr>
            <a:r>
              <a:t>• </a:t>
            </a:r>
            <a:r>
              <a:rPr sz="1100" b="0" u="sng">
                <a:latin typeface="Avenir"/>
                <a:hlinkClick r:id="rId2"/>
              </a:rPr>
              <a:t>Translation Agent:</a:t>
            </a:r>
          </a:p>
          <a:p>
            <a:pPr>
              <a:spcAft>
                <a:spcPts val="400"/>
              </a:spcAft>
            </a:pPr>
            <a:r>
              <a:t>• </a:t>
            </a:r>
            <a:r>
              <a:rPr sz="1100" b="0" u="sng">
                <a:latin typeface="Avenir"/>
                <a:hlinkClick r:id="rId3"/>
              </a:rPr>
              <a:t>Document Review Agent:</a:t>
            </a:r>
          </a:p>
          <a:p>
            <a:pPr>
              <a:spcAft>
                <a:spcPts val="400"/>
              </a:spcAft>
            </a:pPr>
            <a:r>
              <a:t>• </a:t>
            </a:r>
            <a:r>
              <a:rPr sz="1100" b="0" u="sng">
                <a:latin typeface="Avenir"/>
                <a:hlinkClick r:id="rId4"/>
              </a:rPr>
              <a:t>Job Description Creation Agent:</a:t>
            </a:r>
          </a:p>
          <a:p>
            <a:pPr>
              <a:spcAft>
                <a:spcPts val="400"/>
              </a:spcAft>
            </a:pPr>
            <a:r>
              <a:t>• </a:t>
            </a:r>
            <a:r>
              <a:rPr sz="1100" b="0" u="sng">
                <a:latin typeface="Avenir"/>
                <a:hlinkClick r:id="rId5"/>
              </a:rPr>
              <a:t>Web Search Agent:</a:t>
            </a:r>
          </a:p>
          <a:p>
            <a:pPr>
              <a:spcAft>
                <a:spcPts val="600"/>
              </a:spcAft>
            </a:pPr>
            <a:r>
              <a:rPr sz="1100" b="1" u="none">
                <a:latin typeface="Avenir"/>
              </a:rPr>
              <a:t>Original:</a:t>
            </a:r>
          </a:p>
          <a:p>
            <a:pPr>
              <a:spcAft>
                <a:spcPts val="600"/>
              </a:spcAft>
            </a:pPr>
            <a:r>
              <a:rPr sz="1100" b="0" u="sng">
                <a:latin typeface="Avenir"/>
                <a:hlinkClick r:id="rId6"/>
              </a:rPr>
              <a:t>https://egnyte.atlassian.net/wiki/spaces/CFS/pages/1227161693/Agents+Introduction+in+Copilot+Hub</a:t>
            </a:r>
          </a:p>
          <a:p>
            <a:pPr>
              <a:spcAft>
                <a:spcPts val="600"/>
              </a:spcAft>
            </a:pPr>
            <a:r>
              <a:rPr sz="1100" b="0" u="none">
                <a:latin typeface="Avenir"/>
              </a:rPr>
              <a:t>Figma:</a:t>
            </a:r>
          </a:p>
          <a:p>
            <a:pPr>
              <a:spcAft>
                <a:spcPts val="600"/>
              </a:spcAft>
            </a:pPr>
            <a:r>
              <a:rPr sz="1100" b="0" u="sng">
                <a:latin typeface="Avenir"/>
                <a:hlinkClick r:id="rId7"/>
              </a:rPr>
              <a:t>https://www.figma.com/design/k96o3kXukaVrAUtsaPhN4H/Egnyte-Platform-Copilot---2025?node-id=24179-230269&amp;t=Rc2JPK6PsbVBlXNe-0</a:t>
            </a:r>
          </a:p>
          <a:p>
            <a:pPr>
              <a:spcAft>
                <a:spcPts val="600"/>
              </a:spcAft>
            </a:pPr>
            <a:r>
              <a:rPr sz="1100" b="0" u="none">
                <a:latin typeface="Avenir"/>
              </a:rPr>
              <a:t>Design:</a:t>
            </a:r>
          </a:p>
          <a:p>
            <a:pPr>
              <a:spcAft>
                <a:spcPts val="600"/>
              </a:spcAft>
            </a:pPr>
            <a:r>
              <a:rPr sz="1100" b="0" u="sng">
                <a:latin typeface="Avenir"/>
                <a:hlinkClick r:id="rId8"/>
              </a:rPr>
              <a:t>https://egnyte.atlassian.net/wiki/spaces/CFS/pages/1304788999/Agents+Integration</a:t>
            </a:r>
          </a:p>
          <a:p>
            <a:pPr>
              <a:spcAft>
                <a:spcPts val="600"/>
              </a:spcAft>
            </a:pPr>
            <a:r>
              <a:rPr sz="1100" b="0" u="none">
                <a:latin typeface="Avenir"/>
              </a:rPr>
              <a:t>Feature flags:</a:t>
            </a:r>
          </a:p>
          <a:p>
            <a:pPr>
              <a:spcAft>
                <a:spcPts val="600"/>
              </a:spcAft>
            </a:pPr>
            <a:r>
              <a:rPr sz="1100" b="0" u="none">
                <a:latin typeface="Avenir"/>
              </a:rPr>
              <a:t>*server.SmartAppAgentsPowerUserAccessEnabled*</a:t>
            </a:r>
          </a:p>
          <a:p>
            <a:pPr>
              <a:spcAft>
                <a:spcPts val="600"/>
              </a:spcAft>
            </a:pPr>
            <a:r>
              <a:rPr sz="1100" b="0" u="none">
                <a:latin typeface="Avenir"/>
              </a:rPr>
              <a:t>*server.SmartAppAgentsEnabled*</a:t>
            </a:r>
          </a:p>
        </p:txBody>
      </p:sp>
      <p:sp>
        <p:nvSpPr>
          <p:cNvPr id="5" name="Text Placeholder 4"/>
          <p:cNvSpPr>
            <a:spLocks noGrp="1"/>
          </p:cNvSpPr>
          <p:nvPr>
            <p:ph type="body" sz="quarter" idx="11"/>
          </p:nvPr>
        </p:nvSpPr>
        <p:spPr/>
        <p:txBody>
          <a:bodyPr/>
          <a:lstStyle/>
          <a:p>
            <a:r>
              <a:rPr sz="1100">
                <a:latin typeface="Avenir"/>
                <a:hlinkClick r:id="rId9"/>
              </a:rPr>
              <a:t>View in Productboard</a:t>
            </a:r>
          </a:p>
        </p:txBody>
      </p:sp>
      <p:sp>
        <p:nvSpPr>
          <p:cNvPr id="6" name="Text Placeholder 5"/>
          <p:cNvSpPr>
            <a:spLocks noGrp="1"/>
          </p:cNvSpPr>
          <p:nvPr>
            <p:ph type="body" sz="quarter" idx="12"/>
          </p:nvPr>
        </p:nvSpPr>
        <p:spPr/>
        <p:txBody>
          <a:bodyPr/>
          <a:lstStyle/>
          <a:p>
            <a:r>
              <a:rPr sz="1100">
                <a:latin typeface="Avenir"/>
                <a:hlinkClick r:id="rId10"/>
              </a:rPr>
              <a:t>CFS-65268</a:t>
            </a:r>
          </a:p>
        </p:txBody>
      </p:sp>
      <p:sp>
        <p:nvSpPr>
          <p:cNvPr id="7" name="Text Placeholder 6"/>
          <p:cNvSpPr>
            <a:spLocks noGrp="1"/>
          </p:cNvSpPr>
          <p:nvPr>
            <p:ph type="body" sz="quarter" idx="13"/>
          </p:nvPr>
        </p:nvSpPr>
        <p:spPr/>
        <p:txBody>
          <a:bodyPr/>
          <a:lstStyle/>
          <a:p>
            <a:r>
              <a:rPr sz="1100">
                <a:latin typeface="Avenir"/>
                <a:hlinkClick r:id="rId11"/>
              </a:rPr>
              <a:t>Link to requirements</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[Agent] Questionnaire Agent (Bryce)</a:t>
            </a:r>
          </a:p>
        </p:txBody>
      </p:sp>
      <p:sp>
        <p:nvSpPr>
          <p:cNvPr id="3" name="Content Placeholder 2"/>
          <p:cNvSpPr>
            <a:spLocks noGrp="1"/>
          </p:cNvSpPr>
          <p:nvPr>
            <p:ph sz="half" idx="1"/>
          </p:nvPr>
        </p:nvSpPr>
        <p:spPr/>
        <p:txBody>
          <a:bodyPr/>
          <a:lstStyle/>
          <a:p>
            <a:pPr>
              <a:spcAft>
                <a:spcPts val="600"/>
              </a:spcAft>
            </a:pPr>
            <a:r>
              <a:rPr sz="1100" b="0" u="sng">
                <a:latin typeface="Avenir"/>
                <a:hlinkClick r:id="rId2"/>
              </a:rPr>
              <a:t>https://egnyte.atlassian.net/wiki/spaces/CFS/pages/1471152191/Questionnaire+Agent?force_transition=e7e56be6-04a5-4088-bb89-a71bc2d9bb13</a:t>
            </a:r>
          </a:p>
          <a:p>
            <a:pPr>
              <a:spcAft>
                <a:spcPts val="600"/>
              </a:spcAft>
            </a:pPr>
            <a:r>
              <a:rPr sz="1100" b="0" u="none">
                <a:latin typeface="Avenir"/>
              </a:rPr>
              <a:t>More context in slack channels: #ddq-agent</a:t>
            </a:r>
          </a:p>
        </p:txBody>
      </p:sp>
      <p:sp>
        <p:nvSpPr>
          <p:cNvPr id="5" name="Text Placeholder 4"/>
          <p:cNvSpPr>
            <a:spLocks noGrp="1"/>
          </p:cNvSpPr>
          <p:nvPr>
            <p:ph type="body" sz="quarter" idx="11"/>
          </p:nvPr>
        </p:nvSpPr>
        <p:spPr/>
        <p:txBody>
          <a:bodyPr/>
          <a:lstStyle/>
          <a:p>
            <a:r>
              <a:rPr sz="1100">
                <a:latin typeface="Avenir"/>
                <a:hlinkClick r:id="rId3"/>
              </a:rPr>
              <a:t>View in Productboard</a:t>
            </a:r>
          </a:p>
        </p:txBody>
      </p:sp>
      <p:sp>
        <p:nvSpPr>
          <p:cNvPr id="6" name="Text Placeholder 5"/>
          <p:cNvSpPr>
            <a:spLocks noGrp="1"/>
          </p:cNvSpPr>
          <p:nvPr>
            <p:ph type="body" sz="quarter" idx="12"/>
          </p:nvPr>
        </p:nvSpPr>
        <p:spPr/>
        <p:txBody>
          <a:bodyPr/>
          <a:lstStyle/>
          <a:p>
            <a:r>
              <a:rPr sz="1100">
                <a:latin typeface="Avenir"/>
                <a:hlinkClick r:id="rId4"/>
              </a:rPr>
              <a:t>CFS-67393</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AI Prompt workflow step</a:t>
            </a:r>
          </a:p>
        </p:txBody>
      </p:sp>
      <p:sp>
        <p:nvSpPr>
          <p:cNvPr id="3" name="Content Placeholder 2"/>
          <p:cNvSpPr>
            <a:spLocks noGrp="1"/>
          </p:cNvSpPr>
          <p:nvPr>
            <p:ph sz="half" idx="1"/>
          </p:nvPr>
        </p:nvSpPr>
        <p:spPr/>
        <p:txBody>
          <a:bodyPr/>
          <a:lstStyle/>
          <a:p>
            <a:pPr>
              <a:spcAft>
                <a:spcPts val="600"/>
              </a:spcAft>
            </a:pPr>
            <a:r>
              <a:rPr sz="1100" b="0" u="none">
                <a:latin typeface="Avenir"/>
              </a:rPr>
              <a:t>Execute a customer-provided Gen AI prompt against the document in the workflow and use the results to either populate metadata, workflow comments, or doc comments.</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hlinkClick r:id="rId3"/>
              </a:rPr>
              <a:t>CFS-66199</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sz="half" idx="1"/>
          </p:nvPr>
        </p:nvSpPr>
        <p:spPr/>
        <p:txBody>
          <a:bodyPr/>
          <a:lstStyle/>
          <a:p>
            <a:pPr>
              <a:spcAft>
                <a:spcPts val="600"/>
              </a:spcAft>
            </a:pPr>
            <a:r>
              <a:rPr sz="1100" b="0" u="none">
                <a:latin typeface="Avenir"/>
              </a:rPr>
              <a:t>AI security agent would enable agents to suggest actions to users pre-emptively based on several historic insights obtained across Issues, SC, Permissions&gt;</a:t>
            </a:r>
          </a:p>
          <a:p>
            <a:pPr>
              <a:spcAft>
                <a:spcPts val="600"/>
              </a:spcAft>
            </a:pPr>
            <a:r>
              <a:rPr sz="1100" b="0" u="none">
                <a:latin typeface="Avenir"/>
              </a:rPr>
              <a:t>Role of the agent to be specific:The idea is to provide suggestions on specific S&amp;G actions based on internal data analysis, like:</a:t>
            </a:r>
          </a:p>
          <a:p>
            <a:pPr>
              <a:spcAft>
                <a:spcPts val="400"/>
              </a:spcAft>
            </a:pPr>
            <a:r>
              <a:t>• Creation of Polices -&gt; Content Safeguard Policies,  Content Life Cycle Polices, Classification Policies</a:t>
            </a:r>
          </a:p>
          <a:p>
            <a:pPr>
              <a:spcAft>
                <a:spcPts val="400"/>
              </a:spcAft>
            </a:pPr>
            <a:r>
              <a:t>• Specific Remediation Actions -&gt; Bulk Remediate, Auto Remediation Actions</a:t>
            </a:r>
          </a:p>
          <a:p>
            <a:pPr>
              <a:spcAft>
                <a:spcPts val="400"/>
              </a:spcAft>
            </a:pPr>
            <a:r>
              <a:t>• Report Creation -&gt; Creation of User / Audit Reports</a:t>
            </a:r>
          </a:p>
          <a:p>
            <a:pPr>
              <a:spcAft>
                <a:spcPts val="400"/>
              </a:spcAft>
            </a:pPr>
            <a:r>
              <a:t>• Other S&amp;G Actions - TBD</a:t>
            </a:r>
          </a:p>
          <a:p>
            <a:pPr>
              <a:spcAft>
                <a:spcPts val="600"/>
              </a:spcAft>
            </a:pPr>
            <a:r>
              <a:rPr sz="1100" b="0" u="none">
                <a:latin typeface="Avenir"/>
              </a:rPr>
              <a:t>perform the action via calling respective tools / API's.</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hlinkClick r:id="rId3"/>
              </a:rPr>
              <a:t>DLAB-5054</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Elevate Desktop App Capabilities</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Windows 11 Context Menu Support</a:t>
            </a:r>
          </a:p>
        </p:txBody>
      </p:sp>
      <p:sp>
        <p:nvSpPr>
          <p:cNvPr id="3" name="Content Placeholder 2"/>
          <p:cNvSpPr>
            <a:spLocks noGrp="1"/>
          </p:cNvSpPr>
          <p:nvPr>
            <p:ph sz="half" idx="1"/>
          </p:nvPr>
        </p:nvSpPr>
        <p:spPr/>
        <p:txBody>
          <a:bodyPr/>
          <a:lstStyle/>
          <a:p>
            <a:pPr>
              <a:spcAft>
                <a:spcPts val="600"/>
              </a:spcAft>
            </a:pPr>
            <a:r>
              <a:rPr sz="1100" b="1" u="none">
                <a:latin typeface="Avenir"/>
              </a:rPr>
              <a:t>Problem Statement</a:t>
            </a:r>
          </a:p>
          <a:p>
            <a:pPr>
              <a:spcAft>
                <a:spcPts val="600"/>
              </a:spcAft>
            </a:pPr>
            <a:r>
              <a:rPr sz="1100" b="0" u="none">
                <a:latin typeface="Avenir"/>
              </a:rPr>
              <a:t>Windows 11 moved the regular File Explorer context menu behind a "Show more options" menu and introduced a new context menu.  Users cannot find the Egnyte context menu and this reduces engagement with richer functionality.</a:t>
            </a:r>
          </a:p>
          <a:p>
            <a:pPr>
              <a:spcAft>
                <a:spcPts val="600"/>
              </a:spcAft>
            </a:pPr>
            <a:r>
              <a:rPr sz="1100" b="1" u="none">
                <a:latin typeface="Avenir"/>
              </a:rPr>
              <a:t>User Story</a:t>
            </a:r>
          </a:p>
          <a:p>
            <a:pPr>
              <a:spcAft>
                <a:spcPts val="600"/>
              </a:spcAft>
            </a:pPr>
            <a:r>
              <a:rPr sz="1100" b="0" u="none">
                <a:latin typeface="Avenir"/>
              </a:rPr>
              <a:t>As a user I want the Egnyte context menu to be available on the top-level File Explorer context menu so that I interact with my Egnyte files directly from the desktop.</a:t>
            </a:r>
          </a:p>
          <a:p>
            <a:pPr>
              <a:spcAft>
                <a:spcPts val="600"/>
              </a:spcAft>
            </a:pPr>
            <a:r>
              <a:rPr sz="1100" b="1" u="none">
                <a:latin typeface="Avenir"/>
              </a:rPr>
              <a:t>Feature Description</a:t>
            </a:r>
          </a:p>
          <a:p>
            <a:pPr>
              <a:spcAft>
                <a:spcPts val="400"/>
              </a:spcAft>
            </a:pPr>
            <a:r>
              <a:t>• Egnyte option will be exposed on the top-level File Explorer context menu</a:t>
            </a:r>
          </a:p>
          <a:p>
            <a:pPr>
              <a:spcAft>
                <a:spcPts val="400"/>
              </a:spcAft>
            </a:pPr>
            <a:r>
              <a:t>• Clicking the Egnyte option will open the Egnyte Actions "menu", providing access to a wide variety of file-level actions (link sharing, Ask AI, eSig, PDF editing, etc.)</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hlinkClick r:id="rId3"/>
              </a:rPr>
              <a:t>EGD-21555</a:t>
            </a:r>
          </a:p>
        </p:txBody>
      </p:sp>
      <p:sp>
        <p:nvSpPr>
          <p:cNvPr id="7" name="Text Placeholder 6"/>
          <p:cNvSpPr>
            <a:spLocks noGrp="1"/>
          </p:cNvSpPr>
          <p:nvPr>
            <p:ph type="body" sz="quarter" idx="13"/>
          </p:nvPr>
        </p:nvSpPr>
        <p:spPr/>
        <p:txBody>
          <a:bodyPr/>
          <a:lstStyle/>
          <a:p>
            <a:r>
              <a:rPr sz="1100">
                <a:latin typeface="Avenir"/>
                <a:hlinkClick r:id="rId4"/>
              </a:rPr>
              <a:t>Link to requirements</a:t>
            </a:r>
          </a:p>
        </p:txBody>
      </p:sp>
      <p:pic>
        <p:nvPicPr>
          <p:cNvPr id="8" name="Picture 7" descr="image.png"/>
          <p:cNvPicPr>
            <a:picLocks noChangeAspect="1"/>
          </p:cNvPicPr>
          <p:nvPr/>
        </p:nvPicPr>
        <p:blipFill>
          <a:blip r:embed="rId5"/>
          <a:stretch>
            <a:fillRect/>
          </a:stretch>
        </p:blipFill>
        <p:spPr>
          <a:xfrm>
            <a:off x="4641850" y="1275999"/>
            <a:ext cx="3873500" cy="2396140"/>
          </a:xfrm>
          <a:prstGeom prst="rect">
            <a:avLst/>
          </a:prstGeom>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SCDA Mac - Beta-0 Readiness</a:t>
            </a:r>
          </a:p>
        </p:txBody>
      </p:sp>
      <p:sp>
        <p:nvSpPr>
          <p:cNvPr id="3" name="Content Placeholder 2"/>
          <p:cNvSpPr>
            <a:spLocks noGrp="1"/>
          </p:cNvSpPr>
          <p:nvPr>
            <p:ph sz="half" idx="1"/>
          </p:nvPr>
        </p:nvSpPr>
        <p:spPr/>
        <p:txBody>
          <a:bodyPr/>
          <a:lstStyle/>
          <a:p>
            <a:pPr>
              <a:spcAft>
                <a:spcPts val="600"/>
              </a:spcAft>
            </a:pPr>
            <a:r>
              <a:rPr sz="1100" b="0" u="none">
                <a:latin typeface="Avenir"/>
              </a:rPr>
              <a:t>What is the problem?</a:t>
            </a:r>
          </a:p>
          <a:p>
            <a:pPr>
              <a:spcAft>
                <a:spcPts val="600"/>
              </a:spcAft>
            </a:pPr>
            <a:r>
              <a:rPr sz="1100" b="0" u="none">
                <a:latin typeface="Avenir"/>
              </a:rPr>
              <a:t>Users in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Beta-0 project goal is to enable up to 5 media domains with block cache and get feedback on the following applications:</a:t>
            </a:r>
          </a:p>
          <a:p>
            <a:pPr>
              <a:spcAft>
                <a:spcPts val="400"/>
              </a:spcAft>
            </a:pPr>
            <a:r>
              <a:t>1. Adobe Premiere Pro</a:t>
            </a:r>
          </a:p>
          <a:p>
            <a:pPr>
              <a:spcAft>
                <a:spcPts val="400"/>
              </a:spcAft>
            </a:pPr>
            <a:r>
              <a:t>2. Illustrator</a:t>
            </a:r>
          </a:p>
          <a:p>
            <a:pPr>
              <a:spcAft>
                <a:spcPts val="400"/>
              </a:spcAft>
            </a:pPr>
            <a:r>
              <a:t>3. Photoshop</a:t>
            </a:r>
          </a:p>
          <a:p>
            <a:pPr>
              <a:spcAft>
                <a:spcPts val="400"/>
              </a:spcAft>
            </a:pPr>
            <a:r>
              <a:t>4. InDesign</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Application UI - Windows</a:t>
            </a:r>
          </a:p>
        </p:txBody>
      </p:sp>
      <p:sp>
        <p:nvSpPr>
          <p:cNvPr id="3" name="Content Placeholder 2"/>
          <p:cNvSpPr>
            <a:spLocks noGrp="1"/>
          </p:cNvSpPr>
          <p:nvPr>
            <p:ph sz="half" idx="1"/>
          </p:nvPr>
        </p:nvSpPr>
        <p:spPr/>
        <p:txBody>
          <a:bodyPr/>
          <a:lstStyle/>
          <a:p>
            <a:endParaRPr/>
          </a:p>
          <a:p>
            <a:r>
              <a:rPr sz="1100">
                <a:latin typeface="Avenir"/>
              </a:rPr>
              <a:t>The description is empty.</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hlinkClick r:id="rId3"/>
              </a:rPr>
              <a:t>EGD-21926</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Procore Sync Notifications</a:t>
            </a:r>
          </a:p>
        </p:txBody>
      </p:sp>
      <p:sp>
        <p:nvSpPr>
          <p:cNvPr id="3" name="Content Placeholder 2"/>
          <p:cNvSpPr>
            <a:spLocks noGrp="1"/>
          </p:cNvSpPr>
          <p:nvPr>
            <p:ph sz="half" idx="1"/>
          </p:nvPr>
        </p:nvSpPr>
        <p:spPr/>
        <p:txBody>
          <a:bodyPr/>
          <a:lstStyle/>
          <a:p>
            <a:endParaRPr/>
          </a:p>
          <a:p>
            <a:r>
              <a:rPr sz="1100">
                <a:latin typeface="Avenir"/>
              </a:rPr>
              <a:t>The description is empty.</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SCDA Win - Beta-2 Readiness</a:t>
            </a:r>
          </a:p>
        </p:txBody>
      </p:sp>
      <p:sp>
        <p:nvSpPr>
          <p:cNvPr id="3" name="Content Placeholder 2"/>
          <p:cNvSpPr>
            <a:spLocks noGrp="1"/>
          </p:cNvSpPr>
          <p:nvPr>
            <p:ph sz="half" idx="1"/>
          </p:nvPr>
        </p:nvSpPr>
        <p:spPr/>
        <p:txBody>
          <a:bodyPr/>
          <a:lstStyle/>
          <a:p>
            <a:pPr>
              <a:spcAft>
                <a:spcPts val="600"/>
              </a:spcAft>
            </a:pPr>
            <a:r>
              <a:rPr sz="1100" b="0" u="none">
                <a:latin typeface="Avenir"/>
              </a:rPr>
              <a:t>What is the problem?</a:t>
            </a:r>
          </a:p>
          <a:p>
            <a:pPr>
              <a:spcAft>
                <a:spcPts val="600"/>
              </a:spcAft>
            </a:pPr>
            <a:r>
              <a:rPr sz="1100" b="0" u="none">
                <a:latin typeface="Avenir"/>
              </a:rPr>
              <a:t>Users in AEC and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Beta-2 project goal is to enable up to 100 AEC domains with block cache and get feedback on the following applications:</a:t>
            </a:r>
          </a:p>
          <a:p>
            <a:pPr>
              <a:spcAft>
                <a:spcPts val="400"/>
              </a:spcAft>
            </a:pPr>
            <a:r>
              <a:t>1. AutoCAD</a:t>
            </a:r>
          </a:p>
          <a:p>
            <a:pPr>
              <a:spcAft>
                <a:spcPts val="400"/>
              </a:spcAft>
            </a:pPr>
            <a:r>
              <a:t>2. Civil 3D</a:t>
            </a:r>
          </a:p>
          <a:p>
            <a:pPr>
              <a:spcAft>
                <a:spcPts val="400"/>
              </a:spcAft>
            </a:pPr>
            <a:r>
              <a:t>3. Navis</a:t>
            </a:r>
          </a:p>
          <a:p>
            <a:pPr>
              <a:spcAft>
                <a:spcPts val="400"/>
              </a:spcAft>
            </a:pPr>
            <a:r>
              <a:t>4. Bluebeam</a:t>
            </a:r>
          </a:p>
          <a:p>
            <a:pPr>
              <a:spcAft>
                <a:spcPts val="400"/>
              </a:spcAft>
            </a:pPr>
            <a:r>
              <a:t>5. Acrobat</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Co-Editing Enhancements</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[Usability] WebUI Context Menu Redesign</a:t>
            </a:r>
          </a:p>
        </p:txBody>
      </p:sp>
      <p:sp>
        <p:nvSpPr>
          <p:cNvPr id="3" name="Content Placeholder 2"/>
          <p:cNvSpPr>
            <a:spLocks noGrp="1"/>
          </p:cNvSpPr>
          <p:nvPr>
            <p:ph sz="half" idx="1"/>
          </p:nvPr>
        </p:nvSpPr>
        <p:spPr/>
        <p:txBody>
          <a:bodyPr/>
          <a:lstStyle/>
          <a:p>
            <a:pPr>
              <a:spcAft>
                <a:spcPts val="400"/>
              </a:spcAft>
            </a:pPr>
            <a:r>
              <a:t>1. The entire menu must be aligned with the way sidebars work</a:t>
            </a:r>
          </a:p>
          <a:p>
            <a:pPr>
              <a:spcAft>
                <a:spcPts val="400"/>
              </a:spcAft>
            </a:pPr>
            <a:r>
              <a:t>2. The available options must be aligned with options available on the top bar and mini preview</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hlinkClick r:id="rId3"/>
              </a:rPr>
              <a:t>Link to requirements</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[Usability] Disable File Actions During Co-Edit Session</a:t>
            </a:r>
          </a:p>
        </p:txBody>
      </p:sp>
      <p:sp>
        <p:nvSpPr>
          <p:cNvPr id="3" name="Content Placeholder 2"/>
          <p:cNvSpPr>
            <a:spLocks noGrp="1"/>
          </p:cNvSpPr>
          <p:nvPr>
            <p:ph sz="half" idx="1"/>
          </p:nvPr>
        </p:nvSpPr>
        <p:spPr/>
        <p:txBody>
          <a:bodyPr/>
          <a:lstStyle/>
          <a:p>
            <a:pPr>
              <a:spcAft>
                <a:spcPts val="400"/>
              </a:spcAft>
            </a:pPr>
            <a:r>
              <a:t>1. Disabling Rename, Move and Delete action with a proper tooltip when Co-editing session is in progress.</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hlinkClick r:id="rId3"/>
              </a:rPr>
              <a:t>Link to requirements</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Top Customer Requests</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[Customer Ask] Group improvements (S&amp;L, Norr)</a:t>
            </a:r>
          </a:p>
        </p:txBody>
      </p:sp>
      <p:sp>
        <p:nvSpPr>
          <p:cNvPr id="3" name="Content Placeholder 2"/>
          <p:cNvSpPr>
            <a:spLocks noGrp="1"/>
          </p:cNvSpPr>
          <p:nvPr>
            <p:ph sz="half" idx="1"/>
          </p:nvPr>
        </p:nvSpPr>
        <p:spPr/>
        <p:txBody>
          <a:bodyPr/>
          <a:lstStyle/>
          <a:p>
            <a:pPr>
              <a:spcAft>
                <a:spcPts val="600"/>
              </a:spcAft>
            </a:pPr>
            <a:r>
              <a:rPr sz="1100" b="0" u="none">
                <a:latin typeface="Avenir"/>
              </a:rPr>
              <a:t>Bucket for group-related enhancements. Requested by NORR (dealbreaker), Austin, Orangewood Foundation, CVC Capital Partners) :</a:t>
            </a:r>
          </a:p>
          <a:p>
            <a:pPr>
              <a:spcAft>
                <a:spcPts val="600"/>
              </a:spcAft>
            </a:pPr>
            <a:r>
              <a:rPr sz="1100" b="0" u="none">
                <a:latin typeface="Avenir"/>
              </a:rPr>
              <a:t>Group improvements encompass:</a:t>
            </a:r>
          </a:p>
          <a:p>
            <a:pPr>
              <a:spcAft>
                <a:spcPts val="400"/>
              </a:spcAft>
            </a:pPr>
            <a:r>
              <a:t>• Allowing Group owners to  see their groups in the list even when group listing is disabled</a:t>
            </a:r>
          </a:p>
          <a:p>
            <a:pPr>
              <a:spcAft>
                <a:spcPts val="400"/>
              </a:spcAft>
            </a:pPr>
            <a:r>
              <a:t>• Create a role  PUs Group Ownership, without allowing them to create groups on their own</a:t>
            </a:r>
          </a:p>
          <a:p>
            <a:pPr>
              <a:spcAft>
                <a:spcPts val="400"/>
              </a:spcAft>
            </a:pPr>
            <a:r>
              <a:t>• Possibility to add a group description</a:t>
            </a:r>
          </a:p>
          <a:p>
            <a:pPr>
              <a:spcAft>
                <a:spcPts val="400"/>
              </a:spcAft>
            </a:pPr>
            <a:r>
              <a:t>• Enhanced group exporting and importing</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sz="half" idx="1"/>
          </p:nvPr>
        </p:nvSpPr>
        <p:spPr/>
        <p:txBody>
          <a:bodyPr/>
          <a:lstStyle/>
          <a:p>
            <a:pPr>
              <a:spcAft>
                <a:spcPts val="600"/>
              </a:spcAft>
            </a:pPr>
            <a:r>
              <a:rPr sz="1100" b="1" u="none">
                <a:latin typeface="Avenir"/>
              </a:rPr>
              <a:t>Problem Statement</a:t>
            </a:r>
          </a:p>
          <a:p>
            <a:pPr>
              <a:spcAft>
                <a:spcPts val="600"/>
              </a:spcAft>
            </a:pPr>
            <a:r>
              <a:rPr sz="1100" b="0" u="none">
                <a:latin typeface="Avenir"/>
              </a:rPr>
              <a:t>IPG has a workflow where they create an archival policy, it moves files to a 'warm archive' location in the main domain and then Storage Sync moves the files in the 'warm archive' to a external location. However, they only have the archival policy active for a few weeks every quarter.</a:t>
            </a:r>
          </a:p>
          <a:p>
            <a:pPr>
              <a:spcAft>
                <a:spcPts val="600"/>
              </a:spcAft>
            </a:pPr>
            <a:r>
              <a:rPr sz="1100" b="1" u="none">
                <a:latin typeface="Avenir"/>
              </a:rPr>
              <a:t>User Story</a:t>
            </a:r>
          </a:p>
          <a:p>
            <a:pPr>
              <a:spcAft>
                <a:spcPts val="600"/>
              </a:spcAft>
            </a:pPr>
            <a:r>
              <a:rPr sz="1100" b="0" u="none">
                <a:latin typeface="Avenir"/>
              </a:rPr>
              <a:t>Their current process is to delete the policies and then complete recreate them. That is a lot of work and they have requested the ability to either pause or recreate/duplicate policies so they can easily 're-enable' the policies on their current schedule.</a:t>
            </a:r>
          </a:p>
          <a:p>
            <a:pPr>
              <a:spcAft>
                <a:spcPts val="600"/>
              </a:spcAft>
            </a:pPr>
            <a:r>
              <a:rPr sz="1100" b="1" u="none">
                <a:latin typeface="Avenir"/>
              </a:rPr>
              <a:t>Feature Description</a:t>
            </a:r>
          </a:p>
          <a:p>
            <a:pPr>
              <a:spcAft>
                <a:spcPts val="600"/>
              </a:spcAft>
            </a:pPr>
            <a:r>
              <a:rPr sz="1100" b="0" u="none">
                <a:latin typeface="Avenir"/>
              </a:rPr>
              <a:t>Based on discussion during refinement on 2/19, the concept of 'pausing' a policy seems to be the most straight forward.</a:t>
            </a:r>
          </a:p>
          <a:p>
            <a:pPr>
              <a:spcAft>
                <a:spcPts val="400"/>
              </a:spcAft>
            </a:pPr>
            <a:r>
              <a:t>• Frontend - provide pause/restart option for published policies</a:t>
            </a:r>
          </a:p>
          <a:p>
            <a:pPr>
              <a:spcAft>
                <a:spcPts val="400"/>
              </a:spcAft>
            </a:pPr>
            <a:r>
              <a:t>• Backend - use existing functionality to basically put the policy back into draft mode and unstamp the files that match the policy</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hlinkClick r:id="rId3"/>
              </a:rPr>
              <a:t>DEL-44353</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[Customer Ask] Scheduled report enhancements (Sequoia)</a:t>
            </a:r>
          </a:p>
        </p:txBody>
      </p:sp>
      <p:sp>
        <p:nvSpPr>
          <p:cNvPr id="3" name="Content Placeholder 2"/>
          <p:cNvSpPr>
            <a:spLocks noGrp="1"/>
          </p:cNvSpPr>
          <p:nvPr>
            <p:ph sz="half" idx="1"/>
          </p:nvPr>
        </p:nvSpPr>
        <p:spPr/>
        <p:txBody>
          <a:bodyPr/>
          <a:lstStyle/>
          <a:p>
            <a:pPr>
              <a:spcAft>
                <a:spcPts val="600"/>
              </a:spcAft>
            </a:pPr>
            <a:r>
              <a:rPr sz="1100" b="0" u="none">
                <a:latin typeface="Avenir"/>
              </a:rPr>
              <a:t>Bucket for scheduled report enhancements. Requested by Sequoia Capital, listed in top  product gaps by Equity Services, Mississippi Dept of Revenue) :</a:t>
            </a:r>
          </a:p>
          <a:p>
            <a:pPr>
              <a:spcAft>
                <a:spcPts val="600"/>
              </a:spcAft>
            </a:pPr>
            <a:r>
              <a:rPr sz="1100" b="0" u="none">
                <a:latin typeface="Avenir"/>
              </a:rPr>
              <a:t>Scheduled report improvements encompass:</a:t>
            </a:r>
          </a:p>
          <a:p>
            <a:pPr>
              <a:spcAft>
                <a:spcPts val="400"/>
              </a:spcAft>
            </a:pPr>
            <a:r>
              <a:t>• Auto-archival of scheduled reports</a:t>
            </a:r>
          </a:p>
          <a:p>
            <a:pPr>
              <a:spcAft>
                <a:spcPts val="400"/>
              </a:spcAft>
            </a:pPr>
            <a:r>
              <a:t>• Custom location of scheduled reports</a:t>
            </a:r>
          </a:p>
          <a:p>
            <a:pPr>
              <a:spcAft>
                <a:spcPts val="400"/>
              </a:spcAft>
            </a:pPr>
            <a:r>
              <a:t>• Saved and Scheduled queries for power users</a:t>
            </a:r>
          </a:p>
          <a:p>
            <a:pPr>
              <a:spcAft>
                <a:spcPts val="400"/>
              </a:spcAft>
            </a:pPr>
            <a:r>
              <a:t>• </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[Customer Ask] Inherit folder options to sub-folders (IPG, T&amp;P + 7)</a:t>
            </a:r>
          </a:p>
        </p:txBody>
      </p:sp>
      <p:sp>
        <p:nvSpPr>
          <p:cNvPr id="3" name="Content Placeholder 2"/>
          <p:cNvSpPr>
            <a:spLocks noGrp="1"/>
          </p:cNvSpPr>
          <p:nvPr>
            <p:ph sz="half" idx="1"/>
          </p:nvPr>
        </p:nvSpPr>
        <p:spPr/>
        <p:txBody>
          <a:bodyPr/>
          <a:lstStyle/>
          <a:p>
            <a:pPr>
              <a:spcAft>
                <a:spcPts val="600"/>
              </a:spcAft>
            </a:pPr>
            <a:r>
              <a:rPr sz="1100" b="1" u="none">
                <a:latin typeface="Avenir"/>
              </a:rPr>
              <a:t>Problem</a:t>
            </a:r>
          </a:p>
          <a:p>
            <a:pPr>
              <a:spcAft>
                <a:spcPts val="600"/>
              </a:spcAft>
            </a:pPr>
            <a:r>
              <a:rPr sz="1100" b="0" u="none">
                <a:latin typeface="Avenir"/>
              </a:rPr>
              <a:t>Today, when the folder options are changed, they do not get inherited consistently to the sub-folder tree.</a:t>
            </a:r>
          </a:p>
          <a:p>
            <a:pPr>
              <a:spcAft>
                <a:spcPts val="400"/>
              </a:spcAft>
            </a:pPr>
            <a:r>
              <a:t>• The setting that controls folder update notification gets inherited to sub-folders until it finds the folder with a manually updated option.</a:t>
            </a:r>
          </a:p>
          <a:p>
            <a:pPr>
              <a:spcAft>
                <a:spcPts val="400"/>
              </a:spcAft>
            </a:pPr>
            <a:r>
              <a:t>• The setting that controls the sharing gets inherited to sub-folders until it finds the folder with a manually updated option.</a:t>
            </a:r>
          </a:p>
          <a:p>
            <a:pPr>
              <a:spcAft>
                <a:spcPts val="400"/>
              </a:spcAft>
            </a:pPr>
            <a:r>
              <a:t>• The setting that controls who can delete/move the folder does not get inherited at all.</a:t>
            </a:r>
          </a:p>
          <a:p>
            <a:pPr>
              <a:spcAft>
                <a:spcPts val="400"/>
              </a:spcAft>
            </a:pPr>
            <a:r>
              <a:t>• Copy/move folder retains the folder options as per the source location.</a:t>
            </a:r>
          </a:p>
          <a:p>
            <a:pPr>
              <a:spcAft>
                <a:spcPts val="600"/>
              </a:spcAft>
            </a:pPr>
            <a:r>
              <a:rPr sz="1100" b="1" u="none">
                <a:latin typeface="Avenir"/>
              </a:rPr>
              <a:t>User Story:</a:t>
            </a:r>
          </a:p>
          <a:p>
            <a:pPr>
              <a:spcAft>
                <a:spcPts val="600"/>
              </a:spcAft>
            </a:pPr>
            <a:r>
              <a:rPr sz="1100" b="0" u="none">
                <a:latin typeface="Avenir"/>
              </a:rPr>
              <a:t>As an authorised user, I want to have folder options propagated throughout the folder tree so that I can have the same options selected on all the sub-folder trees.</a:t>
            </a:r>
          </a:p>
          <a:p>
            <a:pPr>
              <a:spcAft>
                <a:spcPts val="600"/>
              </a:spcAft>
            </a:pPr>
            <a:r>
              <a:rPr sz="1100" b="1" u="none">
                <a:latin typeface="Avenir"/>
              </a:rPr>
              <a:t>Description</a:t>
            </a:r>
            <a:r>
              <a:rPr sz="1100" b="0" u="none">
                <a:latin typeface="Avenir"/>
              </a:rPr>
              <a:t>We need to do the following</a:t>
            </a:r>
          </a:p>
          <a:p>
            <a:pPr>
              <a:spcAft>
                <a:spcPts val="400"/>
              </a:spcAft>
            </a:pPr>
            <a:r>
              <a:t>• We need to have inheritance applicable for the setting that controls who can delete/move the folder.</a:t>
            </a:r>
          </a:p>
          <a:p>
            <a:pPr>
              <a:spcAft>
                <a:spcPts val="400"/>
              </a:spcAft>
            </a:pPr>
            <a:r>
              <a:t>• When the user makes any change to the folder options - sharing control and/or move/delete control and/or folder update notification control - the system should evaluate if there are any manual overrides within the folder tree and if any provide the user with an option to choose whether to disregard manually overridden values.</a:t>
            </a:r>
          </a:p>
          <a:p>
            <a:pPr>
              <a:spcAft>
                <a:spcPts val="400"/>
              </a:spcAft>
            </a:pPr>
            <a:r>
              <a:t>• When the user copies/moves a folder, the folder options should get inherited from destination folder where the folder is copied/moved.</a:t>
            </a:r>
          </a:p>
          <a:p>
            <a:pPr>
              <a:spcAft>
                <a:spcPts val="600"/>
              </a:spcAft>
            </a:pPr>
            <a:r>
              <a:rPr sz="1100" b="0" u="none">
                <a:latin typeface="Avenir"/>
              </a:rPr>
              <a:t>This has been already commited to Rajesh in</a:t>
            </a:r>
            <a:r>
              <a:rPr sz="1100" b="0" u="sng">
                <a:latin typeface="Avenir"/>
                <a:hlinkClick r:id="rId2"/>
              </a:rPr>
              <a:t>https://egnyte.slack.com/archives/C08BHUJLGAU</a:t>
            </a:r>
          </a:p>
        </p:txBody>
      </p:sp>
      <p:sp>
        <p:nvSpPr>
          <p:cNvPr id="5" name="Text Placeholder 4"/>
          <p:cNvSpPr>
            <a:spLocks noGrp="1"/>
          </p:cNvSpPr>
          <p:nvPr>
            <p:ph type="body" sz="quarter" idx="11"/>
          </p:nvPr>
        </p:nvSpPr>
        <p:spPr/>
        <p:txBody>
          <a:bodyPr/>
          <a:lstStyle/>
          <a:p>
            <a:r>
              <a:rPr sz="1100">
                <a:latin typeface="Avenir"/>
                <a:hlinkClick r:id="rId3"/>
              </a:rPr>
              <a:t>View in Productboard</a:t>
            </a:r>
          </a:p>
        </p:txBody>
      </p:sp>
      <p:sp>
        <p:nvSpPr>
          <p:cNvPr id="6" name="Text Placeholder 5"/>
          <p:cNvSpPr>
            <a:spLocks noGrp="1"/>
          </p:cNvSpPr>
          <p:nvPr>
            <p:ph type="body" sz="quarter" idx="12"/>
          </p:nvPr>
        </p:nvSpPr>
        <p:spPr/>
        <p:txBody>
          <a:bodyPr/>
          <a:lstStyle/>
          <a:p>
            <a:r>
              <a:rPr sz="1100">
                <a:latin typeface="Avenir"/>
                <a:hlinkClick r:id="rId4"/>
              </a:rPr>
              <a:t>CFS-64734</a:t>
            </a:r>
          </a:p>
        </p:txBody>
      </p:sp>
      <p:sp>
        <p:nvSpPr>
          <p:cNvPr id="7" name="Text Placeholder 6"/>
          <p:cNvSpPr>
            <a:spLocks noGrp="1"/>
          </p:cNvSpPr>
          <p:nvPr>
            <p:ph type="body" sz="quarter" idx="13"/>
          </p:nvPr>
        </p:nvSpPr>
        <p:spPr/>
        <p:txBody>
          <a:bodyPr/>
          <a:lstStyle/>
          <a:p>
            <a:r>
              <a:rPr sz="1100">
                <a:latin typeface="Avenir"/>
                <a:hlinkClick r:id="rId5"/>
              </a:rPr>
              <a:t>Link to requirements</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Backup to S3 and Wasabi</a:t>
            </a:r>
          </a:p>
        </p:txBody>
      </p:sp>
      <p:sp>
        <p:nvSpPr>
          <p:cNvPr id="3" name="Content Placeholder 2"/>
          <p:cNvSpPr>
            <a:spLocks noGrp="1"/>
          </p:cNvSpPr>
          <p:nvPr>
            <p:ph sz="half" idx="1"/>
          </p:nvPr>
        </p:nvSpPr>
        <p:spPr/>
        <p:txBody>
          <a:bodyPr/>
          <a:lstStyle/>
          <a:p>
            <a:pPr>
              <a:spcAft>
                <a:spcPts val="600"/>
              </a:spcAft>
            </a:pPr>
            <a:r>
              <a:rPr sz="1100" b="0" u="none">
                <a:latin typeface="Avenir"/>
              </a:rPr>
              <a:t>What is the problem?</a:t>
            </a:r>
          </a:p>
          <a:p>
            <a:pPr>
              <a:spcAft>
                <a:spcPts val="600"/>
              </a:spcAft>
            </a:pPr>
            <a:r>
              <a:rPr sz="1100" b="0" u="none">
                <a:latin typeface="Avenir"/>
              </a:rPr>
              <a:t>MSP and channel partners want to create a 2nd copy of Egnyte data on S3 or Wasabi storage. This is in order to meet their compliance needs.</a:t>
            </a:r>
          </a:p>
          <a:p>
            <a:pPr>
              <a:spcAft>
                <a:spcPts val="600"/>
              </a:spcAft>
            </a:pPr>
            <a:r>
              <a:rPr sz="1100" b="0" u="none">
                <a:latin typeface="Avenir"/>
              </a:rPr>
              <a:t>How do we solve it?</a:t>
            </a:r>
          </a:p>
          <a:p>
            <a:pPr>
              <a:spcAft>
                <a:spcPts val="600"/>
              </a:spcAft>
            </a:pPr>
            <a:r>
              <a:rPr sz="1100" b="0" u="none">
                <a:latin typeface="Avenir"/>
              </a:rPr>
              <a:t>Make External Replication available to MSP's and partners. Have a simplified UI workflow to enable replication</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Add item count to SC and Issues pages</a:t>
            </a:r>
          </a:p>
        </p:txBody>
      </p:sp>
      <p:sp>
        <p:nvSpPr>
          <p:cNvPr id="3" name="Content Placeholder 2"/>
          <p:cNvSpPr>
            <a:spLocks noGrp="1"/>
          </p:cNvSpPr>
          <p:nvPr>
            <p:ph sz="half" idx="1"/>
          </p:nvPr>
        </p:nvSpPr>
        <p:spPr/>
        <p:txBody>
          <a:bodyPr/>
          <a:lstStyle/>
          <a:p>
            <a:pPr>
              <a:spcAft>
                <a:spcPts val="600"/>
              </a:spcAft>
            </a:pPr>
            <a:r>
              <a:rPr sz="1100" b="1" u="none">
                <a:latin typeface="Avenir"/>
              </a:rPr>
              <a:t>Problem Statement</a:t>
            </a:r>
          </a:p>
          <a:p>
            <a:pPr>
              <a:spcAft>
                <a:spcPts val="600"/>
              </a:spcAft>
            </a:pPr>
            <a:r>
              <a:rPr sz="1100" b="0" u="none">
                <a:latin typeface="Avenir"/>
              </a:rPr>
              <a:t>The system has limits on how many objects are displayed on S&amp;G feature pages to prevent long load times (or even completely prevent it from loading). However, because of this limit, it's difficult for user to understand the scope of how many object there actually are.</a:t>
            </a:r>
          </a:p>
          <a:p>
            <a:pPr>
              <a:spcAft>
                <a:spcPts val="600"/>
              </a:spcAft>
            </a:pPr>
            <a:r>
              <a:rPr sz="1100" b="1" u="none">
                <a:latin typeface="Avenir"/>
              </a:rPr>
              <a:t>User Story</a:t>
            </a:r>
          </a:p>
          <a:p>
            <a:pPr>
              <a:spcAft>
                <a:spcPts val="600"/>
              </a:spcAft>
            </a:pPr>
            <a:r>
              <a:rPr sz="1100" b="0" u="none">
                <a:latin typeface="Avenir"/>
              </a:rPr>
              <a:t>As a user, I want a clear understanding of how many issues and sensitive content items I have. This includes filters in place, limits based on the browser resources and total items that the system has identified</a:t>
            </a:r>
          </a:p>
          <a:p>
            <a:pPr>
              <a:spcAft>
                <a:spcPts val="600"/>
              </a:spcAft>
            </a:pPr>
            <a:r>
              <a:rPr sz="1100" b="1" u="none">
                <a:latin typeface="Avenir"/>
              </a:rPr>
              <a:t>Feature Description</a:t>
            </a:r>
          </a:p>
          <a:p>
            <a:pPr>
              <a:spcAft>
                <a:spcPts val="600"/>
              </a:spcAft>
            </a:pPr>
            <a:r>
              <a:rPr sz="1100" b="0" u="none">
                <a:latin typeface="Avenir"/>
              </a:rPr>
              <a:t>Display the counts of the items displayed on the lists</a:t>
            </a:r>
          </a:p>
          <a:p>
            <a:pPr>
              <a:spcAft>
                <a:spcPts val="400"/>
              </a:spcAft>
            </a:pPr>
            <a:r>
              <a:t>• Issues view - Count of rendered items in the list is displayed</a:t>
            </a:r>
          </a:p>
          <a:p>
            <a:pPr>
              <a:spcAft>
                <a:spcPts val="400"/>
              </a:spcAft>
            </a:pPr>
            <a:r>
              <a:t>• SC view - Count of rendered items in the list is displayed</a:t>
            </a:r>
          </a:p>
          <a:p>
            <a:pPr>
              <a:spcAft>
                <a:spcPts val="600"/>
              </a:spcAft>
            </a:pPr>
            <a:r>
              <a:rPr sz="1100" b="1" u="none">
                <a:latin typeface="Avenir"/>
              </a:rPr>
              <a:t>Public Summary</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hlinkClick r:id="rId3"/>
              </a:rPr>
              <a:t>DEL-39631</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sz="half" idx="1"/>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a Purview label from a hierarchy on a document so that I can label sensitive content correctly.</a:t>
            </a:r>
          </a:p>
          <a:p>
            <a:pPr>
              <a:spcAft>
                <a:spcPts val="600"/>
              </a:spcAft>
            </a:pPr>
            <a:r>
              <a:rPr sz="1100" b="1" u="none">
                <a:latin typeface="Avenir"/>
              </a:rPr>
              <a:t>Feature Description</a:t>
            </a:r>
          </a:p>
          <a:p>
            <a:pPr>
              <a:spcAft>
                <a:spcPts val="400"/>
              </a:spcAft>
            </a:pPr>
            <a:r>
              <a:t>1. Import hierarchical labels from Purview</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hlinkClick r:id="rId3"/>
              </a:rPr>
              <a:t>DEL-44656</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Skip signed PDFs from persistent document labeling</a:t>
            </a:r>
          </a:p>
        </p:txBody>
      </p:sp>
      <p:sp>
        <p:nvSpPr>
          <p:cNvPr id="3" name="Content Placeholder 2"/>
          <p:cNvSpPr>
            <a:spLocks noGrp="1"/>
          </p:cNvSpPr>
          <p:nvPr>
            <p:ph sz="half" idx="1"/>
          </p:nvPr>
        </p:nvSpPr>
        <p:spPr/>
        <p:txBody>
          <a:bodyPr/>
          <a:lstStyle/>
          <a:p>
            <a:pPr>
              <a:spcAft>
                <a:spcPts val="600"/>
              </a:spcAft>
            </a:pPr>
            <a:r>
              <a:rPr sz="1100" b="1" u="none">
                <a:latin typeface="Avenir"/>
              </a:rPr>
              <a:t>Background:</a:t>
            </a:r>
          </a:p>
          <a:p>
            <a:pPr>
              <a:spcAft>
                <a:spcPts val="600"/>
              </a:spcAft>
            </a:pPr>
            <a:r>
              <a:rPr sz="1100" b="0" u="none">
                <a:latin typeface="Avenir"/>
              </a:rPr>
              <a:t>Egnyte provides persistent document labeling and protection capabilities for sensitive documents. However, applying a persistent document label to a PDF that has already been signed involves certain considerations due to the nature of digital signatures and document protection mechanisms - in some signature types, for example with Adobe Digital ID signatures, it invalidates signatures that are already present on the PDF leading to customer frustration (because Egnyte invalidates signatures on an already signed PDF).</a:t>
            </a:r>
          </a:p>
          <a:p>
            <a:pPr>
              <a:spcAft>
                <a:spcPts val="600"/>
              </a:spcAft>
            </a:pPr>
            <a:r>
              <a:rPr sz="1100" b="0" u="none">
                <a:latin typeface="Avenir"/>
              </a:rPr>
              <a:t>With Adobe Digital ID signatures, this signature invalidation issue is observed with Egnyte Document Labels but not with Purview labels (perhaps because the MIP SDK is able to recognize PDFs that already have an Adobe Digital ID signature).</a:t>
            </a:r>
          </a:p>
          <a:p>
            <a:pPr>
              <a:spcAft>
                <a:spcPts val="600"/>
              </a:spcAft>
            </a:pPr>
            <a:r>
              <a:rPr sz="1100" b="1" u="none">
                <a:latin typeface="Avenir"/>
              </a:rPr>
              <a:t>Proposed solution:</a:t>
            </a:r>
          </a:p>
          <a:p>
            <a:pPr>
              <a:spcAft>
                <a:spcPts val="600"/>
              </a:spcAft>
            </a:pPr>
            <a:r>
              <a:rPr sz="1100" b="0" u="none">
                <a:latin typeface="Avenir"/>
              </a:rPr>
              <a:t>The proposed solution shall be generic enough that:</a:t>
            </a:r>
          </a:p>
          <a:p>
            <a:pPr>
              <a:spcAft>
                <a:spcPts val="400"/>
              </a:spcAft>
            </a:pPr>
            <a:r>
              <a:t>• It can skip PDFs with any type of signature on it from being stamped with a persistent document label (our initial research shows that signed PDFs likely have an internal metadata property isSigned = TRUE; however, we will need to verify the existence of this property)</a:t>
            </a:r>
          </a:p>
          <a:p>
            <a:pPr>
              <a:spcAft>
                <a:spcPts val="400"/>
              </a:spcAft>
            </a:pPr>
            <a:r>
              <a:t>• This behavior is consistent across both persistent Egnyte Document Labels and persistent Purview Labels</a:t>
            </a:r>
          </a:p>
          <a:p>
            <a:pPr>
              <a:spcAft>
                <a:spcPts val="600"/>
              </a:spcAft>
            </a:pPr>
            <a:r>
              <a:rPr sz="1100" b="1" u="none">
                <a:latin typeface="Avenir"/>
              </a:rPr>
              <a:t>Requirements:</a:t>
            </a:r>
          </a:p>
          <a:p>
            <a:pPr>
              <a:spcAft>
                <a:spcPts val="400"/>
              </a:spcAft>
            </a:pPr>
            <a:r>
              <a:t>• Add a UI tooltip in Document Labels to explain the limitations.</a:t>
            </a:r>
          </a:p>
          <a:p>
            <a:pPr>
              <a:spcAft>
                <a:spcPts val="400"/>
              </a:spcAft>
            </a:pPr>
            <a:r>
              <a:t>• Introduce a checkbox option to allow customers to choose whether to stamp signed PDFs with a persistent label, with the default setting kept at unchecked. Leaving it unchecked, will not update file metadata as well.</a:t>
            </a:r>
          </a:p>
          <a:p>
            <a:pPr>
              <a:spcAft>
                <a:spcPts val="400"/>
              </a:spcAft>
            </a:pPr>
            <a:r>
              <a:t>• Configure S&amp;G label stamping to automatically skip signed PDFs from requesting for persistent labeling.</a:t>
            </a:r>
          </a:p>
          <a:p>
            <a:pPr>
              <a:spcAft>
                <a:spcPts val="400"/>
              </a:spcAft>
            </a:pPr>
            <a:r>
              <a:t>• Capture the reason for skipping the file in audit logs</a:t>
            </a:r>
          </a:p>
          <a:p>
            <a:pPr>
              <a:spcAft>
                <a:spcPts val="600"/>
              </a:spcAft>
            </a:pPr>
            <a:r>
              <a:rPr sz="1100" b="0" u="none">
                <a:latin typeface="Avenir"/>
              </a:rPr>
              <a:t>Slack background 3/14/25:We have this long running PDF signature issue at S&amp;L. After some exhaustive tests, my conclusion is that: # The S&amp;L PDF signature issue occurs when an Egnyte Document Label is persistently applied on a PDF that is signed by the Adobe Digital ID method. For this particular combination, writing the persistent Egnyte Document Label to the PDF seems to invalidate Digital IDs on the file leading to the specific error shared with us.</a:t>
            </a:r>
          </a:p>
          <a:p>
            <a:pPr>
              <a:spcAft>
                <a:spcPts val="400"/>
              </a:spcAft>
            </a:pPr>
            <a:r>
              <a:t>1. @cbeydlerhelped run these tests independently and concurred with the above finding.</a:t>
            </a:r>
          </a:p>
          <a:p>
            <a:pPr>
              <a:spcAft>
                <a:spcPts val="400"/>
              </a:spcAft>
            </a:pPr>
            <a:r>
              <a:t>2. Note: Purview-labels don't exhibit this issue...perhaps because the MIP SDK is aware of Adobe's Digital ID signing method.</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hlinkClick r:id="rId3"/>
              </a:rPr>
              <a:t>DEL-43523</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sz="half" idx="1"/>
          </p:nvPr>
        </p:nvSpPr>
        <p:spPr/>
        <p:txBody>
          <a:bodyPr/>
          <a:lstStyle/>
          <a:p>
            <a:pPr>
              <a:spcAft>
                <a:spcPts val="600"/>
              </a:spcAft>
            </a:pPr>
            <a:r>
              <a:rPr sz="1100" b="0" u="none">
                <a:latin typeface="Avenir"/>
              </a:rPr>
              <a: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a:t>
            </a:r>
          </a:p>
          <a:p>
            <a:pPr>
              <a:spcAft>
                <a:spcPts val="600"/>
              </a:spcAft>
            </a:pPr>
            <a:r>
              <a:rPr sz="1100" b="1" u="none">
                <a:latin typeface="Avenir"/>
              </a:rPr>
              <a:t>Example Use Case(s):</a:t>
            </a:r>
          </a:p>
          <a:p>
            <a:pPr>
              <a:spcAft>
                <a:spcPts val="400"/>
              </a:spcAft>
            </a:pPr>
            <a:r>
              <a:t>• Role/Group A can create password-only links on folder A, but Role/Group B is only allowed to create preview-only links on folder A</a:t>
            </a:r>
          </a:p>
          <a:p>
            <a:pPr>
              <a:spcAft>
                <a:spcPts val="400"/>
              </a:spcAft>
            </a:pPr>
            <a:r>
              <a:t>• Role/Group A &amp; B can create password-only links for files with expiry date, but Role/Group C is only allowed to create password-only links for files without expiry links</a:t>
            </a:r>
          </a:p>
          <a:p>
            <a:pPr>
              <a:spcAft>
                <a:spcPts val="600"/>
              </a:spcAft>
            </a:pPr>
            <a:r>
              <a:rPr sz="1100" b="1" u="none">
                <a:latin typeface="Avenir"/>
              </a:rPr>
              <a:t>Requirements</a:t>
            </a:r>
          </a:p>
          <a:p>
            <a:pPr>
              <a:spcAft>
                <a:spcPts val="400"/>
              </a:spcAft>
            </a:pPr>
            <a:r>
              <a:t>• Restriction Policy Requirements</a:t>
            </a:r>
          </a:p>
          <a:p>
            <a:pPr>
              <a:spcAft>
                <a:spcPts val="400"/>
              </a:spcAft>
            </a:pPr>
            <a:r>
              <a:t>• Exception Policy Requirements</a:t>
            </a:r>
          </a:p>
          <a:p>
            <a:pPr>
              <a:spcAft>
                <a:spcPts val="400"/>
              </a:spcAft>
            </a:pPr>
            <a:r>
              <a:t>• Policies can only be controlled for an entire domain or groups within a single domain</a:t>
            </a:r>
          </a:p>
          <a:p>
            <a:pPr>
              <a:spcAft>
                <a:spcPts val="600"/>
              </a:spcAft>
            </a:pPr>
            <a:r>
              <a:rPr sz="1100" b="1" u="none">
                <a:latin typeface="Avenir"/>
              </a:rPr>
              <a:t>UX Design (Needs to be Updated):</a:t>
            </a:r>
          </a:p>
          <a:p>
            <a:pPr>
              <a:spcAft>
                <a:spcPts val="600"/>
              </a:spcAft>
            </a:pPr>
            <a:r>
              <a:rPr sz="1100" b="0" u="sng">
                <a:latin typeface="Avenir"/>
                <a:hlinkClick r:id="rId2"/>
              </a:rPr>
              <a:t>https://www.figma.com/file/Xyhi03eWgv6tnwzq4RwcQA/CS--Role-based-Link-Sharing-Controls(UX-1899)?node-id=2%3A5079&amp;t=wNGi4ZnNg81Ymlcp-0</a:t>
            </a:r>
          </a:p>
          <a:p>
            <a:pPr>
              <a:spcAft>
                <a:spcPts val="600"/>
              </a:spcAft>
            </a:pPr>
            <a:r>
              <a:rPr sz="1100" b="1" u="none">
                <a:latin typeface="Avenir"/>
              </a:rPr>
              <a:t>Use the same UX design for CS Exception policies as we have for CS Restriction policies:</a:t>
            </a:r>
          </a:p>
          <a:p>
            <a:pPr>
              <a:spcAft>
                <a:spcPts val="600"/>
              </a:spcAft>
            </a:pPr>
            <a:r>
              <a:rPr sz="1100" b="0" u="sng">
                <a:latin typeface="Avenir"/>
                <a:hlinkClick r:id="rId3"/>
              </a:rPr>
              <a:t>https://www.figma.com/file/x8gotwY1pLOoZERmnOiKI0/CS-~~-Role-based-Link-Sharing-Controls-~~-Q2-2023?node-id=1-5217&amp;t=R6pDhEjG65kCZK9r-0#396444732</a:t>
            </a:r>
          </a:p>
        </p:txBody>
      </p:sp>
      <p:sp>
        <p:nvSpPr>
          <p:cNvPr id="5" name="Text Placeholder 4"/>
          <p:cNvSpPr>
            <a:spLocks noGrp="1"/>
          </p:cNvSpPr>
          <p:nvPr>
            <p:ph type="body" sz="quarter" idx="11"/>
          </p:nvPr>
        </p:nvSpPr>
        <p:spPr/>
        <p:txBody>
          <a:bodyPr/>
          <a:lstStyle/>
          <a:p>
            <a:r>
              <a:rPr sz="1100">
                <a:latin typeface="Avenir"/>
                <a:hlinkClick r:id="rId4"/>
              </a:rPr>
              <a:t>View in Productboard</a:t>
            </a:r>
          </a:p>
        </p:txBody>
      </p:sp>
      <p:sp>
        <p:nvSpPr>
          <p:cNvPr id="6" name="Text Placeholder 5"/>
          <p:cNvSpPr>
            <a:spLocks noGrp="1"/>
          </p:cNvSpPr>
          <p:nvPr>
            <p:ph type="body" sz="quarter" idx="12"/>
          </p:nvPr>
        </p:nvSpPr>
        <p:spPr/>
        <p:txBody>
          <a:bodyPr/>
          <a:lstStyle/>
          <a:p>
            <a:r>
              <a:rPr sz="1100">
                <a:latin typeface="Avenir"/>
                <a:hlinkClick r:id="rId5"/>
              </a:rPr>
              <a:t>DEL-31667</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Product-Led Growth</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Recommendation Engine Test Campaigns</a:t>
            </a:r>
          </a:p>
        </p:txBody>
      </p:sp>
      <p:sp>
        <p:nvSpPr>
          <p:cNvPr id="3" name="Content Placeholder 2"/>
          <p:cNvSpPr>
            <a:spLocks noGrp="1"/>
          </p:cNvSpPr>
          <p:nvPr>
            <p:ph sz="half" idx="1"/>
          </p:nvPr>
        </p:nvSpPr>
        <p:spPr/>
        <p:txBody>
          <a:bodyPr/>
          <a:lstStyle/>
          <a:p>
            <a:pPr>
              <a:spcAft>
                <a:spcPts val="600"/>
              </a:spcAft>
            </a:pPr>
            <a:r>
              <a:rPr sz="1100" b="0" u="none">
                <a:latin typeface="Avenir"/>
              </a:rPr>
              <a:t>Continue testing the Recommender against Pendo in a series of campaigns.</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hlinkClick r:id="rId3"/>
              </a:rPr>
              <a:t>GR-578</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CMMC Compliance</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egnytegov Support for Smart Cache</a:t>
            </a:r>
          </a:p>
        </p:txBody>
      </p:sp>
      <p:sp>
        <p:nvSpPr>
          <p:cNvPr id="3" name="Content Placeholder 2"/>
          <p:cNvSpPr>
            <a:spLocks noGrp="1"/>
          </p:cNvSpPr>
          <p:nvPr>
            <p:ph sz="half" idx="1"/>
          </p:nvPr>
        </p:nvSpPr>
        <p:spPr/>
        <p:txBody>
          <a:bodyPr/>
          <a:lstStyle/>
          <a:p>
            <a:pPr>
              <a:spcAft>
                <a:spcPts val="600"/>
              </a:spcAft>
            </a:pPr>
            <a:r>
              <a:rPr sz="1100" b="0" u="none">
                <a:latin typeface="Avenir"/>
              </a:rPr>
              <a:t>What is the problem?</a:t>
            </a:r>
          </a:p>
          <a:p>
            <a:pPr>
              <a:spcAft>
                <a:spcPts val="600"/>
              </a:spcAft>
            </a:pPr>
            <a:r>
              <a:rPr sz="1100" b="0" u="none">
                <a:latin typeface="Avenir"/>
              </a:rPr>
              <a:t>CMMC customers want to deploy Smart Cache in an egnytegov.com domain</a:t>
            </a:r>
          </a:p>
          <a:p>
            <a:pPr>
              <a:spcAft>
                <a:spcPts val="600"/>
              </a:spcAft>
            </a:pPr>
            <a:r>
              <a:rPr sz="1100" b="0" u="none">
                <a:latin typeface="Avenir"/>
              </a:rPr>
              <a:t>How do we solve it?</a:t>
            </a:r>
          </a:p>
          <a:p>
            <a:pPr>
              <a:spcAft>
                <a:spcPts val="600"/>
              </a:spcAft>
            </a:pPr>
            <a:r>
              <a:rPr sz="1100" b="0" u="none">
                <a:latin typeface="Avenir"/>
              </a:rPr>
              <a:t>We need to ensure Smart Cache can register with a *.egnytegov.com domain and is on par in terms of functionality and performance with a Smart Cache on egnyte.com domain</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*.egnytegov.com domains support for SS devices</a:t>
            </a:r>
          </a:p>
        </p:txBody>
      </p:sp>
      <p:sp>
        <p:nvSpPr>
          <p:cNvPr id="3" name="Content Placeholder 2"/>
          <p:cNvSpPr>
            <a:spLocks noGrp="1"/>
          </p:cNvSpPr>
          <p:nvPr>
            <p:ph sz="half" idx="1"/>
          </p:nvPr>
        </p:nvSpPr>
        <p:spPr/>
        <p:txBody>
          <a:bodyPr/>
          <a:lstStyle/>
          <a:p>
            <a:pPr>
              <a:spcAft>
                <a:spcPts val="600"/>
              </a:spcAft>
            </a:pPr>
            <a:r>
              <a:rPr sz="1100" b="0" u="none">
                <a:latin typeface="Avenir"/>
              </a:rPr>
              <a:t>Currently SS devices does not take *.egnytegov.com as domains as its hardcoded to *.egnyte.com domains only.</a:t>
            </a:r>
          </a:p>
          <a:p>
            <a:pPr>
              <a:spcAft>
                <a:spcPts val="600"/>
              </a:spcAft>
            </a:pPr>
            <a:r>
              <a:rPr sz="1100" b="0" u="none">
                <a:latin typeface="Avenir"/>
              </a:rPr>
              <a:t>There is strong business need to support fedRAMP supported domains as more customers are opting for it and SS is the only device which is currently supported on public cloud from hybrid appliances.</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hlinkClick r:id="rId3"/>
              </a:rPr>
              <a:t>TRB-8299</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Trust Center for CMMC Level 1</a:t>
            </a:r>
          </a:p>
        </p:txBody>
      </p:sp>
      <p:sp>
        <p:nvSpPr>
          <p:cNvPr id="3" name="Content Placeholder 2"/>
          <p:cNvSpPr>
            <a:spLocks noGrp="1"/>
          </p:cNvSpPr>
          <p:nvPr>
            <p:ph sz="half" idx="1"/>
          </p:nvPr>
        </p:nvSpPr>
        <p:spPr/>
        <p:txBody>
          <a:bodyPr/>
          <a:lstStyle/>
          <a:p>
            <a:pPr>
              <a:spcAft>
                <a:spcPts val="600"/>
              </a:spcAft>
            </a:pPr>
            <a:r>
              <a:rPr sz="1100" b="1" u="none">
                <a:latin typeface="Avenir"/>
              </a:rPr>
              <a:t>Problem Statement</a:t>
            </a:r>
          </a:p>
          <a:p>
            <a:pPr>
              <a:spcAft>
                <a:spcPts val="600"/>
              </a:spcAft>
            </a:pPr>
            <a:r>
              <a:rPr sz="1100" b="0" u="none">
                <a:latin typeface="Avenir"/>
              </a:rPr>
              <a:t>CMMC Level 1 is a key compliance mandate for DoD contractors and sub-contractors. Proving CMMC Level 1 compliance ensures that DoD contractors and sub-contractors can participate in DoD RFPs. Compliance Managers are required to collect evidence (or artifacts) for all CMMC Level 1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1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1 (Control Number, Control Family, and Control Text)</a:t>
            </a:r>
          </a:p>
          <a:p>
            <a:pPr>
              <a:spcAft>
                <a:spcPts val="400"/>
              </a:spcAft>
            </a:pPr>
            <a:r>
              <a:t>• Mapping CMMC Level 1 controls to Egnyte capabilities</a:t>
            </a:r>
          </a:p>
          <a:p>
            <a:pPr>
              <a:spcAft>
                <a:spcPts val="400"/>
              </a:spcAft>
            </a:pPr>
            <a:r>
              <a:t>• Collecting evidence for CMMC Level 1 controls</a:t>
            </a:r>
          </a:p>
          <a:p>
            <a:pPr>
              <a:spcAft>
                <a:spcPts val="400"/>
              </a:spcAft>
            </a:pPr>
            <a:r>
              <a:t>• Integration into Trust Center landing page</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hlinkClick r:id="rId3"/>
              </a:rPr>
              <a:t>DEL-43244</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Trust Center for CMMC Level 2</a:t>
            </a:r>
          </a:p>
        </p:txBody>
      </p:sp>
      <p:sp>
        <p:nvSpPr>
          <p:cNvPr id="3" name="Content Placeholder 2"/>
          <p:cNvSpPr>
            <a:spLocks noGrp="1"/>
          </p:cNvSpPr>
          <p:nvPr>
            <p:ph sz="half" idx="1"/>
          </p:nvPr>
        </p:nvSpPr>
        <p:spPr/>
        <p:txBody>
          <a:bodyPr/>
          <a:lstStyle/>
          <a:p>
            <a:pPr>
              <a:spcAft>
                <a:spcPts val="600"/>
              </a:spcAft>
            </a:pPr>
            <a:r>
              <a:rPr sz="1100" b="1" u="none">
                <a:latin typeface="Avenir"/>
              </a:rPr>
              <a:t>Problem Statement</a:t>
            </a:r>
          </a:p>
          <a:p>
            <a:pPr>
              <a:spcAft>
                <a:spcPts val="600"/>
              </a:spcAft>
            </a:pPr>
            <a:r>
              <a:rPr sz="1100" b="0" u="none">
                <a:latin typeface="Avenir"/>
              </a:rPr>
              <a:t>CMMC Level 2 is a key compliance mandate for DoD contractors and sub-contractors. Proving CMMC Level 2 compliance ensures that DoD contractors and sub-contractors can participate in DoD RFPs. Compliance Managers are required to collect evidence (or artifacts) for all CMMC Level 2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2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2 (Control Number, Control Family, and Control Text)</a:t>
            </a:r>
          </a:p>
          <a:p>
            <a:pPr>
              <a:spcAft>
                <a:spcPts val="400"/>
              </a:spcAft>
            </a:pPr>
            <a:r>
              <a:t>• Mapping CMMC Level 2 controls to Egnyte capabilities</a:t>
            </a:r>
          </a:p>
          <a:p>
            <a:pPr>
              <a:spcAft>
                <a:spcPts val="400"/>
              </a:spcAft>
            </a:pPr>
            <a:r>
              <a:t>• Collecting evidence for CMMC Level 2 controls</a:t>
            </a:r>
          </a:p>
          <a:p>
            <a:pPr>
              <a:spcAft>
                <a:spcPts val="400"/>
              </a:spcAft>
            </a:pPr>
            <a:r>
              <a:t>• Integration into Trust Center landing page</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hlinkClick r:id="rId3"/>
              </a:rPr>
              <a:t>DEL-44555</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Google V4 Improvements and Tech debt</a:t>
            </a:r>
          </a:p>
        </p:txBody>
      </p:sp>
      <p:sp>
        <p:nvSpPr>
          <p:cNvPr id="3" name="Content Placeholder 2"/>
          <p:cNvSpPr>
            <a:spLocks noGrp="1"/>
          </p:cNvSpPr>
          <p:nvPr>
            <p:ph sz="half" idx="1"/>
          </p:nvPr>
        </p:nvSpPr>
        <p:spPr/>
        <p:txBody>
          <a:bodyPr/>
          <a:lstStyle/>
          <a:p>
            <a:pPr>
              <a:spcAft>
                <a:spcPts val="600"/>
              </a:spcAft>
            </a:pPr>
            <a:r>
              <a:rPr sz="1100" b="0" u="none">
                <a:latin typeface="Avenir"/>
              </a:rPr>
              <a:t>Google v4 improvements to achieve full fidelity.</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Permissions Management</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sz="half" idx="1"/>
          </p:nvPr>
        </p:nvSpPr>
        <p:spPr/>
        <p:txBody>
          <a:bodyPr/>
          <a:lstStyle/>
          <a:p>
            <a:pPr>
              <a:spcAft>
                <a:spcPts val="600"/>
              </a:spcAft>
            </a:pPr>
            <a:r>
              <a:rPr sz="1100" b="0" u="none">
                <a:latin typeface="Avenir"/>
              </a:rPr>
              <a:t>User currently has the provision to access the list of unused permissions from the reporting center.</a:t>
            </a:r>
          </a:p>
          <a:p>
            <a:pPr>
              <a:spcAft>
                <a:spcPts val="600"/>
              </a:spcAft>
            </a:pPr>
            <a:r>
              <a:rPr sz="1100" b="0" u="none">
                <a:latin typeface="Avenir"/>
              </a:rPr>
              <a:t>We want to extend the functionality to highlight folders with unused permission directly in the S&amp;G platform inside the permission view.</a:t>
            </a:r>
          </a:p>
          <a:p>
            <a:pPr>
              <a:spcAft>
                <a:spcPts val="600"/>
              </a:spcAft>
            </a:pPr>
            <a:r>
              <a:rPr sz="1100" b="0" u="none">
                <a:latin typeface="Avenir"/>
              </a:rPr>
              <a:t>More details in the ticket attached.</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hlinkClick r:id="rId3"/>
              </a:rPr>
              <a:t>DEL-43511</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sz="half" idx="1"/>
          </p:nvPr>
        </p:nvSpPr>
        <p:spPr/>
        <p:txBody>
          <a:bodyPr/>
          <a:lstStyle/>
          <a:p>
            <a:pPr>
              <a:spcAft>
                <a:spcPts val="600"/>
              </a:spcAft>
            </a:pPr>
            <a:r>
              <a:rPr sz="1100" b="0" u="none">
                <a:latin typeface="Avenir"/>
              </a:rPr>
              <a:t>Admins and Data Owners need the ability to schedule periodic (monthly, quarterly, yearly) permission reviews. The following requirements need to be completed</a:t>
            </a:r>
          </a:p>
          <a:p>
            <a:pPr>
              <a:spcAft>
                <a:spcPts val="600"/>
              </a:spcAft>
            </a:pPr>
            <a:r>
              <a:rPr sz="1100" b="1" u="none">
                <a:latin typeface="Avenir"/>
              </a:rPr>
              <a:t>Scheduled Permission Review Requirements:</a:t>
            </a:r>
          </a:p>
          <a:p>
            <a:pPr>
              <a:spcAft>
                <a:spcPts val="400"/>
              </a:spcAft>
            </a:pPr>
            <a:r>
              <a:t>• Provide the ability to schedule permission reviews from the Permissions Management view in S&amp;G</a:t>
            </a:r>
          </a:p>
          <a:p>
            <a:pPr>
              <a:spcAft>
                <a:spcPts val="400"/>
              </a:spcAft>
            </a:pPr>
            <a:r>
              <a:t>• When the "Schedule" button is selected, new Permission Review scheduling modal should appear</a:t>
            </a:r>
          </a:p>
          <a:p>
            <a:pPr>
              <a:spcAft>
                <a:spcPts val="400"/>
              </a:spcAft>
            </a:pPr>
            <a:r>
              <a:t>• Permission Review Scheduling Modal Requirements</a:t>
            </a:r>
          </a:p>
          <a:p>
            <a:pPr>
              <a:spcAft>
                <a:spcPts val="400"/>
              </a:spcAft>
            </a:pPr>
            <a:r>
              <a:t>• Allow the user to enter the permission review start date, end date and review duration period* For review duration period, we should provide a dropdown with the following options:* Weekly (7 days)* Monthly (30 days)* Quarterly (90 days)* Annual (1 year)* We should also support a customizable number of days</a:t>
            </a:r>
          </a:p>
          <a:p>
            <a:pPr>
              <a:spcAft>
                <a:spcPts val="400"/>
              </a:spcAft>
            </a:pPr>
            <a:r>
              <a:t>• Provide a folder picker so the user can select the folder(s) they want reviewed* User can only schedule reviews in folders they can "See" based on the folders they are granted within the "Permissions" role entitlements (see below)* Only folders where a Data Owner is assigned should be selectable. If not Data Owner is assigned, the folder should be greyed-out* User can select a single folder or a parent folder and all subfolders</a:t>
            </a:r>
          </a:p>
          <a:p>
            <a:pPr>
              <a:spcAft>
                <a:spcPts val="400"/>
              </a:spcAft>
            </a:pPr>
            <a:r>
              <a:t>• If a folder doesn't have a Data Owner assigned (folder is greyed-out), we should allow the user to add a Data Owner.* If "Add Data Owner" is selected the existing add Data Owner should appear and allow the user to assign a Data Owner* When the Add Data Owner modal opens, it should be defaulted to the source and folder the user chose to add the Data Owner* Once the Data Owner is added and saved, the user should be sent back to the "Permission Review Scheduling Modal" to schedule the periodic review for the selected folder* If the user decides not to add the Data Owner, he user should be sent back to the "Permission Review Scheduling Modal"</a:t>
            </a:r>
          </a:p>
          <a:p>
            <a:pPr>
              <a:spcAft>
                <a:spcPts val="400"/>
              </a:spcAft>
            </a:pPr>
            <a:r>
              <a:t>• Allow user to save the periodic review</a:t>
            </a:r>
          </a:p>
          <a:p>
            <a:pPr>
              <a:spcAft>
                <a:spcPts val="400"/>
              </a:spcAft>
            </a:pPr>
            <a:r>
              <a:t>• MixPanel Requirements</a:t>
            </a:r>
          </a:p>
          <a:p>
            <a:pPr>
              <a:spcAft>
                <a:spcPts val="400"/>
              </a:spcAft>
            </a:pPr>
            <a:r>
              <a:t>• TBD</a:t>
            </a:r>
          </a:p>
          <a:p>
            <a:pPr>
              <a:spcAft>
                <a:spcPts val="400"/>
              </a:spcAft>
            </a:pPr>
            <a:r>
              <a:t>• Audit Requirements</a:t>
            </a:r>
          </a:p>
          <a:p>
            <a:pPr>
              <a:spcAft>
                <a:spcPts val="400"/>
              </a:spcAft>
            </a:pPr>
            <a:r>
              <a:t>• TBD</a:t>
            </a:r>
          </a:p>
          <a:p>
            <a:pPr>
              <a:spcAft>
                <a:spcPts val="600"/>
              </a:spcAft>
            </a:pPr>
            <a:r>
              <a:rPr sz="1100" b="1" u="none">
                <a:latin typeface="Avenir"/>
              </a:rPr>
              <a:t>Role Entitlement Requirements:</a:t>
            </a:r>
          </a:p>
          <a:p>
            <a:pPr>
              <a:spcAft>
                <a:spcPts val="400"/>
              </a:spcAft>
            </a:pPr>
            <a:r>
              <a:t>• Add a new Permissions role entitlement named "Schedule Periodic permission reviews ".</a:t>
            </a:r>
          </a:p>
          <a:p>
            <a:pPr>
              <a:spcAft>
                <a:spcPts val="400"/>
              </a:spcAft>
            </a:pPr>
            <a:r>
              <a:t>• Schedule Periodic permission reviews (checkbox)</a:t>
            </a:r>
          </a:p>
          <a:p>
            <a:pPr>
              <a:spcAft>
                <a:spcPts val="400"/>
              </a:spcAft>
            </a:pPr>
            <a:r>
              <a:t>• By default, the box should be checked (entitled) for the Admin role only. All other roles should have this box unchecked (not entitled)</a:t>
            </a:r>
          </a:p>
          <a:p>
            <a:pPr>
              <a:spcAft>
                <a:spcPts val="400"/>
              </a:spcAft>
            </a:pPr>
            <a:r>
              <a:t>• If the "Schedule Periodic permission reviews " the "View and Manage Permission Reviews" role entitlement should automatically be entitled to the role.* Any user granted this entitlement should only be able to see/view and manage permission reviews they have "Requested" or been "Assigned to"</a:t>
            </a:r>
          </a:p>
          <a:p>
            <a:pPr>
              <a:spcAft>
                <a:spcPts val="400"/>
              </a:spcAft>
            </a:pPr>
            <a:r>
              <a:t>• Any user granted this entitlement should be able to schedule permission reviews from within the permission review management view (not from from the permission browser)* They should only see content sources they have access to</a:t>
            </a:r>
          </a:p>
          <a:p>
            <a:pPr>
              <a:spcAft>
                <a:spcPts val="400"/>
              </a:spcAft>
            </a:pPr>
            <a:r>
              <a:t>• A user can only schedule reviews in folders they can "See" based on the folders they are granted within the "Permissions" role entitlements (see below)</a:t>
            </a:r>
          </a:p>
          <a:p>
            <a:pPr>
              <a:spcAft>
                <a:spcPts val="600"/>
              </a:spcAft>
            </a:pPr>
            <a:r>
              <a:rPr sz="1100" b="1" u="none">
                <a:latin typeface="Avenir"/>
              </a:rPr>
              <a:t>Folder Restrictions based on Permission view Entitlements:</a:t>
            </a:r>
          </a:p>
          <a:p>
            <a:pPr>
              <a:spcAft>
                <a:spcPts val="600"/>
              </a:spcAft>
            </a:pPr>
            <a:r>
              <a:rPr sz="1100" b="0" u="none">
                <a:latin typeface="Avenir"/>
              </a:rPr>
              <a:t>!image-2023-05-05-15-31-49-655.png!</a:t>
            </a:r>
          </a:p>
          <a:p>
            <a:pPr>
              <a:spcAft>
                <a:spcPts val="600"/>
              </a:spcAft>
            </a:pPr>
            <a:r>
              <a:rPr sz="1100" b="1" u="none">
                <a:latin typeface="Avenir"/>
              </a:rPr>
              <a:t>Initial UX Mockups:</a:t>
            </a:r>
          </a:p>
          <a:p>
            <a:pPr>
              <a:spcAft>
                <a:spcPts val="600"/>
              </a:spcAft>
            </a:pPr>
            <a:r>
              <a:rPr sz="1100" b="0" u="none">
                <a:latin typeface="Avenir"/>
              </a:rPr>
              <a:t>!image-2023-05-05-16-05-39-950.png!</a:t>
            </a:r>
          </a:p>
          <a:p>
            <a:pPr>
              <a:spcAft>
                <a:spcPts val="600"/>
              </a:spcAft>
            </a:pPr>
            <a:r>
              <a:rPr sz="1100" b="0" u="sng">
                <a:latin typeface="Avenir"/>
                <a:hlinkClick r:id="rId2"/>
              </a:rPr>
              <a:t>https://balsamiq.cloud/so1iw4d/pl1wjlw/r2278</a:t>
            </a:r>
          </a:p>
          <a:p>
            <a:pPr>
              <a:spcAft>
                <a:spcPts val="600"/>
              </a:spcAft>
            </a:pPr>
            <a:r>
              <a:rPr sz="1100" b="1" u="none">
                <a:latin typeface="Avenir"/>
              </a:rPr>
              <a:t>Final UX Design:</a:t>
            </a:r>
          </a:p>
          <a:p>
            <a:pPr>
              <a:spcAft>
                <a:spcPts val="400"/>
              </a:spcAft>
            </a:pPr>
            <a:r>
              <a:t>• TBD</a:t>
            </a:r>
          </a:p>
        </p:txBody>
      </p:sp>
      <p:sp>
        <p:nvSpPr>
          <p:cNvPr id="5" name="Text Placeholder 4"/>
          <p:cNvSpPr>
            <a:spLocks noGrp="1"/>
          </p:cNvSpPr>
          <p:nvPr>
            <p:ph type="body" sz="quarter" idx="11"/>
          </p:nvPr>
        </p:nvSpPr>
        <p:spPr/>
        <p:txBody>
          <a:bodyPr/>
          <a:lstStyle/>
          <a:p>
            <a:r>
              <a:rPr sz="1100">
                <a:latin typeface="Avenir"/>
                <a:hlinkClick r:id="rId3"/>
              </a:rPr>
              <a:t>View in Productboard</a:t>
            </a:r>
          </a:p>
        </p:txBody>
      </p:sp>
      <p:sp>
        <p:nvSpPr>
          <p:cNvPr id="6" name="Text Placeholder 5"/>
          <p:cNvSpPr>
            <a:spLocks noGrp="1"/>
          </p:cNvSpPr>
          <p:nvPr>
            <p:ph type="body" sz="quarter" idx="12"/>
          </p:nvPr>
        </p:nvSpPr>
        <p:spPr/>
        <p:txBody>
          <a:bodyPr/>
          <a:lstStyle/>
          <a:p>
            <a:r>
              <a:rPr sz="1100">
                <a:latin typeface="Avenir"/>
                <a:hlinkClick r:id="rId4"/>
              </a:rPr>
              <a:t>DEL-22618</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Specialized Agents - AEC</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sz="half" idx="1"/>
          </p:nvPr>
        </p:nvSpPr>
        <p:spPr/>
        <p:txBody>
          <a:bodyPr/>
          <a:lstStyle/>
          <a:p>
            <a:pPr>
              <a:spcAft>
                <a:spcPts val="600"/>
              </a:spcAft>
            </a:pPr>
            <a:r>
              <a:rPr sz="1100" b="1" u="none">
                <a:latin typeface="Avenir"/>
              </a:rPr>
              <a:t>Problem:</a:t>
            </a:r>
          </a:p>
          <a:p>
            <a:pPr>
              <a:spcAft>
                <a:spcPts val="600"/>
              </a:spcAft>
            </a:pPr>
            <a:r>
              <a:rPr sz="1100" b="0" u="none">
                <a:latin typeface="Avenir"/>
              </a:rPr>
              <a:t>Construction specifications are extremely long, detailed and complex PDF's accessed by different user-roles such as Project Managers, Estimators, VDC and more. Users find it challenging to locate and extract relevant information from the Specs.</a:t>
            </a:r>
          </a:p>
          <a:p>
            <a:pPr>
              <a:spcAft>
                <a:spcPts val="600"/>
              </a:spcAft>
            </a:pPr>
            <a:r>
              <a:rPr sz="1100" b="1" u="none">
                <a:latin typeface="Avenir"/>
              </a:rPr>
              <a:t>User Stories:</a:t>
            </a:r>
          </a:p>
          <a:p>
            <a:pPr>
              <a:spcAft>
                <a:spcPts val="400"/>
              </a:spcAft>
            </a:pPr>
            <a:r>
              <a:t>1. As a Project Manager / Estimator / VDC team member, I want to open the Smart Spec preview when selecting my specification files, so that I can quickly find the section I’m looking for</a:t>
            </a:r>
          </a:p>
          <a:p>
            <a:pPr>
              <a:spcAft>
                <a:spcPts val="400"/>
              </a:spcAft>
            </a:pPr>
            <a:r>
              <a:t>2. As a PM / Estimator / VDC, I want to ask a natural language query about my specification, so that I can quickly find the information I am looking for.</a:t>
            </a:r>
          </a:p>
          <a:p>
            <a:pPr>
              <a:spcAft>
                <a:spcPts val="600"/>
              </a:spcAft>
            </a:pPr>
            <a:r>
              <a:rPr sz="1100" b="1" u="none">
                <a:latin typeface="Avenir"/>
              </a:rPr>
              <a:t>Description:</a:t>
            </a:r>
          </a:p>
          <a:p>
            <a:pPr>
              <a:spcAft>
                <a:spcPts val="600"/>
              </a:spcAft>
            </a:pPr>
            <a:r>
              <a:rPr sz="1100" b="0" u="none">
                <a:latin typeface="Avenir"/>
              </a:rPr>
              <a:t>Egnyte's AEC doc-classification will automatically identify and tag Specs within a project. When a user clicks on the tagged specification in WebUI, the Smart Specs will automatically load in the preview pane. The user will see all the sections within the Spec on the left panel. When they click on a specific section in the left panel, the center panel will open that specific section. On the right panel, they can ask natural language queries on the spec.</a:t>
            </a:r>
          </a:p>
          <a:p>
            <a:pPr>
              <a:spcAft>
                <a:spcPts val="600"/>
              </a:spcAft>
            </a:pPr>
            <a:r>
              <a:rPr sz="1100" b="1" u="none">
                <a:latin typeface="Avenir"/>
              </a:rPr>
              <a:t>Requirements:</a:t>
            </a:r>
            <a:r>
              <a:rPr sz="1100" b="0" u="sng">
                <a:latin typeface="Avenir"/>
                <a:hlinkClick r:id="rId2"/>
              </a:rPr>
              <a:t>https://egnyte.atlassian.net/wiki/spaces/AEC/pages/446464310/Smart+Specification+Requirements</a:t>
            </a:r>
          </a:p>
          <a:p>
            <a:pPr>
              <a:spcAft>
                <a:spcPts val="600"/>
              </a:spcAft>
            </a:pPr>
            <a:r>
              <a:rPr sz="1100" b="1" u="none">
                <a:latin typeface="Avenir"/>
              </a:rPr>
              <a:t>Figma</a:t>
            </a:r>
          </a:p>
          <a:p>
            <a:pPr>
              <a:spcAft>
                <a:spcPts val="600"/>
              </a:spcAft>
            </a:pPr>
            <a:r>
              <a:rPr sz="1100" b="0" u="sng">
                <a:latin typeface="Avenir"/>
                <a:hlinkClick r:id="rId3"/>
              </a:rPr>
              <a:t>https://www.figma.com/design/pSP6gVOM1NB1dORHzVw1k5/AEC-Trial-Onboarding?node-id=7-17521&amp;node-type=frame&amp;t=2GCW5Ubc2U9ardCl-0</a:t>
            </a:r>
          </a:p>
          <a:p>
            <a:pPr>
              <a:spcAft>
                <a:spcPts val="600"/>
              </a:spcAft>
            </a:pPr>
            <a:r>
              <a:rPr sz="1100" b="0" u="none">
                <a:latin typeface="Avenir"/>
              </a:rPr>
              <a:t>JIRA:</a:t>
            </a:r>
            <a:r>
              <a:rPr sz="1100" b="0" u="sng">
                <a:latin typeface="Avenir"/>
                <a:hlinkClick r:id="rId4"/>
              </a:rPr>
              <a:t>https://jira.egnyte-it.com/browse/CFS-60040</a:t>
            </a:r>
          </a:p>
          <a:p>
            <a:pPr>
              <a:spcAft>
                <a:spcPts val="600"/>
              </a:spcAft>
            </a:pPr>
            <a:r>
              <a:rPr sz="1100" b="0" u="none">
                <a:latin typeface="Avenir"/>
              </a:rPr>
              <a:t>FEATURE FLAG:</a:t>
            </a:r>
            <a:r>
              <a:rPr sz="1100" b="1" u="none">
                <a:latin typeface="Avenir"/>
              </a:rPr>
              <a:t>features.server.SmartSpecFeatureEnabled</a:t>
            </a:r>
          </a:p>
        </p:txBody>
      </p:sp>
      <p:sp>
        <p:nvSpPr>
          <p:cNvPr id="5" name="Text Placeholder 4"/>
          <p:cNvSpPr>
            <a:spLocks noGrp="1"/>
          </p:cNvSpPr>
          <p:nvPr>
            <p:ph type="body" sz="quarter" idx="11"/>
          </p:nvPr>
        </p:nvSpPr>
        <p:spPr/>
        <p:txBody>
          <a:bodyPr/>
          <a:lstStyle/>
          <a:p>
            <a:r>
              <a:rPr sz="1100">
                <a:latin typeface="Avenir"/>
                <a:hlinkClick r:id="rId5"/>
              </a:rPr>
              <a:t>View in Productboard</a:t>
            </a:r>
          </a:p>
        </p:txBody>
      </p:sp>
      <p:sp>
        <p:nvSpPr>
          <p:cNvPr id="6" name="Text Placeholder 5"/>
          <p:cNvSpPr>
            <a:spLocks noGrp="1"/>
          </p:cNvSpPr>
          <p:nvPr>
            <p:ph type="body" sz="quarter" idx="12"/>
          </p:nvPr>
        </p:nvSpPr>
        <p:spPr/>
        <p:txBody>
          <a:bodyPr/>
          <a:lstStyle/>
          <a:p>
            <a:r>
              <a:rPr sz="1100">
                <a:latin typeface="Avenir"/>
                <a:hlinkClick r:id="rId4"/>
              </a:rPr>
              <a:t>CFS-60040</a:t>
            </a:r>
          </a:p>
        </p:txBody>
      </p:sp>
      <p:sp>
        <p:nvSpPr>
          <p:cNvPr id="7" name="Text Placeholder 6"/>
          <p:cNvSpPr>
            <a:spLocks noGrp="1"/>
          </p:cNvSpPr>
          <p:nvPr>
            <p:ph type="body" sz="quarter" idx="13"/>
          </p:nvPr>
        </p:nvSpPr>
        <p:spPr/>
        <p:txBody>
          <a:bodyPr/>
          <a:lstStyle/>
          <a:p>
            <a:r>
              <a:rPr sz="1100">
                <a:latin typeface="Avenir"/>
                <a:hlinkClick r:id="rId6"/>
              </a:rPr>
              <a:t>Link to requirements</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[Agent] Codebooks Agent for AEC</a:t>
            </a:r>
          </a:p>
        </p:txBody>
      </p:sp>
      <p:sp>
        <p:nvSpPr>
          <p:cNvPr id="3" name="Content Placeholder 2"/>
          <p:cNvSpPr>
            <a:spLocks noGrp="1"/>
          </p:cNvSpPr>
          <p:nvPr>
            <p:ph sz="half" idx="1"/>
          </p:nvPr>
        </p:nvSpPr>
        <p:spPr/>
        <p:txBody>
          <a:bodyPr/>
          <a:lstStyle/>
          <a:p>
            <a:pPr>
              <a:spcAft>
                <a:spcPts val="600"/>
              </a:spcAft>
            </a:pPr>
            <a:r>
              <a:rPr sz="1100" b="1" u="none">
                <a:latin typeface="Avenir"/>
              </a:rPr>
              <a:t>Problem:</a:t>
            </a:r>
          </a:p>
          <a:p>
            <a:pPr>
              <a:spcAft>
                <a:spcPts val="600"/>
              </a:spcAft>
            </a:pPr>
            <a:r>
              <a:rPr sz="1100" b="0" u="none">
                <a:latin typeface="Avenir"/>
              </a:rPr>
              <a:t>Users in the AEC industry require to follow regulations and standards during the design / construction / maintenance of structures and these are stipulated as building codes. These building codes are extremely long, detailed and complex, can vary by local jurisdictions and can change from year to year. Due to these factors, users often face the challenge of finding the right code information pertaining to a project, and using that information to validate project specifications, submittals and other project docs.</a:t>
            </a:r>
          </a:p>
          <a:p>
            <a:pPr>
              <a:spcAft>
                <a:spcPts val="600"/>
              </a:spcAft>
            </a:pPr>
            <a:r>
              <a:rPr sz="1100" b="1" u="none">
                <a:latin typeface="Avenir"/>
              </a:rPr>
              <a:t>Use-Cases</a:t>
            </a:r>
            <a:r>
              <a:rPr sz="1100" b="0" u="none">
                <a:latin typeface="Avenir"/>
              </a:rPr>
              <a:t>:</a:t>
            </a:r>
          </a:p>
          <a:p>
            <a:pPr>
              <a:spcAft>
                <a:spcPts val="400"/>
              </a:spcAft>
            </a:pPr>
            <a:r>
              <a:t>1. As a project engineer / field engineer, I want to easily get answers to regulatory questions, such as</a:t>
            </a:r>
          </a:p>
          <a:p>
            <a:pPr>
              <a:spcAft>
                <a:spcPts val="400"/>
              </a:spcAft>
            </a:pPr>
            <a:r>
              <a:t>2. As a project coordinator, I want to easily validate a spec against regulations/codes</a:t>
            </a:r>
          </a:p>
          <a:p>
            <a:pPr>
              <a:spcAft>
                <a:spcPts val="600"/>
              </a:spcAft>
            </a:pPr>
            <a:r>
              <a:rPr sz="1100" b="1" u="none">
                <a:latin typeface="Avenir"/>
              </a:rPr>
              <a:t>Description:</a:t>
            </a:r>
          </a:p>
          <a:p>
            <a:pPr>
              <a:spcAft>
                <a:spcPts val="600"/>
              </a:spcAft>
            </a:pPr>
            <a:r>
              <a:rPr sz="1100" b="0" u="none">
                <a:latin typeface="Avenir"/>
              </a:rPr>
              <a:t>We will create a specialized agent, the code books agent, which the admin can configure to read one or more code books at a specific location on their Egnyte domain. Once configured, users can ask questions against the code book agent from the WebUI or desktop</a:t>
            </a:r>
          </a:p>
          <a:p>
            <a:pPr>
              <a:spcAft>
                <a:spcPts val="600"/>
              </a:spcAft>
            </a:pPr>
            <a:r>
              <a:rPr sz="1100" b="1" u="none">
                <a:latin typeface="Avenir"/>
              </a:rPr>
              <a:t>Requirements:</a:t>
            </a:r>
            <a:r>
              <a:rPr sz="1100" b="0" u="sng">
                <a:latin typeface="Avenir"/>
                <a:hlinkClick r:id="rId2"/>
              </a:rPr>
              <a:t>https://egnyte.atlassian.net/wiki/spaces/AEC/pages/1076199541/KB+for+Building+Codes</a:t>
            </a:r>
          </a:p>
          <a:p>
            <a:pPr>
              <a:spcAft>
                <a:spcPts val="600"/>
              </a:spcAft>
            </a:pPr>
            <a:r>
              <a:rPr sz="1100" b="0" u="none">
                <a:latin typeface="Avenir"/>
              </a:rPr>
              <a:t>JIRA:</a:t>
            </a:r>
          </a:p>
          <a:p>
            <a:pPr>
              <a:spcAft>
                <a:spcPts val="600"/>
              </a:spcAft>
            </a:pPr>
            <a:r>
              <a:rPr sz="1100" b="0" u="sng">
                <a:latin typeface="Avenir"/>
                <a:hlinkClick r:id="rId3"/>
              </a:rPr>
              <a:t>https://jira.egnyte-it.com/browse/CFS-64858</a:t>
            </a:r>
          </a:p>
        </p:txBody>
      </p:sp>
      <p:sp>
        <p:nvSpPr>
          <p:cNvPr id="5" name="Text Placeholder 4"/>
          <p:cNvSpPr>
            <a:spLocks noGrp="1"/>
          </p:cNvSpPr>
          <p:nvPr>
            <p:ph type="body" sz="quarter" idx="11"/>
          </p:nvPr>
        </p:nvSpPr>
        <p:spPr/>
        <p:txBody>
          <a:bodyPr/>
          <a:lstStyle/>
          <a:p>
            <a:r>
              <a:rPr sz="1100">
                <a:latin typeface="Avenir"/>
                <a:hlinkClick r:id="rId4"/>
              </a:rPr>
              <a:t>View in Productboard</a:t>
            </a:r>
          </a:p>
        </p:txBody>
      </p:sp>
      <p:sp>
        <p:nvSpPr>
          <p:cNvPr id="6" name="Text Placeholder 5"/>
          <p:cNvSpPr>
            <a:spLocks noGrp="1"/>
          </p:cNvSpPr>
          <p:nvPr>
            <p:ph type="body" sz="quarter" idx="12"/>
          </p:nvPr>
        </p:nvSpPr>
        <p:spPr/>
        <p:txBody>
          <a:bodyPr/>
          <a:lstStyle/>
          <a:p>
            <a:r>
              <a:rPr sz="1100">
                <a:latin typeface="Avenir"/>
                <a:hlinkClick r:id="rId3"/>
              </a:rPr>
              <a:t>CFS-64858</a:t>
            </a:r>
          </a:p>
        </p:txBody>
      </p:sp>
      <p:sp>
        <p:nvSpPr>
          <p:cNvPr id="7" name="Text Placeholder 6"/>
          <p:cNvSpPr>
            <a:spLocks noGrp="1"/>
          </p:cNvSpPr>
          <p:nvPr>
            <p:ph type="body" sz="quarter" idx="13"/>
          </p:nvPr>
        </p:nvSpPr>
        <p:spPr/>
        <p:txBody>
          <a:bodyPr/>
          <a:lstStyle/>
          <a:p>
            <a:r>
              <a:rPr sz="1100">
                <a:latin typeface="Avenir"/>
                <a:hlinkClick r:id="rId2"/>
              </a:rPr>
              <a:t>Link to requirements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Domain without a Trial</a:t>
            </a:r>
          </a:p>
        </p:txBody>
      </p:sp>
      <p:sp>
        <p:nvSpPr>
          <p:cNvPr id="3" name="Content Placeholder 2"/>
          <p:cNvSpPr>
            <a:spLocks noGrp="1"/>
          </p:cNvSpPr>
          <p:nvPr>
            <p:ph sz="half" idx="1"/>
          </p:nvPr>
        </p:nvSpPr>
        <p:spPr/>
        <p:txBody>
          <a:bodyPr/>
          <a:lstStyle/>
          <a:p>
            <a:pPr>
              <a:spcAft>
                <a:spcPts val="600"/>
              </a:spcAft>
            </a:pPr>
            <a:r>
              <a:rPr sz="1100" b="1" u="none">
                <a:latin typeface="Avenir"/>
              </a:rPr>
              <a:t>Background and Strategic Fit:</a:t>
            </a:r>
          </a:p>
          <a:p>
            <a:pPr>
              <a:spcAft>
                <a:spcPts val="600"/>
              </a:spcAft>
            </a:pPr>
            <a:r>
              <a:rPr sz="1100" b="0" u="none">
                <a:latin typeface="Avenir"/>
              </a:rPr>
              <a:t>Setting an account without the need to go through a trial can be used for multiple reasons:</a:t>
            </a:r>
          </a:p>
          <a:p>
            <a:pPr>
              <a:spcAft>
                <a:spcPts val="400"/>
              </a:spcAft>
            </a:pPr>
            <a:r>
              <a:t>• Creating a domain for a customer that signed a contract and did not go through a trial. Sales had direct discussions with a prospects including demos, so when a contract is signed there is no need for a "trial", they are ready to start working</a:t>
            </a:r>
          </a:p>
          <a:p>
            <a:pPr>
              <a:spcAft>
                <a:spcPts val="400"/>
              </a:spcAft>
            </a:pPr>
            <a:r>
              <a:t>• If on invoice - mark as invoice</a:t>
            </a:r>
          </a:p>
          <a:p>
            <a:pPr>
              <a:spcAft>
                <a:spcPts val="400"/>
              </a:spcAft>
            </a:pPr>
            <a:r>
              <a:t>• If on CC - ask for CC details</a:t>
            </a:r>
          </a:p>
          <a:p>
            <a:pPr>
              <a:spcAft>
                <a:spcPts val="400"/>
              </a:spcAft>
            </a:pPr>
            <a:r>
              <a:t>• Send the user a "special email invite" (e.g. congratulations for choosing Egnyte...)</a:t>
            </a:r>
          </a:p>
          <a:p>
            <a:pPr>
              <a:spcAft>
                <a:spcPts val="400"/>
              </a:spcAft>
            </a:pPr>
            <a:r>
              <a:t>• Use special design (Lisa Raid)</a:t>
            </a:r>
          </a:p>
          <a:p>
            <a:pPr>
              <a:spcAft>
                <a:spcPts val="400"/>
              </a:spcAft>
            </a:pPr>
            <a:r>
              <a:t>• Send the user a link to collect the credentials of the first user (Who is this sent to, the business person or the technical person)</a:t>
            </a:r>
          </a:p>
          <a:p>
            <a:pPr>
              <a:spcAft>
                <a:spcPts val="400"/>
              </a:spcAft>
            </a:pPr>
            <a:r>
              <a:t>• Leverage the mechanism from https://jira.egnyte-it.com/browse/APPS-8320</a:t>
            </a:r>
          </a:p>
          <a:p>
            <a:pPr>
              <a:spcAft>
                <a:spcPts val="400"/>
              </a:spcAft>
            </a:pPr>
            <a:r>
              <a:t>• Skip the admin survey or any lead creation in SFDC</a:t>
            </a:r>
          </a:p>
          <a:p>
            <a:pPr>
              <a:spcAft>
                <a:spcPts val="400"/>
              </a:spcAft>
            </a:pPr>
            <a:r>
              <a:t>• Ask the user for the domain name, create it and mark it as "paid", make that first user the first admin of the domain</a:t>
            </a:r>
          </a:p>
          <a:p>
            <a:pPr>
              <a:spcAft>
                <a:spcPts val="400"/>
              </a:spcAft>
            </a:pPr>
            <a:r>
              <a:t>• Validate domain is not used</a:t>
            </a:r>
          </a:p>
          <a:p>
            <a:pPr>
              <a:spcAft>
                <a:spcPts val="400"/>
              </a:spcAft>
            </a:pPr>
            <a:r>
              <a:t>• Validate user email</a:t>
            </a:r>
          </a:p>
          <a:p>
            <a:pPr>
              <a:spcAft>
                <a:spcPts val="600"/>
              </a:spcAft>
            </a:pPr>
            <a:r>
              <a:rPr sz="1100" b="1" u="none">
                <a:latin typeface="Avenir"/>
              </a:rPr>
              <a:t>Goals:</a:t>
            </a:r>
          </a:p>
          <a:p>
            <a:pPr>
              <a:spcAft>
                <a:spcPts val="400"/>
              </a:spcAft>
            </a:pPr>
            <a:r>
              <a:t>• Simple for user</a:t>
            </a:r>
          </a:p>
          <a:p>
            <a:pPr>
              <a:spcAft>
                <a:spcPts val="400"/>
              </a:spcAft>
            </a:pPr>
            <a:r>
              <a:t>• No need to create a trial first</a:t>
            </a:r>
          </a:p>
          <a:p>
            <a:pPr>
              <a:spcAft>
                <a:spcPts val="400"/>
              </a:spcAft>
            </a:pPr>
            <a:r>
              <a:t>• Elevated experience ("White glove" feel to it)</a:t>
            </a:r>
          </a:p>
          <a:p>
            <a:pPr>
              <a:spcAft>
                <a:spcPts val="600"/>
              </a:spcAft>
            </a:pPr>
            <a:r>
              <a:rPr sz="1100" b="1" u="none">
                <a:latin typeface="Avenir"/>
              </a:rPr>
              <a:t>Proposed Solution:</a:t>
            </a:r>
            <a:r>
              <a:rPr sz="1100" b="0" u="none">
                <a:latin typeface="Avenir"/>
              </a:rPr>
              <a:t>The proposed flow is here [</a:t>
            </a:r>
            <a:r>
              <a:rPr sz="1100" b="0" u="sng">
                <a:latin typeface="Avenir"/>
                <a:hlinkClick r:id="rId2"/>
              </a:rPr>
              <a:t>https://lucid.app/lucidchart/0c321564-165e-4fe4-be8b-b4c47f7bc3ef/edit?invitationId=inv_945897cc-e8cc-4620-9d03-403060f6442d&amp;page=0_0#</a:t>
            </a:r>
            <a:r>
              <a:rPr sz="1100" b="0" u="none">
                <a:latin typeface="Avenir"/>
              </a:rPr>
              <a:t>|#]]</a:t>
            </a:r>
          </a:p>
          <a:p>
            <a:pPr>
              <a:spcAft>
                <a:spcPts val="400"/>
              </a:spcAft>
            </a:pPr>
            <a:r>
              <a:t>• Get indication from SFDC that the account is paid</a:t>
            </a:r>
          </a:p>
          <a:p>
            <a:pPr>
              <a:spcAft>
                <a:spcPts val="400"/>
              </a:spcAft>
            </a:pPr>
            <a:r>
              <a:t>• Get from SFDC the parameters of the user we will be sending this to</a:t>
            </a:r>
          </a:p>
          <a:p>
            <a:pPr>
              <a:spcAft>
                <a:spcPts val="400"/>
              </a:spcAft>
            </a:pPr>
            <a:r>
              <a:t>• Use elements from https://jira.egnyte-it.com/browse/APPS-8320 in order to create the domain</a:t>
            </a:r>
          </a:p>
        </p:txBody>
      </p:sp>
      <p:sp>
        <p:nvSpPr>
          <p:cNvPr id="5" name="Text Placeholder 4"/>
          <p:cNvSpPr>
            <a:spLocks noGrp="1"/>
          </p:cNvSpPr>
          <p:nvPr>
            <p:ph type="body" sz="quarter" idx="11"/>
          </p:nvPr>
        </p:nvSpPr>
        <p:spPr/>
        <p:txBody>
          <a:bodyPr/>
          <a:lstStyle/>
          <a:p>
            <a:r>
              <a:rPr sz="1100">
                <a:latin typeface="Avenir"/>
                <a:hlinkClick r:id="rId3"/>
              </a:rPr>
              <a:t>View in Productboard</a:t>
            </a:r>
          </a:p>
        </p:txBody>
      </p:sp>
      <p:sp>
        <p:nvSpPr>
          <p:cNvPr id="6" name="Text Placeholder 5"/>
          <p:cNvSpPr>
            <a:spLocks noGrp="1"/>
          </p:cNvSpPr>
          <p:nvPr>
            <p:ph type="body" sz="quarter" idx="12"/>
          </p:nvPr>
        </p:nvSpPr>
        <p:spPr/>
        <p:txBody>
          <a:bodyPr/>
          <a:lstStyle/>
          <a:p>
            <a:r>
              <a:rPr sz="1100">
                <a:latin typeface="Avenir"/>
                <a:hlinkClick r:id="rId4"/>
              </a:rPr>
              <a:t>APPS-10412</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Ransomware Unification - Replace Ransomware signature source with reputable threat intel source</a:t>
            </a:r>
          </a:p>
        </p:txBody>
      </p:sp>
      <p:sp>
        <p:nvSpPr>
          <p:cNvPr id="3" name="Content Placeholder 2"/>
          <p:cNvSpPr>
            <a:spLocks noGrp="1"/>
          </p:cNvSpPr>
          <p:nvPr>
            <p:ph sz="half" idx="1"/>
          </p:nvPr>
        </p:nvSpPr>
        <p:spPr/>
        <p:txBody>
          <a:bodyPr/>
          <a:lstStyle/>
          <a:p>
            <a:pPr>
              <a:spcAft>
                <a:spcPts val="600"/>
              </a:spcAft>
            </a:pPr>
            <a:r>
              <a:rPr sz="1100" b="0" u="none">
                <a:latin typeface="Avenir"/>
              </a:rPr>
              <a:t>Confluence page:</a:t>
            </a:r>
            <a:r>
              <a:rPr sz="1100" b="0" u="sng">
                <a:latin typeface="Avenir"/>
                <a:hlinkClick r:id="rId2"/>
              </a:rPr>
              <a:t>https://egnyte.atlassian.net/wiki/spaces/DEL/pages/1425834012/Ransomware+Unification+-+Replace+Ransomware+signature+source+with+reputable+threat+intel+source</a:t>
            </a:r>
          </a:p>
        </p:txBody>
      </p:sp>
      <p:sp>
        <p:nvSpPr>
          <p:cNvPr id="5" name="Text Placeholder 4"/>
          <p:cNvSpPr>
            <a:spLocks noGrp="1"/>
          </p:cNvSpPr>
          <p:nvPr>
            <p:ph type="body" sz="quarter" idx="11"/>
          </p:nvPr>
        </p:nvSpPr>
        <p:spPr/>
        <p:txBody>
          <a:bodyPr/>
          <a:lstStyle/>
          <a:p>
            <a:r>
              <a:rPr sz="1100">
                <a:latin typeface="Avenir"/>
                <a:hlinkClick r:id="rId3"/>
              </a:rPr>
              <a:t>View in Productboard</a:t>
            </a:r>
          </a:p>
        </p:txBody>
      </p:sp>
      <p:sp>
        <p:nvSpPr>
          <p:cNvPr id="6" name="Text Placeholder 5"/>
          <p:cNvSpPr>
            <a:spLocks noGrp="1"/>
          </p:cNvSpPr>
          <p:nvPr>
            <p:ph type="body" sz="quarter" idx="12"/>
          </p:nvPr>
        </p:nvSpPr>
        <p:spPr/>
        <p:txBody>
          <a:bodyPr/>
          <a:lstStyle/>
          <a:p>
            <a:r>
              <a:rPr sz="1100">
                <a:latin typeface="Avenir"/>
                <a:hlinkClick r:id="rId4"/>
              </a:rPr>
              <a:t>DEL-44545</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SS on Azure Gov public cloud (FedRAMP certified)</a:t>
            </a:r>
          </a:p>
        </p:txBody>
      </p:sp>
      <p:sp>
        <p:nvSpPr>
          <p:cNvPr id="3" name="Content Placeholder 2"/>
          <p:cNvSpPr>
            <a:spLocks noGrp="1"/>
          </p:cNvSpPr>
          <p:nvPr>
            <p:ph sz="half" idx="1"/>
          </p:nvPr>
        </p:nvSpPr>
        <p:spPr/>
        <p:txBody>
          <a:bodyPr/>
          <a:lstStyle/>
          <a:p>
            <a:pPr>
              <a:spcAft>
                <a:spcPts val="600"/>
              </a:spcAft>
            </a:pPr>
            <a:r>
              <a:rPr sz="1100" b="0" u="none">
                <a:latin typeface="Avenir"/>
              </a:rPr>
              <a:t>There is requirement from customers especially</a:t>
            </a:r>
            <a:r>
              <a:rPr sz="1100" b="1" u="none">
                <a:latin typeface="Avenir"/>
              </a:rPr>
              <a:t>NetCov</a:t>
            </a:r>
            <a:r>
              <a:rPr sz="1100" b="0" u="none">
                <a:latin typeface="Avenir"/>
              </a:rPr>
              <a:t>( an high profile MSP ) to support SS on Azure Gov public cloud due to high compute and performance requirement from their applications.</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Sales Initiated Trial</a:t>
            </a:r>
          </a:p>
        </p:txBody>
      </p:sp>
      <p:sp>
        <p:nvSpPr>
          <p:cNvPr id="3" name="Content Placeholder 2"/>
          <p:cNvSpPr>
            <a:spLocks noGrp="1"/>
          </p:cNvSpPr>
          <p:nvPr>
            <p:ph sz="half" idx="1"/>
          </p:nvPr>
        </p:nvSpPr>
        <p:spPr/>
        <p:txBody>
          <a:bodyPr/>
          <a:lstStyle/>
          <a:p>
            <a:pPr>
              <a:spcAft>
                <a:spcPts val="800"/>
              </a:spcAft>
            </a:pPr>
            <a:r>
              <a:rPr sz="1100" b="1" u="none">
                <a:latin typeface="Avenir"/>
              </a:rPr>
              <a:t>Background and Strategic Fit:</a:t>
            </a:r>
          </a:p>
          <a:p>
            <a:pPr>
              <a:spcAft>
                <a:spcPts val="600"/>
              </a:spcAft>
            </a:pPr>
            <a:r>
              <a:rPr sz="1100" b="0" u="none">
                <a:latin typeface="Avenir"/>
              </a:rPr>
              <a:t>Offer a chance to start a Platform Enterprise trial to a potential customer. The customer is interested in Egnyte and we want to avoid starting them on a regular trial. We do not want them waiting for several days due to manual setup and removal of limitations of this plan.</a:t>
            </a:r>
          </a:p>
          <a:p>
            <a:pPr>
              <a:spcAft>
                <a:spcPts val="400"/>
              </a:spcAft>
            </a:pPr>
            <a:r>
              <a:t>• Send the user a "special email invite" (e.g. Thank you for being a great Egnyte customer...),</a:t>
            </a:r>
          </a:p>
          <a:p>
            <a:pPr>
              <a:spcAft>
                <a:spcPts val="400"/>
              </a:spcAft>
            </a:pPr>
            <a:r>
              <a:t>• Send the user a link to "Setup your account"</a:t>
            </a:r>
          </a:p>
          <a:p>
            <a:pPr>
              <a:spcAft>
                <a:spcPts val="400"/>
              </a:spcAft>
            </a:pPr>
            <a:r>
              <a:t>• Should use the same flow as Egnyte For Life only difference is that the PVI that they're landing on has a single plan</a:t>
            </a:r>
          </a:p>
          <a:p>
            <a:pPr>
              <a:spcAft>
                <a:spcPts val="800"/>
              </a:spcAft>
            </a:pPr>
            <a:r>
              <a:rPr sz="1100" b="1" u="none">
                <a:latin typeface="Avenir"/>
              </a:rPr>
              <a:t>Goals:</a:t>
            </a:r>
          </a:p>
          <a:p>
            <a:pPr>
              <a:spcAft>
                <a:spcPts val="400"/>
              </a:spcAft>
            </a:pPr>
            <a:r>
              <a:t>• Allows Sales to send an invitation to a PROSPECT and have them land on a Platform Enterprise Trial without limitations</a:t>
            </a:r>
          </a:p>
          <a:p>
            <a:pPr>
              <a:spcAft>
                <a:spcPts val="400"/>
              </a:spcAft>
            </a:pPr>
            <a:r>
              <a:t>• Create a domain without needing to do so on</a:t>
            </a:r>
            <a:r>
              <a:rPr sz="1100" b="0" u="sng">
                <a:latin typeface="Avenir"/>
                <a:hlinkClick r:id="rId2"/>
              </a:rPr>
              <a:t>https://www.egnyte.com/</a:t>
            </a:r>
          </a:p>
        </p:txBody>
      </p:sp>
      <p:sp>
        <p:nvSpPr>
          <p:cNvPr id="5" name="Text Placeholder 4"/>
          <p:cNvSpPr>
            <a:spLocks noGrp="1"/>
          </p:cNvSpPr>
          <p:nvPr>
            <p:ph type="body" sz="quarter" idx="11"/>
          </p:nvPr>
        </p:nvSpPr>
        <p:spPr/>
        <p:txBody>
          <a:bodyPr/>
          <a:lstStyle/>
          <a:p>
            <a:r>
              <a:rPr sz="1100">
                <a:latin typeface="Avenir"/>
                <a:hlinkClick r:id="rId3"/>
              </a:rPr>
              <a:t>View in Productboard</a:t>
            </a:r>
          </a:p>
        </p:txBody>
      </p:sp>
      <p:sp>
        <p:nvSpPr>
          <p:cNvPr id="6" name="Text Placeholder 5"/>
          <p:cNvSpPr>
            <a:spLocks noGrp="1"/>
          </p:cNvSpPr>
          <p:nvPr>
            <p:ph type="body" sz="quarter" idx="12"/>
          </p:nvPr>
        </p:nvSpPr>
        <p:spPr/>
        <p:txBody>
          <a:bodyPr/>
          <a:lstStyle/>
          <a:p>
            <a:r>
              <a:rPr sz="1100">
                <a:latin typeface="Avenir"/>
                <a:hlinkClick r:id="rId4"/>
              </a:rPr>
              <a:t>APPS-12538</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MS Teams - Custom configuration</a:t>
            </a:r>
          </a:p>
        </p:txBody>
      </p:sp>
      <p:sp>
        <p:nvSpPr>
          <p:cNvPr id="3" name="Content Placeholder 2"/>
          <p:cNvSpPr>
            <a:spLocks noGrp="1"/>
          </p:cNvSpPr>
          <p:nvPr>
            <p:ph sz="half" idx="1"/>
          </p:nvPr>
        </p:nvSpPr>
        <p:spPr/>
        <p:txBody>
          <a:bodyPr/>
          <a:lstStyle/>
          <a:p>
            <a:pPr>
              <a:spcAft>
                <a:spcPts val="600"/>
              </a:spcAft>
            </a:pPr>
            <a:r>
              <a:rPr sz="1100" b="1" u="none">
                <a:latin typeface="Avenir"/>
              </a:rPr>
              <a:t>Requirements &amp; Features</a:t>
            </a:r>
          </a:p>
          <a:p>
            <a:pPr>
              <a:spcAft>
                <a:spcPts val="400"/>
              </a:spcAft>
            </a:pPr>
            <a:r>
              <a:t>1. </a:t>
            </a:r>
            <a:r>
              <a:rPr sz="1100" b="1" u="none">
                <a:latin typeface="Avenir"/>
              </a:rPr>
              <a:t>Disable New Folder Creation in MS Teams Integration</a:t>
            </a:r>
          </a:p>
          <a:p>
            <a:pPr>
              <a:spcAft>
                <a:spcPts val="600"/>
              </a:spcAft>
            </a:pPr>
            <a:r>
              <a:rPr sz="1100" b="0" u="none">
                <a:latin typeface="Avenir"/>
              </a:rPr>
              <a:t>•	Prevent users from creating new folders within Egnyte via MS Teams.</a:t>
            </a:r>
          </a:p>
          <a:p>
            <a:pPr>
              <a:spcAft>
                <a:spcPts val="600"/>
              </a:spcAft>
            </a:pPr>
            <a:r>
              <a:rPr sz="1100" b="0" u="none">
                <a:latin typeface="Avenir"/>
              </a:rPr>
              <a:t>•	Restriction should apply across all MS Teams channels and chats where the integration is enabled.</a:t>
            </a:r>
          </a:p>
          <a:p>
            <a:pPr>
              <a:spcAft>
                <a:spcPts val="600"/>
              </a:spcAft>
            </a:pPr>
            <a:r>
              <a:rPr sz="1100" b="0" u="none">
                <a:latin typeface="Avenir"/>
              </a:rPr>
              <a:t>•	Admins should have the option to toggle this restriction via settings.</a:t>
            </a:r>
          </a:p>
          <a:p>
            <a:pPr>
              <a:spcAft>
                <a:spcPts val="600"/>
              </a:spcAft>
            </a:pPr>
            <a:r>
              <a:rPr sz="1100" b="0" u="none">
                <a:latin typeface="Avenir"/>
              </a:rPr>
              <a:t>•	JIRA Reference</a:t>
            </a:r>
            <a:r>
              <a:rPr sz="1100" b="0" u="sng">
                <a:latin typeface="Avenir"/>
                <a:hlinkClick r:id="rId2"/>
              </a:rPr>
              <a:t>COM-268</a:t>
            </a:r>
            <a:r>
              <a:rPr sz="1100" b="0" u="none">
                <a:latin typeface="Avenir"/>
              </a:rPr>
              <a:t>(RB Request)</a:t>
            </a:r>
            <a:r>
              <a:rPr sz="1100" b="0" u="sng">
                <a:latin typeface="Avenir"/>
                <a:hlinkClick r:id="rId3"/>
              </a:rPr>
              <a:t>https://jira.egnyte-it.com/browse/SER-3461</a:t>
            </a:r>
            <a:r>
              <a:rPr sz="1100" b="0" u="none">
                <a:latin typeface="Avenir"/>
              </a:rPr>
              <a:t>(pfluger request)</a:t>
            </a:r>
          </a:p>
          <a:p>
            <a:pPr>
              <a:spcAft>
                <a:spcPts val="600"/>
              </a:spcAft>
            </a:pPr>
            <a:r>
              <a:rPr sz="1100" b="1" u="none">
                <a:latin typeface="Avenir"/>
              </a:rPr>
              <a:t>2. Remove Recents &amp; All Files in Messaging Extension</a:t>
            </a:r>
          </a:p>
          <a:p>
            <a:pPr>
              <a:spcAft>
                <a:spcPts val="600"/>
              </a:spcAft>
            </a:pPr>
            <a:r>
              <a:rPr sz="1100" b="0" u="none">
                <a:latin typeface="Avenir"/>
              </a:rPr>
              <a:t>•	Remove the Recents and All Files views in the MS Teams messaging extension\.</a:t>
            </a:r>
          </a:p>
          <a:p>
            <a:pPr>
              <a:spcAft>
                <a:spcPts val="600"/>
              </a:spcAft>
            </a:pPr>
            <a:r>
              <a:rPr sz="1100" b="0" u="none">
                <a:latin typeface="Avenir"/>
              </a:rPr>
              <a:t>•	This will prevent users from sharing unwanted or sensitive files by limiting file selection\.•	Admins should be able to control file visibility settings via integration settings\.</a:t>
            </a:r>
          </a:p>
          <a:p>
            <a:pPr>
              <a:spcAft>
                <a:spcPts val="600"/>
              </a:spcAft>
            </a:pPr>
            <a:r>
              <a:rPr sz="1100" b="1" u="none">
                <a:latin typeface="Avenir"/>
              </a:rPr>
              <a:t>3. Custom Tab Addition Without Admin Setup Completion</a:t>
            </a:r>
          </a:p>
          <a:p>
            <a:pPr>
              <a:spcAft>
                <a:spcPts val="600"/>
              </a:spcAft>
            </a:pPr>
            <a:r>
              <a:rPr sz="1100" b="0" u="none">
                <a:latin typeface="Avenir"/>
              </a:rPr>
              <a:t>•	Currently, users can add a custom Egnyte tab even if the admin has not completed the setup\.•	Implement a restriction preventing tab addition until the admin setup is fully completed\.</a:t>
            </a:r>
          </a:p>
          <a:p>
            <a:pPr>
              <a:spcAft>
                <a:spcPts val="600"/>
              </a:spcAft>
            </a:pPr>
            <a:r>
              <a:rPr sz="1100" b="1" u="none">
                <a:latin typeface="Avenir"/>
              </a:rPr>
              <a:t>4. Enable MS Teams Add-in for Selected Teams/Channels Only</a:t>
            </a:r>
          </a:p>
          <a:p>
            <a:pPr>
              <a:spcAft>
                <a:spcPts val="600"/>
              </a:spcAft>
            </a:pPr>
            <a:r>
              <a:rPr sz="1100" b="0" u="none">
                <a:latin typeface="Avenir"/>
              </a:rPr>
              <a:t>•	Allow admins to enable Egnyte integration selectively for specific MS Teams teams or channels instead of applying it across the entire organization\.</a:t>
            </a:r>
          </a:p>
          <a:p>
            <a:pPr>
              <a:spcAft>
                <a:spcPts val="600"/>
              </a:spcAft>
            </a:pPr>
            <a:r>
              <a:rPr sz="1100" b="0" u="none">
                <a:latin typeface="Avenir"/>
              </a:rPr>
              <a:t>•	Admins should be able to define allowed Teams\/Channels from the Egnyte Admin Panel\.</a:t>
            </a:r>
          </a:p>
          <a:p>
            <a:pPr>
              <a:spcAft>
                <a:spcPts val="600"/>
              </a:spcAft>
            </a:pPr>
            <a:r>
              <a:rPr sz="1100" b="1" u="none">
                <a:latin typeface="Avenir"/>
              </a:rPr>
              <a:t>Business Justification &amp; Impact</a:t>
            </a:r>
          </a:p>
          <a:p>
            <a:pPr>
              <a:spcAft>
                <a:spcPts val="600"/>
              </a:spcAft>
            </a:pPr>
            <a:r>
              <a:rPr sz="1100" b="0" u="none">
                <a:latin typeface="Avenir"/>
              </a:rPr>
              <a:t>✔</a:t>
            </a:r>
            <a:r>
              <a:rPr sz="1100" b="1" u="none">
                <a:latin typeface="Avenir"/>
              </a:rPr>
              <a:t>Security &amp; Compliance</a:t>
            </a:r>
            <a:r>
              <a:rPr sz="1100" b="0" u="none">
                <a:latin typeface="Avenir"/>
              </a:rPr>
              <a:t>– Prevents unauthorized folder creation and limits the risk of</a:t>
            </a:r>
            <a:r>
              <a:rPr sz="1100" b="1" u="none">
                <a:latin typeface="Avenir"/>
              </a:rPr>
              <a:t>accidental file sharing</a:t>
            </a:r>
            <a:r>
              <a:rPr sz="1100" b="0" u="none">
                <a:latin typeface="Avenir"/>
              </a:rPr>
              <a:t>.</a:t>
            </a:r>
          </a:p>
          <a:p>
            <a:pPr>
              <a:spcAft>
                <a:spcPts val="600"/>
              </a:spcAft>
            </a:pPr>
            <a:r>
              <a:rPr sz="1100" b="0" u="none">
                <a:latin typeface="Avenir"/>
              </a:rPr>
              <a:t>✔</a:t>
            </a:r>
            <a:r>
              <a:rPr sz="1100" b="1" u="none">
                <a:latin typeface="Avenir"/>
              </a:rPr>
              <a:t>User Experience</a:t>
            </a:r>
            <a:r>
              <a:rPr sz="1100" b="0" u="none">
                <a:latin typeface="Avenir"/>
              </a:rPr>
              <a:t>– Aligns with customer requests to improve usability and control within MS Teams.</a:t>
            </a:r>
          </a:p>
          <a:p>
            <a:pPr>
              <a:spcAft>
                <a:spcPts val="600"/>
              </a:spcAft>
            </a:pPr>
            <a:r>
              <a:rPr sz="1100" b="0" u="none">
                <a:latin typeface="Avenir"/>
              </a:rPr>
              <a:t>✔</a:t>
            </a:r>
            <a:r>
              <a:rPr sz="1100" b="1" u="none">
                <a:latin typeface="Avenir"/>
              </a:rPr>
              <a:t>IT/Admin Control</a:t>
            </a:r>
            <a:r>
              <a:rPr sz="1100" b="0" u="none">
                <a:latin typeface="Avenir"/>
              </a:rPr>
              <a:t>– Gives admins greater flexibility in managing Egnyte’s integration with Microsoft Teams.</a:t>
            </a:r>
          </a:p>
        </p:txBody>
      </p:sp>
      <p:sp>
        <p:nvSpPr>
          <p:cNvPr id="5" name="Text Placeholder 4"/>
          <p:cNvSpPr>
            <a:spLocks noGrp="1"/>
          </p:cNvSpPr>
          <p:nvPr>
            <p:ph type="body" sz="quarter" idx="11"/>
          </p:nvPr>
        </p:nvSpPr>
        <p:spPr/>
        <p:txBody>
          <a:bodyPr/>
          <a:lstStyle/>
          <a:p>
            <a:r>
              <a:rPr sz="1100">
                <a:latin typeface="Avenir"/>
                <a:hlinkClick r:id="rId4"/>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Other Plans for Prospects: Plan Exploration &amp; Trial Management</a:t>
            </a:r>
          </a:p>
        </p:txBody>
      </p:sp>
      <p:sp>
        <p:nvSpPr>
          <p:cNvPr id="3" name="Content Placeholder 2"/>
          <p:cNvSpPr>
            <a:spLocks noGrp="1"/>
          </p:cNvSpPr>
          <p:nvPr>
            <p:ph sz="half" idx="1"/>
          </p:nvPr>
        </p:nvSpPr>
        <p:spPr/>
        <p:txBody>
          <a:bodyPr/>
          <a:lstStyle/>
          <a:p>
            <a:pPr>
              <a:spcAft>
                <a:spcPts val="600"/>
              </a:spcAft>
            </a:pPr>
            <a:r>
              <a:rPr sz="1100" b="0" u="none">
                <a:latin typeface="Avenir"/>
              </a:rPr>
              <a:t>The current Plan Details page, written with outdated technology, requires a rewrite to align with Egnyte standards. Transitioning to a Common UI framework is critical, enabling integration with CFS navigation and improving the overall user experience. Additionally, recent industry trends have shifted towards a preference for self-service and personalized interactions, emphasizing the need for prospects to access pricing details, research product specifications, and initiate free trials without direct sales involvement. This shift, supported by findings from over 2,000 technology buyers, highlights the necessity for transparent pricing and direct access to free trials to meet customer expectations and remain competitive, particularly in light of practices adopted by companies like Microsoft and Google.</a:t>
            </a:r>
          </a:p>
          <a:p>
            <a:pPr>
              <a:spcAft>
                <a:spcPts val="600"/>
              </a:spcAft>
            </a:pPr>
            <a:r>
              <a:rPr sz="1100" b="0" u="none">
                <a:latin typeface="Avenir"/>
              </a:rPr>
              <a:t>The Trial Add-Ons feature was the first phase of this initiative, allowing customers to explore additional features during their trials. The next phase of this project is the introduction of the Other Plans Page, which will provide a more comprehensive experience for prospects. This page will give users a centralized location to explore, trial, and upgrade plans, further enhancing the self-service experience and aligning with the evolving market demands.</a:t>
            </a:r>
          </a:p>
          <a:p>
            <a:pPr>
              <a:spcAft>
                <a:spcPts val="600"/>
              </a:spcAft>
            </a:pPr>
            <a:r>
              <a:rPr sz="1100" b="0" u="none">
                <a:latin typeface="Avenir"/>
              </a:rPr>
              <a:t>Presentation to e-staff on 2/27/24</a:t>
            </a:r>
            <a:r>
              <a:rPr sz="1100" b="0" u="sng">
                <a:latin typeface="Avenir"/>
                <a:hlinkClick r:id="rId2"/>
              </a:rPr>
              <a:t>https://egnyte.egnyte.com/dl/CFwIo6sFGk</a:t>
            </a:r>
          </a:p>
          <a:p>
            <a:pPr>
              <a:spcAft>
                <a:spcPts val="600"/>
              </a:spcAft>
            </a:pPr>
            <a:r>
              <a:rPr sz="1100" b="1" u="none">
                <a:latin typeface="Avenir"/>
              </a:rPr>
              <a:t>Goals:</a:t>
            </a:r>
          </a:p>
          <a:p>
            <a:pPr>
              <a:spcAft>
                <a:spcPts val="400"/>
              </a:spcAft>
            </a:pPr>
            <a:r>
              <a:t>• Provide aunified experiencefor prospects toexplore, trial, and upgrade planswithin and across PVIs.</a:t>
            </a:r>
          </a:p>
          <a:p>
            <a:pPr>
              <a:spcAft>
                <a:spcPts val="400"/>
              </a:spcAft>
            </a:pPr>
            <a:r>
              <a:t>• Expand {}self-service functionality{}, allowing users to start trials and upgrade plans independently while enabling sales to guide the process when needed.</a:t>
            </a:r>
          </a:p>
          <a:p>
            <a:pPr>
              <a:spcAft>
                <a:spcPts val="400"/>
              </a:spcAft>
            </a:pPr>
            <a:r>
              <a:t>• &lt;span data-color="var(~~-ds-text, #172b4d)"&gt;Improve &lt;/span&gt;{}plan discoverability and flexibility{}&lt;span data-color="var(~~-ds-text, #172b4d)"&gt;, making it easier for customers to evaluate and select the plan that best suits their needs.&lt;/span&gt;</a:t>
            </a:r>
          </a:p>
          <a:p>
            <a:pPr>
              <a:spcAft>
                <a:spcPts val="400"/>
              </a:spcAft>
            </a:pPr>
            <a:r>
              <a:t>• Reduce {}friction in the trial-to-paid process{}, ensuring a seamless path from exploration to conversion.</a:t>
            </a:r>
          </a:p>
        </p:txBody>
      </p:sp>
      <p:sp>
        <p:nvSpPr>
          <p:cNvPr id="5" name="Text Placeholder 4"/>
          <p:cNvSpPr>
            <a:spLocks noGrp="1"/>
          </p:cNvSpPr>
          <p:nvPr>
            <p:ph type="body" sz="quarter" idx="11"/>
          </p:nvPr>
        </p:nvSpPr>
        <p:spPr/>
        <p:txBody>
          <a:bodyPr/>
          <a:lstStyle/>
          <a:p>
            <a:r>
              <a:rPr sz="1100">
                <a:latin typeface="Avenir"/>
                <a:hlinkClick r:id="rId3"/>
              </a:rPr>
              <a:t>View in Productboard</a:t>
            </a:r>
          </a:p>
        </p:txBody>
      </p:sp>
      <p:sp>
        <p:nvSpPr>
          <p:cNvPr id="6" name="Text Placeholder 5"/>
          <p:cNvSpPr>
            <a:spLocks noGrp="1"/>
          </p:cNvSpPr>
          <p:nvPr>
            <p:ph type="body" sz="quarter" idx="12"/>
          </p:nvPr>
        </p:nvSpPr>
        <p:spPr/>
        <p:txBody>
          <a:bodyPr/>
          <a:lstStyle/>
          <a:p>
            <a:r>
              <a:rPr sz="1100">
                <a:latin typeface="Avenir"/>
                <a:hlinkClick r:id="rId4"/>
              </a:rPr>
              <a:t>APPS-13504</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[AEC] BIM Preview Enhancements</a:t>
            </a:r>
          </a:p>
        </p:txBody>
      </p:sp>
      <p:sp>
        <p:nvSpPr>
          <p:cNvPr id="3" name="Content Placeholder 2"/>
          <p:cNvSpPr>
            <a:spLocks noGrp="1"/>
          </p:cNvSpPr>
          <p:nvPr>
            <p:ph sz="half" idx="1"/>
          </p:nvPr>
        </p:nvSpPr>
        <p:spPr/>
        <p:txBody>
          <a:bodyPr/>
          <a:lstStyle/>
          <a:p>
            <a:pPr>
              <a:spcAft>
                <a:spcPts val="600"/>
              </a:spcAft>
            </a:pPr>
            <a:r>
              <a:rPr sz="1100" b="1" u="none">
                <a:latin typeface="Avenir"/>
              </a:rPr>
              <a:t>Problem:</a:t>
            </a:r>
            <a:r>
              <a:rPr sz="1100" b="0" u="none">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pPr>
              <a:spcAft>
                <a:spcPts val="600"/>
              </a:spcAft>
            </a:pPr>
            <a:r>
              <a:rPr sz="1100" b="1" u="none">
                <a:latin typeface="Avenir"/>
              </a:rPr>
              <a:t>User Story:</a:t>
            </a:r>
            <a:r>
              <a:rPr sz="1100" b="0" u="none">
                <a:latin typeface="Avenir"/>
              </a:rPr>
              <a:t>As a reviewer of the BIM design models, I want advanced capabilities (zoom in/out, isolate families, isometric views) to properly view a 3D BIM model and provide relevant feedback to the VDC team.</a:t>
            </a:r>
          </a:p>
          <a:p>
            <a:pPr>
              <a:spcAft>
                <a:spcPts val="600"/>
              </a:spcAft>
            </a:pPr>
            <a:r>
              <a:rPr sz="1100" b="1" u="none">
                <a:latin typeface="Avenir"/>
              </a:rPr>
              <a:t>Description:</a:t>
            </a:r>
            <a:r>
              <a:rPr sz="1100" b="0" u="none">
                <a:latin typeface="Avenir"/>
              </a:rPr>
              <a:t>This enhancement improves the usability of the BIM previewer by providing richer capabilities required for annotation.</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hlinkClick r:id="rId3"/>
              </a:rPr>
              <a:t>SRV-2516</a:t>
            </a:r>
          </a:p>
        </p:txBody>
      </p:sp>
      <p:sp>
        <p:nvSpPr>
          <p:cNvPr id="7" name="Text Placeholder 6"/>
          <p:cNvSpPr>
            <a:spLocks noGrp="1"/>
          </p:cNvSpPr>
          <p:nvPr>
            <p:ph type="body" sz="quarter" idx="13"/>
          </p:nvPr>
        </p:nvSpPr>
        <p:spPr/>
        <p:txBody>
          <a:bodyPr/>
          <a:lstStyle/>
          <a:p>
            <a:r>
              <a:rPr sz="1100">
                <a:latin typeface="Avenir"/>
                <a:hlinkClick r:id="rId4"/>
              </a:rPr>
              <a:t>Link to requirements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Automated Deployment Spillover</a:t>
            </a:r>
          </a:p>
        </p:txBody>
      </p:sp>
      <p:sp>
        <p:nvSpPr>
          <p:cNvPr id="3" name="Content Placeholder 2"/>
          <p:cNvSpPr>
            <a:spLocks noGrp="1"/>
          </p:cNvSpPr>
          <p:nvPr>
            <p:ph sz="half" idx="1"/>
          </p:nvPr>
        </p:nvSpPr>
        <p:spPr/>
        <p:txBody>
          <a:bodyPr/>
          <a:lstStyle/>
          <a:p>
            <a:pPr>
              <a:spcAft>
                <a:spcPts val="600"/>
              </a:spcAft>
            </a:pPr>
            <a:r>
              <a:rPr sz="1100" b="0" u="none">
                <a:latin typeface="Avenir"/>
              </a:rPr>
              <a:t>Automated Deployment Spillover</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hlinkClick r:id="rId3"/>
              </a:rPr>
              <a:t>APPS-13663</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E2E Connector - Bidirectional Sync</a:t>
            </a:r>
          </a:p>
        </p:txBody>
      </p:sp>
      <p:sp>
        <p:nvSpPr>
          <p:cNvPr id="3" name="Content Placeholder 2"/>
          <p:cNvSpPr>
            <a:spLocks noGrp="1"/>
          </p:cNvSpPr>
          <p:nvPr>
            <p:ph sz="half" idx="1"/>
          </p:nvPr>
        </p:nvSpPr>
        <p:spPr/>
        <p:txBody>
          <a:bodyPr/>
          <a:lstStyle/>
          <a:p>
            <a:endParaRPr/>
          </a:p>
          <a:p>
            <a:r>
              <a:rPr sz="1100">
                <a:latin typeface="Avenir"/>
              </a:rPr>
              <a:t>The description is empty.</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MSP RD - First child domain user edge cases</a:t>
            </a:r>
          </a:p>
        </p:txBody>
      </p:sp>
      <p:sp>
        <p:nvSpPr>
          <p:cNvPr id="3" name="Content Placeholder 2"/>
          <p:cNvSpPr>
            <a:spLocks noGrp="1"/>
          </p:cNvSpPr>
          <p:nvPr>
            <p:ph sz="half" idx="1"/>
          </p:nvPr>
        </p:nvSpPr>
        <p:spPr/>
        <p:txBody>
          <a:bodyPr/>
          <a:lstStyle/>
          <a:p>
            <a:pPr>
              <a:spcAft>
                <a:spcPts val="600"/>
              </a:spcAft>
            </a:pPr>
            <a:r>
              <a:rPr sz="1100" b="0" u="none">
                <a:latin typeface="Avenir"/>
              </a:rPr>
              <a:t>Background</a:t>
            </a:r>
          </a:p>
          <a:p>
            <a:pPr>
              <a:spcAft>
                <a:spcPts val="600"/>
              </a:spcAft>
            </a:pPr>
            <a:r>
              <a:rPr sz="1100" b="0" u="none">
                <a:latin typeface="Avenir"/>
              </a:rPr>
              <a:t>Previously, a feature to create the 1st administrator of a domain as a service account has been prepared. It covers the main use cases:</a:t>
            </a:r>
          </a:p>
          <a:p>
            <a:pPr>
              <a:spcAft>
                <a:spcPts val="400"/>
              </a:spcAft>
            </a:pPr>
            <a:r>
              <a:t>1. starting a trial</a:t>
            </a:r>
          </a:p>
          <a:p>
            <a:pPr>
              <a:spcAft>
                <a:spcPts val="400"/>
              </a:spcAft>
            </a:pPr>
            <a:r>
              <a:t>2. creating a service account for existing domains</a:t>
            </a:r>
          </a:p>
          <a:p>
            <a:pPr>
              <a:spcAft>
                <a:spcPts val="400"/>
              </a:spcAft>
            </a:pPr>
            <a:r>
              <a:t>3. deleting the reseller user who created the trial domain and assigning a different user</a:t>
            </a:r>
          </a:p>
          <a:p>
            <a:pPr>
              <a:spcAft>
                <a:spcPts val="600"/>
              </a:spcAft>
            </a:pPr>
            <a:r>
              <a:rPr sz="1100" b="0" u="none">
                <a:latin typeface="Avenir"/>
              </a:rPr>
              <a:t>This epic holds corner cases to support the feature which require an update to the service account:4. direct domain to MSP domain conversion5. MSP domain to direct domain conversion6. clean up for the feature once it is rolled out automatically</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hlinkClick r:id="rId3"/>
              </a:rPr>
              <a:t>APPS-13482</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Fundamental Value Resources</a:t>
            </a:r>
          </a:p>
        </p:txBody>
      </p:sp>
      <p:sp>
        <p:nvSpPr>
          <p:cNvPr id="3" name="Content Placeholder 2"/>
          <p:cNvSpPr>
            <a:spLocks noGrp="1"/>
          </p:cNvSpPr>
          <p:nvPr>
            <p:ph sz="half" idx="1"/>
          </p:nvPr>
        </p:nvSpPr>
        <p:spPr/>
        <p:txBody>
          <a:bodyPr/>
          <a:lstStyle/>
          <a:p>
            <a:pPr>
              <a:spcAft>
                <a:spcPts val="600"/>
              </a:spcAft>
            </a:pPr>
            <a:r>
              <a:rPr sz="1100" b="0" u="none">
                <a:latin typeface="Avenir"/>
              </a:rPr>
              <a:t>We need assets that explain the fundamental value of Egnyte. Not "HOW" to do something, but "WHY."Why something is important, why you should care, why you should change your way of working, why other users find value in something.</a:t>
            </a:r>
          </a:p>
          <a:p>
            <a:pPr>
              <a:spcAft>
                <a:spcPts val="600"/>
              </a:spcAft>
            </a:pPr>
            <a:r>
              <a:rPr sz="1100" b="0" u="none">
                <a:latin typeface="Avenir"/>
              </a:rPr>
              <a:t>After sharing the Value Scorecard, for example, what is the prescription we give the customer if they have areas in need of improvement?</a:t>
            </a:r>
          </a:p>
          <a:p>
            <a:pPr>
              <a:spcAft>
                <a:spcPts val="400"/>
              </a:spcAft>
            </a:pPr>
            <a:r>
              <a:t>1. Sharing</a:t>
            </a:r>
          </a:p>
          <a:p>
            <a:pPr>
              <a:spcAft>
                <a:spcPts val="400"/>
              </a:spcAft>
            </a:pPr>
            <a:r>
              <a:t>2. Co-editing</a:t>
            </a:r>
          </a:p>
          <a:p>
            <a:pPr>
              <a:spcAft>
                <a:spcPts val="400"/>
              </a:spcAft>
            </a:pPr>
            <a:r>
              <a:t>3. Offline/Connected Folders</a:t>
            </a:r>
          </a:p>
          <a:p>
            <a:pPr>
              <a:spcAft>
                <a:spcPts val="400"/>
              </a:spcAft>
            </a:pPr>
            <a:r>
              <a:t>4. Using Smart Cache for Large Files</a:t>
            </a:r>
          </a:p>
          <a:p>
            <a:pPr>
              <a:spcAft>
                <a:spcPts val="400"/>
              </a:spcAft>
            </a:pPr>
            <a:r>
              <a:t>5. Using Slack or Teams</a:t>
            </a:r>
          </a:p>
          <a:p>
            <a:pPr>
              <a:spcAft>
                <a:spcPts val="400"/>
              </a:spcAft>
            </a:pPr>
            <a:r>
              <a:t>6. Content Classification Policies</a:t>
            </a:r>
          </a:p>
          <a:p>
            <a:pPr>
              <a:spcAft>
                <a:spcPts val="400"/>
              </a:spcAft>
            </a:pPr>
            <a:r>
              <a:t>7. Content Lifecycle Policies</a:t>
            </a:r>
          </a:p>
          <a:p>
            <a:pPr>
              <a:spcAft>
                <a:spcPts val="400"/>
              </a:spcAft>
            </a:pPr>
            <a:r>
              <a:t>8. Data Security Issues</a:t>
            </a:r>
          </a:p>
          <a:p>
            <a:pPr>
              <a:spcAft>
                <a:spcPts val="400"/>
              </a:spcAft>
            </a:pPr>
            <a:r>
              <a:t>9. Search</a:t>
            </a:r>
          </a:p>
          <a:p>
            <a:pPr>
              <a:spcAft>
                <a:spcPts val="400"/>
              </a:spcAft>
            </a:pPr>
            <a:r>
              <a:t>10. Creating Folders</a:t>
            </a:r>
          </a:p>
          <a:p>
            <a:pPr>
              <a:spcAft>
                <a:spcPts val="400"/>
              </a:spcAft>
            </a:pPr>
            <a:r>
              <a:t>11. Metatagging</a:t>
            </a:r>
          </a:p>
          <a:p>
            <a:pPr>
              <a:spcAft>
                <a:spcPts val="400"/>
              </a:spcAft>
            </a:pPr>
            <a:r>
              <a:t>12. Bookmarks</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hlinkClick r:id="rId3"/>
              </a:rPr>
              <a:t>GR-594</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[UX] MSP RD Designs part 3 - multiple pages</a:t>
            </a:r>
          </a:p>
        </p:txBody>
      </p:sp>
      <p:sp>
        <p:nvSpPr>
          <p:cNvPr id="3" name="Content Placeholder 2"/>
          <p:cNvSpPr>
            <a:spLocks noGrp="1"/>
          </p:cNvSpPr>
          <p:nvPr>
            <p:ph sz="half" idx="1"/>
          </p:nvPr>
        </p:nvSpPr>
        <p:spPr/>
        <p:txBody>
          <a:bodyPr/>
          <a:lstStyle/>
          <a:p>
            <a:pPr>
              <a:spcAft>
                <a:spcPts val="600"/>
              </a:spcAft>
            </a:pPr>
            <a:r>
              <a:rPr sz="1100" b="0" u="none">
                <a:latin typeface="Avenir"/>
              </a:rPr>
              <a:t>Background</a:t>
            </a:r>
          </a:p>
          <a:p>
            <a:pPr>
              <a:spcAft>
                <a:spcPts val="600"/>
              </a:spcAft>
            </a:pPr>
            <a:r>
              <a:rPr sz="1100" b="0" u="none">
                <a:latin typeface="Avenir"/>
              </a:rPr>
              <a:t>MSP Reseller Dashboard should be aligned with Egnyte look and feel and organised according to best UX practices.</a:t>
            </a:r>
          </a:p>
          <a:p>
            <a:pPr>
              <a:spcAft>
                <a:spcPts val="600"/>
              </a:spcAft>
            </a:pPr>
            <a:r>
              <a:rPr sz="1100" b="0" u="none">
                <a:latin typeface="Avenir"/>
              </a:rPr>
              <a:t>All the tabs should have the same UI.</a:t>
            </a:r>
          </a:p>
          <a:p>
            <a:pPr>
              <a:spcAft>
                <a:spcPts val="600"/>
              </a:spcAft>
            </a:pPr>
            <a:r>
              <a:rPr sz="1100" b="0" u="none">
                <a:latin typeface="Avenir"/>
              </a:rPr>
              <a:t>Goal</a:t>
            </a:r>
          </a:p>
          <a:p>
            <a:pPr>
              <a:spcAft>
                <a:spcPts val="400"/>
              </a:spcAft>
            </a:pPr>
            <a:r>
              <a:t>• Prepare designs to organise the RD tabs and elements according the UX best practices adding the look and feel currently used in other Egnyte applications. Include all current tabs and functionalities</a:t>
            </a:r>
          </a:p>
          <a:p>
            <a:pPr>
              <a:spcAft>
                <a:spcPts val="400"/>
              </a:spcAft>
            </a:pPr>
            <a:r>
              <a:t>• For Q2 work on:</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Advanced policy configuration</a:t>
            </a:r>
          </a:p>
        </p:txBody>
      </p:sp>
      <p:sp>
        <p:nvSpPr>
          <p:cNvPr id="3" name="Content Placeholder 2"/>
          <p:cNvSpPr>
            <a:spLocks noGrp="1"/>
          </p:cNvSpPr>
          <p:nvPr>
            <p:ph sz="half" idx="1"/>
          </p:nvPr>
        </p:nvSpPr>
        <p:spPr/>
        <p:txBody>
          <a:bodyPr/>
          <a:lstStyle/>
          <a:p>
            <a:pPr>
              <a:spcAft>
                <a:spcPts val="600"/>
              </a:spcAft>
            </a:pPr>
            <a:r>
              <a:rPr sz="1100" b="1" u="none">
                <a:latin typeface="Avenir"/>
              </a:rPr>
              <a:t>Problem Statement</a:t>
            </a:r>
          </a:p>
          <a:p>
            <a:pPr>
              <a:spcAft>
                <a:spcPts val="600"/>
              </a:spcAft>
            </a:pPr>
            <a:r>
              <a:rPr sz="1100" b="0" u="none">
                <a:latin typeface="Avenir"/>
              </a:rPr>
              <a:t>Larger customers have more complex data structures and need to be able to create more granular content lifecycle policies to manage their data</a:t>
            </a:r>
          </a:p>
          <a:p>
            <a:pPr>
              <a:spcAft>
                <a:spcPts val="600"/>
              </a:spcAft>
            </a:pPr>
            <a:r>
              <a:rPr sz="1100" b="1" u="none">
                <a:latin typeface="Avenir"/>
              </a:rPr>
              <a:t>User Story</a:t>
            </a:r>
          </a:p>
          <a:p>
            <a:pPr>
              <a:spcAft>
                <a:spcPts val="600"/>
              </a:spcAft>
            </a:pPr>
            <a:r>
              <a:rPr sz="1100" b="0" u="none">
                <a:latin typeface="Avenir"/>
              </a:rPr>
              <a:t>As a user, I would like to be able to define more complex policy criteria in order to create more targeted policies. Basically, create a rule-based, wizard-driven type policy creation workflow</a:t>
            </a:r>
          </a:p>
          <a:p>
            <a:pPr>
              <a:spcAft>
                <a:spcPts val="600"/>
              </a:spcAft>
            </a:pPr>
            <a:r>
              <a:rPr sz="1100" b="0" u="none">
                <a:latin typeface="Avenir"/>
              </a:rPr>
              <a:t>Potential list:</a:t>
            </a:r>
          </a:p>
          <a:p>
            <a:pPr>
              <a:spcAft>
                <a:spcPts val="400"/>
              </a:spcAft>
            </a:pPr>
            <a:r>
              <a:t>• support more than 2 criteria</a:t>
            </a:r>
          </a:p>
          <a:p>
            <a:pPr>
              <a:spcAft>
                <a:spcPts val="400"/>
              </a:spcAft>
            </a:pPr>
            <a:r>
              <a:t>• status of other policies (legal hold, retention)</a:t>
            </a:r>
          </a:p>
          <a:p>
            <a:pPr>
              <a:spcAft>
                <a:spcPts val="400"/>
              </a:spcAft>
            </a:pPr>
            <a:r>
              <a:t>• additional project criteria</a:t>
            </a:r>
          </a:p>
          <a:p>
            <a:pPr>
              <a:spcAft>
                <a:spcPts val="400"/>
              </a:spcAft>
            </a:pPr>
            <a:r>
              <a:t>• file size</a:t>
            </a:r>
          </a:p>
          <a:p>
            <a:pPr>
              <a:spcAft>
                <a:spcPts val="400"/>
              </a:spcAft>
            </a:pPr>
            <a:r>
              <a:t>• confidence score</a:t>
            </a:r>
          </a:p>
          <a:p>
            <a:pPr>
              <a:spcAft>
                <a:spcPts val="400"/>
              </a:spcAft>
            </a:pPr>
            <a:r>
              <a:t>• exclusions (i.e. when classification policy matches except in specific folders)</a:t>
            </a:r>
          </a:p>
          <a:p>
            <a:pPr>
              <a:spcAft>
                <a:spcPts val="600"/>
              </a:spcAft>
            </a:pPr>
            <a:r>
              <a:rPr sz="1100" b="0" u="none">
                <a:latin typeface="Avenir"/>
              </a:rPr>
              <a:t>The more specific ask here is a trigger hierarchy in the policy rules. So, "if project is completed" then "if legal hold is closed" then "if no retention exists"</a:t>
            </a:r>
          </a:p>
          <a:p>
            <a:pPr>
              <a:spcAft>
                <a:spcPts val="600"/>
              </a:spcAft>
            </a:pPr>
            <a:r>
              <a:rPr sz="1100" b="1" u="none">
                <a:latin typeface="Avenir"/>
              </a:rPr>
              <a:t>Feature Description</a:t>
            </a:r>
          </a:p>
          <a:p>
            <a:pPr>
              <a:spcAft>
                <a:spcPts val="600"/>
              </a:spcAft>
            </a:pPr>
            <a:r>
              <a:rPr sz="1100" b="0" u="none">
                <a:latin typeface="Avenir"/>
              </a:rPr>
              <a:t>Within the CL policy building wizard, allow users to create a hierarchical list of criteria that creates a configuration that allows for much more targeted file matches</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hlinkClick r:id="rId3"/>
              </a:rPr>
              <a:t>DEL-27433</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Feature Entitlements Q2 2025 Grouping</a:t>
            </a:r>
          </a:p>
        </p:txBody>
      </p:sp>
      <p:sp>
        <p:nvSpPr>
          <p:cNvPr id="3" name="Content Placeholder 2"/>
          <p:cNvSpPr>
            <a:spLocks noGrp="1"/>
          </p:cNvSpPr>
          <p:nvPr>
            <p:ph sz="half" idx="1"/>
          </p:nvPr>
        </p:nvSpPr>
        <p:spPr/>
        <p:txBody>
          <a:bodyPr/>
          <a:lstStyle/>
          <a:p>
            <a:pPr>
              <a:spcAft>
                <a:spcPts val="600"/>
              </a:spcAft>
            </a:pPr>
            <a:r>
              <a:rPr sz="1100" b="0" u="none">
                <a:latin typeface="Avenir"/>
              </a:rPr>
              <a:t>Feature Entitlements Q2 2025 Grouping</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hlinkClick r:id="rId3"/>
              </a:rPr>
              <a:t>APPS-13455</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ServiceNow Integration GA</a:t>
            </a:r>
          </a:p>
        </p:txBody>
      </p:sp>
      <p:sp>
        <p:nvSpPr>
          <p:cNvPr id="3" name="Content Placeholder 2"/>
          <p:cNvSpPr>
            <a:spLocks noGrp="1"/>
          </p:cNvSpPr>
          <p:nvPr>
            <p:ph sz="half" idx="1"/>
          </p:nvPr>
        </p:nvSpPr>
        <p:spPr/>
        <p:txBody>
          <a:bodyPr/>
          <a:lstStyle/>
          <a:p>
            <a:endParaRPr/>
          </a:p>
          <a:p>
            <a:r>
              <a:rPr sz="1100">
                <a:latin typeface="Avenir"/>
              </a:rPr>
              <a:t>The description is empty.</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Windows Server Next ( 2025 )</a:t>
            </a:r>
          </a:p>
        </p:txBody>
      </p:sp>
      <p:sp>
        <p:nvSpPr>
          <p:cNvPr id="3" name="Content Placeholder 2"/>
          <p:cNvSpPr>
            <a:spLocks noGrp="1"/>
          </p:cNvSpPr>
          <p:nvPr>
            <p:ph sz="half" idx="1"/>
          </p:nvPr>
        </p:nvSpPr>
        <p:spPr/>
        <p:txBody>
          <a:bodyPr/>
          <a:lstStyle/>
          <a:p>
            <a:endParaRPr/>
          </a:p>
          <a:p>
            <a:r>
              <a:rPr sz="1100">
                <a:latin typeface="Avenir"/>
              </a:rPr>
              <a:t>The description is empty.</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Trial Add-on Adoption Initiative</a:t>
            </a:r>
          </a:p>
        </p:txBody>
      </p:sp>
      <p:sp>
        <p:nvSpPr>
          <p:cNvPr id="3" name="Content Placeholder 2"/>
          <p:cNvSpPr>
            <a:spLocks noGrp="1"/>
          </p:cNvSpPr>
          <p:nvPr>
            <p:ph sz="half" idx="1"/>
          </p:nvPr>
        </p:nvSpPr>
        <p:spPr/>
        <p:txBody>
          <a:bodyPr/>
          <a:lstStyle/>
          <a:p>
            <a:pPr>
              <a:spcAft>
                <a:spcPts val="600"/>
              </a:spcAft>
            </a:pPr>
            <a:r>
              <a:rPr sz="1100" b="0" u="none">
                <a:latin typeface="Avenir"/>
              </a:rPr>
              <a:t>Multiple Pendo tasks to support the Add-On Trial capability being developed by the MI team and released in Q1 25. It will be released ONLY to direct domains and VAR domains. It will exclude MSPs and child domains.</a:t>
            </a:r>
          </a:p>
          <a:p>
            <a:pPr>
              <a:spcAft>
                <a:spcPts val="600"/>
              </a:spcAft>
            </a:pPr>
            <a:r>
              <a:rPr sz="1100" b="0" u="none">
                <a:latin typeface="Avenir"/>
              </a:rPr>
              <a:t>1. In the UI, we want to introduce multiple "New" badges and a Pendo Guide that lead a user to the Trial Add-Ons.</a:t>
            </a:r>
          </a:p>
          <a:p>
            <a:pPr>
              <a:spcAft>
                <a:spcPts val="400"/>
              </a:spcAft>
            </a:pPr>
            <a:r>
              <a:t>• New next to Settings, drives user to Subscription: Trial Add-Ons</a:t>
            </a:r>
          </a:p>
          <a:p>
            <a:pPr>
              <a:spcAft>
                <a:spcPts val="400"/>
              </a:spcAft>
            </a:pPr>
            <a:r>
              <a:t>• Pendo Guide introducing the new feature.</a:t>
            </a:r>
          </a:p>
          <a:p>
            <a:pPr>
              <a:spcAft>
                <a:spcPts val="600"/>
              </a:spcAft>
            </a:pPr>
            <a:r>
              <a:rPr sz="1100" b="0" u="none">
                <a:latin typeface="Avenir"/>
              </a:rPr>
              <a:t>2. Run a Pendo campaign to Admins to promote the new ability to try add-ons for 14 days.</a:t>
            </a:r>
          </a:p>
          <a:p>
            <a:pPr>
              <a:spcAft>
                <a:spcPts val="600"/>
              </a:spcAft>
            </a:pPr>
            <a:r>
              <a:rPr sz="1100" b="0" u="none">
                <a:latin typeface="Avenir"/>
              </a:rPr>
              <a:t>3. Create individual Pendo guides (contextually, if possible) to advise users on a domain that they have access to try a feature for 14 days. If contextual campaign isn't possible, we will trigger a generic "first log in" campaign.</a:t>
            </a:r>
          </a:p>
          <a:p>
            <a:pPr>
              <a:spcAft>
                <a:spcPts val="600"/>
              </a:spcAft>
            </a:pPr>
            <a:r>
              <a:rPr sz="1100" b="0" u="none">
                <a:latin typeface="Avenir"/>
              </a:rPr>
              <a:t>Link to 12/17 Presentation:</a:t>
            </a:r>
            <a:r>
              <a:rPr sz="1100" b="0" u="sng">
                <a:latin typeface="Avenir"/>
                <a:hlinkClick r:id="rId2"/>
              </a:rPr>
              <a:t>https://egnyte.egnyte.com/dl/QOkxJeRFY1</a:t>
            </a:r>
          </a:p>
          <a:p>
            <a:pPr>
              <a:spcAft>
                <a:spcPts val="600"/>
              </a:spcAft>
            </a:pPr>
            <a:r>
              <a:rPr sz="1100" b="0" u="none">
                <a:latin typeface="Avenir"/>
              </a:rPr>
              <a:t>Link to Confluence Page:</a:t>
            </a:r>
            <a:r>
              <a:rPr sz="1100" b="0" u="sng">
                <a:latin typeface="Avenir"/>
                <a:hlinkClick r:id="rId3"/>
              </a:rPr>
              <a:t>https://egnyte.atlassian.net/wiki/spaces/IA/pages/1223262209/Services+Add-Ons+Eligible+for+Trials</a:t>
            </a:r>
          </a:p>
        </p:txBody>
      </p:sp>
      <p:sp>
        <p:nvSpPr>
          <p:cNvPr id="5" name="Text Placeholder 4"/>
          <p:cNvSpPr>
            <a:spLocks noGrp="1"/>
          </p:cNvSpPr>
          <p:nvPr>
            <p:ph type="body" sz="quarter" idx="11"/>
          </p:nvPr>
        </p:nvSpPr>
        <p:spPr/>
        <p:txBody>
          <a:bodyPr/>
          <a:lstStyle/>
          <a:p>
            <a:r>
              <a:rPr sz="1100">
                <a:latin typeface="Avenir"/>
                <a:hlinkClick r:id="rId4"/>
              </a:rPr>
              <a:t>View in Productboard</a:t>
            </a:r>
          </a:p>
        </p:txBody>
      </p:sp>
      <p:sp>
        <p:nvSpPr>
          <p:cNvPr id="6" name="Text Placeholder 5"/>
          <p:cNvSpPr>
            <a:spLocks noGrp="1"/>
          </p:cNvSpPr>
          <p:nvPr>
            <p:ph type="body" sz="quarter" idx="12"/>
          </p:nvPr>
        </p:nvSpPr>
        <p:spPr/>
        <p:txBody>
          <a:bodyPr/>
          <a:lstStyle/>
          <a:p>
            <a:r>
              <a:rPr sz="1100">
                <a:latin typeface="Avenir"/>
                <a:hlinkClick r:id="rId5"/>
              </a:rPr>
              <a:t>GR-537</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[AEC] Team Management Enhancements</a:t>
            </a:r>
          </a:p>
        </p:txBody>
      </p:sp>
      <p:sp>
        <p:nvSpPr>
          <p:cNvPr id="3" name="Content Placeholder 2"/>
          <p:cNvSpPr>
            <a:spLocks noGrp="1"/>
          </p:cNvSpPr>
          <p:nvPr>
            <p:ph sz="half" idx="1"/>
          </p:nvPr>
        </p:nvSpPr>
        <p:spPr/>
        <p:txBody>
          <a:bodyPr/>
          <a:lstStyle/>
          <a:p>
            <a:pPr>
              <a:spcAft>
                <a:spcPts val="600"/>
              </a:spcAft>
            </a:pPr>
            <a:r>
              <a:rPr sz="1100" b="0" u="none">
                <a:latin typeface="Avenir"/>
              </a:rPr>
              <a:t>Requested by NORR, Austin, Taaleri. Blocking further rollout of Team Management to other AEC domains.</a:t>
            </a:r>
          </a:p>
          <a:p>
            <a:pPr>
              <a:spcAft>
                <a:spcPts val="800"/>
              </a:spcAft>
            </a:pPr>
            <a:r>
              <a:rPr sz="1100" b="1" u="none">
                <a:latin typeface="Avenir"/>
              </a:rPr>
              <a:t>Goals</a:t>
            </a:r>
          </a:p>
          <a:p>
            <a:pPr>
              <a:spcAft>
                <a:spcPts val="400"/>
              </a:spcAft>
            </a:pPr>
            <a:r>
              <a:t>• Empower project managers to serve as admins of their project folder and remove the IT bottleneck</a:t>
            </a:r>
          </a:p>
          <a:p>
            <a:pPr>
              <a:spcAft>
                <a:spcPts val="400"/>
              </a:spcAft>
            </a:pPr>
            <a:r>
              <a:t>• Project dashboard should serve as the master aggregator of project information</a:t>
            </a:r>
          </a:p>
          <a:p>
            <a:pPr>
              <a:spcAft>
                <a:spcPts val="400"/>
              </a:spcAft>
            </a:pPr>
            <a:r>
              <a:t>• Proactively expose risks as they pertain to a project</a:t>
            </a:r>
          </a:p>
          <a:p>
            <a:pPr>
              <a:spcAft>
                <a:spcPts val="800"/>
              </a:spcAft>
            </a:pPr>
            <a:r>
              <a:rPr sz="1100" b="1" u="none">
                <a:latin typeface="Avenir"/>
              </a:rPr>
              <a:t>Background and strategic fit</a:t>
            </a:r>
          </a:p>
          <a:p>
            <a:pPr>
              <a:spcAft>
                <a:spcPts val="600"/>
              </a:spcAft>
            </a:pPr>
            <a:r>
              <a:rPr sz="1100" b="0" u="none">
                <a:latin typeface="Avenir"/>
              </a:rPr>
              <a:t>In early 2023 Egnyte launched the first iteration of the project dashboard. At the time, the project dashboard was thought of as a means to bring key project information to the forefront so that end users could quickly make better informed decisions. We did this by creating several widgets on the dashboard including “Recent Files”, “Bookmarked Items”, and “Saved Searches”. After gathering customer feedback on the dashboard for several quarters, there are two primary initiatives we are hoping to address in the next phase:</a:t>
            </a:r>
          </a:p>
          <a:p>
            <a:pPr>
              <a:spcAft>
                <a:spcPts val="400"/>
              </a:spcAft>
            </a:pPr>
            <a:r>
              <a:t>1. Empower project managers to serve as “admins” of their project folder and remove the IT bottleneck</a:t>
            </a:r>
          </a:p>
          <a:p>
            <a:pPr>
              <a:spcAft>
                <a:spcPts val="400"/>
              </a:spcAft>
            </a:pPr>
            <a:r>
              <a:t>2. Serve as the master aggregator of project information</a:t>
            </a:r>
          </a:p>
          <a:p>
            <a:pPr>
              <a:spcAft>
                <a:spcPts val="600"/>
              </a:spcAft>
            </a:pPr>
            <a:r>
              <a:rPr sz="1100" b="0" u="none">
                <a:latin typeface="Avenir"/>
              </a:rPr>
              <a:t>The following requirements have selectively been chosen to address both of these use cases.</a:t>
            </a:r>
          </a:p>
          <a:p>
            <a:pPr>
              <a:spcAft>
                <a:spcPts val="800"/>
              </a:spcAft>
            </a:pPr>
            <a:r>
              <a:rPr sz="1100" b="1" u="none">
                <a:latin typeface="Avenir"/>
              </a:rPr>
              <a:t>Assumptions</a:t>
            </a:r>
          </a:p>
          <a:p>
            <a:pPr>
              <a:spcAft>
                <a:spcPts val="400"/>
              </a:spcAft>
            </a:pPr>
            <a:r>
              <a:t>• Folder owners or users with the “can manage projects” role should be considered as Project Managers</a:t>
            </a:r>
          </a:p>
          <a:p>
            <a:pPr>
              <a:spcAft>
                <a:spcPts val="400"/>
              </a:spcAft>
            </a:pPr>
            <a:r>
              <a:t>• Project dashboard is personalized to the user accessing it</a:t>
            </a:r>
          </a:p>
          <a:p>
            <a:pPr>
              <a:spcAft>
                <a:spcPts val="600"/>
              </a:spcAft>
            </a:pPr>
            <a:r>
              <a:rPr sz="1100" b="1" u="none">
                <a:latin typeface="Avenir"/>
              </a:rPr>
              <a:t>Manage Project Team - available for full permission users</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see the option to manage users and groups with access to my project folder from the Project Team tab,</a:t>
            </a:r>
          </a:p>
          <a:p>
            <a:pPr>
              <a:spcAft>
                <a:spcPts val="600"/>
              </a:spcAft>
            </a:pPr>
            <a:r>
              <a:rPr sz="1100" b="0" u="none">
                <a:latin typeface="Avenir"/>
              </a:rPr>
              <a:t>so that I can easily control who has access to my project</a:t>
            </a:r>
          </a:p>
          <a:p>
            <a:pPr>
              <a:spcAft>
                <a:spcPts val="600"/>
              </a:spcAft>
            </a:pPr>
            <a:r>
              <a:rPr sz="1100" b="1" u="none">
                <a:latin typeface="Avenir"/>
              </a:rPr>
              <a:t>Acceptance Criteria:</a:t>
            </a:r>
          </a:p>
          <a:p>
            <a:pPr>
              <a:spcAft>
                <a:spcPts val="600"/>
              </a:spcAft>
            </a:pPr>
            <a:r>
              <a:rPr sz="1100" b="0" u="none">
                <a:latin typeface="Avenir"/>
              </a:rPr>
              <a:t>1. Team management option should be visible to users with full permissions without the condition of  “can manage all groups” role.</a:t>
            </a:r>
          </a:p>
          <a:p>
            <a:pPr>
              <a:spcAft>
                <a:spcPts val="400"/>
              </a:spcAft>
            </a:pPr>
            <a:r>
              <a:t>1. Users shouldn’t be able to create groups if they do not have can manage all groups role.</a:t>
            </a:r>
          </a:p>
          <a:p>
            <a:pPr>
              <a:spcAft>
                <a:spcPts val="800"/>
              </a:spcAft>
            </a:pPr>
            <a:r>
              <a:rPr sz="1100" b="1" u="none">
                <a:latin typeface="Avenir"/>
              </a:rPr>
              <a:t>Story 2: Opening team management in the context of the folder</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open team management view in the folders view  when I open from subfolder</a:t>
            </a:r>
          </a:p>
          <a:p>
            <a:pPr>
              <a:spcAft>
                <a:spcPts val="600"/>
              </a:spcAft>
            </a:pPr>
            <a:r>
              <a:rPr sz="1100" b="1" u="none">
                <a:latin typeface="Avenir"/>
              </a:rPr>
              <a:t>Acceptance Criteria:</a:t>
            </a:r>
          </a:p>
          <a:p>
            <a:pPr>
              <a:spcAft>
                <a:spcPts val="600"/>
              </a:spcAft>
            </a:pPr>
            <a:r>
              <a:rPr sz="1100" b="0" u="none">
                <a:latin typeface="Avenir"/>
              </a:rPr>
              <a:t>1. Opening team management from subfolder should result in opening by folders view with the particular folder marked.</a:t>
            </a:r>
          </a:p>
          <a:p>
            <a:pPr>
              <a:spcAft>
                <a:spcPts val="800"/>
              </a:spcAft>
            </a:pPr>
            <a:r>
              <a:rPr sz="1100" b="1" u="none">
                <a:latin typeface="Avenir"/>
              </a:rPr>
              <a:t>Story 3: Group management</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be able to manage groups of the groups that I am owner of (or every group if I have ca manage all groups.</a:t>
            </a:r>
          </a:p>
          <a:p>
            <a:pPr>
              <a:spcAft>
                <a:spcPts val="600"/>
              </a:spcAft>
            </a:pPr>
            <a:r>
              <a:rPr sz="1100" b="1" u="none">
                <a:latin typeface="Avenir"/>
              </a:rPr>
              <a:t>Acceptance Criteria:</a:t>
            </a:r>
          </a:p>
          <a:p>
            <a:pPr>
              <a:spcAft>
                <a:spcPts val="400"/>
              </a:spcAft>
            </a:pPr>
            <a:r>
              <a:t>1. Opening group members view will have an additional option of addind/removing group members.</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Provide Sensitive content on 'Unpermitted locations' via OLAP</a:t>
            </a:r>
          </a:p>
        </p:txBody>
      </p:sp>
      <p:sp>
        <p:nvSpPr>
          <p:cNvPr id="3" name="Content Placeholder 2"/>
          <p:cNvSpPr>
            <a:spLocks noGrp="1"/>
          </p:cNvSpPr>
          <p:nvPr>
            <p:ph sz="half" idx="1"/>
          </p:nvPr>
        </p:nvSpPr>
        <p:spPr/>
        <p:txBody>
          <a:bodyPr/>
          <a:lstStyle/>
          <a:p>
            <a:pPr>
              <a:spcAft>
                <a:spcPts val="600"/>
              </a:spcAft>
            </a:pPr>
            <a:r>
              <a:rPr sz="1100" b="0" u="none">
                <a:latin typeface="Avenir"/>
              </a:rPr>
              <a:t>Data populated on the S&amp;G dashboard consists of Sensitive content locations across all locations - not just "Unpermitted Locations". We require the ability to look at SC across only Unpermitted locations.</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hlinkClick r:id="rId3"/>
              </a:rPr>
              <a:t>DEL-38410</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Disable new folder creation in MS Teams Integration</a:t>
            </a:r>
          </a:p>
        </p:txBody>
      </p:sp>
      <p:sp>
        <p:nvSpPr>
          <p:cNvPr id="3" name="Content Placeholder 2"/>
          <p:cNvSpPr>
            <a:spLocks noGrp="1"/>
          </p:cNvSpPr>
          <p:nvPr>
            <p:ph sz="half" idx="1"/>
          </p:nvPr>
        </p:nvSpPr>
        <p:spPr/>
        <p:txBody>
          <a:bodyPr/>
          <a:lstStyle/>
          <a:p>
            <a:pPr>
              <a:spcAft>
                <a:spcPts val="600"/>
              </a:spcAft>
            </a:pPr>
            <a:r>
              <a:rPr sz="1100" b="1" u="none">
                <a:latin typeface="Avenir"/>
              </a:rPr>
              <a:t>Product Requirement: MS Teams Integration – Folder Creation Control</a:t>
            </a:r>
          </a:p>
          <a:p>
            <a:pPr>
              <a:spcAft>
                <a:spcPts val="600"/>
              </a:spcAft>
            </a:pPr>
            <a:r>
              <a:rPr sz="1100" b="1" u="none">
                <a:latin typeface="Avenir"/>
              </a:rPr>
              <a:t>Use Case</a:t>
            </a:r>
          </a:p>
          <a:p>
            <a:pPr>
              <a:spcAft>
                <a:spcPts val="600"/>
              </a:spcAft>
            </a:pPr>
            <a:r>
              <a:rPr sz="1100" b="0" u="none">
                <a:latin typeface="Avenir"/>
              </a:rPr>
              <a:t>In the MS Teams integration with Egnyte, when users add a new Egnyte tab, they are prompted to either select an existing folder or create a new one. Choosing to create a new folder automatically generates a folder and an Egnyte group within /Shared/Microsoft Teams Files.</a:t>
            </a:r>
          </a:p>
          <a:p>
            <a:pPr>
              <a:spcAft>
                <a:spcPts val="600"/>
              </a:spcAft>
            </a:pPr>
            <a:r>
              <a:rPr sz="1100" b="1" u="none">
                <a:latin typeface="Avenir"/>
              </a:rPr>
              <a:t>Problem Statement</a:t>
            </a:r>
          </a:p>
          <a:p>
            <a:pPr>
              <a:spcAft>
                <a:spcPts val="400"/>
              </a:spcAft>
            </a:pPr>
            <a:r>
              <a:t>1. Slow Folder Creation – Creating a new folder takes a significant amount of time, causing delays\.</a:t>
            </a:r>
          </a:p>
          <a:p>
            <a:pPr>
              <a:spcAft>
                <a:spcPts val="400"/>
              </a:spcAft>
            </a:pPr>
            <a:r>
              <a:t>2. Duplicate Folder Issues – Newly created folders often result in duplicate entries within \/Shared\/Microsoft Teams Files, specifically landing in a duplicate folder \(e\.g\., *Red Bull \(1\)*\)\. This leads to confusion and clutter as more duplicate locations accumulate over time\.</a:t>
            </a:r>
          </a:p>
          <a:p>
            <a:pPr>
              <a:spcAft>
                <a:spcPts val="400"/>
              </a:spcAft>
            </a:pPr>
            <a:r>
              <a:t>3. Access management - content is uploaded to the folder where access is not controlled</a:t>
            </a:r>
          </a:p>
          <a:p>
            <a:pPr>
              <a:spcAft>
                <a:spcPts val="600"/>
              </a:spcAft>
            </a:pPr>
            <a:r>
              <a:rPr sz="1100" b="1" u="none">
                <a:latin typeface="Avenir"/>
              </a:rPr>
              <a:t>Proposed Solution</a:t>
            </a:r>
          </a:p>
          <a:p>
            <a:pPr>
              <a:spcAft>
                <a:spcPts val="600"/>
              </a:spcAft>
            </a:pPr>
            <a:r>
              <a:rPr sz="1100" b="0" u="none">
                <a:latin typeface="Avenir"/>
              </a:rPr>
              <a:t>Introduce an Admin-controlled setting to</a:t>
            </a:r>
            <a:r>
              <a:rPr sz="1100" b="1" u="none">
                <a:latin typeface="Avenir"/>
              </a:rPr>
              <a:t>disable the option to create new folders</a:t>
            </a:r>
            <a:r>
              <a:rPr sz="1100" b="0" u="none">
                <a:latin typeface="Avenir"/>
              </a:rPr>
              <a:t>during setup. When enabled, users will only be able to select from existing folders where they already have access.</a:t>
            </a:r>
          </a:p>
          <a:p>
            <a:pPr>
              <a:spcAft>
                <a:spcPts val="600"/>
              </a:spcAft>
            </a:pPr>
            <a:r>
              <a:rPr sz="1100" b="1" u="none">
                <a:latin typeface="Avenir"/>
              </a:rPr>
              <a:t>Value Proposition</a:t>
            </a:r>
          </a:p>
          <a:p>
            <a:pPr>
              <a:spcAft>
                <a:spcPts val="600"/>
              </a:spcAft>
            </a:pPr>
            <a:r>
              <a:rPr sz="1100" b="0" u="none">
                <a:latin typeface="Avenir"/>
              </a:rPr>
              <a:t>• Improves User Experience – Reduces folder creation delays\.</a:t>
            </a:r>
          </a:p>
          <a:p>
            <a:pPr>
              <a:spcAft>
                <a:spcPts val="600"/>
              </a:spcAft>
            </a:pPr>
            <a:r>
              <a:rPr sz="1100" b="0" u="none">
                <a:latin typeface="Avenir"/>
              </a:rPr>
              <a:t>• Eliminates Duplicates – Prevents multiple duplicate folder locations, ensuring a cleaner structure\.</a:t>
            </a:r>
          </a:p>
          <a:p>
            <a:pPr>
              <a:spcAft>
                <a:spcPts val="600"/>
              </a:spcAft>
            </a:pPr>
            <a:r>
              <a:rPr sz="1100" b="0" u="none">
                <a:latin typeface="Avenir"/>
              </a:rPr>
              <a:t>• Enhances Control – Allows Admins to enforce folder management policies and maintain a more organized file system\.</a:t>
            </a:r>
          </a:p>
          <a:p>
            <a:pPr>
              <a:spcAft>
                <a:spcPts val="600"/>
              </a:spcAft>
            </a:pPr>
            <a:r>
              <a:rPr sz="1100" b="0" u="none">
                <a:latin typeface="Avenir"/>
              </a:rPr>
              <a:t>• Reduces Confusion – Ensures users work within existing authorized folders, avoiding misplaced files\.</a:t>
            </a:r>
          </a:p>
          <a:p>
            <a:pPr>
              <a:spcAft>
                <a:spcPts val="600"/>
              </a:spcAft>
            </a:pPr>
            <a:r>
              <a:rPr sz="1100" b="0" u="sng">
                <a:latin typeface="Avenir"/>
                <a:hlinkClick r:id="rId2"/>
              </a:rPr>
              <a:t>https://jira.egnyte-it.com/browse/COM-268</a:t>
            </a:r>
          </a:p>
          <a:p>
            <a:pPr>
              <a:spcAft>
                <a:spcPts val="600"/>
              </a:spcAft>
            </a:pPr>
            <a:r>
              <a:rPr sz="1100" b="0" u="sng">
                <a:latin typeface="Avenir"/>
                <a:hlinkClick r:id="rId3"/>
              </a:rPr>
              <a:t>https://jira.egnyte-it.com/browse/SER-3461</a:t>
            </a:r>
          </a:p>
        </p:txBody>
      </p:sp>
      <p:sp>
        <p:nvSpPr>
          <p:cNvPr id="5" name="Text Placeholder 4"/>
          <p:cNvSpPr>
            <a:spLocks noGrp="1"/>
          </p:cNvSpPr>
          <p:nvPr>
            <p:ph type="body" sz="quarter" idx="11"/>
          </p:nvPr>
        </p:nvSpPr>
        <p:spPr/>
        <p:txBody>
          <a:bodyPr/>
          <a:lstStyle/>
          <a:p>
            <a:r>
              <a:rPr sz="1100">
                <a:latin typeface="Avenir"/>
                <a:hlinkClick r:id="rId4"/>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ServiceNow Incident Sync</a:t>
            </a:r>
          </a:p>
        </p:txBody>
      </p:sp>
      <p:sp>
        <p:nvSpPr>
          <p:cNvPr id="3" name="Content Placeholder 2"/>
          <p:cNvSpPr>
            <a:spLocks noGrp="1"/>
          </p:cNvSpPr>
          <p:nvPr>
            <p:ph sz="half" idx="1"/>
          </p:nvPr>
        </p:nvSpPr>
        <p:spPr/>
        <p:txBody>
          <a:bodyPr/>
          <a:lstStyle/>
          <a:p>
            <a:pPr>
              <a:spcAft>
                <a:spcPts val="600"/>
              </a:spcAft>
            </a:pPr>
            <a:r>
              <a:rPr sz="1100" b="0" u="none">
                <a:latin typeface="Avenir"/>
              </a:rPr>
              <a:t>Enhancing the ServiceNow functionality to provide bidirectional sync of ticket status and display the ticket in the third pane within the Secure &amp; Govern (S&amp;G) Issues module involves several detailed steps and considerations. Here’s a breakdown:</a:t>
            </a:r>
          </a:p>
          <a:p>
            <a:pPr>
              <a:spcAft>
                <a:spcPts val="600"/>
              </a:spcAft>
            </a:pPr>
            <a:r>
              <a:rPr sz="1100" b="0" u="none">
                <a:latin typeface="Avenir"/>
              </a:rPr>
              <a:t>1.</a:t>
            </a:r>
            <a:r>
              <a:rPr sz="1100" b="1" u="none">
                <a:latin typeface="Avenir"/>
              </a:rPr>
              <a:t>Bidirectional Sync of Ticket Status</a:t>
            </a:r>
          </a:p>
          <a:p>
            <a:pPr>
              <a:spcAft>
                <a:spcPts val="400"/>
              </a:spcAft>
            </a:pPr>
            <a:r>
              <a:t>• Sync Status Updates from ServiceNow to Secure &amp; Govern: Automatically update the status of tickets in Secure &amp; Govern whenever the status changes in ServiceNow. For example, if a ticket is marked as “Resolved” or “In Progress” in ServiceNow, this update should reflect in the S&amp;G Issues module without manual intervention.</a:t>
            </a:r>
          </a:p>
          <a:p>
            <a:pPr>
              <a:spcAft>
                <a:spcPts val="400"/>
              </a:spcAft>
            </a:pPr>
            <a:r>
              <a:t>• Sync Status Updates from Secure &amp; Govern to ServiceNow: Allow updates made to the ticket status in Secure &amp; Govern (if any) to sync back to ServiceNow. This ensures that both platforms maintain a consistent view of the ticket’s current state.</a:t>
            </a:r>
          </a:p>
          <a:p>
            <a:pPr>
              <a:spcAft>
                <a:spcPts val="400"/>
              </a:spcAft>
            </a:pPr>
            <a:r>
              <a:t>• Reduce Communication Gaps: The sync helps eliminate communication gaps, ensuring that teams using Secure &amp; Govern can see the latest ticket status without needing to switch platforms.</a:t>
            </a:r>
          </a:p>
          <a:p>
            <a:pPr>
              <a:spcAft>
                <a:spcPts val="400"/>
              </a:spcAft>
            </a:pPr>
            <a:r>
              <a:t>• Automated Polling or Webhooks: Implement mechanisms like periodic polling or webhooks to detect and trigger updates between the systems to maintain real-time or near-real-time synchronization.</a:t>
            </a:r>
          </a:p>
          <a:p>
            <a:pPr>
              <a:spcAft>
                <a:spcPts val="600"/>
              </a:spcAft>
            </a:pPr>
            <a:r>
              <a:rPr sz="1100" b="0" u="none">
                <a:latin typeface="Avenir"/>
              </a:rPr>
              <a:t>2.</a:t>
            </a:r>
            <a:r>
              <a:rPr sz="1100" b="1" u="none">
                <a:latin typeface="Avenir"/>
              </a:rPr>
              <a:t>Display ServiceNow Ticket in the Third Pane within Secure &amp; Govern Issues Module</a:t>
            </a:r>
          </a:p>
          <a:p>
            <a:pPr>
              <a:spcAft>
                <a:spcPts val="400"/>
              </a:spcAft>
            </a:pPr>
            <a:r>
              <a:t>• Clickable Ticket Link: Make the ticket ID or title clickable to open the full ServiceNow ticket in a new window or tab. This provides quick access to the full ticket details if more in-depth review or actions are needed.</a:t>
            </a:r>
          </a:p>
          <a:p>
            <a:pPr>
              <a:spcAft>
                <a:spcPts val="400"/>
              </a:spcAft>
            </a:pPr>
            <a:r>
              <a:t>• Live Status Updates in Pane: Ensure that the ticket status in the third pane updates in real-time (via the bidirectional sync) so that users have an up-to-date view of the issue’s progress.</a:t>
            </a:r>
          </a:p>
          <a:p>
            <a:pPr>
              <a:spcAft>
                <a:spcPts val="400"/>
              </a:spcAft>
            </a:pPr>
            <a:r>
              <a:t>• Enhanced Usability: This integration reduces the need for users to switch between Secure &amp; Govern and ServiceNow, improving efficiency for security and operations teams. The third-pane display also helps users get a consolidated view of their issues and related incidents in a single interface.</a:t>
            </a:r>
          </a:p>
          <a:p>
            <a:pPr>
              <a:spcAft>
                <a:spcPts val="600"/>
              </a:spcAft>
            </a:pPr>
            <a:r>
              <a:rPr sz="1100" b="0" u="none">
                <a:latin typeface="Avenir"/>
              </a:rPr>
              <a:t>3.</a:t>
            </a:r>
            <a:r>
              <a:rPr sz="1100" b="1" u="none">
                <a:latin typeface="Avenir"/>
              </a:rPr>
              <a:t>Benefits of the Enhancement</a:t>
            </a:r>
          </a:p>
          <a:p>
            <a:pPr>
              <a:spcAft>
                <a:spcPts val="400"/>
              </a:spcAft>
            </a:pPr>
            <a:r>
              <a:t>• Streamlined Incident Management: By integrating status updates and a visual display of ServiceNow tickets in Secure &amp; Govern, incident management becomes more streamlined, as users can track and respond to incidents directly.</a:t>
            </a:r>
          </a:p>
          <a:p>
            <a:pPr>
              <a:spcAft>
                <a:spcPts val="400"/>
              </a:spcAft>
            </a:pPr>
            <a:r>
              <a:t>• Improved Transparency and Communication: Both the security and IT teams gain access to the latest status, improving transparency and collaboration. Secure &amp; Govern users can see real-time ticket information without accessing ServiceNow directly.</a:t>
            </a:r>
          </a:p>
          <a:p>
            <a:pPr>
              <a:spcAft>
                <a:spcPts val="400"/>
              </a:spcAft>
            </a:pPr>
            <a:r>
              <a:t>• Efficient Workflow: Eliminates redundant steps of switching between platforms, saving time and reducing errors.</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Procore Power Users -&gt; widget</a:t>
            </a:r>
          </a:p>
        </p:txBody>
      </p:sp>
      <p:sp>
        <p:nvSpPr>
          <p:cNvPr id="3" name="Content Placeholder 2"/>
          <p:cNvSpPr>
            <a:spLocks noGrp="1"/>
          </p:cNvSpPr>
          <p:nvPr>
            <p:ph sz="half" idx="1"/>
          </p:nvPr>
        </p:nvSpPr>
        <p:spPr/>
        <p:txBody>
          <a:bodyPr/>
          <a:lstStyle/>
          <a:p>
            <a:pPr>
              <a:spcAft>
                <a:spcPts val="600"/>
              </a:spcAft>
            </a:pPr>
            <a:r>
              <a:rPr sz="1100" b="0" u="none">
                <a:latin typeface="Avenir"/>
              </a:rPr>
              <a:t>Story: Procore WidgetAs a user with the Procore integration enabled,I want to configure and manage my Procore project sync from the dashboard, so that I have full visibility into my files syncing to and from Procore</a:t>
            </a:r>
          </a:p>
          <a:p>
            <a:pPr>
              <a:spcAft>
                <a:spcPts val="800"/>
              </a:spcAft>
            </a:pPr>
            <a:r>
              <a:rPr sz="1100" b="1" u="none">
                <a:latin typeface="Avenir"/>
              </a:rPr>
              <a:t>Acceptance Criteria:</a:t>
            </a:r>
          </a:p>
          <a:p>
            <a:pPr>
              <a:spcAft>
                <a:spcPts val="400"/>
              </a:spcAft>
            </a:pPr>
            <a:r>
              <a:t>1. UX design is required and that is available already</a:t>
            </a:r>
          </a:p>
          <a:p>
            <a:pPr>
              <a:spcAft>
                <a:spcPts val="400"/>
              </a:spcAft>
            </a:pPr>
            <a:r>
              <a:t>2. A new Procore widget should be created on the Dashboard.</a:t>
            </a:r>
          </a:p>
          <a:p>
            <a:pPr>
              <a:spcAft>
                <a:spcPts val="400"/>
              </a:spcAft>
            </a:pPr>
            <a:r>
              <a:t>3. Once configured, the widget should include the Procore Project being synced, the Egnyte folder selected for syncing, the last successful sync, and the service account used.</a:t>
            </a:r>
          </a:p>
          <a:p>
            <a:pPr>
              <a:spcAft>
                <a:spcPts val="400"/>
              </a:spcAft>
            </a:pPr>
            <a:r>
              <a:t>4. The widget should be visible on the project dashboard only for users that have enabled the integration.</a:t>
            </a:r>
          </a:p>
          <a:p>
            <a:pPr>
              <a:spcAft>
                <a:spcPts val="400"/>
              </a:spcAft>
            </a:pPr>
            <a:r>
              <a:t>5. Admins or PUs with permissions to configure the Procore Project sync should be able to initiate the configuration directly from the Project Dashboard widget.</a:t>
            </a:r>
          </a:p>
          <a:p>
            <a:pPr>
              <a:spcAft>
                <a:spcPts val="400"/>
              </a:spcAft>
            </a:pPr>
            <a:r>
              <a:t>6. Admins or PUs with permissions to configure the Procore Project sync should be able to stop and remove the connection directly from the Project Dashboard widget.</a:t>
            </a:r>
          </a:p>
          <a:p>
            <a:pPr>
              <a:spcAft>
                <a:spcPts val="400"/>
              </a:spcAft>
            </a:pPr>
            <a:r>
              <a:t>7. Users without permissions to configure the Procore Project sync, but with the ability to view the project folder should be able to view the status of the Procore connection from the widget</a:t>
            </a:r>
          </a:p>
          <a:p>
            <a:pPr>
              <a:spcAft>
                <a:spcPts val="600"/>
              </a:spcAft>
            </a:pPr>
            <a:r>
              <a:rPr sz="1100" b="0" u="none">
                <a:latin typeface="Avenir"/>
              </a:rPr>
              <a:t>Resources:</a:t>
            </a:r>
          </a:p>
          <a:p>
            <a:pPr>
              <a:spcAft>
                <a:spcPts val="400"/>
              </a:spcAft>
            </a:pPr>
            <a:r>
              <a:t>• </a:t>
            </a:r>
            <a:r>
              <a:rPr sz="1100" b="0" u="sng">
                <a:latin typeface="Avenir"/>
                <a:hlinkClick r:id="rId2"/>
              </a:rPr>
              <a:t>https://egnyte.atlassian.net/wiki/spaces/AEC/pages/1262190598/Procore+Widget+Requirements+-+Project+Dashboard</a:t>
            </a:r>
          </a:p>
          <a:p>
            <a:pPr>
              <a:spcAft>
                <a:spcPts val="400"/>
              </a:spcAft>
            </a:pPr>
            <a:r>
              <a:t>• </a:t>
            </a:r>
            <a:r>
              <a:rPr sz="1100" b="0" u="sng">
                <a:latin typeface="Avenir"/>
                <a:hlinkClick r:id="rId3"/>
              </a:rPr>
              <a:t>https://www.figma.com/design/ZBxPaDgTrrYniqCXSU4D4L/AEC-~~-Procore-dashboard-widget-~~-Q1-2025?node-id=1-4&amp;p=f&amp;t=17kEzoN1x59VZ6ve-0</a:t>
            </a:r>
          </a:p>
          <a:p>
            <a:pPr>
              <a:spcAft>
                <a:spcPts val="800"/>
              </a:spcAft>
            </a:pPr>
            <a:r>
              <a:rPr sz="1100" b="1" u="none">
                <a:latin typeface="Avenir"/>
              </a:rPr>
              <a:t>Expectation for Q2-2025:</a:t>
            </a:r>
          </a:p>
          <a:p>
            <a:pPr>
              <a:spcAft>
                <a:spcPts val="400"/>
              </a:spcAft>
            </a:pPr>
            <a:r>
              <a:t>1. Development is expected to be completed by Q1 and GA by Q2.</a:t>
            </a:r>
          </a:p>
        </p:txBody>
      </p:sp>
      <p:sp>
        <p:nvSpPr>
          <p:cNvPr id="5" name="Text Placeholder 4"/>
          <p:cNvSpPr>
            <a:spLocks noGrp="1"/>
          </p:cNvSpPr>
          <p:nvPr>
            <p:ph type="body" sz="quarter" idx="11"/>
          </p:nvPr>
        </p:nvSpPr>
        <p:spPr/>
        <p:txBody>
          <a:bodyPr/>
          <a:lstStyle/>
          <a:p>
            <a:r>
              <a:rPr sz="1100">
                <a:latin typeface="Avenir"/>
                <a:hlinkClick r:id="rId4"/>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Other Plans Page for Customers: Trials</a:t>
            </a:r>
          </a:p>
        </p:txBody>
      </p:sp>
      <p:sp>
        <p:nvSpPr>
          <p:cNvPr id="3" name="Content Placeholder 2"/>
          <p:cNvSpPr>
            <a:spLocks noGrp="1"/>
          </p:cNvSpPr>
          <p:nvPr>
            <p:ph sz="half" idx="1"/>
          </p:nvPr>
        </p:nvSpPr>
        <p:spPr/>
        <p:txBody>
          <a:bodyPr/>
          <a:lstStyle/>
          <a:p>
            <a:pPr>
              <a:spcAft>
                <a:spcPts val="600"/>
              </a:spcAft>
            </a:pPr>
            <a:r>
              <a:rPr sz="1100" b="0" u="none">
                <a:latin typeface="Avenir"/>
              </a:rPr>
              <a:t>placeholder</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hlinkClick r:id="rId3"/>
              </a:rPr>
              <a:t>APPS-13646</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Migrate Data from Dropbox to Egnyte - GA</a:t>
            </a:r>
          </a:p>
        </p:txBody>
      </p:sp>
      <p:sp>
        <p:nvSpPr>
          <p:cNvPr id="3" name="Content Placeholder 2"/>
          <p:cNvSpPr>
            <a:spLocks noGrp="1"/>
          </p:cNvSpPr>
          <p:nvPr>
            <p:ph sz="half" idx="1"/>
          </p:nvPr>
        </p:nvSpPr>
        <p:spPr/>
        <p:txBody>
          <a:bodyPr/>
          <a:lstStyle/>
          <a:p>
            <a:pPr>
              <a:spcAft>
                <a:spcPts val="600"/>
              </a:spcAft>
            </a:pPr>
            <a:r>
              <a:rPr sz="1100" b="0" u="none">
                <a:latin typeface="Avenir"/>
              </a:rPr>
              <a:t>Migrate data from Dropbox to Egnyte using our Content Lifecycle product. Define what GA means for this product. Must be available to some or all customers to self-serve.</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Setting Webhook limit at the domain level using FF</a:t>
            </a:r>
          </a:p>
        </p:txBody>
      </p:sp>
      <p:sp>
        <p:nvSpPr>
          <p:cNvPr id="3" name="Content Placeholder 2"/>
          <p:cNvSpPr>
            <a:spLocks noGrp="1"/>
          </p:cNvSpPr>
          <p:nvPr>
            <p:ph sz="half" idx="1"/>
          </p:nvPr>
        </p:nvSpPr>
        <p:spPr/>
        <p:txBody>
          <a:bodyPr/>
          <a:lstStyle/>
          <a:p>
            <a:pPr>
              <a:spcAft>
                <a:spcPts val="600"/>
              </a:spcAft>
            </a:pPr>
            <a:r>
              <a:rPr sz="1100" b="1" u="none">
                <a:latin typeface="Avenir"/>
              </a:rPr>
              <a:t>Issue:</a:t>
            </a:r>
            <a:r>
              <a:rPr sz="1100" b="0" u="none">
                <a:latin typeface="Avenir"/>
              </a:rPr>
              <a:t>Currently, the webhook limit is set at the data center (DC) level, meaning any increase in the limit applies to all customers. This is not ideal from a scalability and load management perspective. As a result, individual customers requesting a higher webhook limit cannot be accommodated without impacting others. The current webhook limit is 10 for all customers.</a:t>
            </a:r>
          </a:p>
          <a:p>
            <a:pPr>
              <a:spcAft>
                <a:spcPts val="600"/>
              </a:spcAft>
            </a:pPr>
            <a:r>
              <a:rPr sz="1100" b="1" u="none">
                <a:latin typeface="Avenir"/>
              </a:rPr>
              <a:t>Solution:</a:t>
            </a:r>
            <a:r>
              <a:rPr sz="1100" b="0" u="none">
                <a:latin typeface="Avenir"/>
              </a:rPr>
              <a:t>To address this, we need to introduce a domain-level feature flag that allows for a higher webhook creation limit based on customer demand and specific use cases. This will enable us to grant exceptions to select customers without affecting the overall system performance.</a:t>
            </a:r>
            <a:r>
              <a:rPr sz="1100" b="0" u="sng">
                <a:latin typeface="Avenir"/>
                <a:hlinkClick r:id="rId2"/>
              </a:rPr>
              <a:t>https://jira.egnyte-it.com/browse/PINT-14850</a:t>
            </a:r>
          </a:p>
        </p:txBody>
      </p:sp>
      <p:sp>
        <p:nvSpPr>
          <p:cNvPr id="5" name="Text Placeholder 4"/>
          <p:cNvSpPr>
            <a:spLocks noGrp="1"/>
          </p:cNvSpPr>
          <p:nvPr>
            <p:ph type="body" sz="quarter" idx="11"/>
          </p:nvPr>
        </p:nvSpPr>
        <p:spPr/>
        <p:txBody>
          <a:bodyPr/>
          <a:lstStyle/>
          <a:p>
            <a:r>
              <a:rPr sz="1100">
                <a:latin typeface="Avenir"/>
                <a:hlinkClick r:id="rId3"/>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Complete revamp of Egnyte developer portal</a:t>
            </a:r>
          </a:p>
        </p:txBody>
      </p:sp>
      <p:sp>
        <p:nvSpPr>
          <p:cNvPr id="3" name="Content Placeholder 2"/>
          <p:cNvSpPr>
            <a:spLocks noGrp="1"/>
          </p:cNvSpPr>
          <p:nvPr>
            <p:ph sz="half" idx="1"/>
          </p:nvPr>
        </p:nvSpPr>
        <p:spPr/>
        <p:txBody>
          <a:bodyPr/>
          <a:lstStyle/>
          <a:p>
            <a:pPr>
              <a:spcAft>
                <a:spcPts val="600"/>
              </a:spcAft>
            </a:pPr>
            <a:r>
              <a:rPr sz="1100" b="0" u="none">
                <a:latin typeface="Avenir"/>
              </a:rPr>
              <a:t>For the below we have already started the discovery of right tool for documentation, currently we are talking with APIdog, Theneo, Document360 (</a:t>
            </a:r>
            <a:r>
              <a:rPr sz="1100" b="0" u="sng">
                <a:latin typeface="Avenir"/>
                <a:hlinkClick r:id="rId2"/>
              </a:rPr>
              <a:t>https://egnyte.atlassian.net/wiki/spaces/PINT/pages/1429864598/AI-Powered+Tools+for+Generating+API+Documentation</a:t>
            </a:r>
            <a:r>
              <a:rPr sz="1100" b="0" u="none">
                <a:latin typeface="Avenir"/>
              </a:rPr>
              <a:t>) :</a:t>
            </a:r>
          </a:p>
          <a:p>
            <a:pPr>
              <a:spcAft>
                <a:spcPts val="600"/>
              </a:spcAft>
            </a:pPr>
            <a:r>
              <a:rPr sz="1100" b="0" u="none">
                <a:latin typeface="Avenir"/>
              </a:rPr>
              <a:t>The</a:t>
            </a:r>
            <a:r>
              <a:rPr sz="1100" b="1" u="none">
                <a:latin typeface="Avenir"/>
              </a:rPr>
              <a:t>Egnyte Developer Portal</a:t>
            </a:r>
            <a:r>
              <a:rPr sz="1100" b="0" u="none">
                <a:latin typeface="Avenir"/>
              </a:rPr>
              <a:t>will undergo a complete revamp to enhance usability, improve API documentation, and provide a more seamless experience for developers. The new portal will feature an intuitive interface, updated guides, and better support for integrations with Egnyte services. This update aims to streamline API adoption, making it easier for developers to explore, test, and implement Egnyte’s capabilities in their applications.</a:t>
            </a:r>
          </a:p>
          <a:p>
            <a:pPr>
              <a:spcAft>
                <a:spcPts val="600"/>
              </a:spcAft>
            </a:pPr>
            <a:r>
              <a:rPr sz="1100" b="0" u="none">
                <a:latin typeface="Avenir"/>
              </a:rPr>
              <a:t>Additionally,</a:t>
            </a:r>
            <a:r>
              <a:rPr sz="1100" b="1" u="none">
                <a:latin typeface="Avenir"/>
              </a:rPr>
              <a:t>AI-powered search</a:t>
            </a:r>
            <a:r>
              <a:rPr sz="1100" b="0" u="none">
                <a:latin typeface="Avenir"/>
              </a:rPr>
              <a:t>is will be looked upon in the portal to improve content discoverability. This advanced search functionality will leverage AI to provide more relevant results, intelligently surfacing documentation, code snippets, and troubleshooting guides based on user queries. The goal is to reduce friction in finding information and improve developer productivity by offering precise and contextual search results.</a:t>
            </a:r>
          </a:p>
          <a:p>
            <a:pPr>
              <a:spcAft>
                <a:spcPts val="600"/>
              </a:spcAft>
            </a:pPr>
            <a:r>
              <a:rPr sz="1100" b="0" u="none">
                <a:latin typeface="Avenir"/>
              </a:rPr>
              <a:t>These enhancements will provide a more user-friendly and efficient platform for developers, driving better engagement and faster integration with Egnyte’s ecosystem.</a:t>
            </a:r>
          </a:p>
        </p:txBody>
      </p:sp>
      <p:sp>
        <p:nvSpPr>
          <p:cNvPr id="5" name="Text Placeholder 4"/>
          <p:cNvSpPr>
            <a:spLocks noGrp="1"/>
          </p:cNvSpPr>
          <p:nvPr>
            <p:ph type="body" sz="quarter" idx="11"/>
          </p:nvPr>
        </p:nvSpPr>
        <p:spPr/>
        <p:txBody>
          <a:bodyPr/>
          <a:lstStyle/>
          <a:p>
            <a:r>
              <a:rPr sz="1100">
                <a:latin typeface="Avenir"/>
                <a:hlinkClick r:id="rId3"/>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Google Photos Import</a:t>
            </a:r>
          </a:p>
        </p:txBody>
      </p:sp>
      <p:sp>
        <p:nvSpPr>
          <p:cNvPr id="3" name="Content Placeholder 2"/>
          <p:cNvSpPr>
            <a:spLocks noGrp="1"/>
          </p:cNvSpPr>
          <p:nvPr>
            <p:ph sz="half" idx="1"/>
          </p:nvPr>
        </p:nvSpPr>
        <p:spPr/>
        <p:txBody>
          <a:bodyPr/>
          <a:lstStyle/>
          <a:p>
            <a:pPr>
              <a:spcAft>
                <a:spcPts val="600"/>
              </a:spcAft>
            </a:pPr>
            <a:r>
              <a:rPr sz="1100" b="0" u="sng">
                <a:latin typeface="Avenir"/>
                <a:hlinkClick r:id="rId2"/>
              </a:rPr>
              <a:t>https://jira.egnyte-it.com/browse/PINT-16612</a:t>
            </a:r>
            <a:r>
              <a:rPr sz="1100" b="0" u="none">
                <a:latin typeface="Avenir"/>
              </a:rPr>
              <a:t>:taken from Hackathon.</a:t>
            </a:r>
          </a:p>
        </p:txBody>
      </p:sp>
      <p:sp>
        <p:nvSpPr>
          <p:cNvPr id="5" name="Text Placeholder 4"/>
          <p:cNvSpPr>
            <a:spLocks noGrp="1"/>
          </p:cNvSpPr>
          <p:nvPr>
            <p:ph type="body" sz="quarter" idx="11"/>
          </p:nvPr>
        </p:nvSpPr>
        <p:spPr/>
        <p:txBody>
          <a:bodyPr/>
          <a:lstStyle/>
          <a:p>
            <a:r>
              <a:rPr sz="1100">
                <a:latin typeface="Avenir"/>
                <a:hlinkClick r:id="rId3"/>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Ability to specify URLs in Sources</a:t>
            </a:r>
          </a:p>
        </p:txBody>
      </p:sp>
      <p:sp>
        <p:nvSpPr>
          <p:cNvPr id="3" name="Content Placeholder 2"/>
          <p:cNvSpPr>
            <a:spLocks noGrp="1"/>
          </p:cNvSpPr>
          <p:nvPr>
            <p:ph sz="half" idx="1"/>
          </p:nvPr>
        </p:nvSpPr>
        <p:spPr/>
        <p:txBody>
          <a:bodyPr/>
          <a:lstStyle/>
          <a:p>
            <a:endParaRPr/>
          </a:p>
          <a:p>
            <a:r>
              <a:rPr sz="1100">
                <a:latin typeface="Avenir"/>
              </a:rPr>
              <a:t>The description is empty.</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[AEC] AEC Image Classification - Phase 2</a:t>
            </a:r>
          </a:p>
        </p:txBody>
      </p:sp>
      <p:sp>
        <p:nvSpPr>
          <p:cNvPr id="3" name="Content Placeholder 2"/>
          <p:cNvSpPr>
            <a:spLocks noGrp="1"/>
          </p:cNvSpPr>
          <p:nvPr>
            <p:ph sz="half" idx="1"/>
          </p:nvPr>
        </p:nvSpPr>
        <p:spPr/>
        <p:txBody>
          <a:bodyPr/>
          <a:lstStyle/>
          <a:p>
            <a:pPr>
              <a:spcAft>
                <a:spcPts val="600"/>
              </a:spcAft>
            </a:pPr>
            <a:r>
              <a:rPr sz="1100" b="0" u="none">
                <a:latin typeface="Avenir"/>
              </a:rPr>
              <a:t>Note: This is phase-2 of the feature. Phase 1 was completed in 2024. Phase-1 completed the auto identification of items, so the feature is usable by end users. However, there are additional UX and filtering enhancements that were postponed and are grouped as phase-2.</a:t>
            </a:r>
          </a:p>
          <a:p>
            <a:pPr>
              <a:spcAft>
                <a:spcPts val="600"/>
              </a:spcAft>
            </a:pPr>
            <a:r>
              <a:rPr sz="1100" b="1" u="none">
                <a:latin typeface="Avenir"/>
              </a:rPr>
              <a:t>Problem:</a:t>
            </a:r>
          </a:p>
          <a:p>
            <a:pPr>
              <a:spcAft>
                <a:spcPts val="600"/>
              </a:spcAft>
            </a:pPr>
            <a:r>
              <a:rPr sz="1100" b="0" u="none">
                <a:latin typeface="Avenir"/>
              </a:rPr>
              <a:t>Construction progress photos are vital to documenting the progress of a construction job site. They allow users to review the state of a project at a given point in time which is commonly required for offsite personnel to receive progress updates, for users to review constructibility issues, or even to dispute legal issues later on down the road.</a:t>
            </a:r>
          </a:p>
          <a:p>
            <a:pPr>
              <a:spcAft>
                <a:spcPts val="600"/>
              </a:spcAft>
            </a:pPr>
            <a:r>
              <a:rPr sz="1100" b="0" u="none">
                <a:latin typeface="Avenir"/>
              </a:rPr>
              <a:t>However the value of these images is often greatly diminished because there are many challenges with capturing, organizing, and finding the photos that are needed. Egnyte helps support the capture/upload of job site images with the Smart Upload feature today. This feature helps users to get images off a mobile device and into the appropriate project folder in the cloud. Once the photos are dumped into a common folder however, users can have difficulty sorting through them and finding a specific image that they need.</a:t>
            </a:r>
          </a:p>
          <a:p>
            <a:pPr>
              <a:spcAft>
                <a:spcPts val="600"/>
              </a:spcAft>
            </a:pPr>
            <a:r>
              <a:rPr sz="1100" b="1" u="none">
                <a:latin typeface="Avenir"/>
              </a:rPr>
              <a:t>Solution:</a:t>
            </a:r>
          </a:p>
          <a:p>
            <a:pPr>
              <a:spcAft>
                <a:spcPts val="600"/>
              </a:spcAft>
            </a:pPr>
            <a:r>
              <a:rPr sz="1100" b="0" u="none">
                <a:latin typeface="Avenir"/>
              </a:rPr>
              <a:t>After a user creates a project folder, any images that are uploadedwithin that project folder are automatically classified and taggedwith the built-in classes trained on AEC specific images. Thisallows users to search and filter their construction progress photos bythe contents within the image.</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hlinkClick r:id="rId3"/>
              </a:rPr>
              <a:t>Link to requirements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PVI - Milestone 14.1 - Accuracy of Deployment</a:t>
            </a:r>
          </a:p>
        </p:txBody>
      </p:sp>
      <p:sp>
        <p:nvSpPr>
          <p:cNvPr id="3" name="Content Placeholder 2"/>
          <p:cNvSpPr>
            <a:spLocks noGrp="1"/>
          </p:cNvSpPr>
          <p:nvPr>
            <p:ph sz="half" idx="1"/>
          </p:nvPr>
        </p:nvSpPr>
        <p:spPr/>
        <p:txBody>
          <a:bodyPr/>
          <a:lstStyle/>
          <a:p>
            <a:pPr>
              <a:spcAft>
                <a:spcPts val="800"/>
              </a:spcAft>
            </a:pPr>
            <a:r>
              <a:rPr sz="1100" b="1" u="none">
                <a:latin typeface="Avenir"/>
              </a:rPr>
              <a:t>Background and Strategic Fit:</a:t>
            </a:r>
          </a:p>
          <a:p>
            <a:pPr>
              <a:spcAft>
                <a:spcPts val="600"/>
              </a:spcAft>
            </a:pPr>
            <a:r>
              <a:rPr sz="1100" b="0" u="none">
                <a:latin typeface="Avenir"/>
              </a:rPr>
              <a:t>Currently, there are thousands of PVIs created over time due to various customizations. A plan created with a different price, a different user/storage, or feature set requires a new manual PVI close. Also there is no formal association between a cloned PVI and its source PVI for audit purposes. PVIs have a static structure as well. This means that once a PVI is created it does not reference new features or services developed in the future. We are set to re-imagine this and create a new architecture that will allow MI to be more flexible.</a:t>
            </a:r>
          </a:p>
          <a:p>
            <a:pPr>
              <a:spcAft>
                <a:spcPts val="800"/>
              </a:spcAft>
            </a:pPr>
            <a:r>
              <a:rPr sz="1100" b="1" u="none">
                <a:latin typeface="Avenir"/>
              </a:rPr>
              <a:t>Goals:</a:t>
            </a:r>
          </a:p>
          <a:p>
            <a:pPr>
              <a:spcAft>
                <a:spcPts val="400"/>
              </a:spcAft>
            </a:pPr>
            <a:r>
              <a:t>• Start identifying items that can be automated or updated to improve the speed of features being released.</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hlinkClick r:id="rId3"/>
              </a:rPr>
              <a:t>APPS-11863</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Mover] Data Collection APIs (Spillover)</a:t>
            </a:r>
          </a:p>
        </p:txBody>
      </p:sp>
      <p:sp>
        <p:nvSpPr>
          <p:cNvPr id="3" name="Content Placeholder 2"/>
          <p:cNvSpPr>
            <a:spLocks noGrp="1"/>
          </p:cNvSpPr>
          <p:nvPr>
            <p:ph sz="half" idx="1"/>
          </p:nvPr>
        </p:nvSpPr>
        <p:spPr/>
        <p:txBody>
          <a:bodyPr/>
          <a:lstStyle/>
          <a:p>
            <a:endParaRPr/>
          </a:p>
          <a:p>
            <a:r>
              <a:rPr sz="1100">
                <a:latin typeface="Avenir"/>
              </a:rPr>
              <a:t>The description is empty.</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hlinkClick r:id="rId3"/>
              </a:rPr>
              <a:t>Link to requirements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Distributors model - adjust MSP Reseller dashboard</a:t>
            </a:r>
          </a:p>
        </p:txBody>
      </p:sp>
      <p:sp>
        <p:nvSpPr>
          <p:cNvPr id="3" name="Content Placeholder 2"/>
          <p:cNvSpPr>
            <a:spLocks noGrp="1"/>
          </p:cNvSpPr>
          <p:nvPr>
            <p:ph sz="half" idx="1"/>
          </p:nvPr>
        </p:nvSpPr>
        <p:spPr/>
        <p:txBody>
          <a:bodyPr/>
          <a:lstStyle/>
          <a:p>
            <a:pPr>
              <a:spcAft>
                <a:spcPts val="600"/>
              </a:spcAft>
            </a:pPr>
            <a:r>
              <a:rPr sz="1100" b="1" u="none">
                <a:latin typeface="Avenir"/>
              </a:rPr>
              <a:t>Estimate should be done for the current UI</a:t>
            </a:r>
            <a:r>
              <a:rPr sz="1100" b="0" u="none">
                <a:latin typeface="Avenir"/>
              </a:rPr>
              <a:t>- new UI will be done later</a:t>
            </a:r>
          </a:p>
          <a:p>
            <a:pPr>
              <a:spcAft>
                <a:spcPts val="600"/>
              </a:spcAft>
            </a:pPr>
            <a:r>
              <a:rPr sz="1100" b="0" u="none">
                <a:latin typeface="Avenir"/>
              </a:rPr>
              <a:t>Important: hiding options means hiding buttons AND endpoint restrictions</a:t>
            </a:r>
          </a:p>
          <a:p>
            <a:pPr>
              <a:spcAft>
                <a:spcPts val="600"/>
              </a:spcAft>
            </a:pPr>
            <a:r>
              <a:rPr sz="1100" b="1" u="none">
                <a:latin typeface="Avenir"/>
              </a:rPr>
              <a:t>Options that should be limited for Pax8 MSPs</a:t>
            </a:r>
          </a:p>
          <a:p>
            <a:pPr>
              <a:spcAft>
                <a:spcPts val="400"/>
              </a:spcAft>
            </a:pPr>
            <a:r>
              <a:t>1. New Customer - should not be available, trials should be done in Pax8</a:t>
            </a:r>
          </a:p>
          <a:p>
            <a:pPr>
              <a:spcAft>
                <a:spcPts val="400"/>
              </a:spcAft>
            </a:pPr>
            <a:r>
              <a:t>2. My Customers</a:t>
            </a:r>
          </a:p>
          <a:p>
            <a:pPr>
              <a:spcAft>
                <a:spcPts val="400"/>
              </a:spcAft>
            </a:pPr>
            <a:r>
              <a:t>3. Usage Details - should not be available</a:t>
            </a:r>
          </a:p>
          <a:p>
            <a:pPr>
              <a:spcAft>
                <a:spcPts val="400"/>
              </a:spcAft>
            </a:pPr>
            <a:r>
              <a:t>4. Billing Details</a:t>
            </a:r>
          </a:p>
          <a:p>
            <a:pPr>
              <a:spcAft>
                <a:spcPts val="400"/>
              </a:spcAft>
            </a:pPr>
            <a:r>
              <a:t>5. My Company - should not be available</a:t>
            </a:r>
          </a:p>
          <a:p>
            <a:pPr>
              <a:spcAft>
                <a:spcPts val="400"/>
              </a:spcAft>
            </a:pPr>
            <a:r>
              <a:t>6. Settings - table "Setup Protect plans" should not be displayed - Pax8 Resellers should have platform or Gen4 plans which have protect included, not separate.</a:t>
            </a:r>
          </a:p>
          <a:p>
            <a:pPr>
              <a:spcAft>
                <a:spcPts val="600"/>
              </a:spcAft>
            </a:pPr>
            <a:r>
              <a:rPr sz="1100" b="1" u="none">
                <a:latin typeface="Avenir"/>
              </a:rPr>
              <a:t>Options that should be available for Pax8 MSPs</a:t>
            </a:r>
            <a:r>
              <a:rPr sz="1100" b="0" u="none">
                <a:latin typeface="Avenir"/>
              </a:rPr>
              <a:t>7. In My Customers tab:</a:t>
            </a:r>
          </a:p>
          <a:p>
            <a:pPr>
              <a:spcAft>
                <a:spcPts val="400"/>
              </a:spcAft>
            </a:pPr>
            <a:r>
              <a:t>1. Table with Customer should be available to show data like power users, storage, allow to download CSV report on their child domains ("Export" button on the top of the table)</a:t>
            </a:r>
          </a:p>
          <a:p>
            <a:pPr>
              <a:spcAft>
                <a:spcPts val="400"/>
              </a:spcAft>
            </a:pPr>
            <a:r>
              <a:t>2. Multi Tenant Administration should be available</a:t>
            </a:r>
          </a:p>
          <a:p>
            <a:pPr>
              <a:spcAft>
                <a:spcPts val="600"/>
              </a:spcAft>
            </a:pPr>
            <a:r>
              <a:rPr sz="1100" b="0" u="none">
                <a:latin typeface="Avenir"/>
              </a:rPr>
              <a:t>8. My Users</a:t>
            </a:r>
          </a:p>
          <a:p>
            <a:pPr>
              <a:spcAft>
                <a:spcPts val="600"/>
              </a:spcAft>
            </a:pPr>
            <a:r>
              <a:rPr sz="1100" b="0" u="none">
                <a:latin typeface="Avenir"/>
              </a:rPr>
              <a:t>9. My NFR domain</a:t>
            </a:r>
          </a:p>
          <a:p>
            <a:pPr>
              <a:spcAft>
                <a:spcPts val="600"/>
              </a:spcAft>
            </a:pPr>
            <a:r>
              <a:rPr sz="1100" b="0" u="none">
                <a:latin typeface="Avenir"/>
              </a:rPr>
              <a:t>10. Can configure SSO ("Configuration" tab shows up when "Single Sign-On:" flag is set to Enabled on Settings tab)</a:t>
            </a:r>
          </a:p>
          <a:p>
            <a:pPr>
              <a:spcAft>
                <a:spcPts val="600"/>
              </a:spcAft>
            </a:pPr>
            <a:r>
              <a:rPr sz="1100" b="0" u="none">
                <a:latin typeface="Avenir"/>
              </a:rPr>
              <a:t>11. Training, Partner Toolkit, My Account</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hlinkClick r:id="rId3"/>
              </a:rPr>
              <a:t>APPS-12967</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Splunk App Tech-debt</a:t>
            </a:r>
          </a:p>
        </p:txBody>
      </p:sp>
      <p:sp>
        <p:nvSpPr>
          <p:cNvPr id="3" name="Content Placeholder 2"/>
          <p:cNvSpPr>
            <a:spLocks noGrp="1"/>
          </p:cNvSpPr>
          <p:nvPr>
            <p:ph sz="half" idx="1"/>
          </p:nvPr>
        </p:nvSpPr>
        <p:spPr/>
        <p:txBody>
          <a:bodyPr/>
          <a:lstStyle/>
          <a:p>
            <a:pPr>
              <a:spcAft>
                <a:spcPts val="600"/>
              </a:spcAft>
            </a:pPr>
            <a:r>
              <a:rPr sz="1100" b="0" u="none">
                <a:latin typeface="Avenir"/>
              </a:rPr>
              <a:t>This is a blanket epic to address some of the Tech-debt, Security and Observability tasks.</a:t>
            </a:r>
          </a:p>
          <a:p>
            <a:pPr>
              <a:spcAft>
                <a:spcPts val="600"/>
              </a:spcAft>
            </a:pPr>
            <a:r>
              <a:rPr sz="1100" b="0" u="none">
                <a:latin typeface="Avenir"/>
              </a:rPr>
              <a:t>Reference:</a:t>
            </a:r>
            <a:r>
              <a:rPr sz="1100" b="0" u="sng">
                <a:latin typeface="Avenir"/>
                <a:hlinkClick r:id="rId2"/>
              </a:rPr>
              <a:t>https://egnyte.atlassian.net/wiki/spaces/PINT/pages/1101791255/4Q2024+Splunk+plugins+knowledge+transfer+leftovers+and+priorities</a:t>
            </a:r>
          </a:p>
        </p:txBody>
      </p:sp>
      <p:sp>
        <p:nvSpPr>
          <p:cNvPr id="5" name="Text Placeholder 4"/>
          <p:cNvSpPr>
            <a:spLocks noGrp="1"/>
          </p:cNvSpPr>
          <p:nvPr>
            <p:ph type="body" sz="quarter" idx="11"/>
          </p:nvPr>
        </p:nvSpPr>
        <p:spPr/>
        <p:txBody>
          <a:bodyPr/>
          <a:lstStyle/>
          <a:p>
            <a:r>
              <a:rPr sz="1100">
                <a:latin typeface="Avenir"/>
                <a:hlinkClick r:id="rId3"/>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Analysis and Modification of Recommendation Engine Test Results</a:t>
            </a:r>
          </a:p>
        </p:txBody>
      </p:sp>
      <p:sp>
        <p:nvSpPr>
          <p:cNvPr id="3" name="Content Placeholder 2"/>
          <p:cNvSpPr>
            <a:spLocks noGrp="1"/>
          </p:cNvSpPr>
          <p:nvPr>
            <p:ph sz="half" idx="1"/>
          </p:nvPr>
        </p:nvSpPr>
        <p:spPr/>
        <p:txBody>
          <a:bodyPr/>
          <a:lstStyle/>
          <a:p>
            <a:endParaRPr/>
          </a:p>
          <a:p>
            <a:r>
              <a:rPr sz="1100">
                <a:latin typeface="Avenir"/>
              </a:rPr>
              <a:t>The description is empty.</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hlinkClick r:id="rId3"/>
              </a:rPr>
              <a:t>GR-603</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New S&amp;G UI Awareness Campaign</a:t>
            </a:r>
          </a:p>
        </p:txBody>
      </p:sp>
      <p:sp>
        <p:nvSpPr>
          <p:cNvPr id="3" name="Content Placeholder 2"/>
          <p:cNvSpPr>
            <a:spLocks noGrp="1"/>
          </p:cNvSpPr>
          <p:nvPr>
            <p:ph sz="half" idx="1"/>
          </p:nvPr>
        </p:nvSpPr>
        <p:spPr/>
        <p:txBody>
          <a:bodyPr/>
          <a:lstStyle/>
          <a:p>
            <a:pPr>
              <a:spcAft>
                <a:spcPts val="600"/>
              </a:spcAft>
            </a:pPr>
            <a:r>
              <a:rPr sz="1100" b="0" u="none">
                <a:latin typeface="Avenir"/>
              </a:rPr>
              <a:t>Pendo campaigns for  multiple recently-released S&amp;G items. Listed in order of priority:</a:t>
            </a:r>
          </a:p>
          <a:p>
            <a:pPr>
              <a:spcAft>
                <a:spcPts val="400"/>
              </a:spcAft>
            </a:pPr>
            <a:r>
              <a:t>1. CLM insights on CFS UI aka Folder Insights hidden under the “more” drop-down on CFS UI.</a:t>
            </a:r>
          </a:p>
          <a:p>
            <a:pPr>
              <a:spcAft>
                <a:spcPts val="400"/>
              </a:spcAft>
            </a:pPr>
            <a:r>
              <a:t>2. Sensitive Content Visual Indicator on CFS UI (Hemant is already working on this)</a:t>
            </a:r>
          </a:p>
          <a:p>
            <a:pPr>
              <a:spcAft>
                <a:spcPts val="400"/>
              </a:spcAft>
            </a:pPr>
            <a:r>
              <a:t>3. Custom Reports (OLAP reports) on S&amp;G report ctr.</a:t>
            </a:r>
          </a:p>
          <a:p>
            <a:pPr>
              <a:spcAft>
                <a:spcPts val="400"/>
              </a:spcAft>
            </a:pPr>
            <a:r>
              <a:t>4. Promote Usage of Reporting Center.</a:t>
            </a:r>
          </a:p>
          <a:p>
            <a:pPr>
              <a:spcAft>
                <a:spcPts val="400"/>
              </a:spcAft>
            </a:pPr>
            <a:r>
              <a:t>5. Auto-remediation with large number of open public links</a:t>
            </a:r>
          </a:p>
          <a:p>
            <a:pPr>
              <a:spcAft>
                <a:spcPts val="600"/>
              </a:spcAft>
            </a:pPr>
            <a:r>
              <a:rPr sz="1100" b="0" u="none">
                <a:latin typeface="Avenir"/>
              </a:rPr>
              <a:t>Saved Filters on Issues and Sensitive Content</a:t>
            </a:r>
          </a:p>
          <a:p>
            <a:pPr>
              <a:spcAft>
                <a:spcPts val="600"/>
              </a:spcAft>
            </a:pPr>
            <a:r>
              <a:rPr sz="1100" b="0" u="none">
                <a:latin typeface="Avenir"/>
              </a:rPr>
              <a:t>See details below..</a:t>
            </a:r>
          </a:p>
          <a:p>
            <a:pPr>
              <a:spcAft>
                <a:spcPts val="600"/>
              </a:spcAft>
            </a:pPr>
            <a:r>
              <a:rPr sz="1100" b="0" u="sng">
                <a:latin typeface="Avenir"/>
                <a:hlinkClick r:id="rId2"/>
              </a:rPr>
              <a:t>GR-563</a:t>
            </a:r>
          </a:p>
          <a:p>
            <a:pPr>
              <a:spcAft>
                <a:spcPts val="600"/>
              </a:spcAft>
            </a:pPr>
            <a:r>
              <a:rPr sz="1100" b="0" u="sng">
                <a:latin typeface="Avenir"/>
                <a:hlinkClick r:id="rId3"/>
              </a:rPr>
              <a:t>https://jira.egnyte-it.com/browse/GR-560</a:t>
            </a:r>
          </a:p>
          <a:p>
            <a:pPr>
              <a:spcAft>
                <a:spcPts val="600"/>
              </a:spcAft>
            </a:pPr>
            <a:r>
              <a:rPr sz="1100" b="0" u="sng">
                <a:latin typeface="Avenir"/>
                <a:hlinkClick r:id="rId4"/>
              </a:rPr>
              <a:t>https://jira.egnyte-it.com/browse/PENDO-603</a:t>
            </a:r>
          </a:p>
          <a:p>
            <a:pPr>
              <a:spcAft>
                <a:spcPts val="600"/>
              </a:spcAft>
            </a:pPr>
            <a:r>
              <a:rPr sz="1100" b="0" u="sng">
                <a:latin typeface="Avenir"/>
                <a:hlinkClick r:id="rId5"/>
              </a:rPr>
              <a:t>https://jira.egnyte-it.com/browse/PENDO-592</a:t>
            </a:r>
          </a:p>
          <a:p>
            <a:pPr>
              <a:spcAft>
                <a:spcPts val="600"/>
              </a:spcAft>
            </a:pPr>
            <a:r>
              <a:rPr sz="1100" b="0" u="sng">
                <a:latin typeface="Avenir"/>
                <a:hlinkClick r:id="rId6"/>
              </a:rPr>
              <a:t>https://jira.egnyte-it.com/browse/PENDO-617</a:t>
            </a:r>
          </a:p>
          <a:p>
            <a:pPr>
              <a:spcAft>
                <a:spcPts val="600"/>
              </a:spcAft>
            </a:pPr>
            <a:r>
              <a:rPr sz="1100" b="0" u="sng">
                <a:latin typeface="Avenir"/>
                <a:hlinkClick r:id="rId7"/>
              </a:rPr>
              <a:t>https://jira.egnyte-it.com/browse/PENDO-618</a:t>
            </a:r>
          </a:p>
        </p:txBody>
      </p:sp>
      <p:sp>
        <p:nvSpPr>
          <p:cNvPr id="5" name="Text Placeholder 4"/>
          <p:cNvSpPr>
            <a:spLocks noGrp="1"/>
          </p:cNvSpPr>
          <p:nvPr>
            <p:ph type="body" sz="quarter" idx="11"/>
          </p:nvPr>
        </p:nvSpPr>
        <p:spPr/>
        <p:txBody>
          <a:bodyPr/>
          <a:lstStyle/>
          <a:p>
            <a:r>
              <a:rPr sz="1100">
                <a:latin typeface="Avenir"/>
                <a:hlinkClick r:id="rId8"/>
              </a:rPr>
              <a:t>View in Productboard</a:t>
            </a:r>
          </a:p>
        </p:txBody>
      </p:sp>
      <p:sp>
        <p:nvSpPr>
          <p:cNvPr id="6" name="Text Placeholder 5"/>
          <p:cNvSpPr>
            <a:spLocks noGrp="1"/>
          </p:cNvSpPr>
          <p:nvPr>
            <p:ph type="body" sz="quarter" idx="12"/>
          </p:nvPr>
        </p:nvSpPr>
        <p:spPr/>
        <p:txBody>
          <a:bodyPr/>
          <a:lstStyle/>
          <a:p>
            <a:r>
              <a:rPr sz="1100">
                <a:latin typeface="Avenir"/>
                <a:hlinkClick r:id="rId9"/>
              </a:rPr>
              <a:t>GR-588</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Remove or reduce size od Egnyte banner</a:t>
            </a:r>
          </a:p>
        </p:txBody>
      </p:sp>
      <p:sp>
        <p:nvSpPr>
          <p:cNvPr id="3" name="Content Placeholder 2"/>
          <p:cNvSpPr>
            <a:spLocks noGrp="1"/>
          </p:cNvSpPr>
          <p:nvPr>
            <p:ph sz="half" idx="1"/>
          </p:nvPr>
        </p:nvSpPr>
        <p:spPr/>
        <p:txBody>
          <a:bodyPr/>
          <a:lstStyle/>
          <a:p>
            <a:pPr>
              <a:spcAft>
                <a:spcPts val="600"/>
              </a:spcAft>
            </a:pPr>
            <a:r>
              <a:rPr sz="1100" b="0" u="sng">
                <a:latin typeface="Avenir"/>
                <a:hlinkClick r:id="rId2"/>
              </a:rPr>
              <a:t>https://jira.egnyte-it.com/browse/PINT-13022</a:t>
            </a:r>
          </a:p>
          <a:p>
            <a:pPr>
              <a:spcAft>
                <a:spcPts val="600"/>
              </a:spcAft>
            </a:pPr>
            <a:r>
              <a:rPr sz="1100" b="0" u="none">
                <a:latin typeface="Avenir"/>
              </a:rPr>
              <a:t>As a Egnyte user I have ability to disable the "powered by Egnyte" banner in the Outlook add-in when creating share links</a:t>
            </a:r>
          </a:p>
        </p:txBody>
      </p:sp>
      <p:sp>
        <p:nvSpPr>
          <p:cNvPr id="5" name="Text Placeholder 4"/>
          <p:cNvSpPr>
            <a:spLocks noGrp="1"/>
          </p:cNvSpPr>
          <p:nvPr>
            <p:ph type="body" sz="quarter" idx="11"/>
          </p:nvPr>
        </p:nvSpPr>
        <p:spPr/>
        <p:txBody>
          <a:bodyPr/>
          <a:lstStyle/>
          <a:p>
            <a:r>
              <a:rPr sz="1100">
                <a:latin typeface="Avenir"/>
                <a:hlinkClick r:id="rId3"/>
              </a:rPr>
              <a:t>View in Productboard</a:t>
            </a:r>
          </a:p>
        </p:txBody>
      </p:sp>
      <p:sp>
        <p:nvSpPr>
          <p:cNvPr id="6" name="Text Placeholder 5"/>
          <p:cNvSpPr>
            <a:spLocks noGrp="1"/>
          </p:cNvSpPr>
          <p:nvPr>
            <p:ph type="body" sz="quarter" idx="12"/>
          </p:nvPr>
        </p:nvSpPr>
        <p:spPr/>
        <p:txBody>
          <a:bodyPr/>
          <a:lstStyle/>
          <a:p>
            <a:r>
              <a:rPr sz="1100">
                <a:latin typeface="Avenir"/>
                <a:hlinkClick r:id="rId2"/>
              </a:rPr>
              <a:t>PINT-13022</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Value Scorecard</a:t>
            </a:r>
          </a:p>
        </p:txBody>
      </p:sp>
      <p:sp>
        <p:nvSpPr>
          <p:cNvPr id="3" name="Content Placeholder 2"/>
          <p:cNvSpPr>
            <a:spLocks noGrp="1"/>
          </p:cNvSpPr>
          <p:nvPr>
            <p:ph sz="half" idx="1"/>
          </p:nvPr>
        </p:nvSpPr>
        <p:spPr/>
        <p:txBody>
          <a:bodyPr/>
          <a:lstStyle/>
          <a:p>
            <a:endParaRPr/>
          </a:p>
          <a:p>
            <a:r>
              <a:rPr sz="1100">
                <a:latin typeface="Avenir"/>
              </a:rPr>
              <a:t>The description is empty.</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hlinkClick r:id="rId3"/>
              </a:rPr>
              <a:t>GR-457</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SC Indication - link to SC view for non-admins</a:t>
            </a:r>
          </a:p>
        </p:txBody>
      </p:sp>
      <p:sp>
        <p:nvSpPr>
          <p:cNvPr id="3" name="Content Placeholder 2"/>
          <p:cNvSpPr>
            <a:spLocks noGrp="1"/>
          </p:cNvSpPr>
          <p:nvPr>
            <p:ph sz="half" idx="1"/>
          </p:nvPr>
        </p:nvSpPr>
        <p:spPr/>
        <p:txBody>
          <a:bodyPr/>
          <a:lstStyle/>
          <a:p>
            <a:pPr>
              <a:spcAft>
                <a:spcPts val="600"/>
              </a:spcAft>
            </a:pPr>
            <a:r>
              <a:rPr sz="1100" b="0" u="none">
                <a:latin typeface="Avenir"/>
              </a:rPr>
              <a:t>In order to facilitate users moving from CFS to S&amp;G to remediate sensitive content, we should provide them a link that will take them to the SC view with the associated location.</a:t>
            </a:r>
          </a:p>
          <a:p>
            <a:pPr>
              <a:spcAft>
                <a:spcPts val="600"/>
              </a:spcAft>
            </a:pPr>
            <a:r>
              <a:rPr sz="1100" b="0" u="none">
                <a:latin typeface="Avenir"/>
              </a:rPr>
              <a:t>Will require some entitlement changes in S&amp;G</a:t>
            </a:r>
          </a:p>
          <a:p>
            <a:pPr>
              <a:spcAft>
                <a:spcPts val="600"/>
              </a:spcAft>
            </a:pPr>
            <a:r>
              <a:rPr sz="1100" b="0" u="sng">
                <a:latin typeface="Avenir"/>
                <a:hlinkClick r:id="rId2"/>
              </a:rPr>
              <a:t>https://egnyte.atlassian.net/wiki/spaces/PM/pages/658374842/SC+Visibility+Phase+2+-+user+actions+workflows</a:t>
            </a:r>
          </a:p>
        </p:txBody>
      </p:sp>
      <p:sp>
        <p:nvSpPr>
          <p:cNvPr id="5" name="Text Placeholder 4"/>
          <p:cNvSpPr>
            <a:spLocks noGrp="1"/>
          </p:cNvSpPr>
          <p:nvPr>
            <p:ph type="body" sz="quarter" idx="11"/>
          </p:nvPr>
        </p:nvSpPr>
        <p:spPr/>
        <p:txBody>
          <a:bodyPr/>
          <a:lstStyle/>
          <a:p>
            <a:r>
              <a:rPr sz="1100">
                <a:latin typeface="Avenir"/>
                <a:hlinkClick r:id="rId3"/>
              </a:rPr>
              <a:t>View in Productboard</a:t>
            </a:r>
          </a:p>
        </p:txBody>
      </p:sp>
      <p:sp>
        <p:nvSpPr>
          <p:cNvPr id="6" name="Text Placeholder 5"/>
          <p:cNvSpPr>
            <a:spLocks noGrp="1"/>
          </p:cNvSpPr>
          <p:nvPr>
            <p:ph type="body" sz="quarter" idx="12"/>
          </p:nvPr>
        </p:nvSpPr>
        <p:spPr/>
        <p:txBody>
          <a:bodyPr/>
          <a:lstStyle/>
          <a:p>
            <a:r>
              <a:rPr sz="1100">
                <a:latin typeface="Avenir"/>
                <a:hlinkClick r:id="rId4"/>
              </a:rPr>
              <a:t>DEL-38580</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Migrate Data from Box to Egnyte - GA</a:t>
            </a:r>
          </a:p>
        </p:txBody>
      </p:sp>
      <p:sp>
        <p:nvSpPr>
          <p:cNvPr id="3" name="Content Placeholder 2"/>
          <p:cNvSpPr>
            <a:spLocks noGrp="1"/>
          </p:cNvSpPr>
          <p:nvPr>
            <p:ph sz="half" idx="1"/>
          </p:nvPr>
        </p:nvSpPr>
        <p:spPr/>
        <p:txBody>
          <a:bodyPr/>
          <a:lstStyle/>
          <a:p>
            <a:pPr>
              <a:spcAft>
                <a:spcPts val="600"/>
              </a:spcAft>
            </a:pPr>
            <a:r>
              <a:rPr sz="1100" b="0" u="none">
                <a:latin typeface="Avenir"/>
              </a:rPr>
              <a:t>Migrate data from Box to Egnyte using our Content Lifecycle product.</a:t>
            </a:r>
          </a:p>
          <a:p>
            <a:pPr>
              <a:spcAft>
                <a:spcPts val="600"/>
              </a:spcAft>
            </a:pPr>
            <a:r>
              <a:rPr sz="1100" b="0" u="none">
                <a:latin typeface="Avenir"/>
              </a:rPr>
              <a:t>Define what GA means for this product. Must be available to some or all customers to self-serve.</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sz="half" idx="1"/>
          </p:nvPr>
        </p:nvSpPr>
        <p:spPr/>
        <p:txBody>
          <a:bodyPr/>
          <a:lstStyle/>
          <a:p>
            <a:pPr>
              <a:spcAft>
                <a:spcPts val="600"/>
              </a:spcAft>
            </a:pPr>
            <a:r>
              <a:rPr sz="1100" b="0" u="none">
                <a:latin typeface="Avenir"/>
              </a:rPr>
              <a:t>SPILLOVER FROM Q1 - blocker for AEC expansion</a:t>
            </a:r>
          </a:p>
          <a:p>
            <a:pPr>
              <a:spcAft>
                <a:spcPts val="600"/>
              </a:spcAft>
            </a:pPr>
            <a:r>
              <a:rPr sz="1100" b="0" u="none">
                <a:latin typeface="Avenir"/>
              </a:rPr>
              <a:t>The idea behind the project list is to gather all projects available on the domain in one place to allow efficient management in large organizations.</a:t>
            </a:r>
          </a:p>
          <a:p>
            <a:pPr>
              <a:spcAft>
                <a:spcPts val="800"/>
              </a:spcAft>
            </a:pPr>
            <a:r>
              <a:rPr sz="1100" b="1" u="none">
                <a:latin typeface="Avenir"/>
              </a:rPr>
              <a:t>Background</a:t>
            </a:r>
          </a:p>
          <a:p>
            <a:pPr>
              <a:spcAft>
                <a:spcPts val="600"/>
              </a:spcAft>
            </a:pPr>
            <a:r>
              <a:rPr sz="1100" b="0" u="none">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a:t>
            </a:r>
          </a:p>
          <a:p>
            <a:pPr>
              <a:spcAft>
                <a:spcPts val="600"/>
              </a:spcAft>
            </a:pPr>
            <a:r>
              <a:rPr sz="1100" b="0" u="none">
                <a:latin typeface="Avenir"/>
              </a:rPr>
              <a:t>In Egnyte specifically, project folders provide value to end users in a few different ways:</a:t>
            </a:r>
          </a:p>
          <a:p>
            <a:pPr>
              <a:spcAft>
                <a:spcPts val="400"/>
              </a:spcAft>
            </a:pPr>
            <a:r>
              <a:t>• Project folders provide a clear distinction between project and non-project data. This is critical for a number of reasons including properly managing the content lifecycle of this data.</a:t>
            </a:r>
          </a:p>
          <a:p>
            <a:pPr>
              <a:spcAft>
                <a:spcPts val="400"/>
              </a:spcAft>
            </a:pPr>
            <a:r>
              <a:t>• Project folders include specific metadata that isn’t available on “normal” folders - Metadata that is searchable such as “Client”, or “Address”, makes it easier for end users to locate the information that they need.</a:t>
            </a:r>
          </a:p>
          <a:p>
            <a:pPr>
              <a:spcAft>
                <a:spcPts val="400"/>
              </a:spcAft>
            </a:pPr>
            <a: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a:p>
            <a:pPr>
              <a:spcAft>
                <a:spcPts val="600"/>
              </a:spcAft>
            </a:pPr>
            <a:r>
              <a:rPr sz="1100" b="0" u="none">
                <a:latin typeface="Avenir"/>
              </a:rPr>
              <a: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pPr>
              <a:spcAft>
                <a:spcPts val="800"/>
              </a:spcAft>
            </a:pPr>
            <a:r>
              <a:rPr sz="1100" b="1" u="none">
                <a:latin typeface="Avenir"/>
              </a:rPr>
              <a:t>User Stories</a:t>
            </a:r>
          </a:p>
          <a:p>
            <a:pPr>
              <a:spcAft>
                <a:spcPts val="800"/>
              </a:spcAft>
            </a:pPr>
            <a:r>
              <a:rPr sz="1100" b="1" u="none">
                <a:latin typeface="Avenir"/>
              </a:rPr>
              <a:t>Story 0: Project Center Availability</a:t>
            </a:r>
          </a:p>
          <a:p>
            <a:pPr>
              <a:spcAft>
                <a:spcPts val="600"/>
              </a:spcAft>
            </a:pPr>
            <a:r>
              <a:rPr sz="1100" b="0" u="none">
                <a:latin typeface="Avenir"/>
              </a:rPr>
              <a:t>As a user,</a:t>
            </a:r>
          </a:p>
          <a:p>
            <a:pPr>
              <a:spcAft>
                <a:spcPts val="600"/>
              </a:spcAft>
            </a:pPr>
            <a:r>
              <a:rPr sz="1100" b="0" u="none">
                <a:latin typeface="Avenir"/>
              </a:rPr>
              <a:t>I want the Project Center feature to be available,</a:t>
            </a:r>
          </a:p>
          <a:p>
            <a:pPr>
              <a:spcAft>
                <a:spcPts val="600"/>
              </a:spcAft>
            </a:pPr>
            <a:r>
              <a:rPr sz="1100" b="0" u="none">
                <a:latin typeface="Avenir"/>
              </a:rPr>
              <a:t>so that users accessing these files in my domain can use this feature</a:t>
            </a:r>
          </a:p>
          <a:p>
            <a:pPr>
              <a:spcAft>
                <a:spcPts val="600"/>
              </a:spcAft>
            </a:pPr>
            <a:r>
              <a:rPr sz="1100" b="1" u="none">
                <a:latin typeface="Avenir"/>
              </a:rPr>
              <a:t>Acceptance Criteria:</a:t>
            </a:r>
          </a:p>
          <a:p>
            <a:pPr>
              <a:spcAft>
                <a:spcPts val="400"/>
              </a:spcAft>
            </a:pPr>
            <a:r>
              <a:t>1. A new feature flag will need to be created to toggle this feature’s availability from billing</a:t>
            </a:r>
          </a:p>
          <a:p>
            <a:pPr>
              <a:spcAft>
                <a:spcPts val="400"/>
              </a:spcAft>
            </a:pPr>
            <a:r>
              <a:t>2. This feature will be available in any plans that have project folders (Ent-Lite+, LS plans, and the project control add-on)</a:t>
            </a:r>
          </a:p>
          <a:p>
            <a:pPr>
              <a:spcAft>
                <a:spcPts val="800"/>
              </a:spcAft>
            </a:pPr>
            <a:r>
              <a:rPr sz="1100" b="1" u="none">
                <a:latin typeface="Avenir"/>
              </a:rPr>
              <a:t>Story 1: Project List</a:t>
            </a:r>
          </a:p>
          <a:p>
            <a:pPr>
              <a:spcAft>
                <a:spcPts val="600"/>
              </a:spcAft>
            </a:pPr>
            <a:r>
              <a:rPr sz="1100" b="0" u="none">
                <a:latin typeface="Avenir"/>
              </a:rPr>
              <a:t>As a user,</a:t>
            </a:r>
          </a:p>
          <a:p>
            <a:pPr>
              <a:spcAft>
                <a:spcPts val="600"/>
              </a:spcAft>
            </a:pPr>
            <a:r>
              <a:rPr sz="1100" b="0" u="none">
                <a:latin typeface="Avenir"/>
              </a:rPr>
              <a:t>I want to view a list of all project folders in my domain,</a:t>
            </a:r>
          </a:p>
          <a:p>
            <a:pPr>
              <a:spcAft>
                <a:spcPts val="600"/>
              </a:spcAft>
            </a:pPr>
            <a:r>
              <a:rPr sz="1100" b="0" u="none">
                <a:latin typeface="Avenir"/>
              </a:rPr>
              <a:t>so that I can get an overview of the projects to which I have access.</a:t>
            </a:r>
          </a:p>
          <a:p>
            <a:pPr>
              <a:spcAft>
                <a:spcPts val="600"/>
              </a:spcAft>
            </a:pPr>
            <a:r>
              <a:rPr sz="1100" b="1" u="none">
                <a:latin typeface="Avenir"/>
              </a:rPr>
              <a:t>Acceptance Criteria:</a:t>
            </a:r>
          </a:p>
          <a:p>
            <a:pPr>
              <a:spcAft>
                <a:spcPts val="400"/>
              </a:spcAft>
            </a:pPr>
            <a:r>
              <a:t>1. Any project folder that a user has access to view in Egnyte Collaborate will be displayed from this list</a:t>
            </a:r>
          </a:p>
          <a:p>
            <a:pPr>
              <a:spcAft>
                <a:spcPts val="400"/>
              </a:spcAft>
            </a:pPr>
            <a:r>
              <a:t>2. All project metadata will be displayed on this page</a:t>
            </a:r>
          </a:p>
          <a:p>
            <a:pPr>
              <a:spcAft>
                <a:spcPts val="400"/>
              </a:spcAft>
            </a:pPr>
            <a:r>
              <a:t>3. A user will need to be able to export this project list to CSV/Excel</a:t>
            </a:r>
          </a:p>
          <a:p>
            <a:pPr>
              <a:spcAft>
                <a:spcPts val="400"/>
              </a:spcAft>
            </a:pPr>
            <a:r>
              <a:t>4. The default view of the project list will be in alphanumeric order by project name</a:t>
            </a:r>
          </a:p>
          <a:p>
            <a:pPr>
              <a:spcAft>
                <a:spcPts val="400"/>
              </a:spcAft>
            </a:pPr>
            <a:r>
              <a:t>5. Selecting a project from this view will take the user to the folder location in their folder hierarchy</a:t>
            </a:r>
          </a:p>
          <a:p>
            <a:pPr>
              <a:spcAft>
                <a:spcPts val="400"/>
              </a:spcAft>
            </a:pPr>
            <a:r>
              <a:t>6. A folder owner should be able to edit project settings from this page</a:t>
            </a:r>
          </a:p>
          <a:p>
            <a:pPr>
              <a:spcAft>
                <a:spcPts val="800"/>
              </a:spcAft>
            </a:pPr>
            <a:r>
              <a:rPr sz="1100" b="1" u="none">
                <a:latin typeface="Avenir"/>
              </a:rPr>
              <a:t>Story 2: Search/Sort/Filter Project List</a:t>
            </a:r>
          </a:p>
          <a:p>
            <a:pPr>
              <a:spcAft>
                <a:spcPts val="600"/>
              </a:spcAft>
            </a:pPr>
            <a:r>
              <a:rPr sz="1100" b="0" u="none">
                <a:latin typeface="Avenir"/>
              </a:rPr>
              <a:t>As a user,</a:t>
            </a:r>
          </a:p>
          <a:p>
            <a:pPr>
              <a:spcAft>
                <a:spcPts val="600"/>
              </a:spcAft>
            </a:pPr>
            <a:r>
              <a:rPr sz="1100" b="0" u="none">
                <a:latin typeface="Avenir"/>
              </a:rPr>
              <a:t>I want to search, sort and filter my project list using project metadata,</a:t>
            </a:r>
          </a:p>
          <a:p>
            <a:pPr>
              <a:spcAft>
                <a:spcPts val="600"/>
              </a:spcAft>
            </a:pPr>
            <a:r>
              <a:rPr sz="1100" b="0" u="none">
                <a:latin typeface="Avenir"/>
              </a:rPr>
              <a:t>so that I can find the projects that I want to view.</a:t>
            </a:r>
          </a:p>
          <a:p>
            <a:pPr>
              <a:spcAft>
                <a:spcPts val="600"/>
              </a:spcAft>
            </a:pPr>
            <a:r>
              <a:rPr sz="1100" b="1" u="none">
                <a:latin typeface="Avenir"/>
              </a:rPr>
              <a:t>Acceptance Criteria:</a:t>
            </a:r>
          </a:p>
          <a:p>
            <a:pPr>
              <a:spcAft>
                <a:spcPts val="400"/>
              </a:spcAft>
            </a:pPr>
            <a:r>
              <a:t>1. A user will need to be able to search the project metadata directly from the Project Center page.</a:t>
            </a:r>
          </a:p>
          <a:p>
            <a:pPr>
              <a:spcAft>
                <a:spcPts val="400"/>
              </a:spcAft>
            </a:pPr>
            <a:r>
              <a:t>2. From the project list page, a user will need to be able to sort each project metadata column in ascending and descending order.</a:t>
            </a:r>
          </a:p>
          <a:p>
            <a:pPr>
              <a:spcAft>
                <a:spcPts val="400"/>
              </a:spcAft>
            </a:pPr>
            <a:r>
              <a:t>3. From the project list page, a user will need to be able to filter each project metadata column</a:t>
            </a:r>
          </a:p>
          <a:p>
            <a:pPr>
              <a:spcAft>
                <a:spcPts val="800"/>
              </a:spcAft>
            </a:pPr>
            <a:r>
              <a:rPr sz="1100" b="1" u="none">
                <a:latin typeface="Avenir"/>
              </a:rPr>
              <a:t>Story 3: Create a New Project</a:t>
            </a:r>
          </a:p>
          <a:p>
            <a:pPr>
              <a:spcAft>
                <a:spcPts val="600"/>
              </a:spcAft>
            </a:pPr>
            <a:r>
              <a:rPr sz="1100" b="0" u="none">
                <a:latin typeface="Avenir"/>
              </a:rPr>
              <a:t>As a user,</a:t>
            </a:r>
          </a:p>
          <a:p>
            <a:pPr>
              <a:spcAft>
                <a:spcPts val="600"/>
              </a:spcAft>
            </a:pPr>
            <a:r>
              <a:rPr sz="1100" b="0" u="none">
                <a:latin typeface="Avenir"/>
              </a:rPr>
              <a:t>I want to create a new project from the Project List or Map View pages,</a:t>
            </a:r>
          </a:p>
          <a:p>
            <a:pPr>
              <a:spcAft>
                <a:spcPts val="600"/>
              </a:spcAft>
            </a:pPr>
            <a:r>
              <a:rPr sz="1100" b="0" u="none">
                <a:latin typeface="Avenir"/>
              </a:rPr>
              <a:t>so that I can organize my data in ways that are familiar to my team.</a:t>
            </a:r>
          </a:p>
          <a:p>
            <a:pPr>
              <a:spcAft>
                <a:spcPts val="600"/>
              </a:spcAft>
            </a:pPr>
            <a:r>
              <a:rPr sz="1100" b="1" u="none">
                <a:latin typeface="Avenir"/>
              </a:rPr>
              <a:t>Acceptance Criteria:</a:t>
            </a:r>
          </a:p>
          <a:p>
            <a:pPr>
              <a:spcAft>
                <a:spcPts val="400"/>
              </a:spcAft>
            </a:pPr>
            <a:r>
              <a:t>1. A user will need to be able to create a new, empty project folder</a:t>
            </a:r>
          </a:p>
          <a:p>
            <a:pPr>
              <a:spcAft>
                <a:spcPts val="400"/>
              </a:spcAft>
            </a:pPr>
            <a:r>
              <a:t>2. A user will need to be able to create a new project folder from a template</a:t>
            </a:r>
          </a:p>
          <a:p>
            <a:pPr>
              <a:spcAft>
                <a:spcPts val="400"/>
              </a:spcAft>
            </a:pPr>
            <a:r>
              <a:t>3. When creating from the project list or map view, the user will need to choose a save location where the project folder will live in Egnyte Collaborate.</a:t>
            </a:r>
          </a:p>
          <a:p>
            <a:pPr>
              <a:spcAft>
                <a:spcPts val="800"/>
              </a:spcAft>
            </a:pPr>
            <a:r>
              <a:rPr sz="1100" b="1" u="none">
                <a:latin typeface="Avenir"/>
              </a:rPr>
              <a:t>Story 4: Project Recommendations</a:t>
            </a:r>
          </a:p>
          <a:p>
            <a:pPr>
              <a:spcAft>
                <a:spcPts val="600"/>
              </a:spcAft>
            </a:pPr>
            <a:r>
              <a:rPr sz="1100" b="0" u="none">
                <a:latin typeface="Avenir"/>
              </a:rPr>
              <a:t>As a user,</a:t>
            </a:r>
          </a:p>
          <a:p>
            <a:pPr>
              <a:spcAft>
                <a:spcPts val="600"/>
              </a:spcAft>
            </a:pPr>
            <a:r>
              <a:rPr sz="1100" b="0" u="none">
                <a:latin typeface="Avenir"/>
              </a:rPr>
              <a:t>I want to be notified of folders that should be marked as a project from the Project Center dashboard,</a:t>
            </a:r>
          </a:p>
          <a:p>
            <a:pPr>
              <a:spcAft>
                <a:spcPts val="600"/>
              </a:spcAft>
            </a:pPr>
            <a:r>
              <a:rPr sz="1100" b="0" u="none">
                <a:latin typeface="Avenir"/>
              </a:rPr>
              <a:t>so that I can easily convert non-project folders to project folders.</a:t>
            </a:r>
          </a:p>
          <a:p>
            <a:pPr>
              <a:spcAft>
                <a:spcPts val="600"/>
              </a:spcAft>
            </a:pPr>
            <a:r>
              <a:rPr sz="1100" b="1" u="none">
                <a:latin typeface="Avenir"/>
              </a:rPr>
              <a:t>Acceptance Criteria:</a:t>
            </a:r>
          </a:p>
          <a:p>
            <a:pPr>
              <a:spcAft>
                <a:spcPts val="400"/>
              </a:spcAft>
            </a:pPr>
            <a:r>
              <a:t>1. A [recommended projects] button will be available from the Project Center dashboard.</a:t>
            </a:r>
          </a:p>
          <a:p>
            <a:pPr>
              <a:spcAft>
                <a:spcPts val="400"/>
              </a:spcAft>
            </a:pPr>
            <a:r>
              <a:t>2. The recommended projects button should show a numerical value representing the number of folders that are suggested to be marked as a project.</a:t>
            </a:r>
          </a:p>
          <a:p>
            <a:pPr>
              <a:spcAft>
                <a:spcPts val="400"/>
              </a:spcAft>
            </a:pPr>
            <a:r>
              <a:t>3. Selecting this button will open a modal where users can selectively choose folders and whether or not they want to mark the folders as a project, or not a project.</a:t>
            </a:r>
          </a:p>
          <a:p>
            <a:pPr>
              <a:spcAft>
                <a:spcPts val="800"/>
              </a:spcAft>
            </a:pPr>
            <a:r>
              <a:rPr sz="1100" b="1" u="none">
                <a:latin typeface="Avenir"/>
              </a:rPr>
              <a:t>Story 5: Project Metrics [Post MVP]</a:t>
            </a:r>
          </a:p>
          <a:p>
            <a:pPr>
              <a:spcAft>
                <a:spcPts val="600"/>
              </a:spcAft>
            </a:pPr>
            <a:r>
              <a:rPr sz="1100" b="0" u="none">
                <a:latin typeface="Avenir"/>
              </a:rPr>
              <a:t>As a user,</a:t>
            </a:r>
          </a:p>
          <a:p>
            <a:pPr>
              <a:spcAft>
                <a:spcPts val="600"/>
              </a:spcAft>
            </a:pPr>
            <a:r>
              <a:rPr sz="1100" b="0" u="none">
                <a:latin typeface="Avenir"/>
              </a:rPr>
              <a:t>I want actionable metrics across my project folders from the Project Center page,</a:t>
            </a:r>
          </a:p>
          <a:p>
            <a:pPr>
              <a:spcAft>
                <a:spcPts val="600"/>
              </a:spcAft>
            </a:pPr>
            <a:r>
              <a:rPr sz="1100" b="0" u="none">
                <a:latin typeface="Avenir"/>
              </a:rPr>
              <a:t>so that I can more effectively manage these folders within my domain.</a:t>
            </a:r>
          </a:p>
          <a:p>
            <a:pPr>
              <a:spcAft>
                <a:spcPts val="600"/>
              </a:spcAft>
            </a:pPr>
            <a:r>
              <a:rPr sz="1100" b="1" u="none">
                <a:latin typeface="Avenir"/>
              </a:rPr>
              <a:t>Acceptance Criteria:</a:t>
            </a:r>
          </a:p>
          <a:p>
            <a:pPr>
              <a:spcAft>
                <a:spcPts val="400"/>
              </a:spcAft>
            </a:pPr>
            <a:r>
              <a:t>1. Metrics will be personalized to the user. In other words, if there are 50 projects in my domain but I only have access to 35 of them, the metrics that I see should only represent those 35 projects.</a:t>
            </a:r>
          </a:p>
          <a:p>
            <a:pPr>
              <a:spcAft>
                <a:spcPts val="400"/>
              </a:spcAft>
            </a:pPr>
            <a:r>
              <a:t>2. Widgets should be created on the project list page including:</a:t>
            </a:r>
          </a:p>
          <a:p>
            <a:pPr>
              <a:spcAft>
                <a:spcPts val="400"/>
              </a:spcAft>
            </a:pPr>
            <a:r>
              <a:t>3. The widgets should display trends for each metric being tracked via upwards and downward arrows, and percentages. See PM mockups below.</a:t>
            </a:r>
          </a:p>
          <a:p>
            <a:pPr>
              <a:spcAft>
                <a:spcPts val="400"/>
              </a:spcAft>
            </a:pPr>
            <a:r>
              <a:t>4. Selecting a project from one of these widgets will direct the user to that project folder in the Egnyte folder hierarchy.</a:t>
            </a:r>
          </a:p>
          <a:p>
            <a:pPr>
              <a:spcAft>
                <a:spcPts val="800"/>
              </a:spcAft>
            </a:pPr>
            <a:r>
              <a:rPr sz="1100" b="1" u="none">
                <a:latin typeface="Avenir"/>
              </a:rPr>
              <a:t>Story 6: Map View [Post MVP]</a:t>
            </a:r>
          </a:p>
          <a:p>
            <a:pPr>
              <a:spcAft>
                <a:spcPts val="600"/>
              </a:spcAft>
            </a:pPr>
            <a:r>
              <a:rPr sz="1100" b="0" u="none">
                <a:latin typeface="Avenir"/>
              </a:rPr>
              <a:t>As a user,</a:t>
            </a:r>
          </a:p>
          <a:p>
            <a:pPr>
              <a:spcAft>
                <a:spcPts val="600"/>
              </a:spcAft>
            </a:pPr>
            <a:r>
              <a:rPr sz="1100" b="0" u="none">
                <a:latin typeface="Avenir"/>
              </a:rPr>
              <a:t>I want to view all of my projects from a map view,</a:t>
            </a:r>
          </a:p>
          <a:p>
            <a:pPr>
              <a:spcAft>
                <a:spcPts val="600"/>
              </a:spcAft>
            </a:pPr>
            <a:r>
              <a:rPr sz="1100" b="0" u="none">
                <a:latin typeface="Avenir"/>
              </a:rPr>
              <a:t>so that I can quickly locate projects within a given region.</a:t>
            </a:r>
          </a:p>
          <a:p>
            <a:pPr>
              <a:spcAft>
                <a:spcPts val="600"/>
              </a:spcAft>
            </a:pPr>
            <a:r>
              <a:rPr sz="1100" b="1" u="none">
                <a:latin typeface="Avenir"/>
              </a:rPr>
              <a:t>Acceptance Criteria:</a:t>
            </a:r>
          </a:p>
          <a:p>
            <a:pPr>
              <a:spcAft>
                <a:spcPts val="400"/>
              </a:spcAft>
            </a:pPr>
            <a:r>
              <a:t>1. A toggle to switch between list and map view is required.</a:t>
            </a:r>
          </a:p>
          <a:p>
            <a:pPr>
              <a:spcAft>
                <a:spcPts val="400"/>
              </a:spcAft>
            </a:pPr>
            <a:r>
              <a:t>2. A location pin will be displayed on the map for any project folder that has an address</a:t>
            </a:r>
          </a:p>
          <a:p>
            <a:pPr>
              <a:spcAft>
                <a:spcPts val="400"/>
              </a:spcAft>
            </a:pPr>
            <a:r>
              <a:t>3. Some project folders will not have an address populated and hence, we will not be able to show these in map view.</a:t>
            </a:r>
          </a:p>
          <a:p>
            <a:pPr>
              <a:spcAft>
                <a:spcPts val="400"/>
              </a:spcAft>
            </a:pPr>
            <a:r>
              <a:t>4. Users will need to be able to zoom in/out and pan on the map view</a:t>
            </a:r>
          </a:p>
          <a:p>
            <a:pPr>
              <a:spcAft>
                <a:spcPts val="400"/>
              </a:spcAft>
            </a:pPr>
            <a:r>
              <a:t>5. Users will be able to make the map view full screen</a:t>
            </a:r>
          </a:p>
          <a:p>
            <a:pPr>
              <a:spcAft>
                <a:spcPts val="400"/>
              </a:spcAft>
            </a:pPr>
            <a:r>
              <a:t>6. The default view when landing on the Map View should zoom out far enough so that each project pin is visible, but no farther than that.</a:t>
            </a:r>
          </a:p>
          <a:p>
            <a:pPr>
              <a:spcAft>
                <a:spcPts val="400"/>
              </a:spcAft>
            </a:pPr>
            <a:r>
              <a:t>7. Users will need be able to search for a location and be taken to that location on the map view</a:t>
            </a:r>
          </a:p>
          <a:p>
            <a:pPr>
              <a:spcAft>
                <a:spcPts val="400"/>
              </a:spcAft>
            </a:pPr>
            <a:r>
              <a:t>8. Selecting a project pin should open a thumbnail of the project folder that displays the project name, project ID, project status, project logo, and address.</a:t>
            </a:r>
          </a:p>
          <a:p>
            <a:pPr>
              <a:spcAft>
                <a:spcPts val="400"/>
              </a:spcAft>
            </a:pPr>
            <a:r>
              <a:t>9. When selecting “View Project” the landing page (either files or dashboard) that has been selected by the user from the project folder itself should be respected.</a:t>
            </a:r>
          </a:p>
          <a:p>
            <a:pPr>
              <a:spcAft>
                <a:spcPts val="400"/>
              </a:spcAft>
            </a:pPr>
            <a:r>
              <a:t>10. Hovering over a project location pin should display a tooltip with the complete project address.</a:t>
            </a:r>
          </a:p>
          <a:p>
            <a:pPr>
              <a:spcAft>
                <a:spcPts val="800"/>
              </a:spcAft>
            </a:pPr>
            <a:r>
              <a:rPr sz="1100" b="1" u="none">
                <a:latin typeface="Avenir"/>
              </a:rPr>
              <a:t>User interaction and design</a:t>
            </a:r>
          </a:p>
          <a:p>
            <a:pPr>
              <a:spcAft>
                <a:spcPts val="600"/>
              </a:spcAft>
            </a:pPr>
            <a:r>
              <a:rPr sz="1100" b="0" u="none">
                <a:latin typeface="Avenir"/>
              </a:rPr>
              <a:t>Figma Designs -</a:t>
            </a:r>
          </a:p>
          <a:p>
            <a:pPr>
              <a:spcAft>
                <a:spcPts val="600"/>
              </a:spcAft>
            </a:pPr>
            <a:r>
              <a:rPr sz="1100" b="0" u="sng">
                <a:latin typeface="Avenir"/>
                <a:hlinkClick r:id="rId2"/>
              </a:rPr>
              <a:t>https://www.figma.com/design/I3FsHFo8dWq344C1qDiCeq/AEC-%2F-Projects-home-page-MVP--?node-id=1-4&amp;t=N5PMSJhejOwyq4No-0</a:t>
            </a:r>
          </a:p>
        </p:txBody>
      </p:sp>
      <p:sp>
        <p:nvSpPr>
          <p:cNvPr id="4" name="Picture Placeholder 3"/>
          <p:cNvSpPr>
            <a:spLocks noGrp="1"/>
          </p:cNvSpPr>
          <p:nvPr>
            <p:ph type="pic" sz="quarter" idx="10"/>
          </p:nvPr>
        </p:nvSpPr>
        <p:spPr/>
        <p:txBody>
          <a:bodyPr/>
          <a:lstStyle/>
          <a:p>
            <a:r>
              <a:t> </a:t>
            </a:r>
          </a:p>
        </p:txBody>
      </p:sp>
      <p:sp>
        <p:nvSpPr>
          <p:cNvPr id="5" name="Text Placeholder 4"/>
          <p:cNvSpPr>
            <a:spLocks noGrp="1"/>
          </p:cNvSpPr>
          <p:nvPr>
            <p:ph type="body" sz="quarter" idx="11"/>
          </p:nvPr>
        </p:nvSpPr>
        <p:spPr/>
        <p:txBody>
          <a:bodyPr/>
          <a:lstStyle/>
          <a:p>
            <a:r>
              <a:rPr sz="1100">
                <a:latin typeface="Avenir"/>
                <a:hlinkClick r:id="rId3"/>
              </a:rPr>
              <a:t>View in Productboard</a:t>
            </a:r>
          </a:p>
        </p:txBody>
      </p:sp>
      <p:sp>
        <p:nvSpPr>
          <p:cNvPr id="6" name="Text Placeholder 5"/>
          <p:cNvSpPr>
            <a:spLocks noGrp="1"/>
          </p:cNvSpPr>
          <p:nvPr>
            <p:ph type="body" sz="quarter" idx="12"/>
          </p:nvPr>
        </p:nvSpPr>
        <p:spPr/>
        <p:txBody>
          <a:bodyPr/>
          <a:lstStyle/>
          <a:p>
            <a:r>
              <a:rPr sz="1100">
                <a:latin typeface="Avenir"/>
                <a:hlinkClick r:id="rId4"/>
              </a:rPr>
              <a:t>CFS-52807</a:t>
            </a:r>
          </a:p>
        </p:txBody>
      </p:sp>
      <p:sp>
        <p:nvSpPr>
          <p:cNvPr id="7" name="Text Placeholder 6"/>
          <p:cNvSpPr>
            <a:spLocks noGrp="1"/>
          </p:cNvSpPr>
          <p:nvPr>
            <p:ph type="body" sz="quarter" idx="13"/>
          </p:nvPr>
        </p:nvSpPr>
        <p:spPr/>
        <p:txBody>
          <a:bodyPr/>
          <a:lstStyle/>
          <a:p>
            <a:r>
              <a:rPr sz="1100">
                <a:latin typeface="Avenir"/>
                <a:hlinkClick r:id="rId5"/>
              </a:rPr>
              <a:t>Link to requirements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Presto Portal For Customer</a:t>
            </a:r>
          </a:p>
        </p:txBody>
      </p:sp>
      <p:sp>
        <p:nvSpPr>
          <p:cNvPr id="3" name="Content Placeholder 2"/>
          <p:cNvSpPr>
            <a:spLocks noGrp="1"/>
          </p:cNvSpPr>
          <p:nvPr>
            <p:ph sz="half" idx="1"/>
          </p:nvPr>
        </p:nvSpPr>
        <p:spPr/>
        <p:txBody>
          <a:bodyPr/>
          <a:lstStyle/>
          <a:p>
            <a:endParaRPr/>
          </a:p>
          <a:p>
            <a:r>
              <a:rPr sz="1100">
                <a:latin typeface="Avenir"/>
              </a:rPr>
              <a:t>The description is empty.</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Cloud Migration Sources</a:t>
            </a:r>
          </a:p>
        </p:txBody>
      </p:sp>
      <p:sp>
        <p:nvSpPr>
          <p:cNvPr id="3" name="Content Placeholder 2"/>
          <p:cNvSpPr>
            <a:spLocks noGrp="1"/>
          </p:cNvSpPr>
          <p:nvPr>
            <p:ph sz="half" idx="1"/>
          </p:nvPr>
        </p:nvSpPr>
        <p:spPr/>
        <p:txBody>
          <a:bodyPr/>
          <a:lstStyle/>
          <a:p>
            <a:endParaRPr/>
          </a:p>
          <a:p>
            <a:r>
              <a:rPr sz="1100">
                <a:latin typeface="Avenir"/>
              </a:rPr>
              <a:t>The description is empty.</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Egnyte Copilot in MS Office apps research</a:t>
            </a:r>
          </a:p>
        </p:txBody>
      </p:sp>
      <p:sp>
        <p:nvSpPr>
          <p:cNvPr id="3" name="Content Placeholder 2"/>
          <p:cNvSpPr>
            <a:spLocks noGrp="1"/>
          </p:cNvSpPr>
          <p:nvPr>
            <p:ph sz="half" idx="1"/>
          </p:nvPr>
        </p:nvSpPr>
        <p:spPr/>
        <p:txBody>
          <a:bodyPr/>
          <a:lstStyle/>
          <a:p>
            <a:pPr>
              <a:spcAft>
                <a:spcPts val="600"/>
              </a:spcAft>
            </a:pPr>
            <a:r>
              <a:rPr sz="1100" b="1" u="none">
                <a:latin typeface="Avenir"/>
              </a:rPr>
              <a:t>Problem Statement</a:t>
            </a:r>
          </a:p>
          <a:p>
            <a:pPr>
              <a:spcAft>
                <a:spcPts val="600"/>
              </a:spcAft>
            </a:pPr>
            <a:r>
              <a:rPr sz="1100" b="0" u="none">
                <a:latin typeface="Avenir"/>
              </a:rPr>
              <a:t>Egnyte Copilot is positioned as an alternative to MS Copilot,  A significant limitation of MS Copilot is that it does not allow integration with Egnyte-stored content or any other third-party storage providers—it is restricted to SharePoint storage only.</a:t>
            </a:r>
          </a:p>
          <a:p>
            <a:pPr>
              <a:spcAft>
                <a:spcPts val="600"/>
              </a:spcAft>
            </a:pPr>
            <a:r>
              <a:rPr sz="1100" b="0" u="none">
                <a:latin typeface="Avenir"/>
              </a:rPr>
              <a:t>To truly differentiate Egnyte Copilot and enhance its value, we must expand its integration across Microsoft 365 apps (Word, PowerPoint, Excel, Outlook, and potentially others), enabling AI-driven assistance regardless of where the files are stored.</a:t>
            </a:r>
          </a:p>
          <a:p>
            <a:pPr>
              <a:spcAft>
                <a:spcPts val="600"/>
              </a:spcAft>
            </a:pPr>
            <a:r>
              <a:rPr sz="1100" b="1" u="none">
                <a:latin typeface="Avenir"/>
              </a:rPr>
              <a:t>Use Case</a:t>
            </a:r>
          </a:p>
          <a:p>
            <a:pPr>
              <a:spcAft>
                <a:spcPts val="600"/>
              </a:spcAft>
            </a:pPr>
            <a:r>
              <a:rPr sz="1100" b="0" u="none">
                <a:latin typeface="Avenir"/>
              </a:rPr>
              <a:t>Introducing Egnyte Copilot plugins for Microsoft 365 apps will enable users to:</a:t>
            </a:r>
          </a:p>
          <a:p>
            <a:pPr>
              <a:spcAft>
                <a:spcPts val="400"/>
              </a:spcAft>
            </a:pPr>
            <a:r>
              <a:t>• Access Egnyte AI-powered assistance within Word, PowerPoint, Excel, MS Teams, and Outlook.</a:t>
            </a:r>
          </a:p>
          <a:p>
            <a:pPr>
              <a:spcAft>
                <a:spcPts val="400"/>
              </a:spcAft>
            </a:pPr>
            <a:r>
              <a:t>• Use Egnyte AI features seamlessly within the Microsoft ecosystem without requiring MS Copilot.</a:t>
            </a:r>
          </a:p>
          <a:p>
            <a:pPr>
              <a:spcAft>
                <a:spcPts val="600"/>
              </a:spcAft>
            </a:pPr>
            <a:r>
              <a:rPr sz="1100" b="1" u="none">
                <a:latin typeface="Avenir"/>
              </a:rPr>
              <a:t>Current Solution &amp; Gap</a:t>
            </a:r>
          </a:p>
          <a:p>
            <a:pPr>
              <a:spcAft>
                <a:spcPts val="400"/>
              </a:spcAft>
            </a:pPr>
            <a:r>
              <a:t>• Users must pay for MS Copilot to access AI-powered features in Microsoft 365 apps.</a:t>
            </a:r>
          </a:p>
          <a:p>
            <a:pPr>
              <a:spcAft>
                <a:spcPts val="400"/>
              </a:spcAft>
            </a:pPr>
            <a:r>
              <a:t>• MS Copilot does not support third-party storage providers, including Egnyte.</a:t>
            </a:r>
          </a:p>
          <a:p>
            <a:pPr>
              <a:spcAft>
                <a:spcPts val="600"/>
              </a:spcAft>
            </a:pPr>
            <a:r>
              <a:rPr sz="1100" b="1" u="none">
                <a:latin typeface="Avenir"/>
              </a:rPr>
              <a:t>Proposed Solution</a:t>
            </a:r>
          </a:p>
          <a:p>
            <a:pPr>
              <a:spcAft>
                <a:spcPts val="600"/>
              </a:spcAft>
            </a:pPr>
            <a:r>
              <a:rPr sz="1100" b="0" u="none">
                <a:latin typeface="Avenir"/>
              </a:rPr>
              <a:t>Develop</a:t>
            </a:r>
            <a:r>
              <a:rPr sz="1100" b="1" u="none">
                <a:latin typeface="Avenir"/>
              </a:rPr>
              <a:t>Egnyte Copilot plugins</a:t>
            </a:r>
            <a:r>
              <a:rPr sz="1100" b="0" u="none">
                <a:latin typeface="Avenir"/>
              </a:rPr>
              <a:t>for Microsoft 365 apps, powered by Egnyte AI, to provide essential AI-driven assistance:</a:t>
            </a:r>
          </a:p>
          <a:p>
            <a:pPr>
              <a:spcAft>
                <a:spcPts val="400"/>
              </a:spcAft>
            </a:pPr>
            <a:r>
              <a:t>• Word</a:t>
            </a:r>
          </a:p>
          <a:p>
            <a:pPr>
              <a:spcAft>
                <a:spcPts val="400"/>
              </a:spcAft>
            </a:pPr>
            <a:r>
              <a:t>• PowerPoint</a:t>
            </a:r>
          </a:p>
          <a:p>
            <a:pPr>
              <a:spcAft>
                <a:spcPts val="400"/>
              </a:spcAft>
            </a:pPr>
            <a:r>
              <a:t>• Excel</a:t>
            </a:r>
          </a:p>
          <a:p>
            <a:pPr>
              <a:spcAft>
                <a:spcPts val="400"/>
              </a:spcAft>
            </a:pPr>
            <a:r>
              <a:t>• MS Teams</a:t>
            </a:r>
          </a:p>
          <a:p>
            <a:pPr>
              <a:spcAft>
                <a:spcPts val="400"/>
              </a:spcAft>
            </a:pPr>
            <a:r>
              <a:t>• Outlook</a:t>
            </a:r>
          </a:p>
          <a:p>
            <a:pPr>
              <a:spcAft>
                <a:spcPts val="600"/>
              </a:spcAft>
            </a:pPr>
            <a:r>
              <a:rPr sz="1100" b="1" u="none">
                <a:latin typeface="Avenir"/>
              </a:rPr>
              <a:t>Importance &amp; Business Impact</a:t>
            </a:r>
          </a:p>
          <a:p>
            <a:pPr>
              <a:spcAft>
                <a:spcPts val="400"/>
              </a:spcAft>
            </a:pPr>
            <a:r>
              <a:t>• Competitive Advantage – Differentiates Egnyte Copilot from MS Copilot by supporting third-party apps integration. Users must pay for and use MS Copilot</a:t>
            </a:r>
          </a:p>
          <a:p>
            <a:pPr>
              <a:spcAft>
                <a:spcPts val="400"/>
              </a:spcAft>
            </a:pPr>
            <a:r>
              <a:t>• Customer Demand – Enables users to use AI-driven assistance with Egnyte files inside Microsoft 365 apps.</a:t>
            </a:r>
          </a:p>
          <a:p>
            <a:pPr>
              <a:spcAft>
                <a:spcPts val="400"/>
              </a:spcAft>
            </a:pPr>
            <a:r>
              <a:t>• Revenue &amp; Adoption Growth – Increases Egnyte adoption within organizations using Microsoft 365 without MS Copilot.</a:t>
            </a:r>
          </a:p>
          <a:p>
            <a:pPr>
              <a:spcAft>
                <a:spcPts val="600"/>
              </a:spcAft>
            </a:pPr>
            <a:r>
              <a:rPr sz="1100" b="1" u="none">
                <a:latin typeface="Avenir"/>
              </a:rPr>
              <a:t>Relevant Links or Details</a:t>
            </a:r>
          </a:p>
          <a:p>
            <a:pPr>
              <a:spcAft>
                <a:spcPts val="600"/>
              </a:spcAft>
            </a:pPr>
            <a:r>
              <a:rPr sz="1100" b="0" u="none">
                <a:latin typeface="Avenir"/>
              </a:rPr>
              <a:t>🚀</a:t>
            </a:r>
            <a:r>
              <a:rPr sz="1100" b="1" u="none">
                <a:latin typeface="Avenir"/>
              </a:rPr>
              <a:t>Upcoming CFS API (Q2)</a:t>
            </a:r>
            <a:r>
              <a:rPr sz="1100" b="0" u="none">
                <a:latin typeface="Avenir"/>
              </a:rPr>
              <a:t>– Enables deeper integration of Egnyte AI with Microsoft apps.</a:t>
            </a:r>
          </a:p>
          <a:p>
            <a:pPr>
              <a:spcAft>
                <a:spcPts val="600"/>
              </a:spcAft>
            </a:pPr>
            <a:r>
              <a:rPr sz="1100" b="1" u="none">
                <a:latin typeface="Avenir"/>
              </a:rPr>
              <a:t>Next Steps</a:t>
            </a:r>
          </a:p>
          <a:p>
            <a:pPr>
              <a:spcAft>
                <a:spcPts val="600"/>
              </a:spcAft>
            </a:pPr>
            <a:r>
              <a:rPr sz="1100" b="0" u="none">
                <a:latin typeface="Avenir"/>
              </a:rPr>
              <a:t>1.</a:t>
            </a:r>
            <a:r>
              <a:rPr sz="1100" b="1" u="none">
                <a:latin typeface="Avenir"/>
              </a:rPr>
              <a:t>Q2: Utilize CFS API</a:t>
            </a:r>
            <a:r>
              <a:rPr sz="1100" b="0" u="none">
                <a:latin typeface="Avenir"/>
              </a:rPr>
              <a:t>– Develop integration points for Egnyte AI within Microsoft 365 apps.</a:t>
            </a:r>
          </a:p>
          <a:p>
            <a:pPr>
              <a:spcAft>
                <a:spcPts val="600"/>
              </a:spcAft>
            </a:pPr>
            <a:r>
              <a:rPr sz="1100" b="0" u="none">
                <a:latin typeface="Avenir"/>
              </a:rPr>
              <a:t>2.</a:t>
            </a:r>
            <a:r>
              <a:rPr sz="1100" b="1" u="none">
                <a:latin typeface="Avenir"/>
              </a:rPr>
              <a:t>Q3: Develop &amp; Pilot Plugins</a:t>
            </a:r>
            <a:r>
              <a:rPr sz="1100" b="0" u="none">
                <a:latin typeface="Avenir"/>
              </a:rPr>
              <a:t>– Test AI-powered Egnyte Copilot features in select Microsoft applications.</a:t>
            </a:r>
          </a:p>
          <a:p>
            <a:pPr>
              <a:spcAft>
                <a:spcPts val="600"/>
              </a:spcAft>
            </a:pPr>
            <a:r>
              <a:rPr sz="1100" b="0" u="none">
                <a:latin typeface="Avenir"/>
              </a:rPr>
              <a:t>3.</a:t>
            </a:r>
            <a:r>
              <a:rPr sz="1100" b="1" u="none">
                <a:latin typeface="Avenir"/>
              </a:rPr>
              <a:t>Q4: Full Rollout</a:t>
            </a:r>
            <a:r>
              <a:rPr sz="1100" b="0" u="none">
                <a:latin typeface="Avenir"/>
              </a:rPr>
              <a:t>– Launch Egnyte Copilot functionality across Microsoft 365 apps.</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[Outlook] Send multiple files in one email</a:t>
            </a:r>
          </a:p>
        </p:txBody>
      </p:sp>
      <p:sp>
        <p:nvSpPr>
          <p:cNvPr id="3" name="Content Placeholder 2"/>
          <p:cNvSpPr>
            <a:spLocks noGrp="1"/>
          </p:cNvSpPr>
          <p:nvPr>
            <p:ph sz="half" idx="1"/>
          </p:nvPr>
        </p:nvSpPr>
        <p:spPr/>
        <p:txBody>
          <a:bodyPr/>
          <a:lstStyle/>
          <a:p>
            <a:pPr>
              <a:spcAft>
                <a:spcPts val="600"/>
              </a:spcAft>
            </a:pPr>
            <a:r>
              <a:rPr sz="1100" b="0" u="sng">
                <a:latin typeface="Avenir"/>
                <a:hlinkClick r:id="rId2"/>
              </a:rPr>
              <a:t>https://jira.egnyte-it.com/browse/PINT-13023</a:t>
            </a:r>
          </a:p>
          <a:p>
            <a:pPr>
              <a:spcAft>
                <a:spcPts val="600"/>
              </a:spcAft>
            </a:pPr>
            <a:r>
              <a:rPr sz="1100" b="0" u="none">
                <a:latin typeface="Avenir"/>
              </a:rPr>
              <a:t>As Egnyte use I can select multiple files at a time for sharing with Outlook integration</a:t>
            </a:r>
          </a:p>
        </p:txBody>
      </p:sp>
      <p:sp>
        <p:nvSpPr>
          <p:cNvPr id="5" name="Text Placeholder 4"/>
          <p:cNvSpPr>
            <a:spLocks noGrp="1"/>
          </p:cNvSpPr>
          <p:nvPr>
            <p:ph type="body" sz="quarter" idx="11"/>
          </p:nvPr>
        </p:nvSpPr>
        <p:spPr/>
        <p:txBody>
          <a:bodyPr/>
          <a:lstStyle/>
          <a:p>
            <a:r>
              <a:rPr sz="1100">
                <a:latin typeface="Avenir"/>
                <a:hlinkClick r:id="rId3"/>
              </a:rPr>
              <a:t>View in Productboard</a:t>
            </a:r>
          </a:p>
        </p:txBody>
      </p:sp>
      <p:sp>
        <p:nvSpPr>
          <p:cNvPr id="6" name="Text Placeholder 5"/>
          <p:cNvSpPr>
            <a:spLocks noGrp="1"/>
          </p:cNvSpPr>
          <p:nvPr>
            <p:ph type="body" sz="quarter" idx="12"/>
          </p:nvPr>
        </p:nvSpPr>
        <p:spPr/>
        <p:txBody>
          <a:bodyPr/>
          <a:lstStyle/>
          <a:p>
            <a:r>
              <a:rPr sz="1100">
                <a:latin typeface="Avenir"/>
                <a:hlinkClick r:id="rId2"/>
              </a:rPr>
              <a:t>PINT-13023</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Purview labeling - Support for priority field</a:t>
            </a:r>
          </a:p>
        </p:txBody>
      </p:sp>
      <p:sp>
        <p:nvSpPr>
          <p:cNvPr id="3" name="Content Placeholder 2"/>
          <p:cNvSpPr>
            <a:spLocks noGrp="1"/>
          </p:cNvSpPr>
          <p:nvPr>
            <p:ph sz="half" idx="1"/>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priority. This ensures that when multiple sensitivity labels or content classification policies are applicable, the label with the highest priority takes precedence. This priority order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the Purview label with the highest priority on a document so that I can label sensitive content correctly.</a:t>
            </a:r>
          </a:p>
          <a:p>
            <a:pPr>
              <a:spcAft>
                <a:spcPts val="600"/>
              </a:spcAft>
            </a:pPr>
            <a:r>
              <a:rPr sz="1100" b="1" u="none">
                <a:latin typeface="Avenir"/>
              </a:rPr>
              <a:t>Feature Description</a:t>
            </a:r>
          </a:p>
          <a:p>
            <a:pPr>
              <a:spcAft>
                <a:spcPts val="400"/>
              </a:spcAft>
            </a:pPr>
            <a:r>
              <a:t>1. Import the priority order along with the label definition</a:t>
            </a:r>
          </a:p>
          <a:p>
            <a:pPr>
              <a:spcAft>
                <a:spcPts val="400"/>
              </a:spcAft>
            </a:pPr>
            <a:r>
              <a:t>2. Sort the labels in UI based on the priority order, highest label will be on the top.</a:t>
            </a:r>
          </a:p>
          <a:p>
            <a:pPr>
              <a:spcAft>
                <a:spcPts val="400"/>
              </a:spcAft>
            </a:pPr>
            <a:r>
              <a:t>3. As Egnyte S&amp;G Document Labels allows to import the label definitions from more than one source, it is advisable to divide and sort the label based on the source and display the same in Document labels UI</a:t>
            </a:r>
          </a:p>
          <a:p>
            <a:pPr>
              <a:spcAft>
                <a:spcPts val="400"/>
              </a:spcAft>
            </a:pPr>
            <a:r>
              <a:t>4. In the event of applying multiple labels, S&amp;G should consider the higher Priority order label and apply only one label (send the highest level of priority label information to Metadata Stamping Service. MIP SDK cannot stamp more than one label definition at a time, trying to apply more than one label will replace the old label with latest)</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hlinkClick r:id="rId3"/>
              </a:rPr>
              <a:t>DEL-43515</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[S&amp;G] Unusual Access - Reduce false positives associated with Windows system activity</a:t>
            </a:r>
          </a:p>
        </p:txBody>
      </p:sp>
      <p:sp>
        <p:nvSpPr>
          <p:cNvPr id="3" name="Content Placeholder 2"/>
          <p:cNvSpPr>
            <a:spLocks noGrp="1"/>
          </p:cNvSpPr>
          <p:nvPr>
            <p:ph sz="half" idx="1"/>
          </p:nvPr>
        </p:nvSpPr>
        <p:spPr/>
        <p:txBody>
          <a:bodyPr/>
          <a:lstStyle/>
          <a:p>
            <a:pPr>
              <a:spcAft>
                <a:spcPts val="600"/>
              </a:spcAft>
            </a:pPr>
            <a:r>
              <a:rPr sz="1100" b="0" u="none">
                <a:latin typeface="Avenir"/>
              </a:rPr>
              <a:t>Link to original S&amp;G feature -</a:t>
            </a:r>
            <a:r>
              <a:rPr sz="1100" b="0" u="sng">
                <a:latin typeface="Avenir"/>
                <a:hlinkClick r:id="rId2"/>
              </a:rPr>
              <a:t>https://egnyte.productboard.com/feature-board/8521480-cfs-s-g-joint-projects/features/18143025/detail</a:t>
            </a:r>
          </a:p>
        </p:txBody>
      </p:sp>
      <p:sp>
        <p:nvSpPr>
          <p:cNvPr id="5" name="Text Placeholder 4"/>
          <p:cNvSpPr>
            <a:spLocks noGrp="1"/>
          </p:cNvSpPr>
          <p:nvPr>
            <p:ph type="body" sz="quarter" idx="11"/>
          </p:nvPr>
        </p:nvSpPr>
        <p:spPr/>
        <p:txBody>
          <a:bodyPr/>
          <a:lstStyle/>
          <a:p>
            <a:r>
              <a:rPr sz="1100">
                <a:latin typeface="Avenir"/>
                <a:hlinkClick r:id="rId3"/>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GA for Cloud Migration</a:t>
            </a:r>
          </a:p>
        </p:txBody>
      </p:sp>
      <p:sp>
        <p:nvSpPr>
          <p:cNvPr id="3" name="Content Placeholder 2"/>
          <p:cNvSpPr>
            <a:spLocks noGrp="1"/>
          </p:cNvSpPr>
          <p:nvPr>
            <p:ph sz="half" idx="1"/>
          </p:nvPr>
        </p:nvSpPr>
        <p:spPr/>
        <p:txBody>
          <a:bodyPr/>
          <a:lstStyle/>
          <a:p>
            <a:endParaRPr/>
          </a:p>
          <a:p>
            <a:r>
              <a:rPr sz="1100">
                <a:latin typeface="Avenir"/>
              </a:rPr>
              <a:t>The description is empty.</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Server-side MixPanel events</a:t>
            </a:r>
          </a:p>
        </p:txBody>
      </p:sp>
      <p:sp>
        <p:nvSpPr>
          <p:cNvPr id="3" name="Content Placeholder 2"/>
          <p:cNvSpPr>
            <a:spLocks noGrp="1"/>
          </p:cNvSpPr>
          <p:nvPr>
            <p:ph sz="half" idx="1"/>
          </p:nvPr>
        </p:nvSpPr>
        <p:spPr/>
        <p:txBody>
          <a:bodyPr/>
          <a:lstStyle/>
          <a:p>
            <a:pPr>
              <a:spcAft>
                <a:spcPts val="600"/>
              </a:spcAft>
            </a:pPr>
            <a:r>
              <a:rPr sz="1100" b="0" u="none">
                <a:latin typeface="Avenir"/>
              </a:rPr>
              <a:t>Mixpanel events from backend</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hlinkClick r:id="rId3"/>
              </a:rPr>
              <a:t>APPS-13645</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APIs for Initiating and Managing Cloud Migrations</a:t>
            </a:r>
          </a:p>
        </p:txBody>
      </p:sp>
      <p:sp>
        <p:nvSpPr>
          <p:cNvPr id="3" name="Content Placeholder 2"/>
          <p:cNvSpPr>
            <a:spLocks noGrp="1"/>
          </p:cNvSpPr>
          <p:nvPr>
            <p:ph sz="half" idx="1"/>
          </p:nvPr>
        </p:nvSpPr>
        <p:spPr/>
        <p:txBody>
          <a:bodyPr/>
          <a:lstStyle/>
          <a:p>
            <a:pPr>
              <a:spcAft>
                <a:spcPts val="600"/>
              </a:spcAft>
            </a:pPr>
            <a:r>
              <a:rPr sz="1100" b="0" u="none">
                <a:latin typeface="Avenir"/>
              </a:rPr>
              <a:t>Need to offer APIs to initiate and manage migrations</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hlinkClick r:id="rId3"/>
              </a:rPr>
              <a:t>DEL-41756</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Windows 11 24H2 Support as Client</a:t>
            </a:r>
          </a:p>
        </p:txBody>
      </p:sp>
      <p:sp>
        <p:nvSpPr>
          <p:cNvPr id="3" name="Content Placeholder 2"/>
          <p:cNvSpPr>
            <a:spLocks noGrp="1"/>
          </p:cNvSpPr>
          <p:nvPr>
            <p:ph sz="half" idx="1"/>
          </p:nvPr>
        </p:nvSpPr>
        <p:spPr/>
        <p:txBody>
          <a:bodyPr/>
          <a:lstStyle/>
          <a:p>
            <a:endParaRPr/>
          </a:p>
          <a:p>
            <a:r>
              <a:rPr sz="1100">
                <a:latin typeface="Avenir"/>
              </a:rPr>
              <a:t>The description is empty.</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[AEC] Native ACC Integration 1-way</a:t>
            </a:r>
          </a:p>
        </p:txBody>
      </p:sp>
      <p:sp>
        <p:nvSpPr>
          <p:cNvPr id="3" name="Content Placeholder 2"/>
          <p:cNvSpPr>
            <a:spLocks noGrp="1"/>
          </p:cNvSpPr>
          <p:nvPr>
            <p:ph sz="half" idx="1"/>
          </p:nvPr>
        </p:nvSpPr>
        <p:spPr/>
        <p:txBody>
          <a:bodyPr/>
          <a:lstStyle/>
          <a:p>
            <a:pPr>
              <a:spcAft>
                <a:spcPts val="600"/>
              </a:spcAft>
            </a:pPr>
            <a:r>
              <a:rPr sz="1100" b="0" u="none">
                <a:latin typeface="Avenir"/>
              </a:rPr>
              <a:t>Build a direct integration between Egnyte and Autodesk Construction Cloud (ACC) allowing users to sync files 2-way from ACC to Egnyte</a:t>
            </a:r>
          </a:p>
          <a:p>
            <a:pPr>
              <a:spcAft>
                <a:spcPts val="600"/>
              </a:spcAft>
            </a:pPr>
            <a:r>
              <a:rPr sz="1100" b="0" u="none">
                <a:latin typeface="Avenir"/>
              </a:rPr>
              <a:t>Requirements -</a:t>
            </a:r>
            <a:r>
              <a:rPr sz="1100" b="0" u="sng">
                <a:latin typeface="Avenir"/>
                <a:hlinkClick r:id="rId2"/>
              </a:rPr>
              <a:t>https://egnyte.atlassian.net/wiki/spaces/AEC/pages/746651753/ACC+Integration</a:t>
            </a:r>
          </a:p>
          <a:p>
            <a:pPr>
              <a:spcAft>
                <a:spcPts val="600"/>
              </a:spcAft>
            </a:pPr>
            <a:r>
              <a:rPr sz="1100" b="0" u="none">
                <a:latin typeface="Avenir"/>
              </a:rPr>
              <a:t>Figma -</a:t>
            </a:r>
            <a:r>
              <a:rPr sz="1100" b="0" u="sng">
                <a:latin typeface="Avenir"/>
                <a:hlinkClick r:id="rId3"/>
              </a:rPr>
              <a:t>https://www.figma.com/design/LlzP9CPnCoI44cAH0oKlPU/Egnyte-to-ACC-bi-directional-connection-%5BUX-3132%5D?node-id=201-376&amp;node-type=canvas&amp;t=3IHBOcnMUsa8sDuO-0</a:t>
            </a:r>
          </a:p>
        </p:txBody>
      </p:sp>
      <p:sp>
        <p:nvSpPr>
          <p:cNvPr id="5" name="Text Placeholder 4"/>
          <p:cNvSpPr>
            <a:spLocks noGrp="1"/>
          </p:cNvSpPr>
          <p:nvPr>
            <p:ph type="body" sz="quarter" idx="11"/>
          </p:nvPr>
        </p:nvSpPr>
        <p:spPr/>
        <p:txBody>
          <a:bodyPr/>
          <a:lstStyle/>
          <a:p>
            <a:r>
              <a:rPr sz="1100">
                <a:latin typeface="Avenir"/>
                <a:hlinkClick r:id="rId4"/>
              </a:rPr>
              <a:t>View in Productboard</a:t>
            </a:r>
          </a:p>
        </p:txBody>
      </p:sp>
      <p:sp>
        <p:nvSpPr>
          <p:cNvPr id="6" name="Text Placeholder 5"/>
          <p:cNvSpPr>
            <a:spLocks noGrp="1"/>
          </p:cNvSpPr>
          <p:nvPr>
            <p:ph type="body" sz="quarter" idx="12"/>
          </p:nvPr>
        </p:nvSpPr>
        <p:spPr/>
        <p:txBody>
          <a:bodyPr/>
          <a:lstStyle/>
          <a:p>
            <a:r>
              <a:rPr sz="1100">
                <a:latin typeface="Avenir"/>
                <a:hlinkClick r:id="rId5"/>
              </a:rPr>
              <a:t>DEL-40646</a:t>
            </a:r>
          </a:p>
        </p:txBody>
      </p:sp>
      <p:sp>
        <p:nvSpPr>
          <p:cNvPr id="7" name="Text Placeholder 6"/>
          <p:cNvSpPr>
            <a:spLocks noGrp="1"/>
          </p:cNvSpPr>
          <p:nvPr>
            <p:ph type="body" sz="quarter" idx="13"/>
          </p:nvPr>
        </p:nvSpPr>
        <p:spPr/>
        <p:txBody>
          <a:bodyPr/>
          <a:lstStyle/>
          <a:p>
            <a:r>
              <a:rPr sz="1100">
                <a:latin typeface="Avenir"/>
                <a:hlinkClick r:id="rId2"/>
              </a:rPr>
              <a:t>Link to requirements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Google Import Functionality Enhancement</a:t>
            </a:r>
          </a:p>
        </p:txBody>
      </p:sp>
      <p:sp>
        <p:nvSpPr>
          <p:cNvPr id="3" name="Content Placeholder 2"/>
          <p:cNvSpPr>
            <a:spLocks noGrp="1"/>
          </p:cNvSpPr>
          <p:nvPr>
            <p:ph sz="half" idx="1"/>
          </p:nvPr>
        </p:nvSpPr>
        <p:spPr/>
        <p:txBody>
          <a:bodyPr/>
          <a:lstStyle/>
          <a:p>
            <a:pPr>
              <a:spcAft>
                <a:spcPts val="600"/>
              </a:spcAft>
            </a:pPr>
            <a:r>
              <a:rPr sz="1100" b="0" u="none">
                <a:latin typeface="Avenir"/>
              </a:rPr>
              <a:t>Problem Statement</a:t>
            </a:r>
          </a:p>
          <a:p>
            <a:pPr>
              <a:spcAft>
                <a:spcPts val="600"/>
              </a:spcAft>
            </a:pPr>
            <a:r>
              <a:rPr sz="1100" b="0" u="none">
                <a:latin typeface="Avenir"/>
              </a:rPr>
              <a:t>Users who will import files from Google Drive (G Drive) to Egnyte currently lack the ability to select and import entire folders. Instead, they may be restricted to importing individual files, which can be time-consuming, especially for users who need to transfer large sets of organized files and subfolders. This limitation presents several issues:</a:t>
            </a:r>
          </a:p>
          <a:p>
            <a:pPr>
              <a:spcAft>
                <a:spcPts val="400"/>
              </a:spcAft>
            </a:pPr>
            <a:r>
              <a:t>• Inefficiency: Without the ability to import folders directly, users must manually select files one by one. This process is cumbersome, particularly when dealing with large data sets.</a:t>
            </a:r>
          </a:p>
          <a:p>
            <a:pPr>
              <a:spcAft>
                <a:spcPts val="400"/>
              </a:spcAft>
            </a:pPr>
            <a:r>
              <a:t>• Loss of Folder Structure: When users import individual files, the original folder structure from G Drive isn’t maintained, making it challenging to organize content in Egnyte as it was originally structured.</a:t>
            </a:r>
          </a:p>
          <a:p>
            <a:pPr>
              <a:spcAft>
                <a:spcPts val="400"/>
              </a:spcAft>
            </a:pPr>
            <a:r>
              <a:t>• Time-Consuming Workflow: Reconstructing folders and re-uploading files separately adds time to workflows and increases the chance of errors, such as missing files or misplacement.</a:t>
            </a:r>
          </a:p>
          <a:p>
            <a:pPr>
              <a:spcAft>
                <a:spcPts val="400"/>
              </a:spcAft>
            </a:pPr>
            <a:r>
              <a:t>• Reduced Usability: This lack of folder import functionality impacts the user experience, as they must go through multiple steps to transfer data, creating frustration and potential reluctance to use the import feature.</a:t>
            </a:r>
          </a:p>
          <a:p>
            <a:pPr>
              <a:spcAft>
                <a:spcPts val="600"/>
              </a:spcAft>
            </a:pPr>
            <a:r>
              <a:rPr sz="1100" b="0" u="none">
                <a:latin typeface="Avenir"/>
              </a:rPr>
              <a:t>Solution: Provide Folder Selection Functionality for Importing Folders to Egnyte from G Drive</a:t>
            </a:r>
          </a:p>
          <a:p>
            <a:pPr>
              <a:spcAft>
                <a:spcPts val="600"/>
              </a:spcAft>
            </a:pPr>
            <a:r>
              <a:rPr sz="1100" b="0" u="none">
                <a:latin typeface="Avenir"/>
              </a:rPr>
              <a:t>To address this problem, the solution is to implement a folder selection capability within the G Drive to Egnyte import feature. This enhancement will allow users to select an entire folder (or multiple folders) from G Drive, preserving the structure and significantly streamlining the import process. Here are the solution details:</a:t>
            </a:r>
          </a:p>
          <a:p>
            <a:pPr>
              <a:spcAft>
                <a:spcPts val="400"/>
              </a:spcAft>
            </a:pPr>
            <a:r>
              <a:t>1. Folder Selection Interface</a:t>
            </a:r>
          </a:p>
          <a:p>
            <a:pPr>
              <a:spcAft>
                <a:spcPts val="400"/>
              </a:spcAft>
            </a:pPr>
            <a:r>
              <a:t>2. Preservation of Folder Structure</a:t>
            </a:r>
          </a:p>
          <a:p>
            <a:pPr>
              <a:spcAft>
                <a:spcPts val="400"/>
              </a:spcAft>
            </a:pPr>
            <a:r>
              <a:t>3. Seamless Integration with Egnyte</a:t>
            </a:r>
          </a:p>
          <a:p>
            <a:pPr>
              <a:spcAft>
                <a:spcPts val="400"/>
              </a:spcAft>
            </a:pPr>
            <a:r>
              <a:t>4. Benefits of the Solution</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Include original/destination path in stub file</a:t>
            </a:r>
          </a:p>
        </p:txBody>
      </p:sp>
      <p:sp>
        <p:nvSpPr>
          <p:cNvPr id="3" name="Content Placeholder 2"/>
          <p:cNvSpPr>
            <a:spLocks noGrp="1"/>
          </p:cNvSpPr>
          <p:nvPr>
            <p:ph sz="half" idx="1"/>
          </p:nvPr>
        </p:nvSpPr>
        <p:spPr/>
        <p:txBody>
          <a:bodyPr/>
          <a:lstStyle/>
          <a:p>
            <a:pPr>
              <a:spcAft>
                <a:spcPts val="600"/>
              </a:spcAft>
            </a:pPr>
            <a:r>
              <a:rPr sz="1100" b="1" u="none">
                <a:latin typeface="Avenir"/>
              </a:rPr>
              <a:t>Problem Statement</a:t>
            </a:r>
          </a:p>
          <a:p>
            <a:pPr>
              <a:spcAft>
                <a:spcPts val="600"/>
              </a:spcAft>
            </a:pPr>
            <a:r>
              <a:rPr sz="1100" b="0" u="none">
                <a:latin typeface="Avenir"/>
              </a:rPr>
              <a:t>There have been escalations created due to customers moving stub files so the stub file no longer matches the source/destination.</a:t>
            </a:r>
          </a:p>
          <a:p>
            <a:pPr>
              <a:spcAft>
                <a:spcPts val="600"/>
              </a:spcAft>
            </a:pPr>
            <a:r>
              <a:rPr sz="1100" b="1" u="none">
                <a:latin typeface="Avenir"/>
              </a:rPr>
              <a:t>User Story</a:t>
            </a:r>
          </a:p>
          <a:p>
            <a:pPr>
              <a:spcAft>
                <a:spcPts val="600"/>
              </a:spcAft>
            </a:pPr>
            <a:r>
              <a:rPr sz="1100" b="0" u="none">
                <a:latin typeface="Avenir"/>
              </a:rPr>
              <a:t>Support has requested that the original source and destination paths be included in the stub file text to avoid confusion/escalations when this happens</a:t>
            </a:r>
          </a:p>
          <a:p>
            <a:pPr>
              <a:spcAft>
                <a:spcPts val="600"/>
              </a:spcAft>
            </a:pPr>
            <a:r>
              <a:rPr sz="1100" b="1" u="none">
                <a:latin typeface="Avenir"/>
              </a:rPr>
              <a:t>Feature Description</a:t>
            </a:r>
          </a:p>
          <a:p>
            <a:pPr>
              <a:spcAft>
                <a:spcPts val="600"/>
              </a:spcAft>
            </a:pPr>
            <a:r>
              <a:rPr sz="1100" b="0" u="none">
                <a:latin typeface="Avenir"/>
              </a:rPr>
              <a:t>Beneath the standard text but before custom text in the stub file, the new information should be included:</a:t>
            </a:r>
          </a:p>
          <a:p>
            <a:pPr>
              <a:spcAft>
                <a:spcPts val="400"/>
              </a:spcAft>
            </a:pPr>
            <a:r>
              <a:t>• Original file location (domain and path)</a:t>
            </a:r>
          </a:p>
          <a:p>
            <a:pPr>
              <a:spcAft>
                <a:spcPts val="400"/>
              </a:spcAft>
            </a:pPr>
            <a:r>
              <a:t>• Original archive destination (domain and path)</a:t>
            </a:r>
          </a:p>
          <a:p>
            <a:pPr>
              <a:spcAft>
                <a:spcPts val="600"/>
              </a:spcAft>
            </a:pPr>
            <a:r>
              <a:rPr sz="1100" b="1" u="none">
                <a:latin typeface="Avenir"/>
              </a:rPr>
              <a:t>Public Summary</a:t>
            </a:r>
          </a:p>
          <a:p>
            <a:pPr>
              <a:spcAft>
                <a:spcPts val="600"/>
              </a:spcAft>
            </a:pPr>
            <a:r>
              <a:rPr sz="1100" b="0" u="none">
                <a:latin typeface="Avenir"/>
              </a:rPr>
              <a:t>Egnyte provides access to all files in a customer's domain, including the system-generated stub files that are left by processes like content lifecycle policies. In some cases, these stub files are moved which can cause confusion when a user look at the text. To avoid that confusion, we want to include the original file source location as well as the original archive destination in the stub text.</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hlinkClick r:id="rId3"/>
              </a:rPr>
              <a:t>DEL-44393</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CLM Redesign </a:t>
            </a:r>
          </a:p>
        </p:txBody>
      </p:sp>
      <p:sp>
        <p:nvSpPr>
          <p:cNvPr id="3" name="Content Placeholder 2"/>
          <p:cNvSpPr>
            <a:spLocks noGrp="1"/>
          </p:cNvSpPr>
          <p:nvPr>
            <p:ph sz="half" idx="1"/>
          </p:nvPr>
        </p:nvSpPr>
        <p:spPr/>
        <p:txBody>
          <a:bodyPr/>
          <a:lstStyle/>
          <a:p>
            <a:pPr>
              <a:spcAft>
                <a:spcPts val="600"/>
              </a:spcAft>
            </a:pPr>
            <a:r>
              <a:rPr sz="1100" b="0" u="none">
                <a:latin typeface="Avenir"/>
              </a:rPr>
              <a:t>As a part of the Redesign Initiative, we are have to align the design components to be similar to CFS.</a:t>
            </a:r>
          </a:p>
          <a:p>
            <a:pPr>
              <a:spcAft>
                <a:spcPts val="600"/>
              </a:spcAft>
            </a:pPr>
            <a:r>
              <a:rPr sz="1100" b="0" u="none">
                <a:latin typeface="Avenir"/>
              </a:rPr>
              <a:t>Refactor existing Content Life Cycle view using new Shared components.</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New Homepage (iOS)</a:t>
            </a:r>
          </a:p>
        </p:txBody>
      </p:sp>
      <p:sp>
        <p:nvSpPr>
          <p:cNvPr id="3" name="Content Placeholder 2"/>
          <p:cNvSpPr>
            <a:spLocks noGrp="1"/>
          </p:cNvSpPr>
          <p:nvPr>
            <p:ph sz="half" idx="1"/>
          </p:nvPr>
        </p:nvSpPr>
        <p:spPr/>
        <p:txBody>
          <a:bodyPr/>
          <a:lstStyle/>
          <a:p>
            <a:pPr>
              <a:spcAft>
                <a:spcPts val="600"/>
              </a:spcAft>
            </a:pPr>
            <a:r>
              <a:rPr sz="1100" b="0" u="none">
                <a:latin typeface="Avenir"/>
              </a:rPr>
              <a:t>We are creating a new homepage for our mobile app to enhance user productivity and streamline access to key features. This homepage will integrate various widgets and quick access links, offering users a more personalized and efficient experience. By allowing customization and ensuring seamless synchronization between the web UI and mobile app, users will have a consistent and intuitive interface across all platforms.</a:t>
            </a:r>
          </a:p>
          <a:p>
            <a:pPr>
              <a:spcAft>
                <a:spcPts val="800"/>
              </a:spcAft>
            </a:pPr>
            <a:r>
              <a:rPr sz="1100" b="1" u="none">
                <a:latin typeface="Avenir"/>
              </a:rPr>
              <a:t>Homepage requirements:</a:t>
            </a:r>
          </a:p>
          <a:p>
            <a:pPr>
              <a:spcAft>
                <a:spcPts val="400"/>
              </a:spcAft>
            </a:pPr>
            <a:r>
              <a:t>1. Widget Display and Interaction -As a user, I want to view widgets like Egnyte Copilot, Bookmarks, Recent Files, and Project Folders, on the homepage so that I can quickly access relevant content and actions.</a:t>
            </a:r>
          </a:p>
          <a:p>
            <a:pPr>
              <a:spcAft>
                <a:spcPts val="400"/>
              </a:spcAft>
            </a:pPr>
            <a:r>
              <a:t>2. Quick Access Links -As a user, I want to have quick access links on the homepage for actions I often perform like File Upload, and mobile-specific features like Smart Upload updates, so that I can perform tasks efficiently from the homepage.</a:t>
            </a:r>
          </a:p>
          <a:p>
            <a:pPr>
              <a:spcAft>
                <a:spcPts val="400"/>
              </a:spcAft>
            </a:pPr>
            <a:r>
              <a:t>3. Widget Customization -As a user, I want to be able to customize my homepage by showing or hiding specific widgets so that my homepage displays only the information and tools I need.</a:t>
            </a:r>
          </a:p>
          <a:p>
            <a:pPr>
              <a:spcAft>
                <a:spcPts val="400"/>
              </a:spcAft>
            </a:pPr>
            <a:r>
              <a:t>4. Sync Settings Across Mobile Devices -As a user, I want my widget settings (show/hide preferences) to be synced across all my mobile devices so that my homepage layout remains consistent regardless of the device I use.</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 DB Refactoring for Scale</a:t>
            </a:r>
          </a:p>
        </p:txBody>
      </p:sp>
      <p:sp>
        <p:nvSpPr>
          <p:cNvPr id="3" name="Content Placeholder 2"/>
          <p:cNvSpPr>
            <a:spLocks noGrp="1"/>
          </p:cNvSpPr>
          <p:nvPr>
            <p:ph sz="half" idx="1"/>
          </p:nvPr>
        </p:nvSpPr>
        <p:spPr/>
        <p:txBody>
          <a:bodyPr/>
          <a:lstStyle/>
          <a:p>
            <a:endParaRPr/>
          </a:p>
          <a:p>
            <a:r>
              <a:rPr sz="1100">
                <a:latin typeface="Avenir"/>
              </a:rPr>
              <a:t>The description is empty.</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hlinkClick r:id="rId3"/>
              </a:rPr>
              <a:t>GR-597</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DocuSign Upload Enhancement</a:t>
            </a:r>
          </a:p>
        </p:txBody>
      </p:sp>
      <p:sp>
        <p:nvSpPr>
          <p:cNvPr id="3" name="Content Placeholder 2"/>
          <p:cNvSpPr>
            <a:spLocks noGrp="1"/>
          </p:cNvSpPr>
          <p:nvPr>
            <p:ph sz="half" idx="1"/>
          </p:nvPr>
        </p:nvSpPr>
        <p:spPr/>
        <p:txBody>
          <a:bodyPr/>
          <a:lstStyle/>
          <a:p>
            <a:pPr>
              <a:spcAft>
                <a:spcPts val="600"/>
              </a:spcAft>
            </a:pPr>
            <a:r>
              <a:rPr sz="1100" b="0" u="none">
                <a:latin typeface="Avenir"/>
              </a:rPr>
              <a:t>The current integration with DocuSign utilizes API version 2.0, which restricts file uploads to a maximum size of 25 MB. This limitation is causing issues for customers attempting to share larger files. To address this problem, we need to upgrade to DocuSign API version 2.1, which supports file uploads up to 32 MB via APIs and up to 52 MB via chunked uploads. Additionally, we will implement a user interface enhancement to notify users when they attempt to upload files that exceed the allowed size limits. This upgrade will improve file sharing capabilities and user experience.</a:t>
            </a:r>
          </a:p>
          <a:p>
            <a:pPr>
              <a:spcAft>
                <a:spcPts val="600"/>
              </a:spcAft>
            </a:pPr>
            <a:r>
              <a:rPr sz="1100" b="1" u="none">
                <a:latin typeface="Avenir"/>
              </a:rPr>
              <a:t>Acceptance Criteria:</a:t>
            </a:r>
          </a:p>
          <a:p>
            <a:pPr>
              <a:spcAft>
                <a:spcPts val="400"/>
              </a:spcAft>
            </a:pPr>
            <a:r>
              <a:t>1. Upgrade to DocuSign API version 2.1 and ensure compatibility with the current integration.</a:t>
            </a:r>
          </a:p>
          <a:p>
            <a:pPr>
              <a:spcAft>
                <a:spcPts val="400"/>
              </a:spcAft>
            </a:pPr>
            <a:r>
              <a:t>2. Implement support for handling files up to 52 MB using chunked uploads.</a:t>
            </a:r>
          </a:p>
          <a:p>
            <a:pPr>
              <a:spcAft>
                <a:spcPts val="400"/>
              </a:spcAft>
            </a:pPr>
            <a:r>
              <a:t>3. Develop and deploy a pop-up notification feature to alert users when attempting to upload files larger than the allowed limits.</a:t>
            </a:r>
          </a:p>
          <a:p>
            <a:pPr>
              <a:spcAft>
                <a:spcPts val="400"/>
              </a:spcAft>
            </a:pPr>
            <a:r>
              <a:t>4. Perform thorough testing to validate the new functionality and pop-up notifications.</a:t>
            </a:r>
          </a:p>
          <a:p>
            <a:pPr>
              <a:spcAft>
                <a:spcPts val="400"/>
              </a:spcAft>
            </a:pPr>
            <a:r>
              <a:t>5. Update documentation to reflect the changes and new file upload limits.</a:t>
            </a:r>
          </a:p>
          <a:p>
            <a:pPr>
              <a:spcAft>
                <a:spcPts val="600"/>
              </a:spcAft>
            </a:pPr>
            <a:r>
              <a:rPr sz="1100" b="0" u="none">
                <a:latin typeface="Avenir"/>
              </a:rPr>
              <a:t>Links:</a:t>
            </a:r>
            <a:r>
              <a:rPr sz="1100" b="0" u="sng">
                <a:latin typeface="Avenir"/>
                <a:hlinkClick r:id="rId2"/>
              </a:rPr>
              <a:t>https://developers.docusign.com/docs/esign-rest-api/esign101/rules-and-limits/#:~:text=Docusign%20has%20the%20following%20limitations,of%20up%20to%2052%20MB</a:t>
            </a:r>
          </a:p>
          <a:p>
            <a:pPr>
              <a:spcAft>
                <a:spcPts val="600"/>
              </a:spcAft>
            </a:pPr>
            <a:r>
              <a:rPr sz="1100" b="0" u="sng">
                <a:latin typeface="Avenir"/>
                <a:hlinkClick r:id="rId3"/>
              </a:rPr>
              <a:t>https://developers.docusign.com/docs/esign-rest-api/reference/envelopes/chunkeduploads/</a:t>
            </a:r>
          </a:p>
          <a:p>
            <a:pPr>
              <a:spcAft>
                <a:spcPts val="600"/>
              </a:spcAft>
            </a:pPr>
            <a:r>
              <a:rPr sz="1100" b="0" u="none">
                <a:latin typeface="Avenir"/>
              </a:rPr>
              <a:t>Ticket:</a:t>
            </a:r>
            <a:r>
              <a:rPr sz="1100" b="0" u="sng">
                <a:latin typeface="Avenir"/>
                <a:hlinkClick r:id="rId4"/>
              </a:rPr>
              <a:t>https://jira.egnyte-it.com/browse/PINT-15240</a:t>
            </a:r>
          </a:p>
        </p:txBody>
      </p:sp>
      <p:sp>
        <p:nvSpPr>
          <p:cNvPr id="5" name="Text Placeholder 4"/>
          <p:cNvSpPr>
            <a:spLocks noGrp="1"/>
          </p:cNvSpPr>
          <p:nvPr>
            <p:ph type="body" sz="quarter" idx="11"/>
          </p:nvPr>
        </p:nvSpPr>
        <p:spPr/>
        <p:txBody>
          <a:bodyPr/>
          <a:lstStyle/>
          <a:p>
            <a:r>
              <a:rPr sz="1100">
                <a:latin typeface="Avenir"/>
                <a:hlinkClick r:id="rId5"/>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Big File Handling</a:t>
            </a:r>
          </a:p>
        </p:txBody>
      </p:sp>
      <p:sp>
        <p:nvSpPr>
          <p:cNvPr id="3" name="Content Placeholder 2"/>
          <p:cNvSpPr>
            <a:spLocks noGrp="1"/>
          </p:cNvSpPr>
          <p:nvPr>
            <p:ph sz="half" idx="1"/>
          </p:nvPr>
        </p:nvSpPr>
        <p:spPr/>
        <p:txBody>
          <a:bodyPr/>
          <a:lstStyle/>
          <a:p>
            <a:pPr>
              <a:spcAft>
                <a:spcPts val="600"/>
              </a:spcAft>
            </a:pPr>
            <a:r>
              <a:rPr sz="1100" b="0" u="none">
                <a:latin typeface="Avenir"/>
              </a:rPr>
              <a:t>Prospect says that the 5gb file limit on our Procore integration is a blocker. We want to look into seeing if this is possible and how much work would it be. They are transferring files that are 10 GB already out of Procore. We would need to split files and upload in chunk's as per Procore's API.</a:t>
            </a:r>
          </a:p>
          <a:p>
            <a:pPr>
              <a:spcAft>
                <a:spcPts val="600"/>
              </a:spcAft>
            </a:pPr>
            <a:r>
              <a:rPr sz="1100" b="0" u="none">
                <a:latin typeface="Avenir"/>
              </a:rPr>
              <a:t>Ticket:</a:t>
            </a:r>
            <a:r>
              <a:rPr sz="1100" b="0" u="sng">
                <a:latin typeface="Avenir"/>
                <a:hlinkClick r:id="rId2"/>
              </a:rPr>
              <a:t>https://jira.egnyte-it.com/browse/PINT-14789</a:t>
            </a:r>
          </a:p>
        </p:txBody>
      </p:sp>
      <p:sp>
        <p:nvSpPr>
          <p:cNvPr id="5" name="Text Placeholder 4"/>
          <p:cNvSpPr>
            <a:spLocks noGrp="1"/>
          </p:cNvSpPr>
          <p:nvPr>
            <p:ph type="body" sz="quarter" idx="11"/>
          </p:nvPr>
        </p:nvSpPr>
        <p:spPr/>
        <p:txBody>
          <a:bodyPr/>
          <a:lstStyle/>
          <a:p>
            <a:r>
              <a:rPr sz="1100">
                <a:latin typeface="Avenir"/>
                <a:hlinkClick r:id="rId3"/>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Track sensitive content indicator labeling</a:t>
            </a:r>
          </a:p>
        </p:txBody>
      </p:sp>
      <p:sp>
        <p:nvSpPr>
          <p:cNvPr id="3" name="Content Placeholder 2"/>
          <p:cNvSpPr>
            <a:spLocks noGrp="1"/>
          </p:cNvSpPr>
          <p:nvPr>
            <p:ph sz="half" idx="1"/>
          </p:nvPr>
        </p:nvSpPr>
        <p:spPr/>
        <p:txBody>
          <a:bodyPr/>
          <a:lstStyle/>
          <a:p>
            <a:pPr>
              <a:spcAft>
                <a:spcPts val="600"/>
              </a:spcAft>
            </a:pPr>
            <a:r>
              <a:rPr sz="1100" b="1" u="none">
                <a:latin typeface="Avenir"/>
              </a:rPr>
              <a:t>Problem Statement</a:t>
            </a:r>
          </a:p>
          <a:p>
            <a:pPr>
              <a:spcAft>
                <a:spcPts val="600"/>
              </a:spcAft>
            </a:pPr>
            <a:r>
              <a:rPr sz="1100" b="0" u="none">
                <a:latin typeface="Avenir"/>
              </a:rPr>
              <a:t>The sensitive content indicator is of high interest to senior leadership, so we're going to need to track what customers have the SCII labeling policy enabled.</a:t>
            </a:r>
          </a:p>
          <a:p>
            <a:pPr>
              <a:spcAft>
                <a:spcPts val="600"/>
              </a:spcAft>
            </a:pPr>
            <a:r>
              <a:rPr sz="1100" b="1" u="none">
                <a:latin typeface="Avenir"/>
              </a:rPr>
              <a:t>User Story</a:t>
            </a:r>
          </a:p>
          <a:p>
            <a:pPr>
              <a:spcAft>
                <a:spcPts val="600"/>
              </a:spcAft>
            </a:pPr>
            <a:r>
              <a:rPr sz="1100" b="0" u="none">
                <a:latin typeface="Avenir"/>
              </a:rPr>
              <a:t>As an feature owner, I need to be able to report on the usage of all released features</a:t>
            </a:r>
          </a:p>
          <a:p>
            <a:pPr>
              <a:spcAft>
                <a:spcPts val="600"/>
              </a:spcAft>
            </a:pPr>
            <a:r>
              <a:rPr sz="1100" b="1" u="none">
                <a:latin typeface="Avenir"/>
              </a:rPr>
              <a:t>Feature Description</a:t>
            </a:r>
          </a:p>
          <a:p>
            <a:pPr>
              <a:spcAft>
                <a:spcPts val="600"/>
              </a:spcAft>
            </a:pPr>
            <a:r>
              <a:rPr sz="1100" b="0" u="none">
                <a:latin typeface="Avenir"/>
              </a:rPr>
              <a:t>The sensitive content indicator is of high interest to senior leadership, so we're going to need to track what customers have the SCII labeling policy enabled.Information needed:</a:t>
            </a:r>
          </a:p>
          <a:p>
            <a:pPr>
              <a:spcAft>
                <a:spcPts val="400"/>
              </a:spcAft>
            </a:pPr>
            <a:r>
              <a:t>• Tenant ID</a:t>
            </a:r>
          </a:p>
          <a:p>
            <a:pPr>
              <a:spcAft>
                <a:spcPts val="400"/>
              </a:spcAft>
            </a:pPr>
            <a:r>
              <a:t>• Tenant name (nice to have)</a:t>
            </a:r>
          </a:p>
          <a:p>
            <a:pPr>
              <a:spcAft>
                <a:spcPts val="400"/>
              </a:spcAft>
            </a:pPr>
            <a:r>
              <a:t>• Policy state (enabled/disabled)</a:t>
            </a:r>
          </a:p>
          <a:p>
            <a:pPr>
              <a:spcAft>
                <a:spcPts val="400"/>
              </a:spcAft>
            </a:pPr>
            <a:r>
              <a:t>• Associated CC policies (policy ID)</a:t>
            </a:r>
          </a:p>
          <a:p>
            <a:pPr>
              <a:spcAft>
                <a:spcPts val="400"/>
              </a:spcAft>
            </a:pPr>
            <a:r>
              <a:t>• Associated sources (source ID)</a:t>
            </a:r>
          </a:p>
          <a:p>
            <a:pPr>
              <a:spcAft>
                <a:spcPts val="400"/>
              </a:spcAft>
            </a:pPr>
            <a:r>
              <a:t>• Number of files labeled</a:t>
            </a:r>
          </a:p>
          <a:p>
            <a:pPr>
              <a:spcAft>
                <a:spcPts val="400"/>
              </a:spcAft>
            </a:pPr>
            <a:r>
              <a:t>• Update schedule TBD (maybe every 24 hours)</a:t>
            </a:r>
          </a:p>
          <a:p>
            <a:pPr>
              <a:spcAft>
                <a:spcPts val="600"/>
              </a:spcAft>
            </a:pPr>
            <a:r>
              <a:rPr sz="1100" b="0" u="none">
                <a:latin typeface="Avenir"/>
              </a:rPr>
              <a:t>If it's built for generic doc labeling info:</a:t>
            </a:r>
          </a:p>
          <a:p>
            <a:pPr>
              <a:spcAft>
                <a:spcPts val="400"/>
              </a:spcAft>
            </a:pPr>
            <a:r>
              <a:t>• Mark individual patterns (yes/no)</a:t>
            </a:r>
          </a:p>
          <a:p>
            <a:pPr>
              <a:spcAft>
                <a:spcPts val="400"/>
              </a:spcAft>
            </a:pPr>
            <a:r>
              <a:t>• Write persistent labels (yes/no)</a:t>
            </a:r>
          </a:p>
          <a:p>
            <a:pPr>
              <a:spcAft>
                <a:spcPts val="400"/>
              </a:spcAft>
            </a:pPr>
            <a:r>
              <a:t>• Policy name</a:t>
            </a:r>
          </a:p>
          <a:p>
            <a:pPr>
              <a:spcAft>
                <a:spcPts val="400"/>
              </a:spcAft>
            </a:pPr>
            <a:r>
              <a:t>• Description</a:t>
            </a:r>
          </a:p>
          <a:p>
            <a:pPr>
              <a:spcAft>
                <a:spcPts val="600"/>
              </a:spcAft>
            </a:pPr>
            <a:r>
              <a:rPr sz="1100" b="0" u="none">
                <a:latin typeface="Avenir"/>
              </a:rPr>
              <a:t>Ideas:</a:t>
            </a:r>
          </a:p>
          <a:p>
            <a:pPr>
              <a:spcAft>
                <a:spcPts val="400"/>
              </a:spcAft>
            </a:pPr>
            <a:r>
              <a:t>• Make information available in admin panel</a:t>
            </a:r>
          </a:p>
          <a:p>
            <a:pPr>
              <a:spcAft>
                <a:spcPts val="400"/>
              </a:spcAft>
            </a:pPr>
            <a:r>
              <a:t>• Make information available in BQ</a:t>
            </a:r>
          </a:p>
          <a:p>
            <a:pPr>
              <a:spcAft>
                <a:spcPts val="600"/>
              </a:spcAft>
            </a:pPr>
            <a:r>
              <a:rPr sz="1100" b="1" u="none">
                <a:latin typeface="Avenir"/>
              </a:rPr>
              <a:t>Public Summary</a:t>
            </a:r>
          </a:p>
          <a:p>
            <a:pPr>
              <a:spcAft>
                <a:spcPts val="600"/>
              </a:spcAft>
            </a:pPr>
            <a:r>
              <a:rPr sz="1100" b="0" u="none">
                <a:latin typeface="Avenir"/>
              </a:rPr>
              <a:t>This is an internal-only feature. As we continue to expand the scope of document labeling, we need a better mechanism to track the usage of the feature. This work will allow for more robust reporting on how customers are using document labeling.</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hlinkClick r:id="rId3"/>
              </a:rPr>
              <a:t>DEL-44434</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Reverting Storage Per User for MSP Platform Enterprise &amp; Platform Enterprise Lite Plans</a:t>
            </a:r>
          </a:p>
        </p:txBody>
      </p:sp>
      <p:sp>
        <p:nvSpPr>
          <p:cNvPr id="3" name="Content Placeholder 2"/>
          <p:cNvSpPr>
            <a:spLocks noGrp="1"/>
          </p:cNvSpPr>
          <p:nvPr>
            <p:ph sz="half" idx="1"/>
          </p:nvPr>
        </p:nvSpPr>
        <p:spPr/>
        <p:txBody>
          <a:bodyPr/>
          <a:lstStyle/>
          <a:p>
            <a:pPr>
              <a:spcAft>
                <a:spcPts val="800"/>
              </a:spcAft>
            </a:pPr>
            <a:r>
              <a:rPr sz="1100" b="1" u="none">
                <a:latin typeface="Avenir"/>
              </a:rPr>
              <a:t>Background and Strategic Fit:</a:t>
            </a:r>
          </a:p>
          <a:p>
            <a:pPr>
              <a:spcAft>
                <a:spcPts val="600"/>
              </a:spcAft>
            </a:pPr>
            <a:r>
              <a:rPr sz="1100" b="0" u="none">
                <a:latin typeface="Avenir"/>
              </a:rPr>
              <a:t>We have recently made changes to the amount storage per user is given to new MSPs. However, through initial research we found that this configuration was given to older MSPs at a lower price point. The objective of this epic is to correct this so that we can give Sales a way to incentivize Platform Enterprise Lite and Platform Enterprise customers to upgrade.</a:t>
            </a:r>
          </a:p>
          <a:p>
            <a:pPr>
              <a:spcAft>
                <a:spcPts val="600"/>
              </a:spcAft>
            </a:pPr>
            <a:r>
              <a:rPr sz="1100" b="0" u="none">
                <a:latin typeface="Avenir"/>
              </a:rPr>
              <a:t>MSPs who have signed up &lt;span data-color="#de350b"&gt;</a:t>
            </a:r>
            <a:r>
              <a:rPr sz="1100" b="1" u="none">
                <a:latin typeface="Avenir"/>
              </a:rPr>
              <a:t>before</a:t>
            </a:r>
            <a:r>
              <a:rPr sz="1100" b="0" u="none">
                <a:latin typeface="Avenir"/>
              </a:rPr>
              <a:t>&lt;/span&gt; October 31st should have the following storage per user per plan:</a:t>
            </a:r>
          </a:p>
          <a:p>
            <a:pPr>
              <a:spcAft>
                <a:spcPts val="400"/>
              </a:spcAft>
            </a:pPr>
            <a:r>
              <a:t>• 200GB/per user for AFS</a:t>
            </a:r>
          </a:p>
          <a:p>
            <a:pPr>
              <a:spcAft>
                <a:spcPts val="400"/>
              </a:spcAft>
            </a:pPr>
            <a:r>
              <a:t>• 100GB/per user for Platform Enterprise</a:t>
            </a:r>
          </a:p>
          <a:p>
            <a:pPr>
              <a:spcAft>
                <a:spcPts val="400"/>
              </a:spcAft>
            </a:pPr>
            <a:r>
              <a:t>• 100GB/per user for Platform Enterprise Lite</a:t>
            </a:r>
          </a:p>
          <a:p>
            <a:pPr>
              <a:spcAft>
                <a:spcPts val="400"/>
              </a:spcAft>
            </a:pPr>
            <a:r>
              <a:t>• 100GB/per user for CFS</a:t>
            </a:r>
          </a:p>
          <a:p>
            <a:pPr>
              <a:spcAft>
                <a:spcPts val="600"/>
              </a:spcAft>
            </a:pPr>
            <a:r>
              <a:rPr sz="1100" b="0" u="none">
                <a:latin typeface="Avenir"/>
              </a:rPr>
              <a:t>MSPs who have signed up &lt;span data-color="#de350b"&gt;</a:t>
            </a:r>
            <a:r>
              <a:rPr sz="1100" b="1" u="none">
                <a:latin typeface="Avenir"/>
              </a:rPr>
              <a:t>after</a:t>
            </a:r>
            <a:r>
              <a:rPr sz="1100" b="0" u="none">
                <a:latin typeface="Avenir"/>
              </a:rPr>
              <a:t>&lt;/span&gt; October 31st should have the following storage per user per plan:</a:t>
            </a:r>
          </a:p>
          <a:p>
            <a:pPr>
              <a:spcAft>
                <a:spcPts val="400"/>
              </a:spcAft>
            </a:pPr>
            <a:r>
              <a:t>• 200GB/per user for AFS</a:t>
            </a:r>
          </a:p>
          <a:p>
            <a:pPr>
              <a:spcAft>
                <a:spcPts val="400"/>
              </a:spcAft>
            </a:pPr>
            <a:r>
              <a:t>• 200GB/per user for Platform Enterprise</a:t>
            </a:r>
          </a:p>
          <a:p>
            <a:pPr>
              <a:spcAft>
                <a:spcPts val="400"/>
              </a:spcAft>
            </a:pPr>
            <a:r>
              <a:t>• 200GB/per user for Platform Enterprise Lite</a:t>
            </a:r>
          </a:p>
          <a:p>
            <a:pPr>
              <a:spcAft>
                <a:spcPts val="400"/>
              </a:spcAft>
            </a:pPr>
            <a:r>
              <a:t>• 100GB/per user for CFS</a:t>
            </a:r>
          </a:p>
          <a:p>
            <a:pPr>
              <a:spcAft>
                <a:spcPts val="800"/>
              </a:spcAft>
            </a:pPr>
            <a:r>
              <a:rPr sz="1100" b="1" u="none">
                <a:latin typeface="Avenir"/>
              </a:rPr>
              <a:t>Goals:</a:t>
            </a:r>
          </a:p>
          <a:p>
            <a:pPr>
              <a:spcAft>
                <a:spcPts val="400"/>
              </a:spcAft>
            </a:pPr>
            <a:r>
              <a:t>• Figure out how many MSP domains across Platform Enterprise &amp; Platform Enterprise plans, who signed up prior to October 31st, have 200GB enabled; starting with the following PVIs:</a:t>
            </a:r>
          </a:p>
          <a:p>
            <a:pPr>
              <a:spcAft>
                <a:spcPts val="400"/>
              </a:spcAft>
            </a:pPr>
            <a:r>
              <a:t>• 892441</a:t>
            </a:r>
          </a:p>
          <a:p>
            <a:pPr>
              <a:spcAft>
                <a:spcPts val="400"/>
              </a:spcAft>
            </a:pPr>
            <a:r>
              <a:t>• 889731</a:t>
            </a:r>
          </a:p>
          <a:p>
            <a:pPr>
              <a:spcAft>
                <a:spcPts val="400"/>
              </a:spcAft>
            </a:pPr>
            <a:r>
              <a:t>• 889731</a:t>
            </a:r>
          </a:p>
          <a:p>
            <a:pPr>
              <a:spcAft>
                <a:spcPts val="400"/>
              </a:spcAft>
            </a:pPr>
            <a:r>
              <a:t>• 888371</a:t>
            </a:r>
          </a:p>
          <a:p>
            <a:pPr>
              <a:spcAft>
                <a:spcPts val="400"/>
              </a:spcAft>
            </a:pPr>
            <a:r>
              <a:t>• 877181</a:t>
            </a:r>
          </a:p>
          <a:p>
            <a:pPr>
              <a:spcAft>
                <a:spcPts val="400"/>
              </a:spcAft>
            </a:pPr>
            <a:r>
              <a:t>• 854851</a:t>
            </a:r>
          </a:p>
          <a:p>
            <a:pPr>
              <a:spcAft>
                <a:spcPts val="400"/>
              </a:spcAft>
            </a:pPr>
            <a:r>
              <a:t>• Create a script to update the storage per user on these domains from 200GB to 100GB</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hlinkClick r:id="rId3"/>
              </a:rPr>
              <a:t>APPS-13022</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Distributors - review and select solution for automatic deployments</a:t>
            </a:r>
          </a:p>
        </p:txBody>
      </p:sp>
      <p:sp>
        <p:nvSpPr>
          <p:cNvPr id="3" name="Content Placeholder 2"/>
          <p:cNvSpPr>
            <a:spLocks noGrp="1"/>
          </p:cNvSpPr>
          <p:nvPr>
            <p:ph sz="half" idx="1"/>
          </p:nvPr>
        </p:nvSpPr>
        <p:spPr/>
        <p:txBody>
          <a:bodyPr/>
          <a:lstStyle/>
          <a:p>
            <a:pPr>
              <a:spcAft>
                <a:spcPts val="600"/>
              </a:spcAft>
            </a:pPr>
            <a:r>
              <a:rPr sz="1100" b="0" u="none">
                <a:latin typeface="Avenir"/>
              </a:rPr>
              <a:t>Goal</a:t>
            </a:r>
          </a:p>
          <a:p>
            <a:pPr>
              <a:spcAft>
                <a:spcPts val="600"/>
              </a:spcAft>
            </a:pPr>
            <a:r>
              <a:rPr sz="1100" b="0" u="none">
                <a:latin typeface="Avenir"/>
              </a:rPr>
              <a:t>Based on the knowledge about Pax8 specifics and work done by TechOPS internal and external teams review possible solutions to support automated provisioning based on data received from SFDC.</a:t>
            </a:r>
          </a:p>
          <a:p>
            <a:pPr>
              <a:spcAft>
                <a:spcPts val="600"/>
              </a:spcAft>
            </a:pPr>
            <a:r>
              <a:rPr sz="1100" b="0" u="none">
                <a:latin typeface="Avenir"/>
              </a:rPr>
              <a:t>Previously the following were considered:</a:t>
            </a:r>
          </a:p>
          <a:p>
            <a:pPr>
              <a:spcAft>
                <a:spcPts val="400"/>
              </a:spcAft>
            </a:pPr>
            <a:r>
              <a:t>1. Domain without a trial solution</a:t>
            </a:r>
          </a:p>
          <a:p>
            <a:pPr>
              <a:spcAft>
                <a:spcPts val="400"/>
              </a:spcAft>
            </a:pPr>
            <a:r>
              <a:t>2. BPA ecosystem</a:t>
            </a:r>
          </a:p>
          <a:p>
            <a:pPr>
              <a:spcAft>
                <a:spcPts val="400"/>
              </a:spcAft>
            </a:pPr>
            <a:r>
              <a:t>3. MSP Public API</a:t>
            </a:r>
          </a:p>
          <a:p>
            <a:pPr>
              <a:spcAft>
                <a:spcPts val="600"/>
              </a:spcAft>
            </a:pPr>
            <a:r>
              <a:rPr sz="1100" b="0" u="none">
                <a:latin typeface="Avenir"/>
              </a:rPr>
              <a:t>Requirements</a:t>
            </a:r>
          </a:p>
          <a:p>
            <a:pPr>
              <a:spcAft>
                <a:spcPts val="400"/>
              </a:spcAft>
            </a:pPr>
            <a:r>
              <a:t>1. Review possible options</a:t>
            </a:r>
          </a:p>
          <a:p>
            <a:pPr>
              <a:spcAft>
                <a:spcPts val="400"/>
              </a:spcAft>
            </a:pPr>
            <a:r>
              <a:t>2. Select the solution</a:t>
            </a:r>
          </a:p>
          <a:p>
            <a:pPr>
              <a:spcAft>
                <a:spcPts val="400"/>
              </a:spcAft>
            </a:pPr>
            <a:r>
              <a:t>3. Prepare technical document about the selected solution so that it is known how next epic will be implemented</a:t>
            </a:r>
          </a:p>
          <a:p>
            <a:pPr>
              <a:spcAft>
                <a:spcPts val="600"/>
              </a:spcAft>
            </a:pPr>
            <a:r>
              <a:rPr sz="1100" b="0" u="none">
                <a:latin typeface="Avenir"/>
              </a:rPr>
              <a:t>Resources</a:t>
            </a:r>
          </a:p>
          <a:p>
            <a:pPr>
              <a:spcAft>
                <a:spcPts val="400"/>
              </a:spcAft>
            </a:pPr>
            <a:r>
              <a:t>1. Requirements for Pax8:</a:t>
            </a:r>
          </a:p>
          <a:p>
            <a:pPr>
              <a:spcAft>
                <a:spcPts val="400"/>
              </a:spcAft>
            </a:pPr>
            <a:r>
              <a:t>2. Design prepared in Q4 2024:</a:t>
            </a:r>
          </a:p>
          <a:p>
            <a:pPr>
              <a:spcAft>
                <a:spcPts val="400"/>
              </a:spcAft>
            </a:pPr>
            <a:r>
              <a:t>3. Domain without a trial solution:</a:t>
            </a:r>
          </a:p>
          <a:p>
            <a:pPr>
              <a:spcAft>
                <a:spcPts val="400"/>
              </a:spcAft>
            </a:pPr>
            <a:r>
              <a:t>4. BPA ecosystem:</a:t>
            </a:r>
          </a:p>
          <a:p>
            <a:pPr>
              <a:spcAft>
                <a:spcPts val="400"/>
              </a:spcAft>
            </a:pPr>
            <a:r>
              <a:t>5. MSP Public API:</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hlinkClick r:id="rId3"/>
              </a:rPr>
              <a:t>APPS-13575</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[AEC] Titleblock Extraction</a:t>
            </a:r>
          </a:p>
        </p:txBody>
      </p:sp>
      <p:sp>
        <p:nvSpPr>
          <p:cNvPr id="3" name="Content Placeholder 2"/>
          <p:cNvSpPr>
            <a:spLocks noGrp="1"/>
          </p:cNvSpPr>
          <p:nvPr>
            <p:ph sz="half" idx="1"/>
          </p:nvPr>
        </p:nvSpPr>
        <p:spPr/>
        <p:txBody>
          <a:bodyPr/>
          <a:lstStyle/>
          <a:p>
            <a:pPr>
              <a:spcAft>
                <a:spcPts val="400"/>
              </a:spcAft>
            </a:pPr>
            <a:r>
              <a:t>• Create additional intelligence and automation for Egnyte’s AEC offering</a:t>
            </a:r>
          </a:p>
          <a:p>
            <a:pPr>
              <a:spcAft>
                <a:spcPts val="400"/>
              </a:spcAft>
            </a:pPr>
            <a:r>
              <a:t>• Replace need for other 3rd party applications that perform the same functions</a:t>
            </a:r>
          </a:p>
          <a:p>
            <a:pPr>
              <a:spcAft>
                <a:spcPts val="400"/>
              </a:spcAft>
            </a:pPr>
            <a:r>
              <a:t>• Drive adoption of the AEC package</a:t>
            </a:r>
          </a:p>
          <a:p>
            <a:pPr>
              <a:spcAft>
                <a:spcPts val="400"/>
              </a:spcAft>
            </a:pPr>
            <a:r>
              <a:t>• Make it easier for end users to interact with Construction Drawings in Egnyte</a:t>
            </a:r>
          </a:p>
          <a:p>
            <a:pPr>
              <a:spcAft>
                <a:spcPts val="800"/>
              </a:spcAft>
            </a:pPr>
            <a:r>
              <a:rPr sz="1100" b="1" u="none">
                <a:latin typeface="Avenir"/>
              </a:rPr>
              <a:t>Background and strategic fit</a:t>
            </a:r>
          </a:p>
          <a:p>
            <a:pPr>
              <a:spcAft>
                <a:spcPts val="600"/>
              </a:spcAft>
            </a:pPr>
            <a:r>
              <a:rPr sz="1100" b="0" u="none">
                <a:latin typeface="Avenir"/>
              </a:rPr>
              <a:t>Construction drawings contain lots of valuable information that is either manually extracted or automatically extracted via a 3rd party application. This information is commonly saved as metadata on each file, and used as search parameters so that end users can quickly find the drawing file that they need. By extracting this information natively in Egnyte and saving it as metadata on each file, users will interact with drawing files more frequently in Egnyte and drive adoption of Egnyte at their AEC firms.</a:t>
            </a:r>
          </a:p>
          <a:p>
            <a:pPr>
              <a:spcAft>
                <a:spcPts val="800"/>
              </a:spcAft>
            </a:pPr>
            <a:r>
              <a:rPr sz="1100" b="1" u="none">
                <a:latin typeface="Avenir"/>
              </a:rPr>
              <a:t>Assumptions</a:t>
            </a:r>
          </a:p>
          <a:p>
            <a:pPr>
              <a:spcAft>
                <a:spcPts val="400"/>
              </a:spcAft>
            </a:pPr>
            <a:r>
              <a:t>• Feature is only available on project folders</a:t>
            </a:r>
          </a:p>
          <a:p>
            <a:pPr>
              <a:spcAft>
                <a:spcPts val="400"/>
              </a:spcAft>
            </a:pPr>
            <a:r>
              <a:t>• Project level attributes such as AOR (Architect of Record), EOR (Engineer of Record), Project Address, Project Name, etc should be set at the project folder level</a:t>
            </a:r>
          </a:p>
          <a:p>
            <a:pPr>
              <a:spcAft>
                <a:spcPts val="400"/>
              </a:spcAft>
            </a:pPr>
            <a:r>
              <a:t>• Only PDF files are supported</a:t>
            </a:r>
          </a:p>
          <a:p>
            <a:pPr>
              <a:spcAft>
                <a:spcPts val="400"/>
              </a:spcAft>
            </a:pPr>
            <a:r>
              <a:t>• Available from the WebUI only</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set preference to always send attachements with Egnyte</a:t>
            </a:r>
          </a:p>
        </p:txBody>
      </p:sp>
      <p:sp>
        <p:nvSpPr>
          <p:cNvPr id="3" name="Content Placeholder 2"/>
          <p:cNvSpPr>
            <a:spLocks noGrp="1"/>
          </p:cNvSpPr>
          <p:nvPr>
            <p:ph sz="half" idx="1"/>
          </p:nvPr>
        </p:nvSpPr>
        <p:spPr/>
        <p:txBody>
          <a:bodyPr/>
          <a:lstStyle/>
          <a:p>
            <a:endParaRPr/>
          </a:p>
          <a:p>
            <a:r>
              <a:rPr sz="1100">
                <a:latin typeface="Avenir"/>
              </a:rPr>
              <a:t>The description is empty.</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FSI 5/21/25 Virtual Summit Promotion</a:t>
            </a:r>
          </a:p>
        </p:txBody>
      </p:sp>
      <p:sp>
        <p:nvSpPr>
          <p:cNvPr id="3" name="Content Placeholder 2"/>
          <p:cNvSpPr>
            <a:spLocks noGrp="1"/>
          </p:cNvSpPr>
          <p:nvPr>
            <p:ph sz="half" idx="1"/>
          </p:nvPr>
        </p:nvSpPr>
        <p:spPr/>
        <p:txBody>
          <a:bodyPr/>
          <a:lstStyle/>
          <a:p>
            <a:pPr>
              <a:spcAft>
                <a:spcPts val="600"/>
              </a:spcAft>
            </a:pPr>
            <a:r>
              <a:rPr sz="1100" b="0" u="none">
                <a:latin typeface="Avenir"/>
              </a:rPr>
              <a:t>Pendo campaign to drive FSI customers to the evnt.</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Convert Google OCR PoC to a production grade integration</a:t>
            </a:r>
          </a:p>
        </p:txBody>
      </p:sp>
      <p:sp>
        <p:nvSpPr>
          <p:cNvPr id="3" name="Content Placeholder 2"/>
          <p:cNvSpPr>
            <a:spLocks noGrp="1"/>
          </p:cNvSpPr>
          <p:nvPr>
            <p:ph sz="half" idx="1"/>
          </p:nvPr>
        </p:nvSpPr>
        <p:spPr/>
        <p:txBody>
          <a:bodyPr/>
          <a:lstStyle/>
          <a:p>
            <a:pPr>
              <a:spcAft>
                <a:spcPts val="600"/>
              </a:spcAft>
            </a:pPr>
            <a:r>
              <a:rPr sz="1100" b="0" u="none">
                <a:latin typeface="Avenir"/>
              </a:rPr>
              <a:t>Confluence documentation ~~&gt;</a:t>
            </a:r>
            <a:r>
              <a:rPr sz="1100" b="0" u="sng">
                <a:latin typeface="Avenir"/>
                <a:hlinkClick r:id="rId2"/>
              </a:rPr>
              <a:t>HERE</a:t>
            </a:r>
          </a:p>
          <a:p>
            <a:pPr>
              <a:spcAft>
                <a:spcPts val="600"/>
              </a:spcAft>
            </a:pPr>
            <a:r>
              <a:rPr sz="1100" b="0" u="none">
                <a:latin typeface="Avenir"/>
              </a:rPr>
              <a:t>The current integration of Google OCR within the S&amp;G extraction pipeline is a limited PoC. It needs additional development to convert it to a production ready service. Those tasks are captured in this Epic.</a:t>
            </a:r>
          </a:p>
          <a:p>
            <a:pPr>
              <a:spcAft>
                <a:spcPts val="600"/>
              </a:spcAft>
            </a:pPr>
            <a:r>
              <a:rPr sz="1100" b="0" u="none">
                <a:latin typeface="Avenir"/>
              </a:rPr>
              <a:t>TODO: Tickets for Scheduling &amp; Polling of the batch requests, once the vision is clear (mby some updated diagrams?)</a:t>
            </a:r>
          </a:p>
        </p:txBody>
      </p:sp>
      <p:sp>
        <p:nvSpPr>
          <p:cNvPr id="5" name="Text Placeholder 4"/>
          <p:cNvSpPr>
            <a:spLocks noGrp="1"/>
          </p:cNvSpPr>
          <p:nvPr>
            <p:ph type="body" sz="quarter" idx="11"/>
          </p:nvPr>
        </p:nvSpPr>
        <p:spPr/>
        <p:txBody>
          <a:bodyPr/>
          <a:lstStyle/>
          <a:p>
            <a:r>
              <a:rPr sz="1100">
                <a:latin typeface="Avenir"/>
                <a:hlinkClick r:id="rId3"/>
              </a:rPr>
              <a:t>View in Productboard</a:t>
            </a:r>
          </a:p>
        </p:txBody>
      </p:sp>
      <p:sp>
        <p:nvSpPr>
          <p:cNvPr id="6" name="Text Placeholder 5"/>
          <p:cNvSpPr>
            <a:spLocks noGrp="1"/>
          </p:cNvSpPr>
          <p:nvPr>
            <p:ph type="body" sz="quarter" idx="12"/>
          </p:nvPr>
        </p:nvSpPr>
        <p:spPr/>
        <p:txBody>
          <a:bodyPr/>
          <a:lstStyle/>
          <a:p>
            <a:r>
              <a:rPr sz="1100">
                <a:latin typeface="Avenir"/>
                <a:hlinkClick r:id="rId4"/>
              </a:rPr>
              <a:t>DEL-42652</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Introduce Gen 4 Plans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sz="half" idx="1"/>
          </p:nvPr>
        </p:nvSpPr>
        <p:spPr/>
        <p:txBody>
          <a:bodyPr/>
          <a:lstStyle/>
          <a:p>
            <a:pPr>
              <a:spcAft>
                <a:spcPts val="600"/>
              </a:spcAft>
            </a:pPr>
            <a:r>
              <a:rPr sz="1100" b="0" u="none">
                <a:latin typeface="Avenir"/>
              </a:rPr>
              <a:t>Placeholder to aggregate tickets related to updates to trial registration pages for Gen 4 plans.</a:t>
            </a:r>
          </a:p>
          <a:p>
            <a:pPr>
              <a:spcAft>
                <a:spcPts val="600"/>
              </a:spcAft>
            </a:pPr>
            <a:r>
              <a:rPr sz="1100" b="0" u="none">
                <a:latin typeface="Avenir"/>
              </a:rPr>
              <a:t>See tickets for additional information.</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hlinkClick r:id="rId3"/>
              </a:rPr>
              <a:t>APPS-12215</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NGP UI Refresh S&amp;G</a:t>
            </a:r>
          </a:p>
        </p:txBody>
      </p:sp>
      <p:sp>
        <p:nvSpPr>
          <p:cNvPr id="3" name="Content Placeholder 2"/>
          <p:cNvSpPr>
            <a:spLocks noGrp="1"/>
          </p:cNvSpPr>
          <p:nvPr>
            <p:ph sz="half" idx="1"/>
          </p:nvPr>
        </p:nvSpPr>
        <p:spPr/>
        <p:txBody>
          <a:bodyPr/>
          <a:lstStyle/>
          <a:p>
            <a:endParaRPr/>
          </a:p>
          <a:p>
            <a:r>
              <a:rPr sz="1100">
                <a:latin typeface="Avenir"/>
              </a:rPr>
              <a:t>The description is empty.</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hlinkClick r:id="rId3"/>
              </a:rPr>
              <a:t>DEL-44118</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[Usability] NGP UI Refresh (Phase 2)</a:t>
            </a:r>
          </a:p>
        </p:txBody>
      </p:sp>
      <p:sp>
        <p:nvSpPr>
          <p:cNvPr id="3" name="Content Placeholder 2"/>
          <p:cNvSpPr>
            <a:spLocks noGrp="1"/>
          </p:cNvSpPr>
          <p:nvPr>
            <p:ph sz="half" idx="1"/>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2 includes:</a:t>
            </a:r>
          </a:p>
          <a:p>
            <a:pPr>
              <a:spcAft>
                <a:spcPts val="400"/>
              </a:spcAft>
            </a:pPr>
            <a:r>
              <a:t>• Comprehensive styling, content, and UI updates to the top/header bar (S&amp;G)</a:t>
            </a:r>
          </a:p>
          <a:p>
            <a:pPr>
              <a:spcAft>
                <a:spcPts val="400"/>
              </a:spcAft>
            </a:pPr>
            <a:r>
              <a:t>• Updates to the main (left) navigation styling (S&amp;G)</a:t>
            </a:r>
          </a:p>
          <a:p>
            <a:pPr>
              <a:spcAft>
                <a:spcPts val="400"/>
              </a:spcAft>
            </a:pPr>
            <a:r>
              <a:t>• Introducing brand-new styling to menu buttons (S&amp;G)</a:t>
            </a:r>
          </a:p>
          <a:p>
            <a:pPr>
              <a:spcAft>
                <a:spcPts val="400"/>
              </a:spcAft>
            </a:pPr>
            <a:r>
              <a:t>• Introducing the right-drawer side panel to the UI in S&amp;G. This is also needed for delivering contextual AI + Recommendation Engine capabilities in S&amp;G.</a:t>
            </a:r>
          </a:p>
        </p:txBody>
      </p:sp>
      <p:sp>
        <p:nvSpPr>
          <p:cNvPr id="5" name="Text Placeholder 4"/>
          <p:cNvSpPr>
            <a:spLocks noGrp="1"/>
          </p:cNvSpPr>
          <p:nvPr>
            <p:ph type="body" sz="quarter" idx="11"/>
          </p:nvPr>
        </p:nvSpPr>
        <p:spPr/>
        <p:txBody>
          <a:bodyPr/>
          <a:lstStyle/>
          <a:p>
            <a:r>
              <a:rPr sz="1100">
                <a:latin typeface="Avenir"/>
                <a:hlinkClick r:id="rId3"/>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hlinkClick r:id="rId4"/>
              </a:rPr>
              <a:t>Link to requirements</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[PLG] NGP Trial Onboarding Integrations Enablement (Milestone 2.5)</a:t>
            </a:r>
          </a:p>
        </p:txBody>
      </p:sp>
      <p:sp>
        <p:nvSpPr>
          <p:cNvPr id="3" name="Content Placeholder 2"/>
          <p:cNvSpPr>
            <a:spLocks noGrp="1"/>
          </p:cNvSpPr>
          <p:nvPr>
            <p:ph sz="half" idx="1"/>
          </p:nvPr>
        </p:nvSpPr>
        <p:spPr/>
        <p:txBody>
          <a:bodyPr/>
          <a:lstStyle/>
          <a:p>
            <a:pPr>
              <a:spcAft>
                <a:spcPts val="600"/>
              </a:spcAft>
            </a:pPr>
            <a:r>
              <a:rPr sz="1100" b="0" u="none">
                <a:latin typeface="Avenir"/>
              </a:rPr>
              <a:t>See [</a:t>
            </a:r>
            <a:r>
              <a:rPr sz="1100" b="0" u="sng">
                <a:latin typeface="Avenir"/>
                <a:hlinkClick r:id="rId2"/>
              </a:rPr>
              <a:t>https://egnyte.atlassian.net/wiki/x/BgBEV</a:t>
            </a:r>
            <a:r>
              <a:rPr sz="1100" b="0" u="none">
                <a:latin typeface="Avenir"/>
              </a:rPr>
              <a:t>]</a:t>
            </a:r>
          </a:p>
          <a:p>
            <a:pPr>
              <a:spcAft>
                <a:spcPts val="400"/>
              </a:spcAft>
            </a:pPr>
            <a:r>
              <a:t>• As part of the Onboarding experience, we want to automatically enable all relevant Integrations in the Egnyte App Store, based on the industry specified.</a:t>
            </a:r>
          </a:p>
          <a:p>
            <a:pPr>
              <a:spcAft>
                <a:spcPts val="400"/>
              </a:spcAft>
            </a:pPr>
            <a:r>
              <a:t>• We also want to add a question to the Admin Survey to determine what type of productivity tools they use. We will automatically enable the appropriate integration (Google, MS)</a:t>
            </a:r>
          </a:p>
          <a:p>
            <a:pPr>
              <a:spcAft>
                <a:spcPts val="400"/>
              </a:spcAft>
            </a:pPr>
            <a:r>
              <a:t>• And finally we want to enable both Slack and Teams integrations.</a:t>
            </a:r>
          </a:p>
          <a:p>
            <a:pPr>
              <a:spcAft>
                <a:spcPts val="400"/>
              </a:spcAft>
            </a:pPr>
            <a:r>
              <a:t>• Starting with the 5 industries called out in the App Store, we want to include these integrations if users select any of the following:</a:t>
            </a:r>
          </a:p>
          <a:p>
            <a:pPr>
              <a:spcAft>
                <a:spcPts val="600"/>
              </a:spcAft>
            </a:pPr>
            <a:r>
              <a:rPr sz="1100" b="0" u="none">
                <a:latin typeface="Avenir"/>
              </a:rPr>
              <a:t>PINT team has completed an API for the App Store that will be used for this initiative.[</a:t>
            </a:r>
            <a:r>
              <a:rPr sz="1100" b="0" u="sng">
                <a:latin typeface="Avenir"/>
                <a:hlinkClick r:id="rId3"/>
              </a:rPr>
              <a:t>https://egnyte.atlassian.net/wiki/spaces/PINT/pages/1166082078/App+Store+Configuration+API+for+Egnyte+Platform</a:t>
            </a:r>
            <a:r>
              <a:rPr sz="1100" b="0" u="none">
                <a:latin typeface="Avenir"/>
              </a:rPr>
              <a:t>]</a:t>
            </a:r>
          </a:p>
          <a:p>
            <a:pPr>
              <a:spcAft>
                <a:spcPts val="600"/>
              </a:spcAft>
            </a:pPr>
            <a:r>
              <a:rPr sz="1100" b="0" u="sng">
                <a:latin typeface="Avenir"/>
                <a:hlinkClick r:id="rId4"/>
              </a:rPr>
              <a:t>PINT-15980</a:t>
            </a:r>
          </a:p>
        </p:txBody>
      </p:sp>
      <p:sp>
        <p:nvSpPr>
          <p:cNvPr id="5" name="Text Placeholder 4"/>
          <p:cNvSpPr>
            <a:spLocks noGrp="1"/>
          </p:cNvSpPr>
          <p:nvPr>
            <p:ph type="body" sz="quarter" idx="11"/>
          </p:nvPr>
        </p:nvSpPr>
        <p:spPr/>
        <p:txBody>
          <a:bodyPr/>
          <a:lstStyle/>
          <a:p>
            <a:r>
              <a:rPr sz="1100">
                <a:latin typeface="Avenir"/>
                <a:hlinkClick r:id="rId5"/>
              </a:rPr>
              <a:t>View in Productboard</a:t>
            </a:r>
          </a:p>
        </p:txBody>
      </p:sp>
      <p:sp>
        <p:nvSpPr>
          <p:cNvPr id="6" name="Text Placeholder 5"/>
          <p:cNvSpPr>
            <a:spLocks noGrp="1"/>
          </p:cNvSpPr>
          <p:nvPr>
            <p:ph type="body" sz="quarter" idx="12"/>
          </p:nvPr>
        </p:nvSpPr>
        <p:spPr/>
        <p:txBody>
          <a:bodyPr/>
          <a:lstStyle/>
          <a:p>
            <a:r>
              <a:rPr sz="1100">
                <a:latin typeface="Avenir"/>
                <a:hlinkClick r:id="rId6"/>
              </a:rPr>
              <a:t>GR-591</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[Usability] NGP UI Refresh (Phase 1)</a:t>
            </a:r>
          </a:p>
        </p:txBody>
      </p:sp>
      <p:sp>
        <p:nvSpPr>
          <p:cNvPr id="3" name="Content Placeholder 2"/>
          <p:cNvSpPr>
            <a:spLocks noGrp="1"/>
          </p:cNvSpPr>
          <p:nvPr>
            <p:ph sz="half" idx="1"/>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1 includes:</a:t>
            </a:r>
          </a:p>
          <a:p>
            <a:pPr>
              <a:spcAft>
                <a:spcPts val="400"/>
              </a:spcAft>
            </a:pPr>
            <a:r>
              <a:t>• Comprehensive styling, content, and UI updates to the top/header bar (CFS)</a:t>
            </a:r>
          </a:p>
          <a:p>
            <a:pPr>
              <a:spcAft>
                <a:spcPts val="400"/>
              </a:spcAft>
            </a:pPr>
            <a:r>
              <a:t>• Updates to the main (left) navigation styling (CFS)</a:t>
            </a:r>
          </a:p>
          <a:p>
            <a:pPr>
              <a:spcAft>
                <a:spcPts val="400"/>
              </a:spcAft>
            </a:pPr>
            <a:r>
              <a:t>• Introducing brand-new styling to menu buttons (CFS)</a:t>
            </a:r>
          </a:p>
          <a:p>
            <a:pPr>
              <a:spcAft>
                <a:spcPts val="400"/>
              </a:spcAft>
            </a:pPr>
            <a:r>
              <a:t>• Comprehensive overhaul of the right-drawer menu bar, including brand-new colored icons (CFS)</a:t>
            </a:r>
          </a:p>
        </p:txBody>
      </p:sp>
      <p:sp>
        <p:nvSpPr>
          <p:cNvPr id="5" name="Text Placeholder 4"/>
          <p:cNvSpPr>
            <a:spLocks noGrp="1"/>
          </p:cNvSpPr>
          <p:nvPr>
            <p:ph type="body" sz="quarter" idx="11"/>
          </p:nvPr>
        </p:nvSpPr>
        <p:spPr/>
        <p:txBody>
          <a:bodyPr/>
          <a:lstStyle/>
          <a:p>
            <a:r>
              <a:rPr sz="1100">
                <a:latin typeface="Avenir"/>
                <a:hlinkClick r:id="rId3"/>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hlinkClick r:id="rId4"/>
              </a:rPr>
              <a:t>Link to requirements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NGP Upsell from G3 and Prior</a:t>
            </a:r>
          </a:p>
        </p:txBody>
      </p:sp>
      <p:sp>
        <p:nvSpPr>
          <p:cNvPr id="3" name="Content Placeholder 2"/>
          <p:cNvSpPr>
            <a:spLocks noGrp="1"/>
          </p:cNvSpPr>
          <p:nvPr>
            <p:ph sz="half" idx="1"/>
          </p:nvPr>
        </p:nvSpPr>
        <p:spPr/>
        <p:txBody>
          <a:bodyPr/>
          <a:lstStyle/>
          <a:p>
            <a:endParaRPr/>
          </a:p>
          <a:p>
            <a:r>
              <a:rPr sz="1100">
                <a:latin typeface="Avenir"/>
              </a:rPr>
              <a:t>The description is empty.</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hlinkClick r:id="rId3"/>
              </a:rPr>
              <a:t>GR-562</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Uncategorized</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[PLG] NGP Trial Onboarding Refinements (Milestone 3)</a:t>
            </a:r>
          </a:p>
        </p:txBody>
      </p:sp>
      <p:sp>
        <p:nvSpPr>
          <p:cNvPr id="3" name="Content Placeholder 2"/>
          <p:cNvSpPr>
            <a:spLocks noGrp="1"/>
          </p:cNvSpPr>
          <p:nvPr>
            <p:ph sz="half" idx="1"/>
          </p:nvPr>
        </p:nvSpPr>
        <p:spPr/>
        <p:txBody>
          <a:bodyPr/>
          <a:lstStyle/>
          <a:p>
            <a:pPr>
              <a:spcAft>
                <a:spcPts val="600"/>
              </a:spcAft>
            </a:pPr>
            <a:r>
              <a:rPr sz="1100" b="0" u="none">
                <a:latin typeface="Avenir"/>
              </a:rPr>
              <a:t>Encompasses everything in Milestone 3</a:t>
            </a:r>
          </a:p>
          <a:p>
            <a:pPr>
              <a:spcAft>
                <a:spcPts val="600"/>
              </a:spcAft>
            </a:pPr>
            <a:r>
              <a:rPr sz="1100" b="0" u="none">
                <a:latin typeface="Avenir"/>
              </a:rPr>
              <a:t>Also includes further expansion of AI and S&amp;G Onboarding Tasks.</a:t>
            </a:r>
          </a:p>
          <a:p>
            <a:pPr>
              <a:spcAft>
                <a:spcPts val="600"/>
              </a:spcAft>
            </a:pPr>
            <a:r>
              <a:rPr sz="1100" b="0" u="none">
                <a:latin typeface="Avenir"/>
              </a:rPr>
              <a:t>Please see the Jira Epic.</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hlinkClick r:id="rId3"/>
              </a:rPr>
              <a:t>CFS-66581</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Document Portal Enhancements</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Upload request metadata extraction</a:t>
            </a:r>
          </a:p>
        </p:txBody>
      </p:sp>
      <p:sp>
        <p:nvSpPr>
          <p:cNvPr id="3" name="Content Placeholder 2"/>
          <p:cNvSpPr>
            <a:spLocks noGrp="1"/>
          </p:cNvSpPr>
          <p:nvPr>
            <p:ph sz="half" idx="1"/>
          </p:nvPr>
        </p:nvSpPr>
        <p:spPr/>
        <p:txBody>
          <a:bodyPr/>
          <a:lstStyle/>
          <a:p>
            <a:r>
              <a:t> </a:t>
            </a:r>
          </a:p>
        </p:txBody>
      </p:sp>
      <p:sp>
        <p:nvSpPr>
          <p:cNvPr id="4" name="Picture Placeholder 3"/>
          <p:cNvSpPr>
            <a:spLocks noGrp="1"/>
          </p:cNvSpPr>
          <p:nvPr>
            <p:ph type="pic" sz="quarter" idx="10"/>
          </p:nvPr>
        </p:nvSpPr>
        <p:spPr/>
        <p:txBody>
          <a:bodyPr/>
          <a:lstStyle/>
          <a:p>
            <a:r>
              <a:t> </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rPr>
              <a:t>Missing requirements</a:t>
            </a:r>
          </a:p>
        </p:txBody>
      </p:sp>
      <p:pic>
        <p:nvPicPr>
          <p:cNvPr id="8" name="Picture 7" descr="image.png"/>
          <p:cNvPicPr>
            <a:picLocks noChangeAspect="1"/>
          </p:cNvPicPr>
          <p:nvPr/>
        </p:nvPicPr>
        <p:blipFill>
          <a:blip r:embed="rId3"/>
          <a:stretch>
            <a:fillRect/>
          </a:stretch>
        </p:blipFill>
        <p:spPr>
          <a:xfrm>
            <a:off x="4641850" y="1881532"/>
            <a:ext cx="3873500" cy="1185074"/>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External User Management</a:t>
            </a:r>
          </a:p>
        </p:txBody>
      </p:sp>
      <p:sp>
        <p:nvSpPr>
          <p:cNvPr id="3" name="Content Placeholder 2"/>
          <p:cNvSpPr>
            <a:spLocks noGrp="1"/>
          </p:cNvSpPr>
          <p:nvPr>
            <p:ph sz="half" idx="1"/>
          </p:nvPr>
        </p:nvSpPr>
        <p:spPr/>
        <p:txBody>
          <a:bodyPr/>
          <a:lstStyle/>
          <a:p>
            <a:endParaRPr/>
          </a:p>
          <a:p>
            <a:r>
              <a:rPr sz="1100">
                <a:latin typeface="Avenir"/>
              </a:rPr>
              <a:t>The description is empty.</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Deleting a Workspace</a:t>
            </a:r>
          </a:p>
        </p:txBody>
      </p:sp>
      <p:sp>
        <p:nvSpPr>
          <p:cNvPr id="3" name="Content Placeholder 2"/>
          <p:cNvSpPr>
            <a:spLocks noGrp="1"/>
          </p:cNvSpPr>
          <p:nvPr>
            <p:ph sz="half" idx="1"/>
          </p:nvPr>
        </p:nvSpPr>
        <p:spPr/>
        <p:txBody>
          <a:bodyPr/>
          <a:lstStyle/>
          <a:p>
            <a:pPr>
              <a:spcAft>
                <a:spcPts val="600"/>
              </a:spcAft>
            </a:pPr>
            <a:r>
              <a:rPr sz="1100" b="0" u="none">
                <a:latin typeface="Avenir"/>
              </a:rPr>
              <a:t>Allow the user to delete inactive Workspaces and navigate standard users back to Collaborate.</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Shore the Core</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Unusual Access - Reduce false positives associated with Windows system activity</a:t>
            </a:r>
          </a:p>
        </p:txBody>
      </p:sp>
      <p:sp>
        <p:nvSpPr>
          <p:cNvPr id="3" name="Content Placeholder 2"/>
          <p:cNvSpPr>
            <a:spLocks noGrp="1"/>
          </p:cNvSpPr>
          <p:nvPr>
            <p:ph sz="half" idx="1"/>
          </p:nvPr>
        </p:nvSpPr>
        <p:spPr/>
        <p:txBody>
          <a:bodyPr/>
          <a:lstStyle/>
          <a:p>
            <a:pPr>
              <a:spcAft>
                <a:spcPts val="600"/>
              </a:spcAft>
            </a:pPr>
            <a:r>
              <a:rPr sz="1100" b="0" u="none">
                <a:latin typeface="Avenir"/>
              </a:rPr>
              <a:t>Currently, Microsoft doesn't provide enough information to determine whether a user or system action is causing the anomalous file access/download activity for Windows Explorer. This causes a lot of false-positive detections as well as many ESCs. We need to figure out how to better analyze and detect file activity for Windows Explorer to prevent this from occurring.</a:t>
            </a:r>
          </a:p>
          <a:p>
            <a:pPr>
              <a:spcAft>
                <a:spcPts val="600"/>
              </a:spcAft>
            </a:pPr>
            <a:r>
              <a:rPr sz="1100" b="1" u="none">
                <a:latin typeface="Avenir"/>
              </a:rPr>
              <a:t>Requirements:</a:t>
            </a:r>
          </a:p>
          <a:p>
            <a:pPr>
              <a:spcAft>
                <a:spcPts val="400"/>
              </a:spcAft>
            </a:pPr>
            <a:r>
              <a:t>• Analyze file actions for Windows Explorer to help separate system actions (e.g. search indexing) from actual user access/download actions</a:t>
            </a:r>
          </a:p>
          <a:p>
            <a:pPr>
              <a:spcAft>
                <a:spcPts val="400"/>
              </a:spcAft>
            </a:pPr>
            <a:r>
              <a:t>• Can the amount of time accessed be used?</a:t>
            </a:r>
          </a:p>
          <a:p>
            <a:pPr>
              <a:spcAft>
                <a:spcPts val="400"/>
              </a:spcAft>
            </a:pPr>
            <a:r>
              <a:t>• Provide the ability to filter out the system events an only capture user generated events</a:t>
            </a:r>
          </a:p>
          <a:p>
            <a:pPr>
              <a:spcAft>
                <a:spcPts val="400"/>
              </a:spcAft>
            </a:pPr>
            <a:r>
              <a:t>• Only user generated events should be used for Unusual Access detections</a:t>
            </a:r>
          </a:p>
          <a:p>
            <a:pPr>
              <a:spcAft>
                <a:spcPts val="600"/>
              </a:spcAft>
            </a:pPr>
            <a:r>
              <a:rPr sz="1100" b="1" u="none">
                <a:latin typeface="Avenir"/>
              </a:rPr>
              <a:t>No UX Design Required</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hlinkClick r:id="rId3"/>
              </a:rPr>
              <a:t>DEL-31632</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S&amp;G Folder Insights in CFS - Phase 2</a:t>
            </a:r>
          </a:p>
        </p:txBody>
      </p:sp>
      <p:sp>
        <p:nvSpPr>
          <p:cNvPr id="3" name="Content Placeholder 2"/>
          <p:cNvSpPr>
            <a:spLocks noGrp="1"/>
          </p:cNvSpPr>
          <p:nvPr>
            <p:ph sz="half" idx="1"/>
          </p:nvPr>
        </p:nvSpPr>
        <p:spPr/>
        <p:txBody>
          <a:bodyPr/>
          <a:lstStyle/>
          <a:p>
            <a:pPr>
              <a:spcAft>
                <a:spcPts val="600"/>
              </a:spcAft>
            </a:pPr>
            <a:r>
              <a:rPr sz="1100" b="1" u="none">
                <a:latin typeface="Avenir"/>
              </a:rPr>
              <a:t>Problem Statement</a:t>
            </a:r>
            <a:r>
              <a:rPr sz="1100" b="0" u="none">
                <a:latin typeface="Avenir"/>
              </a:rPr>
              <a:t>After providing visibility into the basic Content Lifecycle analytics we want to expand what S&amp;G information we show users in CFS</a:t>
            </a:r>
          </a:p>
          <a:p>
            <a:pPr>
              <a:spcAft>
                <a:spcPts val="600"/>
              </a:spcAft>
            </a:pPr>
            <a:r>
              <a:rPr sz="1100" b="1" u="none">
                <a:latin typeface="Avenir"/>
              </a:rPr>
              <a:t>User Story</a:t>
            </a:r>
          </a:p>
          <a:p>
            <a:pPr>
              <a:spcAft>
                <a:spcPts val="600"/>
              </a:spcAft>
            </a:pPr>
            <a:r>
              <a:rPr sz="1100" b="0" u="none">
                <a:latin typeface="Avenir"/>
              </a:rPr>
              <a:t>As a user, I want to be able to access information about my files without needing to navigate to Secure &amp; Govern</a:t>
            </a:r>
          </a:p>
          <a:p>
            <a:pPr>
              <a:spcAft>
                <a:spcPts val="600"/>
              </a:spcAft>
            </a:pPr>
            <a:r>
              <a:rPr sz="1100" b="1" u="none">
                <a:latin typeface="Avenir"/>
              </a:rPr>
              <a:t>Feature Description:</a:t>
            </a:r>
          </a:p>
          <a:p>
            <a:pPr>
              <a:spcAft>
                <a:spcPts val="400"/>
              </a:spcAft>
            </a:pPr>
            <a:r>
              <a:t>• Create S&amp;G Insight badge component placed in a Status column of the files list on the folder level</a:t>
            </a:r>
          </a:p>
          <a:p>
            <a:pPr>
              <a:spcAft>
                <a:spcPts val="400"/>
              </a:spcAft>
            </a:pPr>
            <a:r>
              <a:t>• Badge should show the number of S&amp;G Insights for given folder</a:t>
            </a:r>
          </a:p>
          <a:p>
            <a:pPr>
              <a:spcAft>
                <a:spcPts val="600"/>
              </a:spcAft>
            </a:pPr>
            <a:r>
              <a:rPr sz="1100" b="1" u="none">
                <a:latin typeface="Avenir"/>
              </a:rPr>
              <a:t>Public Summary</a:t>
            </a:r>
          </a:p>
          <a:p>
            <a:pPr>
              <a:spcAft>
                <a:spcPts val="600"/>
              </a:spcAft>
            </a:pPr>
            <a:r>
              <a:rPr sz="1100" b="0" u="none">
                <a:latin typeface="Avenir"/>
              </a:rPr>
              <a:t>The folder insights feature has proven to be a valuable feature to Egnyte customers, with over 30% of eligible domains utilizing the feature in the first 2 months after release, without any type of promotion at all. We want to further increase the value of this feature by both expanding the information it presents and also displaying notifications to users when certain data thresholds are crossed</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hlinkClick r:id="rId3"/>
              </a:rPr>
              <a:t>DEL-41981</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Issues - New Issue Categories</a:t>
            </a:r>
          </a:p>
        </p:txBody>
      </p:sp>
      <p:sp>
        <p:nvSpPr>
          <p:cNvPr id="3" name="Content Placeholder 2"/>
          <p:cNvSpPr>
            <a:spLocks noGrp="1"/>
          </p:cNvSpPr>
          <p:nvPr>
            <p:ph sz="half" idx="1"/>
          </p:nvPr>
        </p:nvSpPr>
        <p:spPr/>
        <p:txBody>
          <a:bodyPr/>
          <a:lstStyle/>
          <a:p>
            <a:pPr>
              <a:spcAft>
                <a:spcPts val="600"/>
              </a:spcAft>
            </a:pPr>
            <a:r>
              <a:rPr sz="1100" b="0" u="sng">
                <a:latin typeface="Avenir"/>
                <a:hlinkClick r:id="rId2"/>
              </a:rPr>
              <a:t>https://egnyte.atlassian.net/wiki/spaces/DEL/pages/1065386630/Issues+-+Risk+vs+Data+Access+Hygiene</a:t>
            </a:r>
          </a:p>
        </p:txBody>
      </p:sp>
      <p:sp>
        <p:nvSpPr>
          <p:cNvPr id="5" name="Text Placeholder 4"/>
          <p:cNvSpPr>
            <a:spLocks noGrp="1"/>
          </p:cNvSpPr>
          <p:nvPr>
            <p:ph type="body" sz="quarter" idx="11"/>
          </p:nvPr>
        </p:nvSpPr>
        <p:spPr/>
        <p:txBody>
          <a:bodyPr/>
          <a:lstStyle/>
          <a:p>
            <a:r>
              <a:rPr sz="1100">
                <a:latin typeface="Avenir"/>
                <a:hlinkClick r:id="rId3"/>
              </a:rPr>
              <a:t>View in Productboard</a:t>
            </a:r>
          </a:p>
        </p:txBody>
      </p:sp>
      <p:sp>
        <p:nvSpPr>
          <p:cNvPr id="6" name="Text Placeholder 5"/>
          <p:cNvSpPr>
            <a:spLocks noGrp="1"/>
          </p:cNvSpPr>
          <p:nvPr>
            <p:ph type="body" sz="quarter" idx="12"/>
          </p:nvPr>
        </p:nvSpPr>
        <p:spPr/>
        <p:txBody>
          <a:bodyPr/>
          <a:lstStyle/>
          <a:p>
            <a:r>
              <a:rPr sz="1100">
                <a:latin typeface="Avenir"/>
                <a:hlinkClick r:id="rId4"/>
              </a:rPr>
              <a:t>DEL-42493</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Enable Power Users Folder Full access to Folders they Create</a:t>
            </a:r>
          </a:p>
        </p:txBody>
      </p:sp>
      <p:sp>
        <p:nvSpPr>
          <p:cNvPr id="3" name="Content Placeholder 2"/>
          <p:cNvSpPr>
            <a:spLocks noGrp="1"/>
          </p:cNvSpPr>
          <p:nvPr>
            <p:ph sz="half" idx="1"/>
          </p:nvPr>
        </p:nvSpPr>
        <p:spPr/>
        <p:txBody>
          <a:bodyPr/>
          <a:lstStyle/>
          <a:p>
            <a:pPr>
              <a:spcAft>
                <a:spcPts val="600"/>
              </a:spcAft>
            </a:pPr>
            <a:r>
              <a:rPr sz="1100" b="0" u="none">
                <a:latin typeface="Avenir"/>
              </a:rPr>
              <a:t>In order for a power user to have S&amp;G visibility, the power user must have Folder Full access to the individual folders to see issues and sensitive content in their S&amp;G instance.</a:t>
            </a:r>
          </a:p>
          <a:p>
            <a:pPr>
              <a:spcAft>
                <a:spcPts val="600"/>
              </a:spcAft>
            </a:pPr>
            <a:r>
              <a:rPr sz="1100" b="0" u="none">
                <a:latin typeface="Avenir"/>
              </a:rPr>
              <a:t>This feature would delegate Folder Full access to power users for any sub-folder(s) that they create where they have Folder Editor permissions in the parent folder.  This would mitigate having the Egnyte Admin user needing to do it on-demand at-request by the Power User and this also empowers the Power User from a CFS perspective to be able to have folder full access to the folders and content that they are creating and populating and as such the ability to delete any unintentionally created files in the folder that they currently only have Folder Editor privileges to.</a:t>
            </a:r>
          </a:p>
          <a:p>
            <a:pPr>
              <a:spcAft>
                <a:spcPts val="600"/>
              </a:spcAft>
            </a:pPr>
            <a:r>
              <a:rPr sz="1100" b="0" u="none">
                <a:latin typeface="Avenir"/>
              </a:rPr>
              <a:t>This feature would result in the following capabilities:</a:t>
            </a:r>
          </a:p>
          <a:p>
            <a:pPr>
              <a:spcAft>
                <a:spcPts val="600"/>
              </a:spcAft>
            </a:pPr>
            <a:r>
              <a:rPr sz="1100" b="0" u="none">
                <a:latin typeface="Avenir"/>
              </a:rPr>
              <a:t>1. Configuration to enable Folder Full access to Folder Editors for folder editor-created folders</a:t>
            </a:r>
          </a:p>
          <a:p>
            <a:pPr>
              <a:spcAft>
                <a:spcPts val="600"/>
              </a:spcAft>
            </a:pPr>
            <a:r>
              <a:rPr sz="1100" b="0" u="none">
                <a:latin typeface="Avenir"/>
              </a:rPr>
              <a:t>In Settings, Configuration - User Types &amp; Roles - under Power User - the following configuration should be enabled  -</a:t>
            </a:r>
          </a:p>
          <a:p>
            <a:pPr>
              <a:spcAft>
                <a:spcPts val="600"/>
              </a:spcAft>
            </a:pPr>
            <a:r>
              <a:rPr sz="1100" b="0" u="none">
                <a:latin typeface="Avenir"/>
              </a:rPr>
              <a:t>Configuration (</a:t>
            </a:r>
            <a:r>
              <a:rPr sz="1100" b="1" u="none">
                <a:latin typeface="Avenir"/>
              </a:rPr>
              <a:t>bolded values</a:t>
            </a:r>
            <a:r>
              <a:rPr sz="1100" b="0" u="none">
                <a:latin typeface="Avenir"/>
              </a:rPr>
              <a:t>are</a:t>
            </a:r>
            <a:r>
              <a:rPr sz="1100" b="1" u="none">
                <a:latin typeface="Avenir"/>
              </a:rPr>
              <a:t>default</a:t>
            </a:r>
            <a:r>
              <a:rPr sz="1100" b="0" u="none">
                <a:latin typeface="Avenir"/>
              </a:rPr>
              <a:t>):</a:t>
            </a:r>
          </a:p>
          <a:p>
            <a:pPr>
              <a:spcAft>
                <a:spcPts val="600"/>
              </a:spcAft>
            </a:pPr>
            <a:r>
              <a:rPr sz="1100" b="0" u="none">
                <a:latin typeface="Avenir"/>
              </a:rPr>
              <a:t>Option A: Delegated</a:t>
            </a:r>
            <a:r>
              <a:rPr sz="1100" b="1" u="none">
                <a:latin typeface="Avenir"/>
              </a:rPr>
              <a:t>Folder Full role</a:t>
            </a:r>
            <a:r>
              <a:rPr sz="1100" b="0" u="none">
                <a:latin typeface="Avenir"/>
              </a:rPr>
              <a:t>when creating a new folder  – Enabled</a:t>
            </a:r>
            <a:r>
              <a:rPr sz="1100" b="1" u="none">
                <a:latin typeface="Avenir"/>
              </a:rPr>
              <a:t>(True,</a:t>
            </a:r>
            <a:r>
              <a:rPr sz="1100" b="0" u="none">
                <a:latin typeface="Avenir"/>
              </a:rPr>
              <a:t>False**)**</a:t>
            </a:r>
          </a:p>
          <a:p>
            <a:pPr>
              <a:spcAft>
                <a:spcPts val="600"/>
              </a:spcAft>
            </a:pPr>
            <a:r>
              <a:rPr sz="1100" b="0" u="none">
                <a:latin typeface="Avenir"/>
              </a:rPr>
              <a:t>Option B: Delegated role when creating a new folder – Picklist: (</a:t>
            </a:r>
            <a:r>
              <a:rPr sz="1100" b="1" u="none">
                <a:latin typeface="Avenir"/>
              </a:rPr>
              <a:t>Folder Full</a:t>
            </a:r>
            <a:r>
              <a:rPr sz="1100" b="0" u="none">
                <a:latin typeface="Avenir"/>
              </a:rPr>
              <a:t>, Folder Owner, None)</a:t>
            </a:r>
          </a:p>
          <a:p>
            <a:pPr>
              <a:spcAft>
                <a:spcPts val="600"/>
              </a:spcAft>
            </a:pPr>
            <a:r>
              <a:rPr sz="1100" b="0" u="none">
                <a:latin typeface="Avenir"/>
              </a:rPr>
              <a:t>2. When the Value is True or Folder Full (depending on Option A or B) for this feature in Settings/Configuration/User Types&amp;Roles/Power User - then any new folder created by a Folder Editor will result in the permission promotion/escalation of the newly created folder for the folder editor who created the folder to Folder Full.</a:t>
            </a:r>
          </a:p>
          <a:p>
            <a:pPr>
              <a:spcAft>
                <a:spcPts val="600"/>
              </a:spcAft>
            </a:pPr>
            <a:r>
              <a:rPr sz="1100" b="0" u="none">
                <a:latin typeface="Avenir"/>
              </a:rPr>
              <a:t>3. This value will be default set to True or Folder Full (depending on Option A or B) for all domains upon release, as there should be minimal impact to existing workflows since the feature upon release will only impact newly created folders and not existing folders.</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hlinkClick r:id="rId3"/>
              </a:rPr>
              <a:t>CFS-63434</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[S&amp;G] Content Safeguards - Add Purview-labels as a supported option</a:t>
            </a:r>
          </a:p>
        </p:txBody>
      </p:sp>
      <p:sp>
        <p:nvSpPr>
          <p:cNvPr id="3" name="Content Placeholder 2"/>
          <p:cNvSpPr>
            <a:spLocks noGrp="1"/>
          </p:cNvSpPr>
          <p:nvPr>
            <p:ph sz="half" idx="1"/>
          </p:nvPr>
        </p:nvSpPr>
        <p:spPr/>
        <p:txBody>
          <a:bodyPr/>
          <a:lstStyle/>
          <a:p>
            <a:pPr>
              <a:spcAft>
                <a:spcPts val="600"/>
              </a:spcAft>
            </a:pPr>
            <a:r>
              <a:rPr sz="1100" b="1" u="none">
                <a:latin typeface="Avenir"/>
              </a:rPr>
              <a:t>Problem Statement</a:t>
            </a:r>
          </a:p>
          <a:p>
            <a:pPr>
              <a:spcAft>
                <a:spcPts val="600"/>
              </a:spcAft>
            </a:pPr>
            <a:r>
              <a:rPr sz="1100" b="0" u="none">
                <a:latin typeface="Avenir"/>
              </a:rPr>
              <a:t>Egnyte integrates with Microsoft Purview to imports labels and apply them persistently on files stored in Egnyte. Purview labels are often used to indicate the sensitive nature of a document (Confidential, Secret, Internal, Public, etc.). S&amp;G Content Safeguards do not currently support this notion.</a:t>
            </a:r>
          </a:p>
          <a:p>
            <a:pPr>
              <a:spcAft>
                <a:spcPts val="600"/>
              </a:spcAft>
            </a:pPr>
            <a:r>
              <a:rPr sz="1100" b="1" u="none">
                <a:latin typeface="Avenir"/>
              </a:rPr>
              <a:t>User Story</a:t>
            </a:r>
            <a:r>
              <a:rPr sz="1100" b="0" u="none">
                <a:latin typeface="Avenir"/>
              </a:rPr>
              <a:t>As a Security Administrator, I want to protect sensitive content identified through Purview-labels from being shared with improper permissions.</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Add support for Purview-labels in Content Safeguards</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hlinkClick r:id="rId3"/>
              </a:rPr>
              <a:t>DEL-44557</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Delegate Issue to Data Owner</a:t>
            </a:r>
          </a:p>
        </p:txBody>
      </p:sp>
      <p:sp>
        <p:nvSpPr>
          <p:cNvPr id="3" name="Content Placeholder 2"/>
          <p:cNvSpPr>
            <a:spLocks noGrp="1"/>
          </p:cNvSpPr>
          <p:nvPr>
            <p:ph sz="half" idx="1"/>
          </p:nvPr>
        </p:nvSpPr>
        <p:spPr/>
        <p:txBody>
          <a:bodyPr/>
          <a:lstStyle/>
          <a:p>
            <a:pPr>
              <a:spcAft>
                <a:spcPts val="800"/>
              </a:spcAft>
            </a:pPr>
            <a:r>
              <a:rPr sz="1100" b="1" u="none">
                <a:latin typeface="Avenir"/>
              </a:rPr>
              <a:t>Overview</a:t>
            </a:r>
          </a:p>
          <a:p>
            <a:pPr>
              <a:spcAft>
                <a:spcPts val="600"/>
              </a:spcAft>
            </a:pPr>
            <a:r>
              <a:rPr sz="1100" b="0" u="none">
                <a:latin typeface="Avenir"/>
              </a:rPr>
              <a:t>Customers that heavily use Data Owners want the ability to a delegate an Issue to a Data Owner from the Issues view or automatically via Auto-Remediation rules.</a:t>
            </a:r>
          </a:p>
          <a:p>
            <a:pPr>
              <a:spcAft>
                <a:spcPts val="600"/>
              </a:spcAft>
            </a:pPr>
            <a:r>
              <a:rPr sz="1100" b="1" u="none">
                <a:latin typeface="Avenir"/>
              </a:rPr>
              <a:t>Customers:</a:t>
            </a:r>
            <a:r>
              <a:rPr sz="1100" b="0" u="none">
                <a:latin typeface="Avenir"/>
              </a:rPr>
              <a:t>IPG, Sequoia</a:t>
            </a:r>
          </a:p>
          <a:p>
            <a:pPr>
              <a:spcAft>
                <a:spcPts val="800"/>
              </a:spcAft>
            </a:pPr>
            <a:r>
              <a:rPr sz="1100" b="1" u="none">
                <a:latin typeface="Avenir"/>
              </a:rPr>
              <a:t>Requirements</a:t>
            </a:r>
          </a:p>
          <a:p>
            <a:pPr>
              <a:spcAft>
                <a:spcPts val="600"/>
              </a:spcAft>
            </a:pPr>
            <a:r>
              <a:rPr sz="1100" b="0" u="none">
                <a:latin typeface="Avenir"/>
              </a:rPr>
              <a:t>See linked Epic in Jira</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hlinkClick r:id="rId3"/>
              </a:rPr>
              <a:t>DEL-44433</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Inactive Container - Content Lifecycle support</a:t>
            </a:r>
          </a:p>
        </p:txBody>
      </p:sp>
      <p:sp>
        <p:nvSpPr>
          <p:cNvPr id="3" name="Content Placeholder 2"/>
          <p:cNvSpPr>
            <a:spLocks noGrp="1"/>
          </p:cNvSpPr>
          <p:nvPr>
            <p:ph sz="half" idx="1"/>
          </p:nvPr>
        </p:nvSpPr>
        <p:spPr/>
        <p:txBody>
          <a:bodyPr/>
          <a:lstStyle/>
          <a:p>
            <a:pPr>
              <a:spcAft>
                <a:spcPts val="600"/>
              </a:spcAft>
            </a:pPr>
            <a:r>
              <a:rPr sz="1100" b="1" u="none">
                <a:latin typeface="Avenir"/>
              </a:rPr>
              <a:t>Problem Statement</a:t>
            </a:r>
          </a:p>
          <a:p>
            <a:pPr>
              <a:spcAft>
                <a:spcPts val="600"/>
              </a:spcAft>
            </a:pPr>
            <a:r>
              <a:rPr sz="1100" b="0" u="none">
                <a:latin typeface="Avenir"/>
              </a:rPr>
              <a:t>Expand the capabilities of Inactive Container based on customer feedback, including full lifecycle management (deletion from /Inactive)  Users will be able to:</a:t>
            </a:r>
          </a:p>
          <a:p>
            <a:pPr>
              <a:spcAft>
                <a:spcPts val="400"/>
              </a:spcAft>
            </a:pPr>
            <a:r>
              <a:t>• Manage the full content lifecycle of files, both retaining files in Inactive and deleting them from Inactive</a:t>
            </a:r>
          </a:p>
          <a:p>
            <a:pPr>
              <a:spcAft>
                <a:spcPts val="600"/>
              </a:spcAft>
            </a:pPr>
            <a:r>
              <a:rPr sz="1100" b="1" u="none">
                <a:latin typeface="Avenir"/>
              </a:rPr>
              <a:t>User Story</a:t>
            </a:r>
          </a:p>
          <a:p>
            <a:pPr>
              <a:spcAft>
                <a:spcPts val="600"/>
              </a:spcAft>
            </a:pPr>
            <a:r>
              <a:rPr sz="1100" b="0" u="none">
                <a:latin typeface="Avenir"/>
              </a:rPr>
              <a:t>As a user, I want to be able to manage the full lifecycle of my data. With the introduction of the Inactive area, that means I need to be able to move data from primary storage to inactive and then manage the data within Inactive as well</a:t>
            </a:r>
          </a:p>
          <a:p>
            <a:pPr>
              <a:spcAft>
                <a:spcPts val="600"/>
              </a:spcAft>
            </a:pPr>
            <a:r>
              <a:rPr sz="1100" b="1" u="none">
                <a:latin typeface="Avenir"/>
              </a:rPr>
              <a:t>Feature Description</a:t>
            </a:r>
          </a:p>
          <a:p>
            <a:pPr>
              <a:spcAft>
                <a:spcPts val="600"/>
              </a:spcAft>
            </a:pPr>
            <a:r>
              <a:rPr sz="1100" b="0" u="none">
                <a:latin typeface="Avenir"/>
              </a:rPr>
              <a:t>Provide default and policy-based retention for files in Inactive</a:t>
            </a:r>
          </a:p>
          <a:p>
            <a:pPr>
              <a:spcAft>
                <a:spcPts val="600"/>
              </a:spcAft>
            </a:pPr>
            <a:r>
              <a:rPr sz="1100" b="0" u="none">
                <a:latin typeface="Avenir"/>
              </a:rPr>
              <a:t>Provide on-demand and policy-based deletion for files in Inactive</a:t>
            </a:r>
          </a:p>
          <a:p>
            <a:pPr>
              <a:spcAft>
                <a:spcPts val="600"/>
              </a:spcAft>
            </a:pPr>
            <a:r>
              <a:rPr sz="1100" b="1" u="none">
                <a:latin typeface="Avenir"/>
              </a:rPr>
              <a:t>Public Summary</a:t>
            </a:r>
          </a:p>
          <a:p>
            <a:pPr>
              <a:spcAft>
                <a:spcPts val="600"/>
              </a:spcAft>
            </a:pPr>
            <a:r>
              <a:rPr sz="1100" b="0" u="none">
                <a:latin typeface="Avenir"/>
              </a:rPr>
              <a:t>As customers begin to expand their usage of Inactive Containers, they have identified the need to more fully manage the data within the Inactive area in a manner similar to how they manage it in the Shared and Private areas. To work toward providing parity in the different storage areas, we will provide the ability for customer to define both default and policy-based retention on the files within Inactive as well as utilize on-demand and policy-based deletion on Inactive files.</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hlinkClick r:id="rId3"/>
              </a:rPr>
              <a:t>DEL-34289</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Purview labeling - Reclassify files stamped with an encryption label</a:t>
            </a:r>
          </a:p>
        </p:txBody>
      </p:sp>
      <p:sp>
        <p:nvSpPr>
          <p:cNvPr id="3" name="Content Placeholder 2"/>
          <p:cNvSpPr>
            <a:spLocks noGrp="1"/>
          </p:cNvSpPr>
          <p:nvPr>
            <p:ph sz="half" idx="1"/>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that also apply encryption have a unique challenge in that after S&amp;G stamps a file with a Purview encryption label that file becomes encrypted can can no longer be reclassified even when the file's content changes.</a:t>
            </a:r>
          </a:p>
          <a:p>
            <a:pPr>
              <a:spcAft>
                <a:spcPts val="600"/>
              </a:spcAft>
            </a:pPr>
            <a:r>
              <a:rPr sz="1100" b="1" u="none">
                <a:latin typeface="Avenir"/>
              </a:rPr>
              <a:t>User Story</a:t>
            </a:r>
          </a:p>
          <a:p>
            <a:pPr>
              <a:spcAft>
                <a:spcPts val="600"/>
              </a:spcAft>
            </a:pPr>
            <a:r>
              <a:rPr sz="1100" b="0" u="none">
                <a:latin typeface="Avenir"/>
              </a:rPr>
              <a:t>As a Security Administrator, I want to continuously scan and classify a file based on its contents even when the file has a Purview encrypted label.</a:t>
            </a:r>
          </a:p>
          <a:p>
            <a:pPr>
              <a:spcAft>
                <a:spcPts val="600"/>
              </a:spcAft>
            </a:pPr>
            <a:r>
              <a:rPr sz="1100" b="1" u="none">
                <a:latin typeface="Avenir"/>
              </a:rPr>
              <a:t>Feature Description</a:t>
            </a:r>
          </a:p>
          <a:p>
            <a:pPr>
              <a:spcAft>
                <a:spcPts val="600"/>
              </a:spcAft>
            </a:pPr>
            <a:r>
              <a:rPr sz="1100" b="0" u="none">
                <a:latin typeface="Avenir"/>
              </a:rPr>
              <a:t>Egnyte should scan the files in CFS which are stamped with MSIP encryption / enforcement labels.</a:t>
            </a:r>
          </a:p>
          <a:p>
            <a:pPr>
              <a:spcAft>
                <a:spcPts val="600"/>
              </a:spcAft>
            </a:pPr>
            <a:r>
              <a:rPr sz="1100" b="0" u="none">
                <a:latin typeface="Avenir"/>
              </a:rPr>
              <a:t>1) Identify  MSIP Enforcement / Encryption label applied files in CFS</a:t>
            </a:r>
          </a:p>
          <a:p>
            <a:pPr>
              <a:spcAft>
                <a:spcPts val="600"/>
              </a:spcAft>
            </a:pPr>
            <a:r>
              <a:rPr sz="1100" b="0" u="none">
                <a:latin typeface="Avenir"/>
              </a:rPr>
              <a:t>2) Remove Stamp / Decrypt the enforcement of the Labels</a:t>
            </a:r>
          </a:p>
          <a:p>
            <a:pPr>
              <a:spcAft>
                <a:spcPts val="600"/>
              </a:spcAft>
            </a:pPr>
            <a:r>
              <a:rPr sz="1100" b="0" u="none">
                <a:latin typeface="Avenir"/>
              </a:rPr>
              <a:t>3) Execute Content Classification policies on the files from #2</a:t>
            </a:r>
          </a:p>
          <a:p>
            <a:pPr>
              <a:spcAft>
                <a:spcPts val="600"/>
              </a:spcAft>
            </a:pPr>
            <a:r>
              <a:rPr sz="1100" b="0" u="none">
                <a:latin typeface="Avenir"/>
              </a:rPr>
              <a:t>4) Apply  Sensitivity labels based on the content classification policies.</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hlinkClick r:id="rId3"/>
              </a:rPr>
              <a:t>DEL-42147</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LS Mid Market Capabilities</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Optional Effective End Date</a:t>
            </a:r>
          </a:p>
        </p:txBody>
      </p:sp>
      <p:sp>
        <p:nvSpPr>
          <p:cNvPr id="3" name="Content Placeholder 2"/>
          <p:cNvSpPr>
            <a:spLocks noGrp="1"/>
          </p:cNvSpPr>
          <p:nvPr>
            <p:ph sz="half" idx="1"/>
          </p:nvPr>
        </p:nvSpPr>
        <p:spPr/>
        <p:txBody>
          <a:bodyPr/>
          <a:lstStyle/>
          <a:p>
            <a:endParaRPr/>
          </a:p>
          <a:p>
            <a:r>
              <a:rPr sz="1100">
                <a:latin typeface="Avenir"/>
              </a:rPr>
              <a:t>The description is empty.</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sz="half" idx="1"/>
          </p:nvPr>
        </p:nvSpPr>
        <p:spPr/>
        <p:txBody>
          <a:bodyPr/>
          <a:lstStyle/>
          <a:p>
            <a:endParaRPr/>
          </a:p>
          <a:p>
            <a:r>
              <a:rPr sz="1100">
                <a:latin typeface="Avenir"/>
              </a:rPr>
              <a:t>The description is empty.</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Support for CAPAs, Deviations, and Event Data</a:t>
            </a:r>
          </a:p>
        </p:txBody>
      </p:sp>
      <p:sp>
        <p:nvSpPr>
          <p:cNvPr id="3" name="Content Placeholder 2"/>
          <p:cNvSpPr>
            <a:spLocks noGrp="1"/>
          </p:cNvSpPr>
          <p:nvPr>
            <p:ph sz="half" idx="1"/>
          </p:nvPr>
        </p:nvSpPr>
        <p:spPr/>
        <p:txBody>
          <a:bodyPr/>
          <a:lstStyle/>
          <a:p>
            <a:endParaRPr/>
          </a:p>
          <a:p>
            <a:r>
              <a:rPr sz="1100">
                <a:latin typeface="Avenir"/>
              </a:rPr>
              <a:t>The description is empty.</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rPr>
              <a:t>No Jira Link</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Build Pax8 Distributor Program</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sz="half" idx="1"/>
          </p:nvPr>
        </p:nvSpPr>
        <p:spPr/>
        <p:txBody>
          <a:bodyPr/>
          <a:lstStyle/>
          <a:p>
            <a:pPr>
              <a:spcAft>
                <a:spcPts val="600"/>
              </a:spcAft>
            </a:pPr>
            <a:r>
              <a:rPr sz="1100" b="0" u="none">
                <a:latin typeface="Avenir"/>
              </a:rPr>
              <a:t>Background</a:t>
            </a:r>
          </a:p>
          <a:p>
            <a:pPr>
              <a:spcAft>
                <a:spcPts val="600"/>
              </a:spcAft>
            </a:pPr>
            <a:r>
              <a:rPr sz="1100" b="0" u="none">
                <a:latin typeface="Avenir"/>
              </a:rPr>
              <a:t>Aiming to integrate with Pax8 we're working on a new type of partner to manage. Such partner will be managed financially by an external operator but Egnyte still needs to provide features in the Billing App, Reseller dashboard and MSP Reseller Dashboard to support such a new type of partner.</a:t>
            </a:r>
          </a:p>
          <a:p>
            <a:pPr>
              <a:spcAft>
                <a:spcPts val="600"/>
              </a:spcAft>
            </a:pPr>
            <a:r>
              <a:rPr sz="1100" b="0" u="none">
                <a:latin typeface="Avenir"/>
              </a:rPr>
              <a:t>Goal</a:t>
            </a:r>
          </a:p>
          <a:p>
            <a:pPr>
              <a:spcAft>
                <a:spcPts val="400"/>
              </a:spcAft>
            </a:pPr>
            <a:r>
              <a:t>• prepare to manage a new type of reseller in Reseller App and Billing App</a:t>
            </a:r>
          </a:p>
          <a:p>
            <a:pPr>
              <a:spcAft>
                <a:spcPts val="800"/>
              </a:spcAft>
            </a:pPr>
            <a:r>
              <a:rPr sz="1100" b="1" u="none">
                <a:latin typeface="Avenir"/>
              </a:rPr>
              <a:t>Assumptions</a:t>
            </a:r>
          </a:p>
          <a:p>
            <a:pPr>
              <a:spcAft>
                <a:spcPts val="400"/>
              </a:spcAft>
            </a:pPr>
            <a:r>
              <a:t>1. In this epic it is assumed that MSP registration process remains unchanged on the Reseller App end - manual registration is done in tab Register.</a:t>
            </a:r>
          </a:p>
          <a:p>
            <a:pPr>
              <a:spcAft>
                <a:spcPts val="400"/>
              </a:spcAft>
            </a:pPr>
            <a:r>
              <a:t>2. Existing and new MSPs transferred to a Distributor will have access to MSP Reseller Dashboard in a limited scope. Assuming work on adjusting the current UI. If a decision is made to enable a new UI for the dashboard then it will be done in separate epics.</a:t>
            </a:r>
          </a:p>
          <a:p>
            <a:pPr>
              <a:spcAft>
                <a:spcPts val="600"/>
              </a:spcAft>
            </a:pPr>
            <a:r>
              <a:rPr sz="1100" b="0" u="none">
                <a:latin typeface="Avenir"/>
              </a:rPr>
              <a:t>Requirements</a:t>
            </a:r>
          </a:p>
          <a:p>
            <a:pPr>
              <a:spcAft>
                <a:spcPts val="600"/>
              </a:spcAft>
            </a:pPr>
            <a:r>
              <a:rPr sz="1100" b="0" u="none">
                <a:latin typeface="Avenir"/>
              </a:rPr>
              <a:t>Once the MSP is registered and is to be managed by an external Distributor solution needs to:</a:t>
            </a:r>
          </a:p>
          <a:p>
            <a:pPr>
              <a:spcAft>
                <a:spcPts val="400"/>
              </a:spcAft>
            </a:pPr>
            <a:r>
              <a:t>• distinguish partners managed in a distribution model and by a specific integrator e.g. Pax8</a:t>
            </a:r>
          </a:p>
          <a:p>
            <a:pPr>
              <a:spcAft>
                <a:spcPts val="400"/>
              </a:spcAft>
            </a:pPr>
            <a:r>
              <a:t>• distinguish plans which can be used for such partners and will be offered through the Distributor</a:t>
            </a:r>
          </a:p>
          <a:p>
            <a:pPr>
              <a:spcAft>
                <a:spcPts val="400"/>
              </a:spcAft>
            </a:pPr>
            <a:r>
              <a:t>• allow Egnyte internal staff users to manage such MSPs in the Settings</a:t>
            </a:r>
          </a:p>
          <a:p>
            <a:pPr>
              <a:spcAft>
                <a:spcPts val="400"/>
              </a:spcAft>
            </a:pPr>
            <a:r>
              <a:t>• allow to find such partners easily in Reseller and in Billing App</a:t>
            </a:r>
          </a:p>
          <a:p>
            <a:pPr>
              <a:spcAft>
                <a:spcPts val="400"/>
              </a:spcAft>
            </a:pPr>
            <a:r>
              <a:t>• simplify onboarding and approval process</a:t>
            </a:r>
          </a:p>
          <a:p>
            <a:pPr>
              <a:spcAft>
                <a:spcPts val="400"/>
              </a:spcAft>
            </a:pPr>
            <a:r>
              <a:t>• do not include such partners in financial processes e.g. payments job</a:t>
            </a:r>
          </a:p>
          <a:p>
            <a:pPr>
              <a:spcAft>
                <a:spcPts val="400"/>
              </a:spcAft>
            </a:pPr>
            <a:r>
              <a:t>• allow to migrate MSP partners to be managed by a Distributor</a:t>
            </a:r>
          </a:p>
          <a:p>
            <a:pPr>
              <a:spcAft>
                <a:spcPts val="400"/>
              </a:spcAft>
            </a:pPr>
            <a:r>
              <a:t>• adjust existing MSP Reseller dashboard for such partners</a:t>
            </a:r>
          </a:p>
        </p:txBody>
      </p:sp>
      <p:sp>
        <p:nvSpPr>
          <p:cNvPr id="5" name="Text Placeholder 4"/>
          <p:cNvSpPr>
            <a:spLocks noGrp="1"/>
          </p:cNvSpPr>
          <p:nvPr>
            <p:ph type="body" sz="quarter" idx="11"/>
          </p:nvPr>
        </p:nvSpPr>
        <p:spPr/>
        <p:txBody>
          <a:bodyPr/>
          <a:lstStyle/>
          <a:p>
            <a:r>
              <a:rPr sz="1100">
                <a:latin typeface="Avenir"/>
                <a:hlinkClick r:id="rId2"/>
              </a:rPr>
              <a:t>View in Productboard</a:t>
            </a:r>
          </a:p>
        </p:txBody>
      </p:sp>
      <p:sp>
        <p:nvSpPr>
          <p:cNvPr id="6" name="Text Placeholder 5"/>
          <p:cNvSpPr>
            <a:spLocks noGrp="1"/>
          </p:cNvSpPr>
          <p:nvPr>
            <p:ph type="body" sz="quarter" idx="12"/>
          </p:nvPr>
        </p:nvSpPr>
        <p:spPr/>
        <p:txBody>
          <a:bodyPr/>
          <a:lstStyle/>
          <a:p>
            <a:r>
              <a:rPr sz="1100">
                <a:latin typeface="Avenir"/>
                <a:hlinkClick r:id="rId3"/>
              </a:rPr>
              <a:t>APPS-12865</a:t>
            </a:r>
          </a:p>
        </p:txBody>
      </p:sp>
      <p:sp>
        <p:nvSpPr>
          <p:cNvPr id="7" name="Text Placeholder 6"/>
          <p:cNvSpPr>
            <a:spLocks noGrp="1"/>
          </p:cNvSpPr>
          <p:nvPr>
            <p:ph type="body" sz="quarter" idx="13"/>
          </p:nvPr>
        </p:nvSpPr>
        <p:spPr/>
        <p:txBody>
          <a:bodyPr/>
          <a:lstStyle/>
          <a:p>
            <a:r>
              <a:rPr sz="1100">
                <a:latin typeface="Avenir"/>
              </a:rPr>
              <a:t>Missing requirements</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Productivity Agents</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1541</TotalTime>
  <Words>16443</Words>
  <Application>Microsoft Macintosh PowerPoint</Application>
  <PresentationFormat>On-screen Show (16:9)</PresentationFormat>
  <Paragraphs>1339</Paragraphs>
  <Slides>135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135</vt:i4>
      </vt:variant>
    </vt:vector>
  </HeadingPairs>
  <TitlesOfParts>
    <vt:vector size="142" baseType="lpstr">
      <vt:lpstr>Arial</vt:lpstr>
      <vt:lpstr>Avenir</vt:lpstr>
      <vt:lpstr>Avenir Black</vt:lpstr>
      <vt:lpstr>Avenir Book</vt:lpstr>
      <vt:lpstr>Calibri</vt:lpstr>
      <vt:lpstr>Roboto Light</vt:lpstr>
      <vt:lpstr>Blank Master</vt:lpstr>
      <vt:lpstr>Augment AEC Add-on Value</vt:lpstr>
      <vt:lpstr>[AEC] BIM Preview Enhancements</vt:lpstr>
      <vt:lpstr>[AEC] Team Management Enhancements</vt:lpstr>
      <vt:lpstr>[AEC] AEC Image Classification - Phase 2</vt:lpstr>
      <vt:lpstr>[AEC] Project Center</vt:lpstr>
      <vt:lpstr>[AEC] Native ACC Integration 1-way</vt:lpstr>
      <vt:lpstr>[AEC] Titleblock Extraction</vt:lpstr>
      <vt:lpstr>Uncategorized</vt:lpstr>
      <vt:lpstr>[S&amp;G] Content Safeguards - Add Purview-labels as a supported option</vt:lpstr>
      <vt:lpstr>Migrate Date from Egnyte to Egnyte (D2D) - GA</vt:lpstr>
      <vt:lpstr>Procore Sync Notifications</vt:lpstr>
      <vt:lpstr>Add item count to SC and Issues pages</vt:lpstr>
      <vt:lpstr>Google V4 Improvements and Tech debt</vt:lpstr>
      <vt:lpstr>Domain without a Trial</vt:lpstr>
      <vt:lpstr>Ransomware Unification - Replace Ransomware signature source with reputable threat intel source</vt:lpstr>
      <vt:lpstr>SS on Azure Gov public cloud (FedRAMP certified)</vt:lpstr>
      <vt:lpstr>Sales Initiated Trial</vt:lpstr>
      <vt:lpstr>MS Teams - Custom configuration</vt:lpstr>
      <vt:lpstr>Other Plans for Prospects: Plan Exploration &amp; Trial Management</vt:lpstr>
      <vt:lpstr>Automated Deployment Spillover</vt:lpstr>
      <vt:lpstr>E2E Connector - Bidirectional Sync</vt:lpstr>
      <vt:lpstr>MSP RD - First child domain user edge cases</vt:lpstr>
      <vt:lpstr>Fundamental Value Resources</vt:lpstr>
      <vt:lpstr>[UX] MSP RD Designs part 3 - multiple pages</vt:lpstr>
      <vt:lpstr>Advanced policy configuration</vt:lpstr>
      <vt:lpstr>Feature Entitlements Q2 2025 Grouping</vt:lpstr>
      <vt:lpstr>ServiceNow Integration GA</vt:lpstr>
      <vt:lpstr>Windows Server Next ( 2025 )</vt:lpstr>
      <vt:lpstr>Trial Add-on Adoption Initiative</vt:lpstr>
      <vt:lpstr>Provide Sensitive content on 'Unpermitted locations' via OLAP</vt:lpstr>
      <vt:lpstr>Disable new folder creation in MS Teams Integration</vt:lpstr>
      <vt:lpstr>ServiceNow Incident Sync</vt:lpstr>
      <vt:lpstr>Procore Power Users -&gt; widget</vt:lpstr>
      <vt:lpstr>Other Plans Page for Customers: Trials</vt:lpstr>
      <vt:lpstr>Migrate Data from Dropbox to Egnyte - GA</vt:lpstr>
      <vt:lpstr>Setting Webhook limit at the domain level using FF</vt:lpstr>
      <vt:lpstr>Complete revamp of Egnyte developer portal</vt:lpstr>
      <vt:lpstr>Google Photos Import</vt:lpstr>
      <vt:lpstr>Ability to specify URLs in Sources</vt:lpstr>
      <vt:lpstr>PVI - Milestone 14.1 - Accuracy of Deployment</vt:lpstr>
      <vt:lpstr>[Data Mover] Data Collection APIs (Spillover)</vt:lpstr>
      <vt:lpstr>Distributors model - adjust MSP Reseller dashboard</vt:lpstr>
      <vt:lpstr>Splunk App Tech-debt</vt:lpstr>
      <vt:lpstr>Analysis and Modification of Recommendation Engine Test Results</vt:lpstr>
      <vt:lpstr>New S&amp;G UI Awareness Campaign</vt:lpstr>
      <vt:lpstr>Remove or reduce size od Egnyte banner</vt:lpstr>
      <vt:lpstr>Value Scorecard</vt:lpstr>
      <vt:lpstr>SC Indication - link to SC view for non-admins</vt:lpstr>
      <vt:lpstr>Migrate Data from Box to Egnyte - GA</vt:lpstr>
      <vt:lpstr>Presto Portal For Customer</vt:lpstr>
      <vt:lpstr>Cloud Migration Sources</vt:lpstr>
      <vt:lpstr>Egnyte Copilot in MS Office apps research</vt:lpstr>
      <vt:lpstr>[Outlook] Send multiple files in one email</vt:lpstr>
      <vt:lpstr>Purview labeling - Support for priority field</vt:lpstr>
      <vt:lpstr>[S&amp;G] Unusual Access - Reduce false positives associated with Windows system activity</vt:lpstr>
      <vt:lpstr>GA for Cloud Migration</vt:lpstr>
      <vt:lpstr>Server-side MixPanel events</vt:lpstr>
      <vt:lpstr>APIs for Initiating and Managing Cloud Migrations</vt:lpstr>
      <vt:lpstr>Windows 11 24H2 Support as Client</vt:lpstr>
      <vt:lpstr>Google Import Functionality Enhancement</vt:lpstr>
      <vt:lpstr>Include original/destination path in stub file</vt:lpstr>
      <vt:lpstr>CLM Redesign </vt:lpstr>
      <vt:lpstr>New Homepage (iOS)</vt:lpstr>
      <vt:lpstr>Model DB Refactoring for Scale</vt:lpstr>
      <vt:lpstr>DocuSign Upload Enhancement</vt:lpstr>
      <vt:lpstr>Big File Handling</vt:lpstr>
      <vt:lpstr>Track sensitive content indicator labeling</vt:lpstr>
      <vt:lpstr>Reverting Storage Per User for MSP Platform Enterprise &amp; Platform Enterprise Lite Plans</vt:lpstr>
      <vt:lpstr>Distributors - review and select solution for automatic deployments</vt:lpstr>
      <vt:lpstr>set preference to always send attachements with Egnyte</vt:lpstr>
      <vt:lpstr>FSI 5/21/25 Virtual Summit Promotion</vt:lpstr>
      <vt:lpstr>Convert Google OCR PoC to a production grade integration</vt:lpstr>
      <vt:lpstr>Introduce Gen 4 Plans</vt:lpstr>
      <vt:lpstr>Gen 4 Launch - Trial Registration Pages</vt:lpstr>
      <vt:lpstr>NGP UI Refresh S&amp;G</vt:lpstr>
      <vt:lpstr>[Usability] NGP UI Refresh (Phase 2)</vt:lpstr>
      <vt:lpstr>[PLG] NGP Trial Onboarding Integrations Enablement (Milestone 2.5)</vt:lpstr>
      <vt:lpstr>[Usability] NGP UI Refresh (Phase 1)</vt:lpstr>
      <vt:lpstr>NGP Upsell from G3 and Prior</vt:lpstr>
      <vt:lpstr>[PLG] NGP Trial Onboarding Refinements (Milestone 3)</vt:lpstr>
      <vt:lpstr>Document Portal Enhancements</vt:lpstr>
      <vt:lpstr>Upload request metadata extraction</vt:lpstr>
      <vt:lpstr>External User Management</vt:lpstr>
      <vt:lpstr>Deleting a Workspace</vt:lpstr>
      <vt:lpstr>Shore the Core</vt:lpstr>
      <vt:lpstr>Unusual Access - Reduce false positives associated with Windows system activity</vt:lpstr>
      <vt:lpstr>S&amp;G Folder Insights in CFS - Phase 2</vt:lpstr>
      <vt:lpstr>Issues - New Issue Categories</vt:lpstr>
      <vt:lpstr>Enable Power Users Folder Full access to Folders they Create</vt:lpstr>
      <vt:lpstr>Delegate Issue to Data Owner</vt:lpstr>
      <vt:lpstr>Inactive Container - Content Lifecycle support</vt:lpstr>
      <vt:lpstr>Purview labeling - Reclassify files stamped with an encryption label</vt:lpstr>
      <vt:lpstr>LS Mid Market Capabilities</vt:lpstr>
      <vt:lpstr>Optional Effective End Date</vt:lpstr>
      <vt:lpstr>Drafts Creation &amp; Management</vt:lpstr>
      <vt:lpstr>Support for CAPAs, Deviations, and Event Data</vt:lpstr>
      <vt:lpstr>Build Pax8 Distributor Program</vt:lpstr>
      <vt:lpstr>Distribution model - new type of resellers</vt:lpstr>
      <vt:lpstr>Productivity Agents</vt:lpstr>
      <vt:lpstr>[Agent] Custom Agents in Copilot hub</vt:lpstr>
      <vt:lpstr>[Agent] Deep Research Agent (Bryce)</vt:lpstr>
      <vt:lpstr>[Agent] Agent Templates in Copilot hub</vt:lpstr>
      <vt:lpstr>[Agent] Questionnaire Agent (Bryce)</vt:lpstr>
      <vt:lpstr>AI Prompt workflow step</vt:lpstr>
      <vt:lpstr>AI: Security Agent - Suggestions based on internal data</vt:lpstr>
      <vt:lpstr>Elevate Desktop App Capabilities</vt:lpstr>
      <vt:lpstr>Windows 11 Context Menu Support</vt:lpstr>
      <vt:lpstr>SCDA Mac - Beta-0 Readiness</vt:lpstr>
      <vt:lpstr>Application UI - Windows</vt:lpstr>
      <vt:lpstr>SCDA Win - Beta-2 Readiness</vt:lpstr>
      <vt:lpstr>Co-Editing Enhancements</vt:lpstr>
      <vt:lpstr>[Usability] WebUI Context Menu Redesign</vt:lpstr>
      <vt:lpstr>[Usability] Disable File Actions During Co-Edit Session</vt:lpstr>
      <vt:lpstr>Top Customer Requests</vt:lpstr>
      <vt:lpstr>[Customer Ask] Group improvements (S&amp;L, Norr)</vt:lpstr>
      <vt:lpstr>Provide ability to pause archival/deletion policies</vt:lpstr>
      <vt:lpstr>[Customer Ask] Scheduled report enhancements (Sequoia)</vt:lpstr>
      <vt:lpstr>[Customer Ask] Inherit folder options to sub-folders (IPG, T&amp;P + 7)</vt:lpstr>
      <vt:lpstr>Backup to S3 and Wasabi</vt:lpstr>
      <vt:lpstr>Purview labeling - Support for hierarchical labels</vt:lpstr>
      <vt:lpstr>Skip signed PDFs from persistent document labeling</vt:lpstr>
      <vt:lpstr>Content Safeguards - Group-based Link Sharing Controls - Phase 2</vt:lpstr>
      <vt:lpstr>Product-Led Growth</vt:lpstr>
      <vt:lpstr>Recommendation Engine Test Campaigns</vt:lpstr>
      <vt:lpstr>CMMC Compliance</vt:lpstr>
      <vt:lpstr>egnytegov Support for Smart Cache</vt:lpstr>
      <vt:lpstr>*.egnytegov.com domains support for SS devices</vt:lpstr>
      <vt:lpstr>Trust Center for CMMC Level 1</vt:lpstr>
      <vt:lpstr>Trust Center for CMMC Level 2</vt:lpstr>
      <vt:lpstr>Permissions Management</vt:lpstr>
      <vt:lpstr>Mark 'Unused Permissions' on Permissions View</vt:lpstr>
      <vt:lpstr>Data Owner - Scheduled Permission Reviews</vt:lpstr>
      <vt:lpstr>Specialized Agents - AEC</vt:lpstr>
      <vt:lpstr>Smart Specifications - In Product Version</vt:lpstr>
      <vt:lpstr>[Agent] Codebooks Agent for AEC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37</cp:revision>
  <dcterms:created xsi:type="dcterms:W3CDTF">2023-12-27T19:29:24Z</dcterms:created>
  <dcterms:modified xsi:type="dcterms:W3CDTF">2025-04-08T20:21:08Z</dcterms:modified>
</cp:coreProperties>
</file>