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 Type="http://schemas.openxmlformats.org/officeDocument/2006/relationships/slide" Target="slides/slide5.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 Type="http://schemas.openxmlformats.org/officeDocument/2006/relationships/slide" Target="slides/slide6.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 Type="http://schemas.openxmlformats.org/officeDocument/2006/relationships/slide" Target="slides/slide7.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lvl1pPr marL="0" indent="0">
              <a:buNone/>
              <a:defRPr/>
            </a:lvl1pPr>
          </a:lstStyle>
          <a:p>
            <a:endParaRPr lang="en-US" dirty="0"/>
          </a:p>
          <a:p>
            <a:endParaRPr lang="en-US" dirty="0"/>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87674" y="4818451"/>
            <a:ext cx="20792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hasCustomPrompt="1"/>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a:t>Jira Link</a:t>
            </a:r>
            <a:endParaRPr lang="en-US" dirty="0"/>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hasCustomPrompt="1"/>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Requirements Link</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 Id="rId6" Type="http://schemas.openxmlformats.org/officeDocument/2006/relationships/hyperlink" Target="https://egnyte.atlassian.net/wiki/spaces/AEC/pages/510067803/Smart+Specs+-+Phase+1"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 Id="rId3" Type="http://schemas.openxmlformats.org/officeDocument/2006/relationships/hyperlink" Target="https://jira.egnyte-it.com/browse/TRB-8299"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 Id="rId3" Type="http://schemas.openxmlformats.org/officeDocument/2006/relationships/hyperlink" Target="https://jira.egnyte-it.com/browse/DEL-44555"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 Id="rId3" Type="http://schemas.openxmlformats.org/officeDocument/2006/relationships/hyperlink" Target="https://jira.egnyte-it.com/browse/DEL-43244"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f72382d-4241-4be5-9820-b5a712e2651e" TargetMode="External"/><Relationship Id="rId3" Type="http://schemas.openxmlformats.org/officeDocument/2006/relationships/hyperlink" Target="See description"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f764a74-64bd-433b-bbd6-c3954618b41b" TargetMode="External"/><Relationship Id="rId3" Type="http://schemas.openxmlformats.org/officeDocument/2006/relationships/hyperlink" Target="See description" TargetMode="Externa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101791255/4Q2024+Splunk+plugins+knowledge+transfer+leftovers+and+priorities" TargetMode="External"/><Relationship Id="rId3" Type="http://schemas.openxmlformats.org/officeDocument/2006/relationships/hyperlink" Target="https://egnyte.productboard.com/entity-detail/features/a2fd2b80-96c0-4c61-b78c-bb2814f6a545"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 Id="rId4" Type="http://schemas.openxmlformats.org/officeDocument/2006/relationships/hyperlink" Target="https://jira.egnyte-it.com/browse/CFS-67394"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 Id="rId4" Type="http://schemas.openxmlformats.org/officeDocument/2006/relationships/hyperlink" Target="https://jira.egnyte-it.com/browse/CFS-67393"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 Id="rId3" Type="http://schemas.openxmlformats.org/officeDocument/2006/relationships/hyperlink" Target="https://jira.egnyte-it.com/browse/CFS-66199"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hyperlink" Target="https://jira.egnyte-it.com/browse/CFS-65268" TargetMode="External"/><Relationship Id="rId11" Type="http://schemas.openxmlformats.org/officeDocument/2006/relationships/hyperlink" Target="See description" TargetMode="Externa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 Id="rId9" Type="http://schemas.openxmlformats.org/officeDocument/2006/relationships/hyperlink" Target="https://egnyte.productboard.com/entity-detail/features/e71c1807-21d4-4c44-98dc-e61406151be4"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 Id="rId3" Type="http://schemas.openxmlformats.org/officeDocument/2006/relationships/hyperlink" Target="https://jira.egnyte-it.com/browse/DLAB-5054"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 Id="rId3" Type="http://schemas.openxmlformats.org/officeDocument/2006/relationships/hyperlink" Target="https://jira.egnyte-it.com/browse/DEL-44118"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 Id="rId4" Type="http://schemas.openxmlformats.org/officeDocument/2006/relationships/hyperlink" Target="NO REQUIREMENTS - what is the difference between Phase 1 and 2?"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 Id="rId3" Type="http://schemas.openxmlformats.org/officeDocument/2006/relationships/hyperlink" Target="https://jira.egnyte-it.com/browse/CFS-6658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d809601-f3fe-42a7-9499-437f105e67e4" TargetMode="External"/><Relationship Id="rId3" Type="http://schemas.openxmlformats.org/officeDocument/2006/relationships/hyperlink" Target="https://jira.egnyte-it.com/browse/DEL-38410" TargetMode="Externa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 Id="rId4" Type="http://schemas.openxmlformats.org/officeDocument/2006/relationships/hyperlink" Target="NO REQUIREMENTS - what is the difference between Phase 1 and 2?"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 Id="rId6" Type="http://schemas.openxmlformats.org/officeDocument/2006/relationships/hyperlink" Target="https://jira.egnyte-it.com/browse/GR-591" TargetMode="Externa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 Id="rId3" Type="http://schemas.openxmlformats.org/officeDocument/2006/relationships/hyperlink" Target="https://jira.egnyte-it.com/browse/APPS-12215"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 Id="rId3" Type="http://schemas.openxmlformats.org/officeDocument/2006/relationships/hyperlink" Target="https://jira.egnyte-it.com/browse/GR-562"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 Id="rId3" Type="http://schemas.openxmlformats.org/officeDocument/2006/relationships/hyperlink" Target="https://jira.egnyte-it.com/browse/DEL-44557"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hyperlink" Target="https://egnyte.productboard.com/entity-detail/features/a61dacf8-b865-4e46-9544-1ff2d7cd518a"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 Id="rId3" Type="http://schemas.openxmlformats.org/officeDocument/2006/relationships/hyperlink" Target="https://jira.egnyte-it.com/browse/GR-578" TargetMode="Externa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 Id="rId3" Type="http://schemas.openxmlformats.org/officeDocument/2006/relationships/hyperlink" Target="https://jira.egnyte-it.com/browse/APPS-12865"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 Id="rId3" Type="http://schemas.openxmlformats.org/officeDocument/2006/relationships/hyperlink" Target="https://egnyte.productboard.com/entity-detail/features/65a1d2a1-8247-457c-b7db-fcfea02d28b0" TargetMode="External"/><Relationship Id="rId4" Type="http://schemas.openxmlformats.org/officeDocument/2006/relationships/hyperlink" Target="https://jira.egnyte-it.com/browse/APPS-1253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CFwIo6sFGk" TargetMode="External"/><Relationship Id="rId3" Type="http://schemas.openxmlformats.org/officeDocument/2006/relationships/hyperlink" Target="https://egnyte.productboard.com/entity-detail/features/79a3cbdb-ceab-49ad-8610-6c5142eaa448" TargetMode="External"/><Relationship Id="rId4" Type="http://schemas.openxmlformats.org/officeDocument/2006/relationships/hyperlink" Target="https://jira.egnyte-it.com/browse/APPS-13504"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 Id="rId4" Type="http://schemas.openxmlformats.org/officeDocument/2006/relationships/hyperlink" Target="https://jira.egnyte-it.com/browse/DEL-44545"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a7d2a2d-4380-4c19-a9ee-501ae33c6a3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team/U05UJUM54LS" TargetMode="External"/><Relationship Id="rId3" Type="http://schemas.openxmlformats.org/officeDocument/2006/relationships/hyperlink" Target="https://egnyte.productboard.com/entity-detail/features/3e08e5bd-1157-4d7f-95b7-be1d15b1e149" TargetMode="External"/><Relationship Id="rId4" Type="http://schemas.openxmlformats.org/officeDocument/2006/relationships/hyperlink" Target="https://jira.egnyte-it.com/browse/DEL-43523"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 Id="rId3" Type="http://schemas.openxmlformats.org/officeDocument/2006/relationships/hyperlink" Target="https://jira.egnyte-it.com/browse/DEL-27433"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 Id="rId3" Type="http://schemas.openxmlformats.org/officeDocument/2006/relationships/hyperlink" Target="https://jira.egnyte-it.com/browse/APPS-13575"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81caa4-220f-41df-9162-03fcb32288d5"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16f0d4d-f40f-44f6-b9bc-639743e5329b"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5fe6dee-f251-4879-9024-7de8cf21e276" TargetMode="External"/><Relationship Id="rId3" Type="http://schemas.openxmlformats.org/officeDocument/2006/relationships/hyperlink" Target="https://jira.egnyte-it.com/browse/GR-594"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5f7fe5d-c9eb-48b0-8770-5d39368cfd2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 Id="rId3" Type="http://schemas.openxmlformats.org/officeDocument/2006/relationships/hyperlink" Target="https://jira.egnyte-it.com/browse/DEL-44656"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 Id="rId3" Type="http://schemas.openxmlformats.org/officeDocument/2006/relationships/hyperlink" Target="https://jira.egnyte-it.com/browse/APPS-13482"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2" TargetMode="External"/><Relationship Id="rId3" Type="http://schemas.openxmlformats.org/officeDocument/2006/relationships/hyperlink" Target="https://egnyte.productboard.com/entity-detail/features/68adf8f5-e7ba-4cad-af96-a3dca57726dd"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 Id="rId4" Type="http://schemas.openxmlformats.org/officeDocument/2006/relationships/hyperlink" Target="https://jira.egnyte-it.com/browse/DEL-38580"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b2821142-8473-4481-8686-2c98e88ee7a6"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 Id="rId3" Type="http://schemas.openxmlformats.org/officeDocument/2006/relationships/hyperlink" Target="https://jira.egnyte-it.com/browse/GR-597"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6612" TargetMode="External"/><Relationship Id="rId3" Type="http://schemas.openxmlformats.org/officeDocument/2006/relationships/hyperlink" Target="https://egnyte.productboard.com/entity-detail/features/491772a5-97fd-477a-b166-a73b51271689"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7587cb-9cac-464d-afb4-349a5aed1f5e"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 Id="rId5" Type="http://schemas.openxmlformats.org/officeDocument/2006/relationships/hyperlink" Target="https://jira.egnyte-it.com/browse/GR-53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 Id="rId5" Type="http://schemas.openxmlformats.org/officeDocument/2006/relationships/hyperlink" Target="https://jira.egnyte-it.com/browse/DEL-31667"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 Id="rId3" Type="http://schemas.openxmlformats.org/officeDocument/2006/relationships/hyperlink" Target="https://jira.egnyte-it.com/browse/DEL-44393"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 Id="rId4" Type="http://schemas.openxmlformats.org/officeDocument/2006/relationships/hyperlink" Target="https://jira.egnyte-it.com/browse/APPS-10412"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850" TargetMode="External"/><Relationship Id="rId3" Type="http://schemas.openxmlformats.org/officeDocument/2006/relationships/hyperlink" Target="https://egnyte.productboard.com/entity-detail/features/c505e7f5-bf57-4fec-a9bf-b8ef4ebb2709"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262190598/Procore+Widget+Requirements+-+Project+Dashboard" TargetMode="External"/><Relationship Id="rId3" Type="http://schemas.openxmlformats.org/officeDocument/2006/relationships/hyperlink" Target="https://www.figma.com/design/ZBxPaDgTrrYniqCXSU4D4L/AEC-~~-Procore-dashboard-widget-~~-Q1-2025?node-id=1-4&amp;p=f&amp;t=17kEzoN1x59VZ6ve-0" TargetMode="External"/><Relationship Id="rId4" Type="http://schemas.openxmlformats.org/officeDocument/2006/relationships/hyperlink" Target="https://egnyte.productboard.com/entity-detail/features/645fbce5-394e-4f69-a42c-5ff0ef88d88f"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 Id="rId3" Type="http://schemas.openxmlformats.org/officeDocument/2006/relationships/hyperlink" Target="https://jira.egnyte-it.com/browse/GR-603"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931f58c-fde4-45b4-bc17-15deb66bdad1" TargetMode="External"/><Relationship Id="rId3" Type="http://schemas.openxmlformats.org/officeDocument/2006/relationships/hyperlink" Target="https://jira.egnyte-it.com/browse/APPS-13645"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 Id="rId3" Type="http://schemas.openxmlformats.org/officeDocument/2006/relationships/hyperlink" Target="https://jira.egnyte-it.com/browse/APPS-11863"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335655e-e248-4a28-bff5-6a55df471cbb"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 Id="rId3" Type="http://schemas.openxmlformats.org/officeDocument/2006/relationships/hyperlink" Target="https://jira.egnyte-it.com/browse/APPS-1296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archives/C08BHUJLGAU" TargetMode="External"/><Relationship Id="rId3" Type="http://schemas.openxmlformats.org/officeDocument/2006/relationships/hyperlink" Target="https://egnyte.productboard.com/entity-detail/features/9a51ac4b-ad65-4cdf-b221-5ca24c4634cf" TargetMode="External"/><Relationship Id="rId4" Type="http://schemas.openxmlformats.org/officeDocument/2006/relationships/hyperlink" Target="https://jira.egnyte-it.com/browse/CFS-64734" TargetMode="External"/><Relationship Id="rId5" Type="http://schemas.openxmlformats.org/officeDocument/2006/relationships/hyperlink" Target="See description"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347e2ebd-1d38-48d1-b521-0f771bcebd3d"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 Id="rId3" Type="http://schemas.openxmlformats.org/officeDocument/2006/relationships/hyperlink" Target="https://jira.egnyte-it.com/browse/DEL-44434"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25d2113-d0f3-4319-bf81-0510257c3fcc" TargetMode="External"/><Relationship Id="rId3" Type="http://schemas.openxmlformats.org/officeDocument/2006/relationships/hyperlink" Target="Spillover from Q1"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07a19a8-5842-468d-84c2-9fab6ed7c0ef"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679d974-65de-4dc9-9b27-b535d9294978" TargetMode="External"/><Relationship Id="rId3" Type="http://schemas.openxmlformats.org/officeDocument/2006/relationships/hyperlink" Target="https://jira.egnyte-it.com/browse/APPS-13455"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9df0649-422b-47fa-825e-2218213b822b" TargetMode="External"/><Relationship Id="rId3" Type="http://schemas.openxmlformats.org/officeDocument/2006/relationships/hyperlink" Target="https://jira.egnyte-it.com/browse/APPS-13663"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429864598/AI-Powered+Tools+for+Generating+API+Documentation" TargetMode="External"/><Relationship Id="rId3" Type="http://schemas.openxmlformats.org/officeDocument/2006/relationships/hyperlink" Target="https://egnyte.productboard.com/entity-detail/features/26b7dbf2-af63-4cbe-a536-940f449c70f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e2e044f-1c1f-42d6-abfc-b150a3c506eb"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9b57f6e-010b-40f1-9889-1fdaddb11df2"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 Id="rId3" Type="http://schemas.openxmlformats.org/officeDocument/2006/relationships/hyperlink" Target="https://jira.egnyte-it.com/browse/DEL-43515"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87a47cd-ecd4-46f1-b4e8-a8a1c5a587f3" TargetMode="External"/><Relationship Id="rId3" Type="http://schemas.openxmlformats.org/officeDocument/2006/relationships/hyperlink" Target="https://jira.egnyte-it.com/browse/APPS-13646"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 Id="rId3" Type="http://schemas.openxmlformats.org/officeDocument/2006/relationships/hyperlink" Target="https://jira.egnyte-it.com/browse/GR-457"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 Id="rId4" Type="http://schemas.openxmlformats.org/officeDocument/2006/relationships/hyperlink" Target="https://jira.egnyte-it.com/browse/DEL-42652"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3" TargetMode="External"/><Relationship Id="rId3" Type="http://schemas.openxmlformats.org/officeDocument/2006/relationships/hyperlink" Target="https://egnyte.productboard.com/entity-detail/features/11570be1-32b4-4684-8da0-4dd01b134595"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 Id="rId3" Type="http://schemas.openxmlformats.org/officeDocument/2006/relationships/hyperlink" Target="https://jira.egnyte-it.com/browse/DEL-41756"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GR-563" TargetMode="External"/><Relationship Id="rId3" Type="http://schemas.openxmlformats.org/officeDocument/2006/relationships/hyperlink" Target="https://jira.egnyte-it.com/browse/GR-560" TargetMode="External"/><Relationship Id="rId4" Type="http://schemas.openxmlformats.org/officeDocument/2006/relationships/hyperlink" Target="https://jira.egnyte-it.com/browse/PENDO-603" TargetMode="External"/><Relationship Id="rId5" Type="http://schemas.openxmlformats.org/officeDocument/2006/relationships/hyperlink" Target="https://jira.egnyte-it.com/browse/PENDO-592" TargetMode="External"/><Relationship Id="rId6" Type="http://schemas.openxmlformats.org/officeDocument/2006/relationships/hyperlink" Target="https://jira.egnyte-it.com/browse/PENDO-617" TargetMode="External"/><Relationship Id="rId7" Type="http://schemas.openxmlformats.org/officeDocument/2006/relationships/hyperlink" Target="https://jira.egnyte-it.com/browse/PENDO-618" TargetMode="External"/><Relationship Id="rId8" Type="http://schemas.openxmlformats.org/officeDocument/2006/relationships/hyperlink" Target="https://egnyte.productboard.com/entity-detail/features/87c4941a-0d16-4f31-adfc-f30b6fcb399c" TargetMode="External"/><Relationship Id="rId9" Type="http://schemas.openxmlformats.org/officeDocument/2006/relationships/hyperlink" Target="https://jira.egnyte-it.com/browse/GR-58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81f3e4-203b-44e0-a4d6-76ff6f6a9c99" TargetMode="External"/><Relationship Id="rId3" Type="http://schemas.openxmlformats.org/officeDocument/2006/relationships/hyperlink" Target="https://jira.egnyte-it.com/browse/APPS-13022"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 Id="rId3" Type="http://schemas.openxmlformats.org/officeDocument/2006/relationships/hyperlink" Target="https://jira.egnyte-it.com/browse/DEL-39631"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 Id="rId4" Type="http://schemas.openxmlformats.org/officeDocument/2006/relationships/hyperlink" Target="https://jira.egnyte-it.com/browse/DEL-22618"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 Id="rId3" Type="http://schemas.openxmlformats.org/officeDocument/2006/relationships/hyperlink" Target="https://jira.egnyte-it.com/browse/DEL-43511"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 Id="rId3" Type="http://schemas.openxmlformats.org/officeDocument/2006/relationships/hyperlink" Target="https://jira.egnyte-it.com/browse/EGD-21926"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 Id="rId3" Type="http://schemas.openxmlformats.org/officeDocument/2006/relationships/hyperlink" Target="https://jira.egnyte-it.com/browse/DEL-44353"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hyperlink" Target="https://egnyte.productboard.com/entity-detail/features/bb0403fb-a317-4052-b554-04f78a9b5171" TargetMode="External"/><Relationship Id="rId4" Type="http://schemas.openxmlformats.org/officeDocument/2006/relationships/hyperlink" Target="https://jira.egnyte-it.com/browse/EGD-21555" TargetMode="External"/><Relationship Id="rId5" Type="http://schemas.openxmlformats.org/officeDocument/2006/relationships/hyperlink" Target="https://egnyte.atlassian.net/wiki/spaces/EDrive/pages/1221197835/Egnyte+Actions+-+Windows+11+Support"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 Id="rId3" Type="http://schemas.openxmlformats.org/officeDocument/2006/relationships/hyperlink" Target="https://jira.egnyte-it.com/browse/DEL-41981"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 Id="rId3" Type="http://schemas.openxmlformats.org/officeDocument/2006/relationships/hyperlink" Target="https://jira.egnyte-it.com/browse/DEL-44433"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 Id="rId4" Type="http://schemas.openxmlformats.org/officeDocument/2006/relationships/hyperlink" Target="https://jira.egnyte-it.com/browse/DEL-42493"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 Id="rId3" Type="http://schemas.openxmlformats.org/officeDocument/2006/relationships/hyperlink" Target="https://jira.egnyte-it.com/browse/DEL-42147"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 Id="rId3" Type="http://schemas.openxmlformats.org/officeDocument/2006/relationships/hyperlink" Target="https://jira.egnyte-it.com/browse/DEL-31632"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 Id="rId3" Type="http://schemas.openxmlformats.org/officeDocument/2006/relationships/hyperlink" Target="https://jira.egnyte-it.com/browse/CFS-6343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34bad58-b20c-4145-b173-a037533cca68"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 Id="rId3" Type="http://schemas.openxmlformats.org/officeDocument/2006/relationships/hyperlink" Target="https://jira.egnyte-it.com/browse/DEL-34289"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 Id="rId3" Type="http://schemas.openxmlformats.org/officeDocument/2006/relationships/hyperlink" Target="https://jira.egnyte-it.com/browse/SRV-2516" TargetMode="External"/><Relationship Id="rId4" Type="http://schemas.openxmlformats.org/officeDocument/2006/relationships/hyperlink" Target="https://egnyte.atlassian.net/wiki/spaces/AEC/pages/888373464/ODA+Preview+Additional+UI+Capabilities+-+User+Stories"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10bc93b-cce8-4bae-8b24-2983b54c1f64"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 Id="rId5" Type="http://schemas.openxmlformats.org/officeDocument/2006/relationships/hyperlink" Target="https://jira.egnyte-it.com/browse/DEL-40646"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 Id="rId4" Type="http://schemas.openxmlformats.org/officeDocument/2006/relationships/hyperlink" Target="https://jira.egnyte-it.com/browse/CFS-52807" TargetMode="External"/><Relationship Id="rId5" Type="http://schemas.openxmlformats.org/officeDocument/2006/relationships/hyperlink" Target="https://egnyte.atlassian.net/wiki/spaces/AEC/pages/258376949/Project+Center"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a6a7064-5bae-4d50-bab3-e5bcef920fbd" TargetMode="External"/><Relationship Id="rId3" Type="http://schemas.openxmlformats.org/officeDocument/2006/relationships/hyperlink" Target="No requirements"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ecaaa4c-fa15-4cc4-8b5f-c9babe3e4fc3"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CFS-60040</a:t>
            </a:r>
          </a:p>
        </p:txBody>
      </p:sp>
      <p:sp>
        <p:nvSpPr>
          <p:cNvPr id="7" name="Text Placeholder 6"/>
          <p:cNvSpPr>
            <a:spLocks noGrp="1"/>
          </p:cNvSpPr>
          <p:nvPr>
            <p:ph type="body" idx="13" sz="quarter"/>
          </p:nvPr>
        </p:nvSpPr>
        <p:spPr/>
        <p:txBody>
          <a:bodyPr/>
          <a:lstStyle/>
          <a:p>
            <a:r>
              <a:rPr sz="1100">
                <a:latin typeface="Avenir"/>
                <a:hlinkClick r:id="rId6"/>
              </a:rPr>
              <a:t>Link to requirements</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TRB-8299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DEL-43244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Co-Editing Enhancements</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WebUI Context Menu Redesign</a:t>
            </a:r>
          </a:p>
        </p:txBody>
      </p:sp>
      <p:sp>
        <p:nvSpPr>
          <p:cNvPr id="3" name="Content Placeholder 2"/>
          <p:cNvSpPr>
            <a:spLocks noGrp="1"/>
          </p:cNvSpPr>
          <p:nvPr>
            <p:ph idx="1" sz="half"/>
          </p:nvPr>
        </p:nvSpPr>
        <p:spPr/>
        <p:txBody>
          <a:bodyPr/>
          <a:lstStyle/>
          <a:p>
            <a:pPr>
              <a:spcAft>
                <a:spcPts val="400"/>
              </a:spcAft>
            </a:pPr>
            <a:r>
              <a:t>1. The entire menu must be aligned with the way sidebars work</a:t>
            </a:r>
          </a:p>
          <a:p>
            <a:pPr>
              <a:spcAft>
                <a:spcPts val="400"/>
              </a:spcAft>
            </a:pPr>
            <a:r>
              <a:t>2. The available options must be aligned with options available on the top bar and mini preview</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Disable File Actions During Co-Edit Session</a:t>
            </a:r>
          </a:p>
        </p:txBody>
      </p:sp>
      <p:sp>
        <p:nvSpPr>
          <p:cNvPr id="3" name="Content Placeholder 2"/>
          <p:cNvSpPr>
            <a:spLocks noGrp="1"/>
          </p:cNvSpPr>
          <p:nvPr>
            <p:ph idx="1" sz="half"/>
          </p:nvPr>
        </p:nvSpPr>
        <p:spPr/>
        <p:txBody>
          <a:bodyPr/>
          <a:lstStyle/>
          <a:p>
            <a:pPr>
              <a:spcAft>
                <a:spcPts val="400"/>
              </a:spcAft>
            </a:pPr>
            <a:r>
              <a:t>1. Disabling Rename, Move and Delete action with a proper tooltip when Co-editing session is in progress.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Splunk App Tech-debt</a:t>
            </a:r>
          </a:p>
        </p:txBody>
      </p:sp>
      <p:sp>
        <p:nvSpPr>
          <p:cNvPr id="3" name="Content Placeholder 2"/>
          <p:cNvSpPr>
            <a:spLocks noGrp="1"/>
          </p:cNvSpPr>
          <p:nvPr>
            <p:ph idx="1" sz="half"/>
          </p:nvPr>
        </p:nvSpPr>
        <p:spPr/>
        <p:txBody>
          <a:bodyPr/>
          <a:lstStyle/>
          <a:p>
            <a:pPr>
              <a:spcAft>
                <a:spcPts val="600"/>
              </a:spcAft>
            </a:pPr>
            <a:r>
              <a:rPr sz="1100" b="0" u="none">
                <a:latin typeface="Avenir"/>
              </a:rPr>
              <a:t>This is a blanket epic to address some of the Tech-debt, Security and Observability tasks.</a:t>
            </a:r>
          </a:p>
          <a:p>
            <a:pPr>
              <a:spcAft>
                <a:spcPts val="600"/>
              </a:spcAft>
            </a:pPr>
            <a:r>
              <a:rPr sz="1100" b="0" u="none">
                <a:latin typeface="Avenir"/>
              </a:rPr>
              <a:t>Reference:</a:t>
            </a:r>
            <a:r>
              <a:rPr sz="1100" b="0" u="sng">
                <a:latin typeface="Avenir"/>
                <a:hlinkClick r:id="rId2"/>
              </a:rPr>
              <a:t>https://egnyte.atlassian.net/wiki/spaces/PINT/pages/1101791255/4Q2024+Splunk+plugins+knowledge+transfer+leftovers+and+priorities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CFS-67394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CFS-67393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CFS-66199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5" name="Text Placeholder 4"/>
          <p:cNvSpPr>
            <a:spLocks noGrp="1"/>
          </p:cNvSpPr>
          <p:nvPr>
            <p:ph type="body" idx="11" sz="quarter"/>
          </p:nvPr>
        </p:nvSpPr>
        <p:spPr/>
        <p:txBody>
          <a:bodyPr/>
          <a:lstStyle/>
          <a:p>
            <a:r>
              <a:rPr sz="1100">
                <a:latin typeface="Avenir"/>
                <a:hlinkClick r:id="rId9"/>
              </a:rPr>
              <a:t>View in Productboard</a:t>
            </a:r>
          </a:p>
        </p:txBody>
      </p:sp>
      <p:sp>
        <p:nvSpPr>
          <p:cNvPr id="6" name="Text Placeholder 5"/>
          <p:cNvSpPr>
            <a:spLocks noGrp="1"/>
          </p:cNvSpPr>
          <p:nvPr>
            <p:ph type="body" idx="12" sz="quarter"/>
          </p:nvPr>
        </p:nvSpPr>
        <p:spPr/>
        <p:txBody>
          <a:bodyPr/>
          <a:lstStyle/>
          <a:p>
            <a:r>
              <a:rPr sz="1100">
                <a:latin typeface="Avenir"/>
                <a:hlinkClick r:id="rId10"/>
              </a:rPr>
              <a:t>CFS-65268</a:t>
            </a:r>
          </a:p>
        </p:txBody>
      </p:sp>
      <p:sp>
        <p:nvSpPr>
          <p:cNvPr id="7" name="Text Placeholder 6"/>
          <p:cNvSpPr>
            <a:spLocks noGrp="1"/>
          </p:cNvSpPr>
          <p:nvPr>
            <p:ph type="body" idx="13" sz="quarter"/>
          </p:nvPr>
        </p:nvSpPr>
        <p:spPr/>
        <p:txBody>
          <a:bodyPr/>
          <a:lstStyle/>
          <a:p>
            <a:r>
              <a:rPr sz="1100">
                <a:latin typeface="Avenir"/>
                <a:hlinkClick r:id="rId11"/>
              </a:rPr>
              <a:t>Link to requirements</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DLAB-5054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DEL-44118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CFS-66581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Sensitive content on 'Unpermitted locations' via OLAP</a:t>
            </a:r>
          </a:p>
        </p:txBody>
      </p:sp>
      <p:sp>
        <p:nvSpPr>
          <p:cNvPr id="3" name="Content Placeholder 2"/>
          <p:cNvSpPr>
            <a:spLocks noGrp="1"/>
          </p:cNvSpPr>
          <p:nvPr>
            <p:ph idx="1" sz="half"/>
          </p:nvPr>
        </p:nvSpPr>
        <p:spPr/>
        <p:txBody>
          <a:bodyPr/>
          <a:lstStyle/>
          <a:p>
            <a:pPr>
              <a:spcAft>
                <a:spcPts val="600"/>
              </a:spcAft>
            </a:pPr>
            <a:r>
              <a:rPr sz="1100" b="0" u="none">
                <a:latin typeface="Avenir"/>
              </a:rPr>
              <a:t>Data populated on the S&amp;G dashboard consists of Sensitive content locations across all locations - not just "Unpermitted Locations". We require the ability to look at SC across only Unpermitted locations.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DEL-38410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6"/>
              </a:rPr>
              <a:t>GR-591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APPS-12215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GR-562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r>
              <a:t> </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pic>
        <p:nvPicPr>
          <p:cNvPr id="8" name="Picture 7" descr="image.png"/>
          <p:cNvPicPr>
            <a:picLocks noChangeAspect="1"/>
          </p:cNvPicPr>
          <p:nvPr/>
        </p:nvPicPr>
        <p:blipFill>
          <a:blip r:embed="rId2"/>
          <a:stretch>
            <a:fillRect/>
          </a:stretch>
        </p:blipFill>
        <p:spPr>
          <a:xfrm>
            <a:off x="4641850" y="1881532"/>
            <a:ext cx="3873500" cy="1185074"/>
          </a:xfrm>
          <a:prstGeom prst="rect">
            <a:avLst/>
          </a:prstGeom>
        </p:spPr>
      </p:pic>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Pr>
              <a:spcAft>
                <a:spcPts val="600"/>
              </a:spcAft>
            </a:pPr>
            <a:r>
              <a:rPr sz="1100" b="0" u="none">
                <a:latin typeface="Avenir"/>
              </a:rPr>
              <a:t>Allow the user to delete inactive Workspaces and navigate standard users back to Collaborate.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Pr>
              <a:spcAft>
                <a:spcPts val="600"/>
              </a:spcAft>
            </a:pPr>
            <a:r>
              <a:rPr sz="1100" b="0" u="none">
                <a:latin typeface="Avenir"/>
              </a:rPr>
              <a:t>Continue testing the Recommender against Pendo in a series of campaigns.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GR-578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800"/>
              </a:spcAft>
            </a:pPr>
            <a:r>
              <a:rPr sz="1100" b="1" u="none">
                <a:latin typeface="Avenir"/>
              </a:rPr>
              <a:t>Assumptions</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APPS-12865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APPS-12538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for Prospects: Plan Exploration &amp; Trial Management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Plan Details page, written with outdated technology, requires a rewrite to align with Egnyte standards. Transitioning to a Common UI framework is critical, enabling integration with CFS navigation and improving the overall user experience. Additionally, recent industry trends have shifted towards a preference for self-service and personalized interactions, emphasizing the need for prospects to access pricing details, research product specifications, and initiate free trials without direct sales involvement. This shift, supported by findings from over 2,000 technology buyers, highlights the necessity for transparent pricing and direct access to free trials to meet customer expectations and remain competitive, particularly in light of practices adopted by companies like Microsoft and Google.</a:t>
            </a:r>
          </a:p>
          <a:p>
            <a:pPr>
              <a:spcAft>
                <a:spcPts val="600"/>
              </a:spcAft>
            </a:pPr>
            <a:r>
              <a:rPr sz="1100" b="0" u="none">
                <a:latin typeface="Avenir"/>
              </a:rPr>
              <a:t>The Trial Add-Ons feature was the first phase of this initiative, allowing customers to explore additional features during their trials. The next phase of this project is the introduction of the Other Plans Page, which will provide a more comprehensive experience for prospects. This page will give users a centralized location to explore, trial, and upgrade plans, further enhancing the self-service experience and aligning with the evolving market demands.</a:t>
            </a:r>
          </a:p>
          <a:p>
            <a:pPr>
              <a:spcAft>
                <a:spcPts val="600"/>
              </a:spcAft>
            </a:pPr>
            <a:r>
              <a:rPr sz="1100" b="0" u="none">
                <a:latin typeface="Avenir"/>
              </a:rPr>
              <a:t>Presentation to e-staff on 2/27/24</a:t>
            </a:r>
            <a:r>
              <a:rPr sz="1100" b="0" u="sng">
                <a:latin typeface="Avenir"/>
                <a:hlinkClick r:id="rId2"/>
              </a:rPr>
              <a:t>https://egnyte.egnyte.com/dl/CFwIo6sFGk</a:t>
            </a:r>
          </a:p>
          <a:p>
            <a:pPr>
              <a:spcAft>
                <a:spcPts val="600"/>
              </a:spcAft>
            </a:pPr>
            <a:r>
              <a:rPr sz="1100" b="1" u="none">
                <a:latin typeface="Avenir"/>
              </a:rPr>
              <a:t>Goals:</a:t>
            </a:r>
          </a:p>
          <a:p>
            <a:pPr>
              <a:spcAft>
                <a:spcPts val="400"/>
              </a:spcAft>
            </a:pPr>
            <a:r>
              <a:t>• Provide aunified experiencefor prospects toexplore, trial, and upgrade planswithin and across PVIs.</a:t>
            </a:r>
          </a:p>
          <a:p>
            <a:pPr>
              <a:spcAft>
                <a:spcPts val="400"/>
              </a:spcAft>
            </a:pPr>
            <a:r>
              <a:t>• Expand {}self-service functionality{}, allowing users to start trials and upgrade plans independently while enabling sales to guide the process when needed.</a:t>
            </a:r>
          </a:p>
          <a:p>
            <a:pPr>
              <a:spcAft>
                <a:spcPts val="400"/>
              </a:spcAft>
            </a:pPr>
            <a:r>
              <a:t>• &lt;span data-color="var(~~-ds-text, #172b4d)"&gt;Improve &lt;/span&gt;{}plan discoverability and flexibility{}&lt;span data-color="var(~~-ds-text, #172b4d)"&gt;, making it easier for customers to evaluate and select the plan that best suits their needs.&lt;/span&gt;</a:t>
            </a:r>
          </a:p>
          <a:p>
            <a:pPr>
              <a:spcAft>
                <a:spcPts val="400"/>
              </a:spcAft>
            </a:pPr>
            <a:r>
              <a:t>• Reduce {}friction in the trial-to-paid process{}, ensuring a seamless path from exploration to conversion.</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APPS-13504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DEL-44545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 Copilot in MS Office apps research</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Copilot is positioned as an alternative to MS Copilot,  A significant limitation of MS Copilot is that it does not allow integration with Egnyte-stored content or any other third-party storage providers—it is restricted to SharePoint storage only.</a:t>
            </a:r>
          </a:p>
          <a:p>
            <a:pPr>
              <a:spcAft>
                <a:spcPts val="600"/>
              </a:spcAft>
            </a:pPr>
            <a:r>
              <a:rPr sz="1100" b="0" u="none">
                <a:latin typeface="Avenir"/>
              </a:rPr>
              <a:t>To truly differentiate Egnyte Copilot and enhance its value, we must expand its integration across Microsoft 365 apps (Word, PowerPoint, Excel, Outlook, and potentially others), enabling AI-driven assistance regardless of where the files are stored.</a:t>
            </a:r>
          </a:p>
          <a:p>
            <a:pPr>
              <a:spcAft>
                <a:spcPts val="600"/>
              </a:spcAft>
            </a:pPr>
            <a:r>
              <a:rPr sz="1100" b="1" u="none">
                <a:latin typeface="Avenir"/>
              </a:rPr>
              <a:t>Use Case</a:t>
            </a:r>
          </a:p>
          <a:p>
            <a:pPr>
              <a:spcAft>
                <a:spcPts val="600"/>
              </a:spcAft>
            </a:pPr>
            <a:r>
              <a:rPr sz="1100" b="0" u="none">
                <a:latin typeface="Avenir"/>
              </a:rPr>
              <a:t>Introducing Egnyte Copilot plugins for Microsoft 365 apps will enable users to:</a:t>
            </a:r>
          </a:p>
          <a:p>
            <a:pPr>
              <a:spcAft>
                <a:spcPts val="400"/>
              </a:spcAft>
            </a:pPr>
            <a:r>
              <a:t>• Access Egnyte AI-powered assistance within Word, PowerPoint, Excel, MS Teams, and Outlook.</a:t>
            </a:r>
          </a:p>
          <a:p>
            <a:pPr>
              <a:spcAft>
                <a:spcPts val="400"/>
              </a:spcAft>
            </a:pPr>
            <a:r>
              <a:t>• Use Egnyte AI features seamlessly within the Microsoft ecosystem without requiring MS Copilot.</a:t>
            </a:r>
          </a:p>
          <a:p>
            <a:pPr>
              <a:spcAft>
                <a:spcPts val="600"/>
              </a:spcAft>
            </a:pPr>
            <a:r>
              <a:rPr sz="1100" b="1" u="none">
                <a:latin typeface="Avenir"/>
              </a:rPr>
              <a:t>Current Solution &amp; Gap</a:t>
            </a:r>
          </a:p>
          <a:p>
            <a:pPr>
              <a:spcAft>
                <a:spcPts val="400"/>
              </a:spcAft>
            </a:pPr>
            <a:r>
              <a:t>• Users must pay for MS Copilot to access AI-powered features in Microsoft 365 apps.</a:t>
            </a:r>
          </a:p>
          <a:p>
            <a:pPr>
              <a:spcAft>
                <a:spcPts val="400"/>
              </a:spcAft>
            </a:pPr>
            <a:r>
              <a:t>• MS Copilot does not support third-party storage providers, including Egnyte.</a:t>
            </a:r>
          </a:p>
          <a:p>
            <a:pPr>
              <a:spcAft>
                <a:spcPts val="600"/>
              </a:spcAft>
            </a:pPr>
            <a:r>
              <a:rPr sz="1100" b="1" u="none">
                <a:latin typeface="Avenir"/>
              </a:rPr>
              <a:t>Proposed Solution</a:t>
            </a:r>
          </a:p>
          <a:p>
            <a:pPr>
              <a:spcAft>
                <a:spcPts val="600"/>
              </a:spcAft>
            </a:pPr>
            <a:r>
              <a:rPr sz="1100" b="0" u="none">
                <a:latin typeface="Avenir"/>
              </a:rPr>
              <a:t>Develop</a:t>
            </a:r>
            <a:r>
              <a:rPr sz="1100" b="1" u="none">
                <a:latin typeface="Avenir"/>
              </a:rPr>
              <a:t>Egnyte Copilot plugins</a:t>
            </a:r>
            <a:r>
              <a:rPr sz="1100" b="0" u="none">
                <a:latin typeface="Avenir"/>
              </a:rPr>
              <a:t>for Microsoft 365 apps, powered by Egnyte AI, to provide essential AI-driven assistance:</a:t>
            </a:r>
          </a:p>
          <a:p>
            <a:pPr>
              <a:spcAft>
                <a:spcPts val="400"/>
              </a:spcAft>
            </a:pPr>
            <a:r>
              <a:t>• Word</a:t>
            </a:r>
          </a:p>
          <a:p>
            <a:pPr>
              <a:spcAft>
                <a:spcPts val="400"/>
              </a:spcAft>
            </a:pPr>
            <a:r>
              <a:t>• PowerPoint</a:t>
            </a:r>
          </a:p>
          <a:p>
            <a:pPr>
              <a:spcAft>
                <a:spcPts val="400"/>
              </a:spcAft>
            </a:pPr>
            <a:r>
              <a:t>• Excel</a:t>
            </a:r>
          </a:p>
          <a:p>
            <a:pPr>
              <a:spcAft>
                <a:spcPts val="400"/>
              </a:spcAft>
            </a:pPr>
            <a:r>
              <a:t>• MS Teams</a:t>
            </a:r>
          </a:p>
          <a:p>
            <a:pPr>
              <a:spcAft>
                <a:spcPts val="400"/>
              </a:spcAft>
            </a:pPr>
            <a:r>
              <a:t>• Outlook</a:t>
            </a:r>
          </a:p>
          <a:p>
            <a:pPr>
              <a:spcAft>
                <a:spcPts val="600"/>
              </a:spcAft>
            </a:pPr>
            <a:r>
              <a:rPr sz="1100" b="1" u="none">
                <a:latin typeface="Avenir"/>
              </a:rPr>
              <a:t>Importance &amp; Business Impact</a:t>
            </a:r>
          </a:p>
          <a:p>
            <a:pPr>
              <a:spcAft>
                <a:spcPts val="400"/>
              </a:spcAft>
            </a:pPr>
            <a:r>
              <a:t>• Competitive Advantage – Differentiates Egnyte Copilot from MS Copilot by supporting third-party apps integration. Users must pay for and use MS Copilot</a:t>
            </a:r>
          </a:p>
          <a:p>
            <a:pPr>
              <a:spcAft>
                <a:spcPts val="400"/>
              </a:spcAft>
            </a:pPr>
            <a:r>
              <a:t>• Customer Demand – Enables users to use AI-driven assistance with Egnyte files inside Microsoft 365 apps.</a:t>
            </a:r>
          </a:p>
          <a:p>
            <a:pPr>
              <a:spcAft>
                <a:spcPts val="400"/>
              </a:spcAft>
            </a:pPr>
            <a:r>
              <a:t>• Revenue &amp; Adoption Growth – Increases Egnyte adoption within organizations using Microsoft 365 without MS Copilot.</a:t>
            </a:r>
          </a:p>
          <a:p>
            <a:pPr>
              <a:spcAft>
                <a:spcPts val="600"/>
              </a:spcAft>
            </a:pPr>
            <a:r>
              <a:rPr sz="1100" b="1" u="none">
                <a:latin typeface="Avenir"/>
              </a:rPr>
              <a:t>Relevant Links or Details</a:t>
            </a:r>
          </a:p>
          <a:p>
            <a:pPr>
              <a:spcAft>
                <a:spcPts val="600"/>
              </a:spcAft>
            </a:pPr>
            <a:r>
              <a:rPr sz="1100" b="0" u="none">
                <a:latin typeface="Avenir"/>
              </a:rPr>
              <a:t>🚀</a:t>
            </a:r>
            <a:r>
              <a:rPr sz="1100" b="1" u="none">
                <a:latin typeface="Avenir"/>
              </a:rPr>
              <a:t>Upcoming CFS API (Q2)</a:t>
            </a:r>
            <a:r>
              <a:rPr sz="1100" b="0" u="none">
                <a:latin typeface="Avenir"/>
              </a:rPr>
              <a:t>– Enables deeper integration of Egnyte AI with Microsoft apps.</a:t>
            </a:r>
          </a:p>
          <a:p>
            <a:pPr>
              <a:spcAft>
                <a:spcPts val="600"/>
              </a:spcAft>
            </a:pPr>
            <a:r>
              <a:rPr sz="1100" b="1" u="none">
                <a:latin typeface="Avenir"/>
              </a:rPr>
              <a:t>Next Steps</a:t>
            </a:r>
          </a:p>
          <a:p>
            <a:pPr>
              <a:spcAft>
                <a:spcPts val="600"/>
              </a:spcAft>
            </a:pPr>
            <a:r>
              <a:rPr sz="1100" b="0" u="none">
                <a:latin typeface="Avenir"/>
              </a:rPr>
              <a:t>1.</a:t>
            </a:r>
            <a:r>
              <a:rPr sz="1100" b="1" u="none">
                <a:latin typeface="Avenir"/>
              </a:rPr>
              <a:t>Q2: Utilize CFS API</a:t>
            </a:r>
            <a:r>
              <a:rPr sz="1100" b="0" u="none">
                <a:latin typeface="Avenir"/>
              </a:rPr>
              <a:t>– Develop integration points for Egnyte AI within Microsoft 365 apps.</a:t>
            </a:r>
          </a:p>
          <a:p>
            <a:pPr>
              <a:spcAft>
                <a:spcPts val="600"/>
              </a:spcAft>
            </a:pPr>
            <a:r>
              <a:rPr sz="1100" b="0" u="none">
                <a:latin typeface="Avenir"/>
              </a:rPr>
              <a:t>2.</a:t>
            </a:r>
            <a:r>
              <a:rPr sz="1100" b="1" u="none">
                <a:latin typeface="Avenir"/>
              </a:rPr>
              <a:t>Q3: Develop &amp; Pilot Plugins</a:t>
            </a:r>
            <a:r>
              <a:rPr sz="1100" b="0" u="none">
                <a:latin typeface="Avenir"/>
              </a:rPr>
              <a:t>– Test AI-powered Egnyte Copilot features in select Microsoft applications.</a:t>
            </a:r>
          </a:p>
          <a:p>
            <a:pPr>
              <a:spcAft>
                <a:spcPts val="600"/>
              </a:spcAft>
            </a:pPr>
            <a:r>
              <a:rPr sz="1100" b="0" u="none">
                <a:latin typeface="Avenir"/>
              </a:rPr>
              <a:t>3.</a:t>
            </a:r>
            <a:r>
              <a:rPr sz="1100" b="1" u="none">
                <a:latin typeface="Avenir"/>
              </a:rPr>
              <a:t>Q4: Full Rollout</a:t>
            </a:r>
            <a:r>
              <a:rPr sz="1100" b="0" u="none">
                <a:latin typeface="Avenir"/>
              </a:rPr>
              <a:t>– Launch Egnyte Copilot functionality across Microsoft 365 apps.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Skip signed PDFs from persistent document labeling</a:t>
            </a:r>
          </a:p>
        </p:txBody>
      </p:sp>
      <p:sp>
        <p:nvSpPr>
          <p:cNvPr id="3" name="Content Placeholder 2"/>
          <p:cNvSpPr>
            <a:spLocks noGrp="1"/>
          </p:cNvSpPr>
          <p:nvPr>
            <p:ph idx="1" sz="half"/>
          </p:nvPr>
        </p:nvSpPr>
        <p:spPr/>
        <p:txBody>
          <a:bodyPr/>
          <a:lstStyle/>
          <a:p>
            <a:pPr>
              <a:spcAft>
                <a:spcPts val="600"/>
              </a:spcAft>
            </a:pPr>
            <a:r>
              <a:rPr sz="1100" b="1" u="none">
                <a:latin typeface="Avenir"/>
              </a:rPr>
              <a:t>Background:</a:t>
            </a:r>
          </a:p>
          <a:p>
            <a:pPr>
              <a:spcAft>
                <a:spcPts val="600"/>
              </a:spcAft>
            </a:pPr>
            <a:r>
              <a:rPr sz="1100" b="0" u="none">
                <a:latin typeface="Avenir"/>
              </a:rPr>
              <a:t>Egnyte provides persistent document labeling and protection capabilities for sensitive documents. However, applying a persistent document label to a PDF that has already been signed involves certain considerations due to the nature of digital signatures and document protection mechanisms - in some signature types, for example with Adobe Digital ID signatures, it invalidates signatures that are already present on the PDF leading to customer frustration (because Egnyte invalidates signatures on an already signed PDF).</a:t>
            </a:r>
          </a:p>
          <a:p>
            <a:pPr>
              <a:spcAft>
                <a:spcPts val="600"/>
              </a:spcAft>
            </a:pPr>
            <a:r>
              <a:rPr sz="1100" b="0" u="none">
                <a:latin typeface="Avenir"/>
              </a:rPr>
              <a:t>With Adobe Digital ID signatures, this signature invalidation issue is observed with Egnyte Document Labels but not with Purview labels (perhaps because the MIP SDK is able to recognize PDFs that already have an Adobe Digital ID signature).</a:t>
            </a:r>
          </a:p>
          <a:p>
            <a:pPr>
              <a:spcAft>
                <a:spcPts val="600"/>
              </a:spcAft>
            </a:pPr>
            <a:r>
              <a:rPr sz="1100" b="1" u="none">
                <a:latin typeface="Avenir"/>
              </a:rPr>
              <a:t>Proposed solution:</a:t>
            </a:r>
          </a:p>
          <a:p>
            <a:pPr>
              <a:spcAft>
                <a:spcPts val="600"/>
              </a:spcAft>
            </a:pPr>
            <a:r>
              <a:rPr sz="1100" b="0" u="none">
                <a:latin typeface="Avenir"/>
              </a:rPr>
              <a:t>The proposed solution shall be generic enough that:</a:t>
            </a:r>
          </a:p>
          <a:p>
            <a:pPr>
              <a:spcAft>
                <a:spcPts val="400"/>
              </a:spcAft>
            </a:pPr>
            <a:r>
              <a:t>• It can skip PDFs with any type of signature on it from being stamped with a persistent document label (our initial research shows that signed PDFs likely have an internal metadata property isSigned = TRUE; however, we will need to verify the existence of this property)</a:t>
            </a:r>
          </a:p>
          <a:p>
            <a:pPr>
              <a:spcAft>
                <a:spcPts val="400"/>
              </a:spcAft>
            </a:pPr>
            <a:r>
              <a:t>• This behavior is consistent across both persistent Egnyte Document Labels and persistent Purview Labels</a:t>
            </a:r>
          </a:p>
          <a:p>
            <a:pPr>
              <a:spcAft>
                <a:spcPts val="600"/>
              </a:spcAft>
            </a:pPr>
            <a:r>
              <a:rPr sz="1100" b="1"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PDFs with a persistent label, with the default setting kept at unchecked. Leaving it unchecked, will not update file metadata as well.</a:t>
            </a:r>
          </a:p>
          <a:p>
            <a:pPr>
              <a:spcAft>
                <a:spcPts val="400"/>
              </a:spcAft>
            </a:pPr>
            <a:r>
              <a:t>• Configure S&amp;G label stamping to automatically skip signed PDFs from requesting for persistent labeling.</a:t>
            </a:r>
          </a:p>
          <a:p>
            <a:pPr>
              <a:spcAft>
                <a:spcPts val="400"/>
              </a:spcAft>
            </a:pPr>
            <a:r>
              <a:t>• Capture the reason for skipping the file in audit logs</a:t>
            </a:r>
          </a:p>
          <a:p>
            <a:pPr>
              <a:spcAft>
                <a:spcPts val="600"/>
              </a:spcAft>
            </a:pPr>
            <a:r>
              <a:rPr sz="1100" b="0" u="none">
                <a:latin typeface="Avenir"/>
              </a:rPr>
              <a:t>Slack background 3/14/25:</a:t>
            </a:r>
            <a:r>
              <a:rPr sz="1100" b="0" u="none">
                <a:latin typeface="Avenir"/>
              </a:rPr>
              <a:t>We have this long running PDF signature issue at S&amp;L. After some exhaustive tests, my conclusion is that: # The S&amp;L PDF signature issue occurs when an Egnyte Document Label is persistently applied on a PDF that is signed by the Adobe Digital ID method. For this particular combination, writing the persistent Egnyte Document Label to the PDF seems to invalidate Digital IDs on the file leading to the specific error shared with us.</a:t>
            </a:r>
          </a:p>
          <a:p>
            <a:pPr>
              <a:spcAft>
                <a:spcPts val="400"/>
              </a:spcAft>
            </a:pPr>
            <a:r>
              <a:t>1. @cbeydlerhelped run these tests independently and concurred with the above finding.</a:t>
            </a:r>
          </a:p>
          <a:p>
            <a:pPr>
              <a:spcAft>
                <a:spcPts val="400"/>
              </a:spcAft>
            </a:pPr>
            <a:r>
              <a:t>2. Note: Purview-labels don't exhibit this issue...perhaps because the MIP SDK is aware of Adobe's Digital ID signing method.</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DEL-43523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600"/>
              </a:spcAft>
            </a:pPr>
            <a:r>
              <a:rPr sz="1100" b="0" u="none">
                <a:latin typeface="Avenir"/>
              </a:rPr>
              <a:t>Potential list:</a:t>
            </a:r>
          </a:p>
          <a:p>
            <a:pPr>
              <a:spcAft>
                <a:spcPts val="400"/>
              </a:spcAft>
            </a:pPr>
            <a:r>
              <a:t>• support more than 2 criteria</a:t>
            </a:r>
          </a:p>
          <a:p>
            <a:pPr>
              <a:spcAft>
                <a:spcPts val="400"/>
              </a:spcAft>
            </a:pPr>
            <a:r>
              <a:t>• status of other policies (legal hold, retention)</a:t>
            </a:r>
          </a:p>
          <a:p>
            <a:pPr>
              <a:spcAft>
                <a:spcPts val="400"/>
              </a:spcAft>
            </a:pPr>
            <a:r>
              <a:t>• additional project criteria</a:t>
            </a:r>
          </a:p>
          <a:p>
            <a:pPr>
              <a:spcAft>
                <a:spcPts val="400"/>
              </a:spcAft>
            </a:pPr>
            <a:r>
              <a:t>• file size</a:t>
            </a:r>
          </a:p>
          <a:p>
            <a:pPr>
              <a:spcAft>
                <a:spcPts val="400"/>
              </a:spcAft>
            </a:pPr>
            <a:r>
              <a:t>• confidence score</a:t>
            </a:r>
          </a:p>
          <a:p>
            <a:pPr>
              <a:spcAft>
                <a:spcPts val="400"/>
              </a:spcAft>
            </a:pPr>
            <a:r>
              <a:t>• exclusions (i.e. when classification policy matches except in specific folders)</a:t>
            </a:r>
          </a:p>
          <a:p>
            <a:pPr>
              <a:spcAft>
                <a:spcPts val="600"/>
              </a:spcAft>
            </a:pPr>
            <a:r>
              <a:rPr sz="1100" b="0" u="none">
                <a:latin typeface="Avenir"/>
              </a:rPr>
              <a:t>The more specific ask here is a trigger hierarchy in the policy rules. So, "if project is completed" then "if legal hold is closed" then "if no retention exists"</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DEL-27433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APPS-13575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Ability to specify URLs in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Integration GA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Fundamental Value Resources</a:t>
            </a:r>
          </a:p>
        </p:txBody>
      </p:sp>
      <p:sp>
        <p:nvSpPr>
          <p:cNvPr id="3" name="Content Placeholder 2"/>
          <p:cNvSpPr>
            <a:spLocks noGrp="1"/>
          </p:cNvSpPr>
          <p:nvPr>
            <p:ph idx="1" sz="half"/>
          </p:nvPr>
        </p:nvSpPr>
        <p:spPr/>
        <p:txBody>
          <a:bodyPr/>
          <a:lstStyle/>
          <a:p>
            <a:pPr>
              <a:spcAft>
                <a:spcPts val="600"/>
              </a:spcAft>
            </a:pPr>
            <a:r>
              <a:rPr sz="1100" b="0" u="none">
                <a:latin typeface="Avenir"/>
              </a:rPr>
              <a:t>We need assets that explain the fundamental value of Egnyte. Not "HOW" to do something, but "WHY."</a:t>
            </a:r>
            <a:r>
              <a:rPr sz="1100" b="0" u="none">
                <a:latin typeface="Avenir"/>
              </a:rPr>
              <a:t>Why something is important, why you should care, why you should change your way of working, why other users find value in something.</a:t>
            </a:r>
          </a:p>
          <a:p>
            <a:pPr>
              <a:spcAft>
                <a:spcPts val="600"/>
              </a:spcAft>
            </a:pPr>
            <a:r>
              <a:rPr sz="1100" b="0" u="none">
                <a:latin typeface="Avenir"/>
              </a:rPr>
              <a:t>After sharing the Value Scorecard, for example, what is the prescription we give the customer if they have areas in need of improvement?</a:t>
            </a:r>
          </a:p>
          <a:p>
            <a:pPr>
              <a:spcAft>
                <a:spcPts val="400"/>
              </a:spcAft>
            </a:pPr>
            <a:r>
              <a:t>1. Sharing</a:t>
            </a:r>
          </a:p>
          <a:p>
            <a:pPr>
              <a:spcAft>
                <a:spcPts val="400"/>
              </a:spcAft>
            </a:pPr>
            <a:r>
              <a:t>2. Co-editing</a:t>
            </a:r>
          </a:p>
          <a:p>
            <a:pPr>
              <a:spcAft>
                <a:spcPts val="400"/>
              </a:spcAft>
            </a:pPr>
            <a:r>
              <a:t>3. Offline/Connected Folders</a:t>
            </a:r>
          </a:p>
          <a:p>
            <a:pPr>
              <a:spcAft>
                <a:spcPts val="400"/>
              </a:spcAft>
            </a:pPr>
            <a:r>
              <a:t>4. Using Smart Cache for Large Files</a:t>
            </a:r>
          </a:p>
          <a:p>
            <a:pPr>
              <a:spcAft>
                <a:spcPts val="400"/>
              </a:spcAft>
            </a:pPr>
            <a:r>
              <a:t>5. Using Slack or Teams</a:t>
            </a:r>
          </a:p>
          <a:p>
            <a:pPr>
              <a:spcAft>
                <a:spcPts val="400"/>
              </a:spcAft>
            </a:pPr>
            <a:r>
              <a:t>6. Content Classification Policies</a:t>
            </a:r>
          </a:p>
          <a:p>
            <a:pPr>
              <a:spcAft>
                <a:spcPts val="400"/>
              </a:spcAft>
            </a:pPr>
            <a:r>
              <a:t>7. Content Lifecycle Policies</a:t>
            </a:r>
          </a:p>
          <a:p>
            <a:pPr>
              <a:spcAft>
                <a:spcPts val="400"/>
              </a:spcAft>
            </a:pPr>
            <a:r>
              <a:t>8. Data Security Issues</a:t>
            </a:r>
          </a:p>
          <a:p>
            <a:pPr>
              <a:spcAft>
                <a:spcPts val="400"/>
              </a:spcAft>
            </a:pPr>
            <a:r>
              <a:t>9. Search</a:t>
            </a:r>
          </a:p>
          <a:p>
            <a:pPr>
              <a:spcAft>
                <a:spcPts val="400"/>
              </a:spcAft>
            </a:pPr>
            <a:r>
              <a:t>10. Creating Folders</a:t>
            </a:r>
          </a:p>
          <a:p>
            <a:pPr>
              <a:spcAft>
                <a:spcPts val="400"/>
              </a:spcAft>
            </a:pPr>
            <a:r>
              <a:t>11. Metatagging</a:t>
            </a:r>
          </a:p>
          <a:p>
            <a:pPr>
              <a:spcAft>
                <a:spcPts val="400"/>
              </a:spcAft>
            </a:pPr>
            <a:r>
              <a:t>12. Bookmarks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GR-594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E2E Connector - Bidirectional Sync</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DEL-44656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APPS-13482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Remove or reduce size od Egnyte banner</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https://jira.egnyte-it.com/browse/PINT-13022</a:t>
            </a:r>
          </a:p>
          <a:p>
            <a:pPr>
              <a:spcAft>
                <a:spcPts val="600"/>
              </a:spcAft>
            </a:pPr>
            <a:r>
              <a:rPr sz="1100" b="0" u="none">
                <a:latin typeface="Avenir"/>
              </a:rPr>
              <a:t>As a Egnyte user I have ability to disable the "powered by Egnyte" banner in the Outlook add-in when creating share links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DEL-38580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 Teams - Custom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Requirements &amp; Features</a:t>
            </a:r>
          </a:p>
          <a:p>
            <a:pPr>
              <a:spcAft>
                <a:spcPts val="400"/>
              </a:spcAft>
            </a:pPr>
            <a:r>
              <a:t>1. </a:t>
            </a:r>
            <a:r>
              <a:rPr sz="1100" b="1" u="none">
                <a:latin typeface="Avenir"/>
              </a:rPr>
              <a:t>Disable New Folder Creation in MS Teams Integration</a:t>
            </a:r>
          </a:p>
          <a:p>
            <a:pPr>
              <a:spcAft>
                <a:spcPts val="600"/>
              </a:spcAft>
            </a:pPr>
            <a:r>
              <a:rPr sz="1100" b="0" u="none">
                <a:latin typeface="Avenir"/>
              </a:rPr>
              <a:t>•	Prevent users from creating new folders within Egnyte via MS Teams.</a:t>
            </a:r>
          </a:p>
          <a:p>
            <a:pPr>
              <a:spcAft>
                <a:spcPts val="600"/>
              </a:spcAft>
            </a:pPr>
            <a:r>
              <a:rPr sz="1100" b="0" u="none">
                <a:latin typeface="Avenir"/>
              </a:rPr>
              <a:t>•	Restriction should apply across all MS Teams channels and chats where the integration is enabled.</a:t>
            </a:r>
          </a:p>
          <a:p>
            <a:pPr>
              <a:spcAft>
                <a:spcPts val="600"/>
              </a:spcAft>
            </a:pPr>
            <a:r>
              <a:rPr sz="1100" b="0" u="none">
                <a:latin typeface="Avenir"/>
              </a:rPr>
              <a:t>•	Admins should have the option to toggle this restriction via settings.</a:t>
            </a:r>
          </a:p>
          <a:p>
            <a:pPr>
              <a:spcAft>
                <a:spcPts val="600"/>
              </a:spcAft>
            </a:pPr>
            <a:r>
              <a:rPr sz="1100" b="0" u="none">
                <a:latin typeface="Avenir"/>
              </a:rPr>
              <a:t>•	JIRA Reference</a:t>
            </a:r>
            <a:r>
              <a:rPr sz="1100" b="0" u="sng">
                <a:latin typeface="Avenir"/>
                <a:hlinkClick r:id="rId2"/>
              </a:rPr>
              <a:t>COM-268</a:t>
            </a:r>
            <a:r>
              <a:rPr sz="1100" b="0" u="none">
                <a:latin typeface="Avenir"/>
              </a:rPr>
              <a:t>(RB Request)</a:t>
            </a:r>
            <a:r>
              <a:rPr sz="1100" b="0" u="sng">
                <a:latin typeface="Avenir"/>
                <a:hlinkClick r:id="rId3"/>
              </a:rPr>
              <a:t>https://jira.egnyte-it.com/browse/SER-3461</a:t>
            </a:r>
            <a:r>
              <a:rPr sz="1100" b="0" u="none">
                <a:latin typeface="Avenir"/>
              </a:rPr>
              <a:t>(pfluger request)</a:t>
            </a:r>
          </a:p>
          <a:p>
            <a:pPr>
              <a:spcAft>
                <a:spcPts val="600"/>
              </a:spcAft>
            </a:pPr>
            <a:r>
              <a:rPr sz="1100" b="1" u="none">
                <a:latin typeface="Avenir"/>
              </a:rPr>
              <a:t>2. Remove Recents &amp; All Files in Messaging Extension</a:t>
            </a:r>
          </a:p>
          <a:p>
            <a:pPr>
              <a:spcAft>
                <a:spcPts val="600"/>
              </a:spcAft>
            </a:pPr>
            <a:r>
              <a:rPr sz="1100" b="0" u="none">
                <a:latin typeface="Avenir"/>
              </a:rPr>
              <a:t>•	Remove the Recents and All Files views in the MS Teams messaging extension\.</a:t>
            </a:r>
          </a:p>
          <a:p>
            <a:pPr>
              <a:spcAft>
                <a:spcPts val="600"/>
              </a:spcAft>
            </a:pPr>
            <a:r>
              <a:rPr sz="1100" b="0" u="none">
                <a:latin typeface="Avenir"/>
              </a:rPr>
              <a:t>•	This will prevent users from sharing unwanted or sensitive files by limiting file selection\.</a:t>
            </a:r>
            <a:r>
              <a:rPr sz="1100" b="0" u="none">
                <a:latin typeface="Avenir"/>
              </a:rPr>
              <a:t>•	Admins should be able to control file visibility settings via integration settings\.</a:t>
            </a:r>
          </a:p>
          <a:p>
            <a:pPr>
              <a:spcAft>
                <a:spcPts val="600"/>
              </a:spcAft>
            </a:pPr>
            <a:r>
              <a:rPr sz="1100" b="1" u="none">
                <a:latin typeface="Avenir"/>
              </a:rPr>
              <a:t>3. Custom Tab Addition Without Admin Setup Completion</a:t>
            </a:r>
          </a:p>
          <a:p>
            <a:pPr>
              <a:spcAft>
                <a:spcPts val="600"/>
              </a:spcAft>
            </a:pPr>
            <a:r>
              <a:rPr sz="1100" b="0" u="none">
                <a:latin typeface="Avenir"/>
              </a:rPr>
              <a:t>•	Currently, users can add a custom Egnyte tab even if the admin has not completed the setup\.</a:t>
            </a:r>
            <a:r>
              <a:rPr sz="1100" b="0" u="none">
                <a:latin typeface="Avenir"/>
              </a:rPr>
              <a:t>•	Implement a restriction preventing tab addition until the admin setup is fully completed\.</a:t>
            </a:r>
          </a:p>
          <a:p>
            <a:pPr>
              <a:spcAft>
                <a:spcPts val="600"/>
              </a:spcAft>
            </a:pPr>
            <a:r>
              <a:rPr sz="1100" b="1" u="none">
                <a:latin typeface="Avenir"/>
              </a:rPr>
              <a:t>4. Enable MS Teams Add-in for Selected Teams/Channels Only</a:t>
            </a:r>
          </a:p>
          <a:p>
            <a:pPr>
              <a:spcAft>
                <a:spcPts val="600"/>
              </a:spcAft>
            </a:pPr>
            <a:r>
              <a:rPr sz="1100" b="0" u="none">
                <a:latin typeface="Avenir"/>
              </a:rPr>
              <a:t>•	Allow admins to enable Egnyte integration selectively for specific MS Teams teams or channels instead of applying it across the entire organization\.</a:t>
            </a:r>
          </a:p>
          <a:p>
            <a:pPr>
              <a:spcAft>
                <a:spcPts val="600"/>
              </a:spcAft>
            </a:pPr>
            <a:r>
              <a:rPr sz="1100" b="0" u="none">
                <a:latin typeface="Avenir"/>
              </a:rPr>
              <a:t>•	Admins should be able to define allowed Teams\/Channels from the Egnyte Admin Panel\.</a:t>
            </a:r>
          </a:p>
          <a:p>
            <a:pPr>
              <a:spcAft>
                <a:spcPts val="600"/>
              </a:spcAft>
            </a:pPr>
            <a:r>
              <a:rPr sz="1100" b="1" u="none">
                <a:latin typeface="Avenir"/>
              </a:rPr>
              <a:t>Business Justification &amp; Impact</a:t>
            </a:r>
          </a:p>
          <a:p>
            <a:pPr>
              <a:spcAft>
                <a:spcPts val="600"/>
              </a:spcAft>
            </a:pPr>
            <a:r>
              <a:rPr sz="1100" b="0" u="none">
                <a:latin typeface="Avenir"/>
              </a:rPr>
              <a:t>✔</a:t>
            </a:r>
            <a:r>
              <a:rPr sz="1100" b="1" u="none">
                <a:latin typeface="Avenir"/>
              </a:rPr>
              <a:t>Security &amp; Compliance</a:t>
            </a:r>
            <a:r>
              <a:rPr sz="1100" b="0" u="none">
                <a:latin typeface="Avenir"/>
              </a:rPr>
              <a:t>– Prevents unauthorized folder creation and limits the risk of</a:t>
            </a:r>
            <a:r>
              <a:rPr sz="1100" b="1" u="none">
                <a:latin typeface="Avenir"/>
              </a:rPr>
              <a:t>accidental file sharing</a:t>
            </a:r>
            <a:r>
              <a:rPr sz="1100" b="0" u="none">
                <a:latin typeface="Avenir"/>
              </a:rPr>
              <a:t>.</a:t>
            </a:r>
          </a:p>
          <a:p>
            <a:pPr>
              <a:spcAft>
                <a:spcPts val="600"/>
              </a:spcAft>
            </a:pPr>
            <a:r>
              <a:rPr sz="1100" b="0" u="none">
                <a:latin typeface="Avenir"/>
              </a:rPr>
              <a:t>✔</a:t>
            </a:r>
            <a:r>
              <a:rPr sz="1100" b="1" u="none">
                <a:latin typeface="Avenir"/>
              </a:rPr>
              <a:t>User Experience</a:t>
            </a:r>
            <a:r>
              <a:rPr sz="1100" b="0" u="none">
                <a:latin typeface="Avenir"/>
              </a:rPr>
              <a:t>– Aligns with customer requests to improve usability and control within MS Teams.</a:t>
            </a:r>
          </a:p>
          <a:p>
            <a:pPr>
              <a:spcAft>
                <a:spcPts val="600"/>
              </a:spcAft>
            </a:pPr>
            <a:r>
              <a:rPr sz="1100" b="0" u="none">
                <a:latin typeface="Avenir"/>
              </a:rPr>
              <a:t>✔</a:t>
            </a:r>
            <a:r>
              <a:rPr sz="1100" b="1" u="none">
                <a:latin typeface="Avenir"/>
              </a:rPr>
              <a:t>IT/Admin Control</a:t>
            </a:r>
            <a:r>
              <a:rPr sz="1100" b="0" u="none">
                <a:latin typeface="Avenir"/>
              </a:rPr>
              <a:t>– Gives admins greater flexibility in managing Egnyte’s integration with Microsoft Teams.</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GR-597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Photos Import</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https://jira.egnyte-it.com/browse/PINT-16612</a:t>
            </a:r>
            <a:r>
              <a:rPr sz="1100" b="0" u="none">
                <a:latin typeface="Avenir"/>
              </a:rPr>
              <a:t>:</a:t>
            </a:r>
            <a:r>
              <a:rPr sz="1100" b="0" u="none">
                <a:latin typeface="Avenir"/>
              </a:rPr>
              <a:t>taken from Hackathon.</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Presto Portal For Customer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GR-537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DEL-31667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APPS-10412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Setting Webhook limit at the domain level using FF</a:t>
            </a:r>
          </a:p>
        </p:txBody>
      </p:sp>
      <p:sp>
        <p:nvSpPr>
          <p:cNvPr id="3" name="Content Placeholder 2"/>
          <p:cNvSpPr>
            <a:spLocks noGrp="1"/>
          </p:cNvSpPr>
          <p:nvPr>
            <p:ph idx="1" sz="half"/>
          </p:nvPr>
        </p:nvSpPr>
        <p:spPr/>
        <p:txBody>
          <a:bodyPr/>
          <a:lstStyle/>
          <a:p>
            <a:pPr>
              <a:spcAft>
                <a:spcPts val="600"/>
              </a:spcAft>
            </a:pPr>
            <a:r>
              <a:rPr sz="1100" b="1" u="none">
                <a:latin typeface="Avenir"/>
              </a:rPr>
              <a:t>Issue:</a:t>
            </a:r>
            <a:r>
              <a:rPr sz="1100" b="0" u="none">
                <a:latin typeface="Avenir"/>
              </a:rPr>
              <a:t>Currently, the webhook limit is set at the data center (DC) level, meaning any increase in the limit applies to all customers. This is not ideal from a scalability and load management perspective. As a result, individual customers requesting a higher webhook limit cannot be accommodated without impacting others. The current webhook limit is 10 for all customers.</a:t>
            </a:r>
          </a:p>
          <a:p>
            <a:pPr>
              <a:spcAft>
                <a:spcPts val="600"/>
              </a:spcAft>
            </a:pPr>
            <a:r>
              <a:rPr sz="1100" b="1" u="none">
                <a:latin typeface="Avenir"/>
              </a:rPr>
              <a:t>Solution:</a:t>
            </a:r>
            <a:r>
              <a:rPr sz="1100" b="0" u="none">
                <a:latin typeface="Avenir"/>
              </a:rPr>
              <a:t>To address this, we need to introduce a domain-level feature flag that allows for a higher webhook creation limit based on customer demand and specific use cases. This will enable us to grant exceptions to select customers without affecting the overall system performance.</a:t>
            </a:r>
            <a:r>
              <a:rPr sz="1100" b="0" u="sng">
                <a:latin typeface="Avenir"/>
                <a:hlinkClick r:id="rId2"/>
              </a:rPr>
              <a:t>https://jira.egnyte-it.com/browse/PINT-14850</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Power Users -&gt; widget</a:t>
            </a:r>
          </a:p>
        </p:txBody>
      </p:sp>
      <p:sp>
        <p:nvSpPr>
          <p:cNvPr id="3" name="Content Placeholder 2"/>
          <p:cNvSpPr>
            <a:spLocks noGrp="1"/>
          </p:cNvSpPr>
          <p:nvPr>
            <p:ph idx="1" sz="half"/>
          </p:nvPr>
        </p:nvSpPr>
        <p:spPr/>
        <p:txBody>
          <a:bodyPr/>
          <a:lstStyle/>
          <a:p>
            <a:pPr>
              <a:spcAft>
                <a:spcPts val="600"/>
              </a:spcAft>
            </a:pPr>
            <a:r>
              <a:rPr sz="1100" b="0" u="none">
                <a:latin typeface="Avenir"/>
              </a:rPr>
              <a:t>Story: Procore Widget</a:t>
            </a:r>
            <a:r>
              <a:rPr sz="1100" b="0" u="none">
                <a:latin typeface="Avenir"/>
              </a:rPr>
              <a:t>As a user with the Procore integration enabled,</a:t>
            </a:r>
            <a:r>
              <a:rPr sz="1100" b="0" u="none">
                <a:latin typeface="Avenir"/>
              </a:rPr>
              <a:t>I want to configure and manage my Procore project sync from the dashboard, so that I have full visibility into my files syncing to and from Procore</a:t>
            </a:r>
          </a:p>
          <a:p>
            <a:pPr>
              <a:spcAft>
                <a:spcPts val="800"/>
              </a:spcAft>
            </a:pPr>
            <a:r>
              <a:rPr sz="1100" b="1" u="none">
                <a:latin typeface="Avenir"/>
              </a:rPr>
              <a:t>Acceptance Criteria:</a:t>
            </a:r>
          </a:p>
          <a:p>
            <a:pPr>
              <a:spcAft>
                <a:spcPts val="400"/>
              </a:spcAft>
            </a:pPr>
            <a:r>
              <a:t>1. UX design is required and that is available already</a:t>
            </a:r>
          </a:p>
          <a:p>
            <a:pPr>
              <a:spcAft>
                <a:spcPts val="400"/>
              </a:spcAft>
            </a:pPr>
            <a:r>
              <a:t>2. A new Procore widget should be created on the Dashboard.</a:t>
            </a:r>
          </a:p>
          <a:p>
            <a:pPr>
              <a:spcAft>
                <a:spcPts val="400"/>
              </a:spcAft>
            </a:pPr>
            <a:r>
              <a:t>3. Once configured, the widget should include the Procore Project being synced, the Egnyte folder selected for syncing, the last successful sync, and the service account used.</a:t>
            </a:r>
          </a:p>
          <a:p>
            <a:pPr>
              <a:spcAft>
                <a:spcPts val="400"/>
              </a:spcAft>
            </a:pPr>
            <a:r>
              <a:t>4. The widget should be visible on the project dashboard only for users that have enabled the integration.</a:t>
            </a:r>
          </a:p>
          <a:p>
            <a:pPr>
              <a:spcAft>
                <a:spcPts val="400"/>
              </a:spcAft>
            </a:pPr>
            <a:r>
              <a:t>5. Admins or PUs with permissions to configure the Procore Project sync should be able to initiate the configuration directly from the Project Dashboard widget.</a:t>
            </a:r>
          </a:p>
          <a:p>
            <a:pPr>
              <a:spcAft>
                <a:spcPts val="400"/>
              </a:spcAft>
            </a:pPr>
            <a:r>
              <a:t>6. Admins or PUs with permissions to configure the Procore Project sync should be able to stop and remove the connection directly from the Project Dashboard widget.</a:t>
            </a:r>
          </a:p>
          <a:p>
            <a:pPr>
              <a:spcAft>
                <a:spcPts val="400"/>
              </a:spcAft>
            </a:pPr>
            <a:r>
              <a:t>7. Users without permissions to configure the Procore Project sync, but with the ability to view the project folder should be able to view the status of the Procore connection from the widget</a:t>
            </a:r>
          </a:p>
          <a:p>
            <a:pPr>
              <a:spcAft>
                <a:spcPts val="600"/>
              </a:spcAft>
            </a:pPr>
            <a:r>
              <a:rPr sz="1100" b="0" u="none">
                <a:latin typeface="Avenir"/>
              </a:rPr>
              <a:t>Resources:</a:t>
            </a:r>
          </a:p>
          <a:p>
            <a:pPr>
              <a:spcAft>
                <a:spcPts val="400"/>
              </a:spcAft>
            </a:pPr>
            <a:r>
              <a:t>• </a:t>
            </a:r>
            <a:r>
              <a:rPr sz="1100" b="0" u="sng">
                <a:latin typeface="Avenir"/>
                <a:hlinkClick r:id="rId2"/>
              </a:rPr>
              <a:t>https://egnyte.atlassian.net/wiki/spaces/AEC/pages/1262190598/Procore+Widget+Requirements+-+Project+Dashboard</a:t>
            </a:r>
          </a:p>
          <a:p>
            <a:pPr>
              <a:spcAft>
                <a:spcPts val="400"/>
              </a:spcAft>
            </a:pPr>
            <a:r>
              <a:t>• </a:t>
            </a:r>
            <a:r>
              <a:rPr sz="1100" b="0" u="sng">
                <a:latin typeface="Avenir"/>
                <a:hlinkClick r:id="rId3"/>
              </a:rPr>
              <a:t>https://www.figma.com/design/ZBxPaDgTrrYniqCXSU4D4L/AEC-~~-Procore-dashboard-widget-~~-Q1-2025?node-id=1-4&amp;p=f&amp;t=17kEzoN1x59VZ6ve-0</a:t>
            </a:r>
          </a:p>
          <a:p>
            <a:pPr>
              <a:spcAft>
                <a:spcPts val="800"/>
              </a:spcAft>
            </a:pPr>
            <a:r>
              <a:rPr sz="1100" b="1" u="none">
                <a:latin typeface="Avenir"/>
              </a:rPr>
              <a:t>Expectation for Q2-2025:</a:t>
            </a:r>
          </a:p>
          <a:p>
            <a:pPr>
              <a:spcAft>
                <a:spcPts val="400"/>
              </a:spcAft>
            </a:pPr>
            <a:r>
              <a:t>1. Development is expected to be completed by Q1 and GA by Q2.</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GR-603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Server-side MixPanel events</a:t>
            </a:r>
          </a:p>
        </p:txBody>
      </p:sp>
      <p:sp>
        <p:nvSpPr>
          <p:cNvPr id="3" name="Content Placeholder 2"/>
          <p:cNvSpPr>
            <a:spLocks noGrp="1"/>
          </p:cNvSpPr>
          <p:nvPr>
            <p:ph idx="1" sz="half"/>
          </p:nvPr>
        </p:nvSpPr>
        <p:spPr/>
        <p:txBody>
          <a:bodyPr/>
          <a:lstStyle/>
          <a:p>
            <a:pPr>
              <a:spcAft>
                <a:spcPts val="600"/>
              </a:spcAft>
            </a:pPr>
            <a:r>
              <a:rPr sz="1100" b="0" u="none">
                <a:latin typeface="Avenir"/>
              </a:rPr>
              <a:t>Mixpanel events from backend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APPS-11863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V4 Improvements and Tech debt</a:t>
            </a:r>
          </a:p>
        </p:txBody>
      </p:sp>
      <p:sp>
        <p:nvSpPr>
          <p:cNvPr id="3" name="Content Placeholder 2"/>
          <p:cNvSpPr>
            <a:spLocks noGrp="1"/>
          </p:cNvSpPr>
          <p:nvPr>
            <p:ph idx="1" sz="half"/>
          </p:nvPr>
        </p:nvSpPr>
        <p:spPr/>
        <p:txBody>
          <a:bodyPr/>
          <a:lstStyle/>
          <a:p>
            <a:pPr>
              <a:spcAft>
                <a:spcPts val="600"/>
              </a:spcAft>
            </a:pPr>
            <a:r>
              <a:rPr sz="1100" b="0" u="none">
                <a:latin typeface="Avenir"/>
              </a:rPr>
              <a:t>Google v4 improvements to achieve full fidelity.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APPS-12967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Inherit folder options to sub-folders (IPG, T&amp;P + 7)</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Today, when the folder options are changed, they do not get inherited consistently to the sub-folder tree.</a:t>
            </a:r>
          </a:p>
          <a:p>
            <a:pPr>
              <a:spcAft>
                <a:spcPts val="400"/>
              </a:spcAft>
            </a:pPr>
            <a:r>
              <a:t>• The setting that controls folder update notification gets inherited to sub-folders until it finds the folder with a manually updated option.</a:t>
            </a:r>
          </a:p>
          <a:p>
            <a:pPr>
              <a:spcAft>
                <a:spcPts val="400"/>
              </a:spcAft>
            </a:pPr>
            <a:r>
              <a:t>• The setting that controls the sharing gets inherited to sub-folders until it finds the folder with a manually updated option.</a:t>
            </a:r>
          </a:p>
          <a:p>
            <a:pPr>
              <a:spcAft>
                <a:spcPts val="400"/>
              </a:spcAft>
            </a:pPr>
            <a:r>
              <a:t>• The setting that controls who can delete/move the folder does not get inherited at all.</a:t>
            </a:r>
          </a:p>
          <a:p>
            <a:pPr>
              <a:spcAft>
                <a:spcPts val="400"/>
              </a:spcAft>
            </a:pPr>
            <a:r>
              <a:t>• Copy/move folder retains the folder options as per the source location.</a:t>
            </a:r>
          </a:p>
          <a:p>
            <a:pPr>
              <a:spcAft>
                <a:spcPts val="600"/>
              </a:spcAft>
            </a:pPr>
            <a:r>
              <a:rPr sz="1100" b="1" u="none">
                <a:latin typeface="Avenir"/>
              </a:rPr>
              <a:t>User Story:</a:t>
            </a:r>
          </a:p>
          <a:p>
            <a:pPr>
              <a:spcAft>
                <a:spcPts val="600"/>
              </a:spcAft>
            </a:pPr>
            <a:r>
              <a:rPr sz="1100" b="0" u="none">
                <a:latin typeface="Avenir"/>
              </a:rPr>
              <a:t>As an authorised user, I want to have folder options propagated throughout the folder tree so that I can have the same options selected on all the sub-folder trees.</a:t>
            </a:r>
          </a:p>
          <a:p>
            <a:pPr>
              <a:spcAft>
                <a:spcPts val="600"/>
              </a:spcAft>
            </a:pPr>
            <a:r>
              <a:rPr sz="1100" b="1" u="none">
                <a:latin typeface="Avenir"/>
              </a:rPr>
              <a:t>Description</a:t>
            </a:r>
            <a:r>
              <a:rPr sz="1100" b="0" u="none">
                <a:latin typeface="Avenir"/>
              </a:rPr>
              <a:t>We need to do the following</a:t>
            </a:r>
          </a:p>
          <a:p>
            <a:pPr>
              <a:spcAft>
                <a:spcPts val="400"/>
              </a:spcAft>
            </a:pPr>
            <a:r>
              <a:t>• We need to have inheritance applicable for the setting that controls who can delete/move the folder.</a:t>
            </a:r>
          </a:p>
          <a:p>
            <a:pPr>
              <a:spcAft>
                <a:spcPts val="400"/>
              </a:spcAft>
            </a:pPr>
            <a:r>
              <a:t>• When the user makes any change to the folder options - sharing control and/or move/delete control and/or folder update notification control - the system should evaluate if there are any manual overrides within the folder tree and if any provide the user with an option to choose whether to disregard manually overridden values.</a:t>
            </a:r>
          </a:p>
          <a:p>
            <a:pPr>
              <a:spcAft>
                <a:spcPts val="400"/>
              </a:spcAft>
            </a:pPr>
            <a:r>
              <a:t>• When the user copies/moves a folder, the folder options should get inherited from destination folder where the folder is copied/moved.</a:t>
            </a:r>
          </a:p>
          <a:p>
            <a:pPr>
              <a:spcAft>
                <a:spcPts val="600"/>
              </a:spcAft>
            </a:pPr>
            <a:r>
              <a:rPr sz="1100" b="0" u="none">
                <a:latin typeface="Avenir"/>
              </a:rPr>
              <a:t>This has been already commited to Rajesh in</a:t>
            </a:r>
            <a:r>
              <a:rPr sz="1100" b="0" u="sng">
                <a:latin typeface="Avenir"/>
                <a:hlinkClick r:id="rId2"/>
              </a:rPr>
              <a:t>https://egnyte.slack.com/archives/C08BHUJLGAU</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CFS-64734</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Migration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Mover] Data Collection APIs (Spillover)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 preference to always send attachements with Egnyte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 Entitlements Q2 2025 Grouping</a:t>
            </a:r>
          </a:p>
        </p:txBody>
      </p:sp>
      <p:sp>
        <p:nvSpPr>
          <p:cNvPr id="3" name="Content Placeholder 2"/>
          <p:cNvSpPr>
            <a:spLocks noGrp="1"/>
          </p:cNvSpPr>
          <p:nvPr>
            <p:ph idx="1" sz="half"/>
          </p:nvPr>
        </p:nvSpPr>
        <p:spPr/>
        <p:txBody>
          <a:bodyPr/>
          <a:lstStyle/>
          <a:p>
            <a:pPr>
              <a:spcAft>
                <a:spcPts val="600"/>
              </a:spcAft>
            </a:pPr>
            <a:r>
              <a:rPr sz="1100" b="0" u="none">
                <a:latin typeface="Avenir"/>
              </a:rPr>
              <a:t>Feature Entitlements Q2 2025 Grouping</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Automated Deployment Spillover</a:t>
            </a:r>
          </a:p>
        </p:txBody>
      </p:sp>
      <p:sp>
        <p:nvSpPr>
          <p:cNvPr id="3" name="Content Placeholder 2"/>
          <p:cNvSpPr>
            <a:spLocks noGrp="1"/>
          </p:cNvSpPr>
          <p:nvPr>
            <p:ph idx="1" sz="half"/>
          </p:nvPr>
        </p:nvSpPr>
        <p:spPr/>
        <p:txBody>
          <a:bodyPr/>
          <a:lstStyle/>
          <a:p>
            <a:pPr>
              <a:spcAft>
                <a:spcPts val="600"/>
              </a:spcAft>
            </a:pPr>
            <a:r>
              <a:rPr sz="1100" b="0" u="none">
                <a:latin typeface="Avenir"/>
              </a:rPr>
              <a:t>Automated Deployment Spillover</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Complete revamp of Egnyte developer portal</a:t>
            </a:r>
          </a:p>
        </p:txBody>
      </p:sp>
      <p:sp>
        <p:nvSpPr>
          <p:cNvPr id="3" name="Content Placeholder 2"/>
          <p:cNvSpPr>
            <a:spLocks noGrp="1"/>
          </p:cNvSpPr>
          <p:nvPr>
            <p:ph idx="1" sz="half"/>
          </p:nvPr>
        </p:nvSpPr>
        <p:spPr/>
        <p:txBody>
          <a:bodyPr/>
          <a:lstStyle/>
          <a:p>
            <a:pPr>
              <a:spcAft>
                <a:spcPts val="600"/>
              </a:spcAft>
            </a:pPr>
            <a:r>
              <a:rPr sz="1100" b="0" u="none">
                <a:latin typeface="Avenir"/>
              </a:rPr>
              <a:t>For the below we have already started the discovery of right tool for documentation, currently we are talking with APIdog, Theneo, Document360 (</a:t>
            </a:r>
            <a:r>
              <a:rPr sz="1100" b="0" u="sng">
                <a:latin typeface="Avenir"/>
                <a:hlinkClick r:id="rId2"/>
              </a:rPr>
              <a:t>https://egnyte.atlassian.net/wiki/spaces/PINT/pages/1429864598/AI-Powered+Tools+for+Generating+API+Documentation</a:t>
            </a:r>
            <a:r>
              <a:rPr sz="1100" b="0" u="none">
                <a:latin typeface="Avenir"/>
              </a:rPr>
              <a:t>) :</a:t>
            </a:r>
          </a:p>
          <a:p>
            <a:pPr>
              <a:spcAft>
                <a:spcPts val="600"/>
              </a:spcAft>
            </a:pPr>
            <a:r>
              <a:rPr sz="1100" b="0" u="none">
                <a:latin typeface="Avenir"/>
              </a:rPr>
              <a:t>The</a:t>
            </a:r>
            <a:r>
              <a:rPr sz="1100" b="1" u="none">
                <a:latin typeface="Avenir"/>
              </a:rPr>
              <a:t>Egnyte Developer Portal</a:t>
            </a:r>
            <a:r>
              <a:rPr sz="1100" b="0" u="none">
                <a:latin typeface="Avenir"/>
              </a:rPr>
              <a:t>will undergo a complete revamp to enhance usability, improve API documentation, and provide a more seamless experience for developers. The new portal will feature an intuitive interface, updated guides, and better support for integrations with Egnyte services. This update aims to streamline API adoption, making it easier for developers to explore, test, and implement Egnyte’s capabilities in their applications.</a:t>
            </a:r>
          </a:p>
          <a:p>
            <a:pPr>
              <a:spcAft>
                <a:spcPts val="600"/>
              </a:spcAft>
            </a:pPr>
            <a:r>
              <a:rPr sz="1100" b="0" u="none">
                <a:latin typeface="Avenir"/>
              </a:rPr>
              <a:t>Additionally,</a:t>
            </a:r>
            <a:r>
              <a:rPr sz="1100" b="1" u="none">
                <a:latin typeface="Avenir"/>
              </a:rPr>
              <a:t>AI-powered search</a:t>
            </a:r>
            <a:r>
              <a:rPr sz="1100" b="0" u="none">
                <a:latin typeface="Avenir"/>
              </a:rPr>
              <a:t>is will be looked upon in the portal to improve content discoverability. This advanced search functionality will leverage AI to provide more relevant results, intelligently surfacing documentation, code snippets, and troubleshooting guides based on user queries. The goal is to reduce friction in finding information and improve developer productivity by offering precise and contextual search results.</a:t>
            </a:r>
          </a:p>
          <a:p>
            <a:pPr>
              <a:spcAft>
                <a:spcPts val="600"/>
              </a:spcAft>
            </a:pPr>
            <a:r>
              <a:rPr sz="1100" b="0" u="none">
                <a:latin typeface="Avenir"/>
              </a:rPr>
              <a:t>These enhancements will provide a more user-friendly and efficient platform for developers, driving better engagement and faster integration with Egnyte’s ecosystem.</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Scheduled report enhancements (Sequoia)</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scheduled report enhancements. Requested by Sequoia Capital, listed in top  product gaps by Equity Services, Mississippi Dept of Revenue) :</a:t>
            </a:r>
          </a:p>
          <a:p>
            <a:pPr>
              <a:spcAft>
                <a:spcPts val="600"/>
              </a:spcAft>
            </a:pPr>
            <a:r>
              <a:rPr sz="1100" b="0" u="none">
                <a:latin typeface="Avenir"/>
              </a:rPr>
              <a:t>Scheduled report improvements encompass:</a:t>
            </a:r>
          </a:p>
          <a:p>
            <a:pPr>
              <a:spcAft>
                <a:spcPts val="400"/>
              </a:spcAft>
            </a:pPr>
            <a:r>
              <a:t>• Auto-archival of scheduled reports</a:t>
            </a:r>
          </a:p>
          <a:p>
            <a:pPr>
              <a:spcAft>
                <a:spcPts val="400"/>
              </a:spcAft>
            </a:pPr>
            <a:r>
              <a:t>• Custom location of scheduled reports</a:t>
            </a:r>
          </a:p>
          <a:p>
            <a:pPr>
              <a:spcAft>
                <a:spcPts val="400"/>
              </a:spcAft>
            </a:pPr>
            <a:r>
              <a:t>• Saved and Scheduled queries for power users</a:t>
            </a:r>
          </a:p>
          <a:p>
            <a:pPr>
              <a:spcAft>
                <a:spcPts val="400"/>
              </a:spcAft>
            </a:pPr>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FSI 5/21/25 Virtual Summit Promotion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 to drive FSI customers to the evnt.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Page for Customers: Trials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GR-457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DEL-42652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[Outlook] Send multiple files in one email</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https://jira.egnyte-it.com/browse/PINT-13023</a:t>
            </a:r>
          </a:p>
          <a:p>
            <a:pPr>
              <a:spcAft>
                <a:spcPts val="600"/>
              </a:spcAft>
            </a:pPr>
            <a:r>
              <a:rPr sz="1100" b="0" u="none">
                <a:latin typeface="Avenir"/>
              </a:rPr>
              <a:t>As Egnyte use I can select multiple files at a time for sharing with Outlook integration</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Pr>
              <a:spcAft>
                <a:spcPts val="600"/>
              </a:spcAft>
            </a:pPr>
            <a:r>
              <a:rPr sz="1100" b="0" u="none">
                <a:latin typeface="Avenir"/>
              </a:rPr>
              <a:t>Need to offer APIs to initiate and manage migrations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DEL-41756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S&amp;G UI Awareness Campaign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campaigns for  multiple recently-released S&amp;G items. Listed in order of priority:</a:t>
            </a:r>
          </a:p>
          <a:p>
            <a:pPr>
              <a:spcAft>
                <a:spcPts val="400"/>
              </a:spcAft>
            </a:pPr>
            <a:r>
              <a:t>1. CLM insights on CFS UI aka Folder Insights hidden under the “more” drop-down on CFS UI.</a:t>
            </a:r>
          </a:p>
          <a:p>
            <a:pPr>
              <a:spcAft>
                <a:spcPts val="400"/>
              </a:spcAft>
            </a:pPr>
            <a:r>
              <a:t>2. Sensitive Content Visual Indicator on CFS UI (Hemant is already working on this)</a:t>
            </a:r>
          </a:p>
          <a:p>
            <a:pPr>
              <a:spcAft>
                <a:spcPts val="400"/>
              </a:spcAft>
            </a:pPr>
            <a:r>
              <a:t>3. Custom Reports (OLAP reports) on S&amp;G report ctr.</a:t>
            </a:r>
          </a:p>
          <a:p>
            <a:pPr>
              <a:spcAft>
                <a:spcPts val="400"/>
              </a:spcAft>
            </a:pPr>
            <a:r>
              <a:t>4. Promote Usage of Reporting Center.</a:t>
            </a:r>
          </a:p>
          <a:p>
            <a:pPr>
              <a:spcAft>
                <a:spcPts val="400"/>
              </a:spcAft>
            </a:pPr>
            <a:r>
              <a:t>5. Auto-remediation with large number of open public links</a:t>
            </a:r>
          </a:p>
          <a:p>
            <a:pPr>
              <a:spcAft>
                <a:spcPts val="600"/>
              </a:spcAft>
            </a:pPr>
            <a:r>
              <a:rPr sz="1100" b="0" u="none">
                <a:latin typeface="Avenir"/>
              </a:rPr>
              <a:t>Saved Filters on Issues and Sensitive Content</a:t>
            </a:r>
          </a:p>
          <a:p>
            <a:pPr>
              <a:spcAft>
                <a:spcPts val="600"/>
              </a:spcAft>
            </a:pPr>
            <a:r>
              <a:rPr sz="1100" b="0" u="none">
                <a:latin typeface="Avenir"/>
              </a:rPr>
              <a:t>See details below..</a:t>
            </a:r>
          </a:p>
          <a:p>
            <a:pPr>
              <a:spcAft>
                <a:spcPts val="600"/>
              </a:spcAft>
            </a:pPr>
            <a:r>
              <a:rPr sz="1100" b="0" u="sng">
                <a:latin typeface="Avenir"/>
                <a:hlinkClick r:id="rId2"/>
              </a:rPr>
              <a:t>GR-563</a:t>
            </a:r>
          </a:p>
          <a:p>
            <a:pPr>
              <a:spcAft>
                <a:spcPts val="600"/>
              </a:spcAft>
            </a:pPr>
            <a:r>
              <a:rPr sz="1100" b="0" u="sng">
                <a:latin typeface="Avenir"/>
                <a:hlinkClick r:id="rId3"/>
              </a:rPr>
              <a:t>https://jira.egnyte-it.com/browse/GR-560</a:t>
            </a:r>
          </a:p>
          <a:p>
            <a:pPr>
              <a:spcAft>
                <a:spcPts val="600"/>
              </a:spcAft>
            </a:pPr>
            <a:r>
              <a:rPr sz="1100" b="0" u="sng">
                <a:latin typeface="Avenir"/>
                <a:hlinkClick r:id="rId4"/>
              </a:rPr>
              <a:t>https://jira.egnyte-it.com/browse/PENDO-603</a:t>
            </a:r>
          </a:p>
          <a:p>
            <a:pPr>
              <a:spcAft>
                <a:spcPts val="600"/>
              </a:spcAft>
            </a:pPr>
            <a:r>
              <a:rPr sz="1100" b="0" u="sng">
                <a:latin typeface="Avenir"/>
                <a:hlinkClick r:id="rId5"/>
              </a:rPr>
              <a:t>https://jira.egnyte-it.com/browse/PENDO-592</a:t>
            </a:r>
          </a:p>
          <a:p>
            <a:pPr>
              <a:spcAft>
                <a:spcPts val="600"/>
              </a:spcAft>
            </a:pPr>
            <a:r>
              <a:rPr sz="1100" b="0" u="sng">
                <a:latin typeface="Avenir"/>
                <a:hlinkClick r:id="rId6"/>
              </a:rPr>
              <a:t>https://jira.egnyte-it.com/browse/PENDO-617</a:t>
            </a:r>
          </a:p>
          <a:p>
            <a:pPr>
              <a:spcAft>
                <a:spcPts val="600"/>
              </a:spcAft>
            </a:pPr>
            <a:r>
              <a:rPr sz="1100" b="0" u="sng">
                <a:latin typeface="Avenir"/>
                <a:hlinkClick r:id="rId7"/>
              </a:rPr>
              <a:t>https://jira.egnyte-it.com/browse/PENDO-618</a:t>
            </a:r>
          </a:p>
        </p:txBody>
      </p:sp>
      <p:sp>
        <p:nvSpPr>
          <p:cNvPr id="5" name="Text Placeholder 4"/>
          <p:cNvSpPr>
            <a:spLocks noGrp="1"/>
          </p:cNvSpPr>
          <p:nvPr>
            <p:ph type="body" idx="11" sz="quarter"/>
          </p:nvPr>
        </p:nvSpPr>
        <p:spPr/>
        <p:txBody>
          <a:bodyPr/>
          <a:lstStyle/>
          <a:p>
            <a:r>
              <a:rPr sz="1100">
                <a:latin typeface="Avenir"/>
                <a:hlinkClick r:id="rId8"/>
              </a:rPr>
              <a:t>View in Productboard</a:t>
            </a:r>
          </a:p>
        </p:txBody>
      </p:sp>
      <p:sp>
        <p:nvSpPr>
          <p:cNvPr id="6" name="Text Placeholder 5"/>
          <p:cNvSpPr>
            <a:spLocks noGrp="1"/>
          </p:cNvSpPr>
          <p:nvPr>
            <p:ph type="body" idx="12" sz="quarter"/>
          </p:nvPr>
        </p:nvSpPr>
        <p:spPr/>
        <p:txBody>
          <a:bodyPr/>
          <a:lstStyle/>
          <a:p>
            <a:r>
              <a:rPr sz="1100">
                <a:latin typeface="Avenir"/>
                <a:hlinkClick r:id="rId9"/>
              </a:rPr>
              <a:t>GR-588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Reverting Storage Per User for MSP Platform Enterprise &amp; Platform Enterprise Lite Plans</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We have recently made changes to the amount storage per user is given to new MSPs. However, through initial research we found that this configuration was given to older MSPs at a lower price point. The objective of this epic is to correct this so that we can give Sales a way to incentivize Platform Enterprise Lite and Platform Enterprise customers to upgrade.</a:t>
            </a:r>
          </a:p>
          <a:p>
            <a:pPr>
              <a:spcAft>
                <a:spcPts val="600"/>
              </a:spcAft>
            </a:pPr>
            <a:r>
              <a:rPr sz="1100" b="0" u="none">
                <a:latin typeface="Avenir"/>
              </a:rPr>
              <a:t>MSPs who have signed up &lt;span data-color="#de350b"&gt;</a:t>
            </a:r>
            <a:r>
              <a:rPr sz="1100" b="1" u="none">
                <a:latin typeface="Avenir"/>
              </a:rPr>
              <a:t>before</a:t>
            </a:r>
            <a:r>
              <a:rPr sz="1100" b="0" u="none">
                <a:latin typeface="Avenir"/>
              </a:rPr>
              <a:t>&lt;/span&gt; October 31st should have the following storage per user per plan:</a:t>
            </a:r>
          </a:p>
          <a:p>
            <a:pPr>
              <a:spcAft>
                <a:spcPts val="400"/>
              </a:spcAft>
            </a:pPr>
            <a:r>
              <a:t>• 200GB/per user for AFS</a:t>
            </a:r>
          </a:p>
          <a:p>
            <a:pPr>
              <a:spcAft>
                <a:spcPts val="400"/>
              </a:spcAft>
            </a:pPr>
            <a:r>
              <a:t>• 100GB/per user for Platform Enterprise</a:t>
            </a:r>
          </a:p>
          <a:p>
            <a:pPr>
              <a:spcAft>
                <a:spcPts val="400"/>
              </a:spcAft>
            </a:pPr>
            <a:r>
              <a:t>• 100GB/per user for Platform Enterprise Lite</a:t>
            </a:r>
          </a:p>
          <a:p>
            <a:pPr>
              <a:spcAft>
                <a:spcPts val="400"/>
              </a:spcAft>
            </a:pPr>
            <a:r>
              <a:t>• 100GB/per user for CFS</a:t>
            </a:r>
          </a:p>
          <a:p>
            <a:pPr>
              <a:spcAft>
                <a:spcPts val="600"/>
              </a:spcAft>
            </a:pPr>
            <a:r>
              <a:rPr sz="1100" b="0" u="none">
                <a:latin typeface="Avenir"/>
              </a:rPr>
              <a:t>MSPs who have signed up &lt;span data-color="#de350b"&gt;</a:t>
            </a:r>
            <a:r>
              <a:rPr sz="1100" b="1" u="none">
                <a:latin typeface="Avenir"/>
              </a:rPr>
              <a:t>after</a:t>
            </a:r>
            <a:r>
              <a:rPr sz="1100" b="0" u="none">
                <a:latin typeface="Avenir"/>
              </a:rPr>
              <a:t>&lt;/span&gt; October 31st should have the following storage per user per plan:</a:t>
            </a:r>
          </a:p>
          <a:p>
            <a:pPr>
              <a:spcAft>
                <a:spcPts val="400"/>
              </a:spcAft>
            </a:pPr>
            <a:r>
              <a:t>• 200GB/per user for AFS</a:t>
            </a:r>
          </a:p>
          <a:p>
            <a:pPr>
              <a:spcAft>
                <a:spcPts val="400"/>
              </a:spcAft>
            </a:pPr>
            <a:r>
              <a:t>• 200GB/per user for Platform Enterprise</a:t>
            </a:r>
          </a:p>
          <a:p>
            <a:pPr>
              <a:spcAft>
                <a:spcPts val="400"/>
              </a:spcAft>
            </a:pPr>
            <a:r>
              <a:t>• 200GB/per user for Platform Enterprise Lite</a:t>
            </a:r>
          </a:p>
          <a:p>
            <a:pPr>
              <a:spcAft>
                <a:spcPts val="400"/>
              </a:spcAft>
            </a:pPr>
            <a:r>
              <a:t>• 100GB/per user for CFS</a:t>
            </a:r>
          </a:p>
          <a:p>
            <a:pPr>
              <a:spcAft>
                <a:spcPts val="800"/>
              </a:spcAft>
            </a:pPr>
            <a:r>
              <a:rPr sz="1100" b="1" u="none">
                <a:latin typeface="Avenir"/>
              </a:rPr>
              <a:t>Goals:</a:t>
            </a:r>
          </a:p>
          <a:p>
            <a:pPr>
              <a:spcAft>
                <a:spcPts val="400"/>
              </a:spcAft>
            </a:pPr>
            <a:r>
              <a:t>• Figure out how many MSP domains across Platform Enterprise &amp; Platform Enterprise plans, who signed up prior to October 31st, have 200GB enabled; starting with the following PVIs:</a:t>
            </a:r>
          </a:p>
          <a:p>
            <a:pPr>
              <a:spcAft>
                <a:spcPts val="400"/>
              </a:spcAft>
            </a:pPr>
            <a:r>
              <a:t>• 892441</a:t>
            </a:r>
          </a:p>
          <a:p>
            <a:pPr>
              <a:spcAft>
                <a:spcPts val="400"/>
              </a:spcAft>
            </a:pPr>
            <a:r>
              <a:t>• 889731</a:t>
            </a:r>
          </a:p>
          <a:p>
            <a:pPr>
              <a:spcAft>
                <a:spcPts val="400"/>
              </a:spcAft>
            </a:pPr>
            <a:r>
              <a:t>• 889731</a:t>
            </a:r>
          </a:p>
          <a:p>
            <a:pPr>
              <a:spcAft>
                <a:spcPts val="400"/>
              </a:spcAft>
            </a:pPr>
            <a:r>
              <a:t>• 888371</a:t>
            </a:r>
          </a:p>
          <a:p>
            <a:pPr>
              <a:spcAft>
                <a:spcPts val="400"/>
              </a:spcAft>
            </a:pPr>
            <a:r>
              <a:t>• 877181</a:t>
            </a:r>
          </a:p>
          <a:p>
            <a:pPr>
              <a:spcAft>
                <a:spcPts val="400"/>
              </a:spcAft>
            </a:pPr>
            <a:r>
              <a:t>• 854851</a:t>
            </a:r>
          </a:p>
          <a:p>
            <a:pPr>
              <a:spcAft>
                <a:spcPts val="400"/>
              </a:spcAft>
            </a:pPr>
            <a:r>
              <a:t>• Create a script to update the storage per user on these domains from 200GB to 100GB</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DEL-39631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DEL-22618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EGD-21926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DEL-44353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Windows 11 moved the regular File Explorer context menu behind a "Show more options" menu and introduced a new context menu.  Users cannot find the Egnyte context menu and this reduces engagement with richer functionality.</a:t>
            </a:r>
          </a:p>
          <a:p>
            <a:pPr>
              <a:spcAft>
                <a:spcPts val="600"/>
              </a:spcAft>
            </a:pPr>
            <a:r>
              <a:rPr sz="1100" b="1" u="none">
                <a:latin typeface="Avenir"/>
              </a:rPr>
              <a:t>User Story</a:t>
            </a:r>
          </a:p>
          <a:p>
            <a:pPr>
              <a:spcAft>
                <a:spcPts val="600"/>
              </a:spcAft>
            </a:pPr>
            <a:r>
              <a:rPr sz="1100" b="0" u="none">
                <a:latin typeface="Avenir"/>
              </a:rPr>
              <a:t>As a user I want the Egnyte context menu to be available on the top-level File Explorer context menu so that I interact with my Egnyte files directly from the desktop.</a:t>
            </a:r>
          </a:p>
          <a:p>
            <a:pPr>
              <a:spcAft>
                <a:spcPts val="600"/>
              </a:spcAft>
            </a:pPr>
            <a:r>
              <a:rPr sz="1100" b="1" u="none">
                <a:latin typeface="Avenir"/>
              </a:rPr>
              <a:t>Feature Description</a:t>
            </a:r>
          </a:p>
          <a:p>
            <a:pPr>
              <a:spcAft>
                <a:spcPts val="400"/>
              </a:spcAft>
            </a:pPr>
            <a:r>
              <a:t>• Egnyte option will be exposed on the top-level File Explorer context menu</a:t>
            </a:r>
          </a:p>
          <a:p>
            <a:pPr>
              <a:spcAft>
                <a:spcPts val="400"/>
              </a:spcAft>
            </a:pPr>
            <a:r>
              <a:t>• Clicking the Egnyte option will open the Egnyte Actions "menu", providing access to a wide variety of file-level actions (link sharing, Ask AI, eSig, PDF editing, etc.)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EGD-21555</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pic>
        <p:nvPicPr>
          <p:cNvPr id="8" name="Picture 7" descr="image.png"/>
          <p:cNvPicPr>
            <a:picLocks noChangeAspect="1"/>
          </p:cNvPicPr>
          <p:nvPr/>
        </p:nvPicPr>
        <p:blipFill>
          <a:blip r:embed="rId2"/>
          <a:stretch>
            <a:fillRect/>
          </a:stretch>
        </p:blipFill>
        <p:spPr>
          <a:xfrm>
            <a:off x="4641850" y="1275999"/>
            <a:ext cx="3873500" cy="2396140"/>
          </a:xfrm>
          <a:prstGeom prst="rect">
            <a:avLst/>
          </a:prstGeom>
        </p:spPr>
      </p:pic>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DEL-41981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800"/>
              </a:spcAft>
            </a:pPr>
            <a:r>
              <a:rPr sz="1100" b="1" u="none">
                <a:latin typeface="Avenir"/>
              </a:rPr>
              <a:t>Requirements</a:t>
            </a:r>
          </a:p>
          <a:p>
            <a:pPr>
              <a:spcAft>
                <a:spcPts val="600"/>
              </a:spcAft>
            </a:pPr>
            <a:r>
              <a:rPr sz="1100" b="0" u="none">
                <a:latin typeface="Avenir"/>
              </a:rPr>
              <a:t>See linked Epic in Jira</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https://egnyte.atlassian.net/wiki/spaces/DEL/pages/1065386630/Issues+-+Risk+vs+Data+Access+Hygiene</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DEL-42493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DEL-42147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DEL-31632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CFS-63434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Group improvements (S&amp;L, Norr)</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group-related enhancements. Requested by NORR (dealbreaker), Austin, Orangewood Foundation, CVC Capital Partners) :</a:t>
            </a:r>
          </a:p>
          <a:p>
            <a:pPr>
              <a:spcAft>
                <a:spcPts val="600"/>
              </a:spcAft>
            </a:pPr>
            <a:r>
              <a:rPr sz="1100" b="0" u="none">
                <a:latin typeface="Avenir"/>
              </a:rPr>
              <a:t>Group improvements encompass:</a:t>
            </a:r>
          </a:p>
          <a:p>
            <a:pPr>
              <a:spcAft>
                <a:spcPts val="400"/>
              </a:spcAft>
            </a:pPr>
            <a:r>
              <a:t>• Allowing Group owners to  see their groups in the list even when group listing is disabled</a:t>
            </a:r>
          </a:p>
          <a:p>
            <a:pPr>
              <a:spcAft>
                <a:spcPts val="400"/>
              </a:spcAft>
            </a:pPr>
            <a:r>
              <a:t>• Create a role  PUs Group Ownership, without allowing them to create groups on their own</a:t>
            </a:r>
          </a:p>
          <a:p>
            <a:pPr>
              <a:spcAft>
                <a:spcPts val="400"/>
              </a:spcAft>
            </a:pPr>
            <a:r>
              <a:t>• Possibility to add a group description</a:t>
            </a:r>
          </a:p>
          <a:p>
            <a:pPr>
              <a:spcAft>
                <a:spcPts val="400"/>
              </a:spcAft>
            </a:pPr>
            <a:r>
              <a:t>• Enhanced group exporting and importing</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DEL-34289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SRV-2516</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Team Management Enhancements</a:t>
            </a:r>
          </a:p>
        </p:txBody>
      </p:sp>
      <p:sp>
        <p:nvSpPr>
          <p:cNvPr id="3" name="Content Placeholder 2"/>
          <p:cNvSpPr>
            <a:spLocks noGrp="1"/>
          </p:cNvSpPr>
          <p:nvPr>
            <p:ph idx="1" sz="half"/>
          </p:nvPr>
        </p:nvSpPr>
        <p:spPr/>
        <p:txBody>
          <a:bodyPr/>
          <a:lstStyle/>
          <a:p>
            <a:pPr>
              <a:spcAft>
                <a:spcPts val="600"/>
              </a:spcAft>
            </a:pPr>
            <a:r>
              <a:rPr sz="1100" b="0" u="none">
                <a:latin typeface="Avenir"/>
              </a:rPr>
              <a:t>Requested by NORR, Austin, Taaleri. Blocking further rollout of Team Management to other AEC domains.</a:t>
            </a:r>
          </a:p>
          <a:p>
            <a:pPr>
              <a:spcAft>
                <a:spcPts val="800"/>
              </a:spcAft>
            </a:pPr>
            <a:r>
              <a:rPr sz="1100" b="1" u="none">
                <a:latin typeface="Avenir"/>
              </a:rPr>
              <a:t>Goals</a:t>
            </a:r>
          </a:p>
          <a:p>
            <a:pPr>
              <a:spcAft>
                <a:spcPts val="400"/>
              </a:spcAft>
            </a:pPr>
            <a:r>
              <a:t>• Empower project managers to serve as admins of their project folder and remove the IT bottleneck</a:t>
            </a:r>
          </a:p>
          <a:p>
            <a:pPr>
              <a:spcAft>
                <a:spcPts val="400"/>
              </a:spcAft>
            </a:pPr>
            <a:r>
              <a:t>• Project dashboard should serve as the master aggregator of project information</a:t>
            </a:r>
          </a:p>
          <a:p>
            <a:pPr>
              <a:spcAft>
                <a:spcPts val="400"/>
              </a:spcAft>
            </a:pPr>
            <a:r>
              <a:t>• Proactively expose risks as they pertain to a project</a:t>
            </a:r>
          </a:p>
          <a:p>
            <a:pPr>
              <a:spcAft>
                <a:spcPts val="800"/>
              </a:spcAft>
            </a:pPr>
            <a:r>
              <a:rPr sz="1100" b="1" u="none">
                <a:latin typeface="Avenir"/>
              </a:rPr>
              <a:t>Background and strategic fit</a:t>
            </a:r>
          </a:p>
          <a:p>
            <a:pPr>
              <a:spcAft>
                <a:spcPts val="600"/>
              </a:spcAft>
            </a:pPr>
            <a:r>
              <a:rPr sz="1100" b="0" u="none">
                <a:latin typeface="Avenir"/>
              </a:rPr>
              <a:t>In early 2023 Egnyte launched the first iteration of the project dashboard. At the time, the project dashboard was thought of as a means to bring key project information to the forefront so that end users could quickly make better informed decisions. We did this by creating several widgets on the dashboard including “Recent Files”, “Bookmarked Items”, and “Saved Searches”. After gathering customer feedback on the dashboard for several quarters, there are two primary initiatives we are hoping to address in the next phase:</a:t>
            </a:r>
          </a:p>
          <a:p>
            <a:pPr>
              <a:spcAft>
                <a:spcPts val="400"/>
              </a:spcAft>
            </a:pPr>
            <a:r>
              <a:t>1. Empower project managers to serve as “admins” of their project folder and remove the IT bottleneck</a:t>
            </a:r>
          </a:p>
          <a:p>
            <a:pPr>
              <a:spcAft>
                <a:spcPts val="400"/>
              </a:spcAft>
            </a:pPr>
            <a:r>
              <a:t>2. Serve as the master aggregator of project information</a:t>
            </a:r>
          </a:p>
          <a:p>
            <a:pPr>
              <a:spcAft>
                <a:spcPts val="600"/>
              </a:spcAft>
            </a:pPr>
            <a:r>
              <a:rPr sz="1100" b="0" u="none">
                <a:latin typeface="Avenir"/>
              </a:rPr>
              <a:t>The following requirements have selectively been chosen to address both of these use cases.</a:t>
            </a:r>
          </a:p>
          <a:p>
            <a:pPr>
              <a:spcAft>
                <a:spcPts val="800"/>
              </a:spcAft>
            </a:pPr>
            <a:r>
              <a:rPr sz="1100" b="1" u="none">
                <a:latin typeface="Avenir"/>
              </a:rPr>
              <a:t>Assumptions</a:t>
            </a:r>
          </a:p>
          <a:p>
            <a:pPr>
              <a:spcAft>
                <a:spcPts val="400"/>
              </a:spcAft>
            </a:pPr>
            <a:r>
              <a:t>• Folder owners or users with the “can manage projects” role should be considered as Project Managers</a:t>
            </a:r>
          </a:p>
          <a:p>
            <a:pPr>
              <a:spcAft>
                <a:spcPts val="400"/>
              </a:spcAft>
            </a:pPr>
            <a:r>
              <a:t>• Project dashboard is personalized to the user accessing it</a:t>
            </a:r>
          </a:p>
          <a:p>
            <a:pPr>
              <a:spcAft>
                <a:spcPts val="600"/>
              </a:spcAft>
            </a:pPr>
            <a:r>
              <a:rPr sz="1100" b="1" u="none">
                <a:latin typeface="Avenir"/>
              </a:rPr>
              <a:t>Manage Project Team - available for full permission users</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see the option to manage users and groups with access to my project folder from the Project Team tab,</a:t>
            </a:r>
          </a:p>
          <a:p>
            <a:pPr>
              <a:spcAft>
                <a:spcPts val="600"/>
              </a:spcAft>
            </a:pPr>
            <a:r>
              <a:rPr sz="1100" b="0" u="none">
                <a:latin typeface="Avenir"/>
              </a:rPr>
              <a:t>so that I can easily control who has access to my project</a:t>
            </a:r>
          </a:p>
          <a:p>
            <a:pPr>
              <a:spcAft>
                <a:spcPts val="600"/>
              </a:spcAft>
            </a:pPr>
            <a:r>
              <a:rPr sz="1100" b="1" u="none">
                <a:latin typeface="Avenir"/>
              </a:rPr>
              <a:t>Acceptance Criteria:</a:t>
            </a:r>
          </a:p>
          <a:p>
            <a:pPr>
              <a:spcAft>
                <a:spcPts val="600"/>
              </a:spcAft>
            </a:pPr>
            <a:r>
              <a:rPr sz="1100" b="0" u="none">
                <a:latin typeface="Avenir"/>
              </a:rPr>
              <a:t>1. Team management option should be visible to users with full permissions without the condition of  “can manage all groups” role.</a:t>
            </a:r>
          </a:p>
          <a:p>
            <a:pPr>
              <a:spcAft>
                <a:spcPts val="400"/>
              </a:spcAft>
            </a:pPr>
            <a:r>
              <a:t>1. Users shouldn’t be able to create groups if they do not have can manage all groups role.</a:t>
            </a:r>
          </a:p>
          <a:p>
            <a:pPr>
              <a:spcAft>
                <a:spcPts val="800"/>
              </a:spcAft>
            </a:pPr>
            <a:r>
              <a:rPr sz="1100" b="1" u="none">
                <a:latin typeface="Avenir"/>
              </a:rPr>
              <a:t>Story 2: Opening team management in the context of the folder</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open team management view in the folders view  when I open from subfolder</a:t>
            </a:r>
          </a:p>
          <a:p>
            <a:pPr>
              <a:spcAft>
                <a:spcPts val="600"/>
              </a:spcAft>
            </a:pPr>
            <a:r>
              <a:rPr sz="1100" b="1" u="none">
                <a:latin typeface="Avenir"/>
              </a:rPr>
              <a:t>Acceptance Criteria:</a:t>
            </a:r>
          </a:p>
          <a:p>
            <a:pPr>
              <a:spcAft>
                <a:spcPts val="600"/>
              </a:spcAft>
            </a:pPr>
            <a:r>
              <a:rPr sz="1100" b="0" u="none">
                <a:latin typeface="Avenir"/>
              </a:rPr>
              <a:t>1. Opening team management from subfolder should result in opening by folders view with the particular folder marked.</a:t>
            </a:r>
          </a:p>
          <a:p>
            <a:pPr>
              <a:spcAft>
                <a:spcPts val="800"/>
              </a:spcAft>
            </a:pPr>
            <a:r>
              <a:rPr sz="1100" b="1" u="none">
                <a:latin typeface="Avenir"/>
              </a:rPr>
              <a:t>Story 3: Group management</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be able to manage groups of the groups that I am owner of (or every group if I have ca manage all groups.</a:t>
            </a:r>
          </a:p>
          <a:p>
            <a:pPr>
              <a:spcAft>
                <a:spcPts val="600"/>
              </a:spcAft>
            </a:pPr>
            <a:r>
              <a:rPr sz="1100" b="1" u="none">
                <a:latin typeface="Avenir"/>
              </a:rPr>
              <a:t>Acceptance Criteria:</a:t>
            </a:r>
          </a:p>
          <a:p>
            <a:pPr>
              <a:spcAft>
                <a:spcPts val="400"/>
              </a:spcAft>
            </a:pPr>
            <a:r>
              <a:t>1. Opening group members view will have an additional option of addind/removing group members.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DEL-40646</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CFS-52807</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AEC Image Classification - Phase 2</a:t>
            </a:r>
          </a:p>
        </p:txBody>
      </p:sp>
      <p:sp>
        <p:nvSpPr>
          <p:cNvPr id="3" name="Content Placeholder 2"/>
          <p:cNvSpPr>
            <a:spLocks noGrp="1"/>
          </p:cNvSpPr>
          <p:nvPr>
            <p:ph idx="1" sz="half"/>
          </p:nvPr>
        </p:nvSpPr>
        <p:spPr/>
        <p:txBody>
          <a:bodyPr/>
          <a:lstStyle/>
          <a:p>
            <a:pPr>
              <a:spcAft>
                <a:spcPts val="600"/>
              </a:spcAft>
            </a:pPr>
            <a:r>
              <a:rPr sz="1100" b="0" u="none">
                <a:latin typeface="Avenir"/>
              </a:rPr>
              <a:t>Note: This is phase-2 of the feature. Phase 1 was completed in 2024. Phase-1 completed the auto identification of items, so the feature is usable by end users. However, there are additional UX and filtering enhancements that were postponed and are grouped as phase-2.</a:t>
            </a:r>
          </a:p>
          <a:p>
            <a:pPr>
              <a:spcAft>
                <a:spcPts val="600"/>
              </a:spcAft>
            </a:pPr>
            <a:r>
              <a:rPr sz="1100" b="1" u="none">
                <a:latin typeface="Avenir"/>
              </a:rPr>
              <a:t>Problem:</a:t>
            </a:r>
          </a:p>
          <a:p>
            <a:pPr>
              <a:spcAft>
                <a:spcPts val="600"/>
              </a:spcAft>
            </a:pPr>
            <a:r>
              <a:rPr sz="1100" b="0" u="none">
                <a:latin typeface="Avenir"/>
              </a:rPr>
              <a:t>Construction progress photos are vital to documenting the progress of a construction job site. They allow users to review the state of a project at a given point in time which is commonly required for offsite personnel to receive progress updates, for users to review constructibility issues, or even to dispute legal issues later on down the road.</a:t>
            </a:r>
          </a:p>
          <a:p>
            <a:pPr>
              <a:spcAft>
                <a:spcPts val="600"/>
              </a:spcAft>
            </a:pPr>
            <a:r>
              <a:rPr sz="1100" b="0" u="none">
                <a:latin typeface="Avenir"/>
              </a:rPr>
              <a:t>However the value of these images is often greatly diminished because there are many challenges with capturing, organizing, and finding the photos that are needed. Egnyte helps support the capture/upload of job site images with the Smart Upload feature today. This feature helps users to get images off a mobile device and into the appropriate project folder in the cloud. Once the photos are dumped into a common folder however, users can have difficulty sorting through them and finding a specific image that they need.</a:t>
            </a:r>
          </a:p>
          <a:p>
            <a:pPr>
              <a:spcAft>
                <a:spcPts val="600"/>
              </a:spcAft>
            </a:pPr>
            <a:r>
              <a:rPr sz="1100" b="1" u="none">
                <a:latin typeface="Avenir"/>
              </a:rPr>
              <a:t>Solution:</a:t>
            </a:r>
          </a:p>
          <a:p>
            <a:pPr>
              <a:spcAft>
                <a:spcPts val="600"/>
              </a:spcAft>
            </a:pPr>
            <a:r>
              <a:rPr sz="1100" b="0" u="none">
                <a:latin typeface="Avenir"/>
              </a:rPr>
              <a:t>After a user creates a project folder, any images that are uploaded</a:t>
            </a:r>
            <a:r>
              <a:rPr sz="1100" b="0" u="none">
                <a:latin typeface="Avenir"/>
              </a:rPr>
              <a:t>within that project folder are automatically classified and tagged</a:t>
            </a:r>
            <a:r>
              <a:rPr sz="1100" b="0" u="none">
                <a:latin typeface="Avenir"/>
              </a:rPr>
              <a:t>with the built-in classes trained on AEC specific images. This</a:t>
            </a:r>
            <a:r>
              <a:rPr sz="1100" b="0" u="none">
                <a:latin typeface="Avenir"/>
              </a:rPr>
              <a:t>allows users to search and filter their construction progress photos by</a:t>
            </a:r>
            <a:r>
              <a:rPr sz="1100" b="0" u="none">
                <a:latin typeface="Avenir"/>
              </a:rPr>
              <a:t>the contents within the image.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Titleblock Extraction</a:t>
            </a:r>
          </a:p>
        </p:txBody>
      </p:sp>
      <p:sp>
        <p:nvSpPr>
          <p:cNvPr id="3" name="Content Placeholder 2"/>
          <p:cNvSpPr>
            <a:spLocks noGrp="1"/>
          </p:cNvSpPr>
          <p:nvPr>
            <p:ph idx="1" sz="half"/>
          </p:nvPr>
        </p:nvSpPr>
        <p:spPr/>
        <p:txBody>
          <a:bodyPr/>
          <a:lstStyle/>
          <a:p>
            <a:pPr>
              <a:spcAft>
                <a:spcPts val="400"/>
              </a:spcAft>
            </a:pPr>
            <a:r>
              <a:t>• Create additional intelligence and automation for Egnyte’s AEC offering</a:t>
            </a:r>
          </a:p>
          <a:p>
            <a:pPr>
              <a:spcAft>
                <a:spcPts val="400"/>
              </a:spcAft>
            </a:pPr>
            <a:r>
              <a:t>• Replace need for other 3rd party applications that perform the same functions</a:t>
            </a:r>
          </a:p>
          <a:p>
            <a:pPr>
              <a:spcAft>
                <a:spcPts val="400"/>
              </a:spcAft>
            </a:pPr>
            <a:r>
              <a:t>• Drive adoption of the AEC package</a:t>
            </a:r>
          </a:p>
          <a:p>
            <a:pPr>
              <a:spcAft>
                <a:spcPts val="400"/>
              </a:spcAft>
            </a:pPr>
            <a:r>
              <a:t>• Make it easier for end users to interact with Construction Drawings in Egnyte</a:t>
            </a:r>
          </a:p>
          <a:p>
            <a:pPr>
              <a:spcAft>
                <a:spcPts val="800"/>
              </a:spcAft>
            </a:pPr>
            <a:r>
              <a:rPr sz="1100" b="1" u="none">
                <a:latin typeface="Avenir"/>
              </a:rPr>
              <a:t>Background and strategic fit</a:t>
            </a:r>
          </a:p>
          <a:p>
            <a:pPr>
              <a:spcAft>
                <a:spcPts val="600"/>
              </a:spcAft>
            </a:pPr>
            <a:r>
              <a:rPr sz="1100" b="0" u="none">
                <a:latin typeface="Avenir"/>
              </a:rPr>
              <a:t>Construction drawings contain lots of valuable information that is either manually extracted or automatically extracted via a 3rd party application. This information is commonly saved as metadata on each file, and used as search parameters so that end users can quickly find the drawing file that they need. By extracting this information natively in Egnyte and saving it as metadata on each file, users will interact with drawing files more frequently in Egnyte and drive adoption of Egnyte at their AEC firms.</a:t>
            </a:r>
          </a:p>
          <a:p>
            <a:pPr>
              <a:spcAft>
                <a:spcPts val="800"/>
              </a:spcAft>
            </a:pPr>
            <a:r>
              <a:rPr sz="1100" b="1" u="none">
                <a:latin typeface="Avenir"/>
              </a:rPr>
              <a:t>Assumptions</a:t>
            </a:r>
          </a:p>
          <a:p>
            <a:pPr>
              <a:spcAft>
                <a:spcPts val="400"/>
              </a:spcAft>
            </a:pPr>
            <a:r>
              <a:t>• Feature is only available on project folders</a:t>
            </a:r>
          </a:p>
          <a:p>
            <a:pPr>
              <a:spcAft>
                <a:spcPts val="400"/>
              </a:spcAft>
            </a:pPr>
            <a:r>
              <a:t>• Project level attributes such as AOR (Architect of Record), EOR (Engineer of Record), Project Address, Project Name, etc should be set at the project folder level</a:t>
            </a:r>
          </a:p>
          <a:p>
            <a:pPr>
              <a:spcAft>
                <a:spcPts val="400"/>
              </a:spcAft>
            </a:pPr>
            <a:r>
              <a:t>• Only PDF files are supported</a:t>
            </a:r>
          </a:p>
          <a:p>
            <a:pPr>
              <a:spcAft>
                <a:spcPts val="400"/>
              </a:spcAft>
            </a:pPr>
            <a:r>
              <a:t>• Available from the WebUI only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CFS-64858</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37</cp:revision>
  <dcterms:created xsi:type="dcterms:W3CDTF">2023-12-27T19:29:24Z</dcterms:created>
  <dcterms:modified xsi:type="dcterms:W3CDTF">2025-04-08T20:23:14Z</dcterms:modified>
</cp:coreProperties>
</file>