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Once a Standard User is added to a workspace there is no way to remove them and they are no longer able to access Collaborate</a:t>
            </a:r>
          </a:p>
          <a:p>
            <a:pPr>
              <a:spcAft>
                <a:spcPts val="600"/>
              </a:spcAft>
            </a:pPr>
            <a:r>
              <a:rPr sz="1100" b="1" u="none">
                <a:latin typeface="Avenir"/>
              </a:rPr>
              <a:t>User Story</a:t>
            </a:r>
          </a:p>
          <a:p>
            <a:pPr>
              <a:spcAft>
                <a:spcPts val="600"/>
              </a:spcAft>
            </a:pPr>
            <a:r>
              <a:rPr sz="1100" b="0" u="none">
                <a:latin typeface="Avenir"/>
              </a:rPr>
              <a:t>As a user, I want to be able to remove Standard Users from a workspace, so that they can access Collaborate</a:t>
            </a:r>
          </a:p>
          <a:p>
            <a:pPr>
              <a:spcAft>
                <a:spcPts val="600"/>
              </a:spcAft>
            </a:pPr>
            <a:r>
              <a:rPr sz="1100" b="1" u="none">
                <a:latin typeface="Avenir"/>
              </a:rPr>
              <a:t>Feature Description</a:t>
            </a:r>
          </a:p>
          <a:p>
            <a:pPr>
              <a:spcAft>
                <a:spcPts val="400"/>
              </a:spcAft>
            </a:pPr>
            <a:r>
              <a:t>• Provide external user management screen in Workspace Settings that shows external users and allows you to remove them</a:t>
            </a:r>
          </a:p>
          <a:p>
            <a:pPr>
              <a:spcAft>
                <a:spcPts val="400"/>
              </a:spcAft>
            </a:pPr>
            <a:r>
              <a:t>• If a Standard User is removed from a workspace they should be able to access Collaborate (unless they are associated with other Workspaces)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pic>
        <p:nvPicPr>
          <p:cNvPr id="8" name="Picture 7" descr="image.png"/>
          <p:cNvPicPr>
            <a:picLocks noChangeAspect="1"/>
          </p:cNvPicPr>
          <p:nvPr/>
        </p:nvPicPr>
        <p:blipFill>
          <a:blip r:embed="rId2"/>
          <a:stretch>
            <a:fillRect/>
          </a:stretch>
        </p:blipFill>
        <p:spPr>
          <a:xfrm>
            <a:off x="4641850" y="1030051"/>
            <a:ext cx="3873500" cy="2888036"/>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External users add document via upload requests, often as photos of documents, and then our customers need to review those documents and often pull out key fields and enter them into other systems.  This can be challenging and time consuming.</a:t>
            </a:r>
          </a:p>
          <a:p>
            <a:pPr>
              <a:spcAft>
                <a:spcPts val="600"/>
              </a:spcAft>
            </a:pPr>
            <a:r>
              <a:rPr sz="1100" b="1" u="none">
                <a:latin typeface="Avenir"/>
              </a:rPr>
              <a:t>User Story</a:t>
            </a:r>
          </a:p>
          <a:p>
            <a:pPr>
              <a:spcAft>
                <a:spcPts val="600"/>
              </a:spcAft>
            </a:pPr>
            <a:r>
              <a:rPr sz="1100" b="0" u="none">
                <a:latin typeface="Avenir"/>
              </a:rPr>
              <a:t>As a user reviewing documents from an upload request, I want the system to extract key fields from documents so that I can pull that information out of Egnyte easily.</a:t>
            </a:r>
          </a:p>
          <a:p>
            <a:pPr>
              <a:spcAft>
                <a:spcPts val="600"/>
              </a:spcAft>
            </a:pPr>
            <a:r>
              <a:rPr sz="1100" b="1" u="none">
                <a:latin typeface="Avenir"/>
              </a:rPr>
              <a:t>Feature Description</a:t>
            </a:r>
          </a:p>
          <a:p>
            <a:pPr>
              <a:spcAft>
                <a:spcPts val="400"/>
              </a:spcAft>
            </a:pPr>
            <a:r>
              <a:t>• Automatically extract key fields from documents submitted via an upload request</a:t>
            </a:r>
          </a:p>
          <a:p>
            <a:pPr>
              <a:spcAft>
                <a:spcPts val="400"/>
              </a:spcAft>
            </a:pPr>
            <a:r>
              <a:t>• Keep data encrypted at rest as it may be sensitive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pic>
        <p:nvPicPr>
          <p:cNvPr id="8" name="Picture 7" descr="image.png"/>
          <p:cNvPicPr>
            <a:picLocks noChangeAspect="1"/>
          </p:cNvPicPr>
          <p:nvPr/>
        </p:nvPicPr>
        <p:blipFill>
          <a:blip r:embed="rId2"/>
          <a:stretch>
            <a:fillRect/>
          </a:stretch>
        </p:blipFill>
        <p:spPr>
          <a:xfrm>
            <a:off x="4641850" y="841786"/>
            <a:ext cx="3873500" cy="3264565"/>
          </a:xfrm>
          <a:prstGeom prst="rect">
            <a:avLst/>
          </a:prstGeom>
        </p:spPr>
      </p:pic>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Customers create workspaces and then realize that either they chose the wrong folder or don't want the folder to be treated as a workspace.  Today there is only a way to deactivate the workspace, but not remove it.</a:t>
            </a:r>
          </a:p>
          <a:p>
            <a:pPr>
              <a:spcAft>
                <a:spcPts val="600"/>
              </a:spcAft>
            </a:pPr>
            <a:r>
              <a:rPr sz="1100" b="1" u="none">
                <a:latin typeface="Avenir"/>
              </a:rPr>
              <a:t>User Story</a:t>
            </a:r>
          </a:p>
          <a:p>
            <a:pPr>
              <a:spcAft>
                <a:spcPts val="600"/>
              </a:spcAft>
            </a:pPr>
            <a:r>
              <a:rPr sz="1100" b="0" u="none">
                <a:latin typeface="Avenir"/>
              </a:rPr>
              <a:t>As a user I want to delete a workspace so that the folder is treated as a normal folder in Collaborate</a:t>
            </a:r>
          </a:p>
          <a:p>
            <a:pPr>
              <a:spcAft>
                <a:spcPts val="600"/>
              </a:spcAft>
            </a:pPr>
            <a:r>
              <a:rPr sz="1100" b="1" u="none">
                <a:latin typeface="Avenir"/>
              </a:rPr>
              <a:t>Feature Description</a:t>
            </a:r>
          </a:p>
          <a:p>
            <a:pPr>
              <a:spcAft>
                <a:spcPts val="400"/>
              </a:spcAft>
            </a:pPr>
            <a:r>
              <a:t>• Add new action to workspace settings to delete the workspace</a:t>
            </a:r>
          </a:p>
          <a:p>
            <a:pPr>
              <a:spcAft>
                <a:spcPts val="400"/>
              </a:spcAft>
            </a:pPr>
            <a:r>
              <a:t>• Provide options to delete the folder and to remove external access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pic>
        <p:nvPicPr>
          <p:cNvPr id="8" name="Picture 7" descr="image.png"/>
          <p:cNvPicPr>
            <a:picLocks noChangeAspect="1"/>
          </p:cNvPicPr>
          <p:nvPr/>
        </p:nvPicPr>
        <p:blipFill>
          <a:blip r:embed="rId2"/>
          <a:stretch>
            <a:fillRect/>
          </a:stretch>
        </p:blipFill>
        <p:spPr>
          <a:xfrm>
            <a:off x="4641850" y="1509203"/>
            <a:ext cx="3873500" cy="1929732"/>
          </a:xfrm>
          <a:prstGeom prst="rect">
            <a:avLst/>
          </a:prstGeom>
        </p:spPr>
      </p:pic>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400"/>
              </a:spcAft>
            </a:pPr>
            <a:r>
              <a:t>• </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a:p>
            <a:pPr>
              <a:spcAft>
                <a:spcPts val="400"/>
              </a:spcAft>
            </a:pPr>
            <a:r>
              <a:t>• Provide (limited) set of customizable criteria that can be added to a policy</a:t>
            </a:r>
          </a:p>
          <a:p>
            <a:pPr>
              <a:spcAft>
                <a:spcPts val="400"/>
              </a:spcAft>
            </a:pPr>
            <a:r>
              <a:t>• Provide and/or/not (Exceptions) options for all of the criteria</a:t>
            </a:r>
          </a:p>
          <a:p>
            <a:pPr>
              <a:spcAft>
                <a:spcPts val="400"/>
              </a:spcAft>
            </a:pPr>
            <a:r>
              <a:t>• Should still support existing Files/Folders/Projects options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to PDF step</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pic>
        <p:nvPicPr>
          <p:cNvPr id="8" name="Picture 7" descr="image.png"/>
          <p:cNvPicPr>
            <a:picLocks noChangeAspect="1"/>
          </p:cNvPicPr>
          <p:nvPr/>
        </p:nvPicPr>
        <p:blipFill>
          <a:blip r:embed="rId2"/>
          <a:stretch>
            <a:fillRect/>
          </a:stretch>
        </p:blipFill>
        <p:spPr>
          <a:xfrm>
            <a:off x="4641850" y="1275999"/>
            <a:ext cx="3873500" cy="2396140"/>
          </a:xfrm>
          <a:prstGeom prst="rect">
            <a:avLst/>
          </a:prstGeom>
        </p:spPr>
      </p:pic>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majority of Egnyte users are Desktop Users but many new collaborative features are only available on the Web UI today. This can result in poor adoption and user experience challenges for end users.</a:t>
            </a:r>
          </a:p>
          <a:p>
            <a:pPr>
              <a:spcAft>
                <a:spcPts val="600"/>
              </a:spcAft>
            </a:pPr>
            <a:r>
              <a:rPr sz="1100" b="1" u="none">
                <a:latin typeface="Avenir"/>
              </a:rPr>
              <a:t>User Story</a:t>
            </a:r>
          </a:p>
          <a:p>
            <a:pPr>
              <a:spcAft>
                <a:spcPts val="600"/>
              </a:spcAft>
            </a:pPr>
            <a:r>
              <a:rPr sz="1100" b="0" u="none">
                <a:latin typeface="Avenir"/>
              </a:rPr>
              <a:t>As a desktop user, I want to access richer Egnyte functionality on the desktop, so that I don't need to open the Web UI to access them.</a:t>
            </a:r>
          </a:p>
          <a:p>
            <a:pPr>
              <a:spcAft>
                <a:spcPts val="600"/>
              </a:spcAft>
            </a:pPr>
            <a:r>
              <a:rPr sz="1100" b="1" u="none">
                <a:latin typeface="Avenir"/>
              </a:rPr>
              <a:t>Feature Description</a:t>
            </a:r>
          </a:p>
          <a:p>
            <a:pPr>
              <a:spcAft>
                <a:spcPts val="400"/>
              </a:spcAft>
            </a:pPr>
            <a:r>
              <a:t>• First-class application for the Desktop App (as compared to current widget approach)</a:t>
            </a:r>
          </a:p>
          <a:p>
            <a:pPr>
              <a:spcAft>
                <a:spcPts val="400"/>
              </a:spcAft>
            </a:pPr>
            <a:r>
              <a:t>• Embed Web UI home page and search capability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