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hyperlink" Target="https://egnyte.productboard.com/entity-detail/features/66ede806-f1e3-49bd-9d80-2de62349efc5" TargetMode="External"/><Relationship Id="rId4" Type="http://schemas.openxmlformats.org/officeDocument/2006/relationships/hyperlink" Target="https://egnyte.atlassian.net/wiki/spaces/FSI/pages/1442087082/Document+Portal+v4.0+User+Stories"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hyperlink" Target="https://egnyte.productboard.com/entity-detail/features/a61dacf8-b865-4e46-9544-1ff2d7cd518a"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hyperlink" Target="https://egnyte.productboard.com/entity-detail/features/8dac949f-3dae-4d69-888a-b4ee4a0ce346" TargetMode="External"/><Relationship Id="rId4" Type="http://schemas.openxmlformats.org/officeDocument/2006/relationships/hyperlink" Target="https://jira.egnyte-it.com/browse/CFS-63196" TargetMode="External"/><Relationship Id="rId5" Type="http://schemas.openxmlformats.org/officeDocument/2006/relationships/hyperlink" Target="https://egnyte.atlassian.net/wiki/spaces/FSI/pages/1442087082/Document+Portal+v4.0+User+Stories"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 Id="rId4" Type="http://schemas.openxmlformats.org/officeDocument/2006/relationships/hyperlink" Target="https://egnyte.atlassian.net/wiki/spaces/DEL/pages/1429045441/Add+item+count+to+SC+and+Issues+p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 Id="rId4" Type="http://schemas.openxmlformats.org/officeDocument/2006/relationships/hyperlink" Target="https://egnyte.atlassian.net/wiki/spaces/DEL/pages/1426489397/Include+original+destination+path+in+stub+fi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 Id="rId4" Type="http://schemas.openxmlformats.org/officeDocument/2006/relationships/hyperlink" Target="https://egnyte.atlassian.net/wiki/spaces/DEL/pages/1427898838/Track+sensitive+content+indicator+label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 Id="rId4" Type="http://schemas.openxmlformats.org/officeDocument/2006/relationships/hyperlink" Target="https://egnyte.atlassian.net/wiki/spaces/DEL/pages/1426587675/Copy+of+Advanced+policy+configur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8780d3a-51e1-4b3e-a26f-4d58839be35d"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849ff34c-1c36-4a1f-ada9-29f3e17646b2" TargetMode="External"/><Relationship Id="rId4" Type="http://schemas.openxmlformats.org/officeDocument/2006/relationships/hyperlink" Target="https://jira.egnyte-it.com/browse/CFS-66567"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 Id="rId3" Type="http://schemas.openxmlformats.org/officeDocument/2006/relationships/hyperlink" Target="https://jira.egnyte-it.com/browse/LS-4151"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hyperlink" Target="https://egnyte.productboard.com/entity-detail/features/31e10484-aea8-4cc4-84d1-7533d7d5b71a" TargetMode="External"/><Relationship Id="rId4" Type="http://schemas.openxmlformats.org/officeDocument/2006/relationships/hyperlink" Target="https://jira.egnyte-it.com/browse/EGD-20540"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 Id="rId4" Type="http://schemas.openxmlformats.org/officeDocument/2006/relationships/hyperlink" Target="https://egnyte.atlassian.net/wiki/spaces/DEL/pages/1426587650/Copy+of+CLM+for+Inactive+Container"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030051"/>
            <a:ext cx="3873500" cy="2888036"/>
          </a:xfrm>
          <a:prstGeom prst="rect">
            <a:avLst/>
          </a:prstGeom>
        </p:spPr>
      </p:pic>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CFS-63196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 Workspace folder in Collaborate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cannot easily find or navigate to collaborate folder associated with a Workspace.</a:t>
            </a:r>
          </a:p>
          <a:p>
            <a:pPr>
              <a:spcAft>
                <a:spcPts val="600"/>
              </a:spcAft>
            </a:pPr>
            <a:r>
              <a:rPr sz="1100" b="1" u="none">
                <a:latin typeface="Avenir"/>
              </a:rPr>
              <a:t>User Story</a:t>
            </a:r>
          </a:p>
          <a:p>
            <a:pPr>
              <a:spcAft>
                <a:spcPts val="600"/>
              </a:spcAft>
            </a:pPr>
            <a:r>
              <a:rPr sz="1100" b="0" u="none">
                <a:latin typeface="Avenir"/>
              </a:rPr>
              <a:t>As as internal user I want to quickly navigate to Collaborate folder from a Workspace I am working on so that I can interact within Collaborate easily.</a:t>
            </a:r>
          </a:p>
          <a:p>
            <a:pPr>
              <a:spcAft>
                <a:spcPts val="600"/>
              </a:spcAft>
            </a:pPr>
            <a:r>
              <a:rPr sz="1100" b="1" u="none">
                <a:latin typeface="Avenir"/>
              </a:rPr>
              <a:t>Feature Description</a:t>
            </a:r>
          </a:p>
          <a:p>
            <a:pPr>
              <a:spcAft>
                <a:spcPts val="600"/>
              </a:spcAft>
            </a:pPr>
            <a:r>
              <a:rPr sz="1100" b="0" u="none">
                <a:latin typeface="Avenir"/>
              </a:rPr>
              <a:t>Users will be given an option to navigate to Collaborate folder from a Workspace.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CFS-66567</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6295"/>
            <a:ext cx="3873500" cy="3255548"/>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1 - 2 sentences describing the problem we are trying to solve</a:t>
            </a:r>
          </a:p>
          <a:p>
            <a:pPr>
              <a:spcAft>
                <a:spcPts val="600"/>
              </a:spcAft>
            </a:pPr>
            <a:r>
              <a:rPr sz="1100" b="1" u="none">
                <a:latin typeface="Avenir"/>
              </a:rPr>
              <a:t>User Story</a:t>
            </a:r>
          </a:p>
          <a:p>
            <a:pPr>
              <a:spcAft>
                <a:spcPts val="600"/>
              </a:spcAft>
            </a:pPr>
            <a:r>
              <a:rPr sz="1100" b="0" u="none">
                <a:latin typeface="Avenir"/>
              </a:rPr>
              <a:t>Format: As a [user role], I want [goal], so that [benefit]. 1-2 sentences</a:t>
            </a:r>
          </a:p>
          <a:p>
            <a:pPr>
              <a:spcAft>
                <a:spcPts val="600"/>
              </a:spcAft>
            </a:pPr>
            <a:r>
              <a:rPr sz="1100" b="1" u="none">
                <a:latin typeface="Avenir"/>
              </a:rPr>
              <a:t>Feature Description</a:t>
            </a:r>
          </a:p>
          <a:p>
            <a:pPr>
              <a:spcAft>
                <a:spcPts val="400"/>
              </a:spcAft>
            </a:pPr>
            <a:r>
              <a:t>• High-level requirements</a:t>
            </a:r>
          </a:p>
          <a:p>
            <a:pPr>
              <a:spcAft>
                <a:spcPts val="400"/>
              </a:spcAft>
            </a:pPr>
            <a:r>
              <a:t>• No need for detailed acceptance criteria</a:t>
            </a:r>
          </a:p>
          <a:p>
            <a:pPr>
              <a:spcAft>
                <a:spcPts val="400"/>
              </a:spcAft>
            </a:pPr>
            <a:r>
              <a:t>• Three bullets max</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LS-4151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majority of Egnyte users are Desktop Users but many new collaborative features are only available on the Web UI today. This can result in poor adoption and user experience challenges for end users.</a:t>
            </a:r>
          </a:p>
          <a:p>
            <a:pPr>
              <a:spcAft>
                <a:spcPts val="600"/>
              </a:spcAft>
            </a:pPr>
            <a:r>
              <a:rPr sz="1100" b="1" u="none">
                <a:latin typeface="Avenir"/>
              </a:rPr>
              <a:t>User Story</a:t>
            </a:r>
          </a:p>
          <a:p>
            <a:pPr>
              <a:spcAft>
                <a:spcPts val="600"/>
              </a:spcAft>
            </a:pPr>
            <a:r>
              <a:rPr sz="1100" b="0" u="none">
                <a:latin typeface="Avenir"/>
              </a:rPr>
              <a:t>As a desktop user, I want to access richer Egnyte functionality on the desktop, so that I don't need to open the Web UI to access them.</a:t>
            </a:r>
          </a:p>
          <a:p>
            <a:pPr>
              <a:spcAft>
                <a:spcPts val="600"/>
              </a:spcAft>
            </a:pPr>
            <a:r>
              <a:rPr sz="1100" b="1" u="none">
                <a:latin typeface="Avenir"/>
              </a:rPr>
              <a:t>Feature Description</a:t>
            </a:r>
          </a:p>
          <a:p>
            <a:pPr>
              <a:spcAft>
                <a:spcPts val="400"/>
              </a:spcAft>
            </a:pPr>
            <a:r>
              <a:t>• First-class application for the Desktop App (as compared to current widget approach)</a:t>
            </a:r>
          </a:p>
          <a:p>
            <a:pPr>
              <a:spcAft>
                <a:spcPts val="400"/>
              </a:spcAft>
            </a:pPr>
            <a:r>
              <a:t>• Embed Web UI home page and search capability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EGD-20540</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306064"/>
            <a:ext cx="3873500" cy="2336010"/>
          </a:xfrm>
          <a:prstGeom prst="rect">
            <a:avLst/>
          </a:prstGeom>
        </p:spPr>
      </p:pic>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1"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1"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