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 Type="http://schemas.openxmlformats.org/officeDocument/2006/relationships/slide" Target="slides/slide5.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 Type="http://schemas.openxmlformats.org/officeDocument/2006/relationships/slide" Target="slides/slide6.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 Type="http://schemas.openxmlformats.org/officeDocument/2006/relationships/slide" Target="slides/slide7.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lvl1pPr marL="0" indent="0">
              <a:buNone/>
              <a:defRPr/>
            </a:lvl1pPr>
          </a:lstStyle>
          <a:p>
            <a:endParaRPr lang="en-US" dirty="0"/>
          </a:p>
          <a:p>
            <a:endParaRPr lang="en-US" dirty="0"/>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87674" y="4818451"/>
            <a:ext cx="20792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07a19a8-5842-468d-84c2-9fab6ed7c0ef"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https://jira.egnyte-it.com/browse/CFS-65726" TargetMode="External"/><Relationship Id="rId5" Type="http://schemas.openxmlformats.org/officeDocument/2006/relationships/hyperlink" Target="NO REQUIREMENTS - what is the difference between Phase 1 and 2?"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https://jira.egnyte-it.com/browse/CFS-67266" TargetMode="External"/><Relationship Id="rId5" Type="http://schemas.openxmlformats.org/officeDocument/2006/relationships/hyperlink" Target="NO REQUIREMENTS - what is the difference between Phase 1 and 2?"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5239c91-513f-4eec-ae9a-547df94cd0d0" TargetMode="External"/><Relationship Id="rId3" Type="http://schemas.openxmlformats.org/officeDocument/2006/relationships/hyperlink" Target="https://jira.egnyte-it.com/browse/CFS-67185"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hyperlink" Target="https://egnyte.productboard.com/entity-detail/features/66ede806-f1e3-49bd-9d80-2de62349efc5" TargetMode="External"/><Relationship Id="rId4" Type="http://schemas.openxmlformats.org/officeDocument/2006/relationships/hyperlink" Target="https://egnyte.atlassian.net/wiki/spaces/FSI/pages/1442087082/Document+Portal+v4.0+User+Stories"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hyperlink" Target="https://egnyte.productboard.com/entity-detail/features/a61dacf8-b865-4e46-9544-1ff2d7cd518a"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347e2ebd-1d38-48d1-b521-0f771bcebd3d"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hyperlink" Target="https://egnyte.productboard.com/entity-detail/features/8dac949f-3dae-4d69-888a-b4ee4a0ce346" TargetMode="External"/><Relationship Id="rId4" Type="http://schemas.openxmlformats.org/officeDocument/2006/relationships/hyperlink" Target="https://jira.egnyte-it.com/browse/CFS-63196" TargetMode="External"/><Relationship Id="rId5" Type="http://schemas.openxmlformats.org/officeDocument/2006/relationships/hyperlink" Target="https://egnyte.atlassian.net/wiki/spaces/FSI/pages/1442087082/Document+Portal+v4.0+User+Stories"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hyperlink" Target="https://egnyte.productboard.com/entity-detail/features/849ff34c-1c36-4a1f-ada9-29f3e17646b2" TargetMode="External"/><Relationship Id="rId4" Type="http://schemas.openxmlformats.org/officeDocument/2006/relationships/hyperlink" Target="https://jira.egnyte-it.com/browse/CFS-66567"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 Id="rId4" Type="http://schemas.openxmlformats.org/officeDocument/2006/relationships/hyperlink" Target="https://egnyte.atlassian.net/wiki/spaces/IA/pages/1096810539/Pax8+Distribution+model+requirements"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image" Target="../media/image9.png"/><Relationship Id="rId4" Type="http://schemas.openxmlformats.org/officeDocument/2006/relationships/hyperlink" Target="https://egnyte.productboard.com/entity-detail/features/a89e1351-e39c-4bd4-9bfb-66631b9c46b4" TargetMode="External"/><Relationship Id="rId5" Type="http://schemas.openxmlformats.org/officeDocument/2006/relationships/hyperlink" Target="https://jira.egnyte-it.com/browse/CFS-67394"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image" Target="../media/image10.png"/><Relationship Id="rId4" Type="http://schemas.openxmlformats.org/officeDocument/2006/relationships/hyperlink" Target="https://egnyte.productboard.com/entity-detail/features/418e78b8-c814-4dc6-aded-4716b8eb42ba" TargetMode="External"/><Relationship Id="rId5" Type="http://schemas.openxmlformats.org/officeDocument/2006/relationships/hyperlink" Target="https://jira.egnyte-it.com/browse/CFS-67393"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egnyte.productboard.com/entity-detail/features/e71c1807-21d4-4c44-98dc-e61406151be4" TargetMode="External"/><Relationship Id="rId11" Type="http://schemas.openxmlformats.org/officeDocument/2006/relationships/hyperlink" Target="https://jira.egnyte-it.com/browse/CFS-65268" TargetMode="External"/><Relationship Id="rId12"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image" Target="../media/image1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image" Target="../media/image12.png"/><Relationship Id="rId5" Type="http://schemas.openxmlformats.org/officeDocument/2006/relationships/hyperlink" Target="https://egnyte.productboard.com/entity-detail/features/0449d206-aa74-4e5e-87d0-c8de17c78b4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f72382d-4241-4be5-9820-b5a712e2651e" TargetMode="External"/><Relationship Id="rId3" Type="http://schemas.openxmlformats.org/officeDocument/2006/relationships/hyperlink" Target="See description"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f764a74-64bd-433b-bbd6-c3954618b41b" TargetMode="External"/><Relationship Id="rId3" Type="http://schemas.openxmlformats.org/officeDocument/2006/relationships/hyperlink" Target="See description" TargetMode="Externa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5f7fe5d-c9eb-48b0-8770-5d39368cfd2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335823e-8892-481e-87a4-91a212ae3ef5" TargetMode="External"/><Relationship Id="rId3" Type="http://schemas.openxmlformats.org/officeDocument/2006/relationships/hyperlink" Target="https://jira.egnyte-it.com/browse/CFS-6718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 Id="rId4" Type="http://schemas.openxmlformats.org/officeDocument/2006/relationships/hyperlink" Target="https://egnyte.atlassian.net/wiki/spaces/DEL/pages/1429045441/Add+item+count+to+SC+and+Issues+pag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a7d2a2d-4380-4c19-a9ee-501ae33c6a3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b2821142-8473-4481-8686-2c98e88ee7a6"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 Id="rId3" Type="http://schemas.openxmlformats.org/officeDocument/2006/relationships/hyperlink" Target="https://jira.egnyte-it.com/browse/APPS-11774" TargetMode="External"/><Relationship Id="rId4" Type="http://schemas.openxmlformats.org/officeDocument/2006/relationships/hyperlink" Target="https://egnyte.atlassian.net/wiki/spaces/IA/pages/907411530/MSP+Reseller+Dashboard+redesign+rewrit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101791255/4Q2024+Splunk+plugins+knowledge+transfer+leftovers+and+priorities" TargetMode="External"/><Relationship Id="rId3" Type="http://schemas.openxmlformats.org/officeDocument/2006/relationships/hyperlink" Target="https://egnyte.productboard.com/entity-detail/features/a2fd2b80-96c0-4c61-b78c-bb2814f6a54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81caa4-220f-41df-9162-03fcb32288d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 Id="rId4" Type="http://schemas.openxmlformats.org/officeDocument/2006/relationships/hyperlink" Target="https://egnyte.atlassian.net/wiki/spaces/DEL/pages/1426489397/Include+original+destination+path+in+stub+fil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850" TargetMode="External"/><Relationship Id="rId3" Type="http://schemas.openxmlformats.org/officeDocument/2006/relationships/hyperlink" Target="https://egnyte.productboard.com/entity-detail/features/c505e7f5-bf57-4fec-a9bf-b8ef4ebb2709"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16f0d4d-f40f-44f6-b9bc-639743e5329b"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7587cb-9cac-464d-afb4-349a5aed1f5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262190598/Procore+Widget+Requirements+-+Project+Dashboard" TargetMode="External"/><Relationship Id="rId3" Type="http://schemas.openxmlformats.org/officeDocument/2006/relationships/hyperlink" Target="https://www.figma.com/design/ZBxPaDgTrrYniqCXSU4D4L/AEC-~~-Procore-dashboard-widget-~~-Q1-2025?node-id=1-4&amp;p=f&amp;t=17kEzoN1x59VZ6ve-0" TargetMode="External"/><Relationship Id="rId4" Type="http://schemas.openxmlformats.org/officeDocument/2006/relationships/hyperlink" Target="https://egnyte.productboard.com/entity-detail/features/645fbce5-394e-4f69-a42c-5ff0ef88d88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 Id="rId4" Type="http://schemas.openxmlformats.org/officeDocument/2006/relationships/hyperlink" Target="https://egnyte.atlassian.net/wiki/spaces/DEL/pages/1427898838/Track+sensitive+content+indicator+label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6612" TargetMode="External"/><Relationship Id="rId3" Type="http://schemas.openxmlformats.org/officeDocument/2006/relationships/hyperlink" Target="https://egnyte.productboard.com/entity-detail/features/491772a5-97fd-477a-b166-a73b51271689"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335655e-e248-4a28-bff5-6a55df471cbb"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5fe6dee-f251-4879-9024-7de8cf21e276" TargetMode="External"/><Relationship Id="rId3" Type="http://schemas.openxmlformats.org/officeDocument/2006/relationships/hyperlink" Target="https://jira.egnyte-it.com/browse/GR-594"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 Id="rId4" Type="http://schemas.openxmlformats.org/officeDocument/2006/relationships/hyperlink" Target="https://jira.egnyte-it.com/browse/APPS-13504"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d809601-f3fe-42a7-9499-437f105e67e4" TargetMode="External"/><Relationship Id="rId3" Type="http://schemas.openxmlformats.org/officeDocument/2006/relationships/hyperlink" Target="https://jira.egnyte-it.com/browse/DEL-3841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 Id="rId3" Type="http://schemas.openxmlformats.org/officeDocument/2006/relationships/hyperlink" Target="https://jira.egnyte-it.com/browse/APPS-13646"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 Id="rId3" Type="http://schemas.openxmlformats.org/officeDocument/2006/relationships/hyperlink" Target="https://jira.egnyte-it.com/browse/APPS-13663"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429864598/AI-Powered+Tools+for+Generating+API+Documentation" TargetMode="External"/><Relationship Id="rId3" Type="http://schemas.openxmlformats.org/officeDocument/2006/relationships/hyperlink" Target="https://egnyte.productboard.com/entity-detail/features/26b7dbf2-af63-4cbe-a536-940f449c70fe"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 Id="rId4" Type="http://schemas.openxmlformats.org/officeDocument/2006/relationships/hyperlink" Target="https://egnyte.atlassian.net/wiki/spaces/IA/pages/1096810539/Pax8+Distribution+model+requirement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 Id="rId4" Type="http://schemas.openxmlformats.org/officeDocument/2006/relationships/hyperlink" Target="https://egnyte.atlassian.net/wiki/spaces/IA/pages/1029636139/Service+account+for+partners+requirements"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25d2113-d0f3-4319-bf81-0510257c3fcc" TargetMode="External"/><Relationship Id="rId3" Type="http://schemas.openxmlformats.org/officeDocument/2006/relationships/hyperlink" Target="Spillover from Q1"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 Id="rId4" Type="http://schemas.openxmlformats.org/officeDocument/2006/relationships/hyperlink" Target="https://egnyte.atlassian.net/wiki/spaces/DEL/pages/1426587675/Copy+of+Advanced+policy+configuration"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9b57f6e-010b-40f1-9889-1fdaddb11df2"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63" TargetMode="External"/><Relationship Id="rId3" Type="http://schemas.openxmlformats.org/officeDocument/2006/relationships/hyperlink" Target="https://jira.egnyte-it.com/browse/GR-560" TargetMode="External"/><Relationship Id="rId4" Type="http://schemas.openxmlformats.org/officeDocument/2006/relationships/hyperlink" Target="https://jira.egnyte-it.com/browse/PENDO-603" TargetMode="External"/><Relationship Id="rId5" Type="http://schemas.openxmlformats.org/officeDocument/2006/relationships/hyperlink" Target="https://jira.egnyte-it.com/browse/PENDO-592" TargetMode="External"/><Relationship Id="rId6" Type="http://schemas.openxmlformats.org/officeDocument/2006/relationships/hyperlink" Target="https://jira.egnyte-it.com/browse/PENDO-617" TargetMode="External"/><Relationship Id="rId7" Type="http://schemas.openxmlformats.org/officeDocument/2006/relationships/hyperlink" Target="https://jira.egnyte-it.com/browse/PENDO-618" TargetMode="External"/><Relationship Id="rId8" Type="http://schemas.openxmlformats.org/officeDocument/2006/relationships/hyperlink" Target="https://egnyte.productboard.com/entity-detail/features/87c4941a-0d16-4f31-adfc-f30b6fcb399c" TargetMode="External"/><Relationship Id="rId9" Type="http://schemas.openxmlformats.org/officeDocument/2006/relationships/hyperlink" Target="https://jira.egnyte-it.com/browse/GR-588"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8780d3a-51e1-4b3e-a26f-4d58839be35d" TargetMode="External"/><Relationship Id="rId3" Type="http://schemas.openxmlformats.org/officeDocument/2006/relationships/hyperlink" Target="https://jira.egnyte-it.com/browse/CFS-66426"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 Id="rId3" Type="http://schemas.openxmlformats.org/officeDocument/2006/relationships/hyperlink" Target="https://jira.egnyte-it.com/browse/APPS-13455"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 Id="rId3" Type="http://schemas.openxmlformats.org/officeDocument/2006/relationships/hyperlink" Target="https://jira.egnyte-it.com/browse/APPS-13022"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 Id="rId3" Type="http://schemas.openxmlformats.org/officeDocument/2006/relationships/hyperlink" Target="https://jira.egnyte-it.com/browse/APPS-13645"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a6a7064-5bae-4d50-bab3-e5bcef920fbd" TargetMode="External"/><Relationship Id="rId3" Type="http://schemas.openxmlformats.org/officeDocument/2006/relationships/hyperlink" Target="No requiremen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ecaaa4c-fa15-4cc4-8b5f-c9babe3e4fc3"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atlassian.net/wiki/spaces/AEC/pages/888373464/ODA+Preview+Additional+UI+Capabilities+-+User+Stories"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10bc93b-cce8-4bae-8b24-2983b54c1f64"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 Id="rId3" Type="http://schemas.openxmlformats.org/officeDocument/2006/relationships/hyperlink" Target="https://jira.egnyte-it.com/browse/LS-4151"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2" TargetMode="External"/><Relationship Id="rId3" Type="http://schemas.openxmlformats.org/officeDocument/2006/relationships/hyperlink" Target="https://egnyte.productboard.com/entity-detail/features/68adf8f5-e7ba-4cad-af96-a3dca57726dd"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egnyte.productboard.com/entity-detail/features/bb0403fb-a317-4052-b554-04f78a9b5171" TargetMode="External"/><Relationship Id="rId4" Type="http://schemas.openxmlformats.org/officeDocument/2006/relationships/hyperlink" Target="https://jira.egnyte-it.com/browse/EGD-21555" TargetMode="External"/><Relationship Id="rId5" Type="http://schemas.openxmlformats.org/officeDocument/2006/relationships/hyperlink" Target="https://egnyte.atlassian.net/wiki/spaces/EDrive/pages/1221197835/Egnyte+Actions+-+Windows+11+Support"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productboard.com/entity-detail/features/31e10484-aea8-4cc4-84d1-7533d7d5b71a" TargetMode="External"/><Relationship Id="rId4" Type="http://schemas.openxmlformats.org/officeDocument/2006/relationships/hyperlink" Target="https://jira.egnyte-it.com/browse/EGD-20540"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 Id="rId4" Type="http://schemas.openxmlformats.org/officeDocument/2006/relationships/hyperlink" Target="https://egnyte.atlassian.net/wiki/spaces/DEL/pages/1433796679/Provide+ability+to+pause+archival+deletion+policies"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archives/C08BHUJLGAU" TargetMode="External"/><Relationship Id="rId3" Type="http://schemas.openxmlformats.org/officeDocument/2006/relationships/hyperlink" Target="https://egnyte.productboard.com/entity-detail/features/9a51ac4b-ad65-4cdf-b221-5ca24c4634cf" TargetMode="External"/><Relationship Id="rId4" Type="http://schemas.openxmlformats.org/officeDocument/2006/relationships/hyperlink" Target="https://jira.egnyte-it.com/browse/CFS-64734" TargetMode="External"/><Relationship Id="rId5" Type="http://schemas.openxmlformats.org/officeDocument/2006/relationships/hyperlink" Target="See descrip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3" TargetMode="External"/><Relationship Id="rId3" Type="http://schemas.openxmlformats.org/officeDocument/2006/relationships/hyperlink" Target="https://egnyte.productboard.com/entity-detail/features/11570be1-32b4-4684-8da0-4dd01b134595"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34bad58-b20c-4145-b173-a037533cca68" TargetMode="External"/><Relationship Id="rId3" Type="http://schemas.openxmlformats.org/officeDocument/2006/relationships/hyperlink" Target="https://jira.egnyte-it.com/browse/CFS-67268"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e2e044f-1c1f-42d6-abfc-b150a3c506eb"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team/U05UJUM54LS" TargetMode="External"/><Relationship Id="rId3" Type="http://schemas.openxmlformats.org/officeDocument/2006/relationships/hyperlink" Target="https://egnyte.productboard.com/entity-detail/features/3e08e5bd-1157-4d7f-95b7-be1d15b1e149" TargetMode="External"/><Relationship Id="rId4" Type="http://schemas.openxmlformats.org/officeDocument/2006/relationships/hyperlink" Target="https://jira.egnyte-it.com/browse/DEL-43523"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 Id="rId4" Type="http://schemas.openxmlformats.org/officeDocument/2006/relationships/hyperlink" Target="https://egnyte.atlassian.net/wiki/spaces/DEL/pages/1426587650/Copy+of+CLM+for+Inactive+Container"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 preference to always send attachements with Egnyte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CFS-65726</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CFS-67266</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documents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is no way to mark the document optional within the template. To complete the request, an uploader must add all the documents from the template.</a:t>
            </a:r>
          </a:p>
          <a:p>
            <a:pPr>
              <a:spcAft>
                <a:spcPts val="600"/>
              </a:spcAft>
            </a:pPr>
            <a:r>
              <a:rPr sz="1100" b="1" u="none">
                <a:latin typeface="Avenir"/>
              </a:rPr>
              <a:t>User Story</a:t>
            </a:r>
          </a:p>
          <a:p>
            <a:pPr>
              <a:spcAft>
                <a:spcPts val="600"/>
              </a:spcAft>
            </a:pPr>
            <a:r>
              <a:rPr sz="1100" b="0" u="none">
                <a:latin typeface="Avenir"/>
              </a:rPr>
              <a:t>As an Egnyte Domain Administrator or a power user with an assigned role, I would like to mark a specific document optional within the template So that the uploaders can complete the upload request even if that document is skipped</a:t>
            </a:r>
          </a:p>
          <a:p>
            <a:pPr>
              <a:spcAft>
                <a:spcPts val="600"/>
              </a:spcAft>
            </a:pPr>
            <a:r>
              <a:rPr sz="1100" b="1" u="none">
                <a:latin typeface="Avenir"/>
              </a:rPr>
              <a:t>Feature Description</a:t>
            </a:r>
          </a:p>
          <a:p>
            <a:pPr>
              <a:spcAft>
                <a:spcPts val="400"/>
              </a:spcAft>
            </a:pPr>
            <a:r>
              <a:t>• Allow users to mark a document as optional as part of the template.</a:t>
            </a:r>
          </a:p>
          <a:p>
            <a:pPr>
              <a:spcAft>
                <a:spcPts val="400"/>
              </a:spcAft>
            </a:pPr>
            <a:r>
              <a:t>• The optional document can be skipped by an uploader and all the actions should be recorded in the audit report.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CFS-67185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Once a Standard User is added to a workspace there is no way to remove them and they are no longer able to access Collaborate</a:t>
            </a:r>
          </a:p>
          <a:p>
            <a:pPr>
              <a:spcAft>
                <a:spcPts val="600"/>
              </a:spcAft>
            </a:pPr>
            <a:r>
              <a:rPr sz="1100" b="1" u="none">
                <a:latin typeface="Avenir"/>
              </a:rPr>
              <a:t>User Story</a:t>
            </a:r>
          </a:p>
          <a:p>
            <a:pPr>
              <a:spcAft>
                <a:spcPts val="600"/>
              </a:spcAft>
            </a:pPr>
            <a:r>
              <a:rPr sz="1100" b="0" u="none">
                <a:latin typeface="Avenir"/>
              </a:rPr>
              <a:t>As a user, I want to be able to remove Standard Users from a workspace, so that they can access Collaborate</a:t>
            </a:r>
          </a:p>
          <a:p>
            <a:pPr>
              <a:spcAft>
                <a:spcPts val="600"/>
              </a:spcAft>
            </a:pPr>
            <a:r>
              <a:rPr sz="1100" b="1" u="none">
                <a:latin typeface="Avenir"/>
              </a:rPr>
              <a:t>Feature Description</a:t>
            </a:r>
          </a:p>
          <a:p>
            <a:pPr>
              <a:spcAft>
                <a:spcPts val="400"/>
              </a:spcAft>
            </a:pPr>
            <a:r>
              <a:t>• Provide external user management screen in Workspace Settings that shows external users and allows you to remove them</a:t>
            </a:r>
          </a:p>
          <a:p>
            <a:pPr>
              <a:spcAft>
                <a:spcPts val="400"/>
              </a:spcAft>
            </a:pPr>
            <a:r>
              <a:t>• If a Standard User is removed from a workspace they should be able to access Collaborate (unless they are associated with other Workspaces)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pic>
        <p:nvPicPr>
          <p:cNvPr id="8" name="Picture 7" descr="image.png"/>
          <p:cNvPicPr>
            <a:picLocks noChangeAspect="1"/>
          </p:cNvPicPr>
          <p:nvPr/>
        </p:nvPicPr>
        <p:blipFill>
          <a:blip r:embed="rId2"/>
          <a:stretch>
            <a:fillRect/>
          </a:stretch>
        </p:blipFill>
        <p:spPr>
          <a:xfrm>
            <a:off x="4641850" y="1030051"/>
            <a:ext cx="3873500" cy="2888036"/>
          </a:xfrm>
          <a:prstGeom prst="rect">
            <a:avLst/>
          </a:prstGeom>
        </p:spPr>
      </p:pic>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External users add document via upload requests, often as photos of documents, and then our customers need to review those documents and often pull out key fields and enter them into other systems.  This can be challenging and time consuming.</a:t>
            </a:r>
          </a:p>
          <a:p>
            <a:pPr>
              <a:spcAft>
                <a:spcPts val="600"/>
              </a:spcAft>
            </a:pPr>
            <a:r>
              <a:rPr sz="1100" b="1" u="none">
                <a:latin typeface="Avenir"/>
              </a:rPr>
              <a:t>User Story</a:t>
            </a:r>
          </a:p>
          <a:p>
            <a:pPr>
              <a:spcAft>
                <a:spcPts val="600"/>
              </a:spcAft>
            </a:pPr>
            <a:r>
              <a:rPr sz="1100" b="0" u="none">
                <a:latin typeface="Avenir"/>
              </a:rPr>
              <a:t>As a user reviewing documents from an upload request, I want the system to extract key fields from documents so that I can pull that information out of Egnyte easily.</a:t>
            </a:r>
          </a:p>
          <a:p>
            <a:pPr>
              <a:spcAft>
                <a:spcPts val="600"/>
              </a:spcAft>
            </a:pPr>
            <a:r>
              <a:rPr sz="1100" b="1" u="none">
                <a:latin typeface="Avenir"/>
              </a:rPr>
              <a:t>Feature Description</a:t>
            </a:r>
          </a:p>
          <a:p>
            <a:pPr>
              <a:spcAft>
                <a:spcPts val="400"/>
              </a:spcAft>
            </a:pPr>
            <a:r>
              <a:t>• Automatically extract key fields from documents submitted via an upload request</a:t>
            </a:r>
          </a:p>
          <a:p>
            <a:pPr>
              <a:spcAft>
                <a:spcPts val="400"/>
              </a:spcAft>
            </a:pPr>
            <a:r>
              <a:t>• Keep data encrypted at rest as it may be sensitive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841786"/>
            <a:ext cx="3873500" cy="3264565"/>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Migration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Customers create workspaces and then realize that either they chose the wrong folder or don't want the folder to be treated as a workspace.  Today there is only a way to deactivate the workspace, but not remove it.</a:t>
            </a:r>
          </a:p>
          <a:p>
            <a:pPr>
              <a:spcAft>
                <a:spcPts val="600"/>
              </a:spcAft>
            </a:pPr>
            <a:r>
              <a:rPr sz="1100" b="1" u="none">
                <a:latin typeface="Avenir"/>
              </a:rPr>
              <a:t>User Story</a:t>
            </a:r>
          </a:p>
          <a:p>
            <a:pPr>
              <a:spcAft>
                <a:spcPts val="600"/>
              </a:spcAft>
            </a:pPr>
            <a:r>
              <a:rPr sz="1100" b="0" u="none">
                <a:latin typeface="Avenir"/>
              </a:rPr>
              <a:t>As a user I want to delete a workspace so that the folder is treated as a normal folder in Collaborate</a:t>
            </a:r>
          </a:p>
          <a:p>
            <a:pPr>
              <a:spcAft>
                <a:spcPts val="600"/>
              </a:spcAft>
            </a:pPr>
            <a:r>
              <a:rPr sz="1100" b="1" u="none">
                <a:latin typeface="Avenir"/>
              </a:rPr>
              <a:t>Feature Description</a:t>
            </a:r>
          </a:p>
          <a:p>
            <a:pPr>
              <a:spcAft>
                <a:spcPts val="400"/>
              </a:spcAft>
            </a:pPr>
            <a:r>
              <a:t>• Add new action to workspace settings to delete the workspace</a:t>
            </a:r>
          </a:p>
          <a:p>
            <a:pPr>
              <a:spcAft>
                <a:spcPts val="400"/>
              </a:spcAft>
            </a:pPr>
            <a:r>
              <a:t>• Provide options to delete the folder and to remove external access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CFS-63196</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2"/>
          <a:stretch>
            <a:fillRect/>
          </a:stretch>
        </p:blipFill>
        <p:spPr>
          <a:xfrm>
            <a:off x="4641850" y="1509203"/>
            <a:ext cx="3873500" cy="1929732"/>
          </a:xfrm>
          <a:prstGeom prst="rect">
            <a:avLst/>
          </a:prstGeom>
        </p:spPr>
      </p:pic>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Open Workspace folder in Collaborate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Users cannot easily find or navigate to collaborate folder associated with a Workspace.</a:t>
            </a:r>
          </a:p>
          <a:p>
            <a:pPr>
              <a:spcAft>
                <a:spcPts val="600"/>
              </a:spcAft>
            </a:pPr>
            <a:r>
              <a:rPr sz="1100" b="1" u="none">
                <a:latin typeface="Avenir"/>
              </a:rPr>
              <a:t>User Story</a:t>
            </a:r>
          </a:p>
          <a:p>
            <a:pPr>
              <a:spcAft>
                <a:spcPts val="600"/>
              </a:spcAft>
            </a:pPr>
            <a:r>
              <a:rPr sz="1100" b="0" u="none">
                <a:latin typeface="Avenir"/>
              </a:rPr>
              <a:t>As as internal user I want to quickly navigate to Collaborate folder from a Workspace I am working on so that I can interact within Collaborate easily.</a:t>
            </a:r>
          </a:p>
          <a:p>
            <a:pPr>
              <a:spcAft>
                <a:spcPts val="600"/>
              </a:spcAft>
            </a:pPr>
            <a:r>
              <a:rPr sz="1100" b="1" u="none">
                <a:latin typeface="Avenir"/>
              </a:rPr>
              <a:t>Feature Description</a:t>
            </a:r>
          </a:p>
          <a:p>
            <a:pPr>
              <a:spcAft>
                <a:spcPts val="600"/>
              </a:spcAft>
            </a:pPr>
            <a:r>
              <a:rPr sz="1100" b="0" u="none">
                <a:latin typeface="Avenir"/>
              </a:rPr>
              <a:t>Users will be given an option to navigate to Collaborate folder from a Workspace.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CFS-66567</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846295"/>
            <a:ext cx="3873500" cy="3255548"/>
          </a:xfrm>
          <a:prstGeom prst="rect">
            <a:avLst/>
          </a:prstGeom>
        </p:spPr>
      </p:pic>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is starting cooperation with Pax8 who owns a marketplace for MSPs offering multiple products from a variety of vendors. To support this integration, internal and customer facing applications need to be adjusted.</a:t>
            </a:r>
          </a:p>
          <a:p>
            <a:pPr>
              <a:spcAft>
                <a:spcPts val="600"/>
              </a:spcAft>
            </a:pPr>
            <a:r>
              <a:rPr sz="1100" b="1" u="none">
                <a:latin typeface="Avenir"/>
              </a:rPr>
              <a:t>User Story</a:t>
            </a:r>
          </a:p>
          <a:p>
            <a:pPr>
              <a:spcAft>
                <a:spcPts val="600"/>
              </a:spcAft>
            </a:pPr>
            <a:r>
              <a:rPr sz="1100" b="0" u="none">
                <a:latin typeface="Avenir"/>
              </a:rPr>
              <a:t>As an Egnyte staff user I want to manage a Pax8 MSP so that Egnyte can sell products through a Distributor.</a:t>
            </a:r>
          </a:p>
          <a:p>
            <a:pPr>
              <a:spcAft>
                <a:spcPts val="600"/>
              </a:spcAft>
            </a:pPr>
            <a:r>
              <a:rPr sz="1100" b="1" u="none">
                <a:latin typeface="Avenir"/>
              </a:rPr>
              <a:t>Feature Description</a:t>
            </a:r>
          </a:p>
          <a:p>
            <a:pPr>
              <a:spcAft>
                <a:spcPts val="400"/>
              </a:spcAft>
            </a:pPr>
            <a:r>
              <a:t>• Distinguish MSP partners as managed by Pax8 Distributor</a:t>
            </a:r>
          </a:p>
          <a:p>
            <a:pPr>
              <a:spcAft>
                <a:spcPts val="400"/>
              </a:spcAft>
            </a:pPr>
            <a:r>
              <a:t>• Allow Egnyte internal staff users to manage such MSPs in the Reseller dashboard</a:t>
            </a:r>
          </a:p>
          <a:p>
            <a:pPr>
              <a:spcAft>
                <a:spcPts val="400"/>
              </a:spcAft>
            </a:pPr>
            <a:r>
              <a:t>• Simplify onboarding and approval process (plan category, Pax8 planset, no CC required)</a:t>
            </a:r>
          </a:p>
          <a:p>
            <a:pPr>
              <a:spcAft>
                <a:spcPts val="400"/>
              </a:spcAft>
            </a:pPr>
            <a:r>
              <a:t>• Exclude such partners from financial processes (payments, invoicing)</a:t>
            </a:r>
          </a:p>
          <a:p>
            <a:pPr>
              <a:spcAft>
                <a:spcPts val="400"/>
              </a:spcAft>
            </a:pPr>
            <a:r>
              <a:t>• Adjust existing MSP Reseller dashboard for such partners allowing them only to:</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Businesses and researchers often struggle with the time-consuming task of conducting in-depth analysis and research, such as finding historical data or identifying trends from previous projects. This lack of efficiency can delay decision-making processes, harming productivity.</a:t>
            </a:r>
          </a:p>
          <a:p>
            <a:pPr>
              <a:spcAft>
                <a:spcPts val="600"/>
              </a:spcAft>
            </a:pPr>
            <a:r>
              <a:rPr sz="1100" b="0" u="none">
                <a:latin typeface="Avenir"/>
              </a:rPr>
              <a:t>User Story</a:t>
            </a:r>
          </a:p>
          <a:p>
            <a:pPr>
              <a:spcAft>
                <a:spcPts val="600"/>
              </a:spcAft>
            </a:pPr>
            <a:r>
              <a:rPr sz="1100" b="0" u="none">
                <a:latin typeface="Avenir"/>
              </a:rPr>
              <a:t>As a business analyst, I want a Deep Research Agent that can quickly identify similar proposals and investments by analyzing historical data, so that I can accelerate the research process and make more informed decisions based on past trends.</a:t>
            </a:r>
          </a:p>
          <a:p>
            <a:pPr>
              <a:spcAft>
                <a:spcPts val="600"/>
              </a:spcAft>
            </a:pPr>
            <a:r>
              <a:rPr sz="1100" b="0" u="none">
                <a:latin typeface="Avenir"/>
              </a:rPr>
              <a:t>Value Statement</a:t>
            </a:r>
          </a:p>
          <a:p>
            <a:pPr>
              <a:spcAft>
                <a:spcPts val="600"/>
              </a:spcAft>
            </a:pPr>
            <a:r>
              <a:rPr sz="1100" b="0" u="none">
                <a:latin typeface="Avenir"/>
              </a:rPr>
              <a:t>Introducing the Deep Research Agent provides:</a:t>
            </a:r>
          </a:p>
          <a:p>
            <a:pPr>
              <a:spcAft>
                <a:spcPts val="400"/>
              </a:spcAft>
            </a:pPr>
            <a:r>
              <a:t>• Time Savings: Automates the labor-intensive process of sifting through historical data, drastically reducing the time spent on research from months to mere days or hours.</a:t>
            </a:r>
          </a:p>
          <a:p>
            <a:pPr>
              <a:spcAft>
                <a:spcPts val="400"/>
              </a:spcAft>
            </a:pPr>
            <a:r>
              <a:t>• Increased Productivity: Allows employees to focus on higher-value tasks by automating repetitive research activities.</a:t>
            </a:r>
          </a:p>
          <a:p>
            <a:pPr>
              <a:spcAft>
                <a:spcPts val="400"/>
              </a:spcAft>
            </a:pPr>
            <a:r>
              <a:t>• Cost Efficiency: Reduces the need for extensive manual labor, resulting in lower operational costs associated with research and analysis.</a:t>
            </a:r>
          </a:p>
          <a:p>
            <a:pPr>
              <a:spcAft>
                <a:spcPts val="400"/>
              </a:spcAft>
            </a:pPr>
            <a:r>
              <a:t>• Data Utilization: Maximizes the value derived from existing historical data, ensuring that past learnings are effectively utilized in future projects.</a:t>
            </a:r>
          </a:p>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CFS-67394</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3"/>
          <a:stretch>
            <a:fillRect/>
          </a:stretch>
        </p:blipFill>
        <p:spPr>
          <a:xfrm>
            <a:off x="4641850" y="1186251"/>
            <a:ext cx="3873500" cy="2575636"/>
          </a:xfrm>
          <a:prstGeom prst="rect">
            <a:avLst/>
          </a:prstGeom>
        </p:spPr>
      </p:pic>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frequently receive lists of questions from clients regarding products, services, and compliances, which require significant time and effort to answer. Often, these questions have already been answered in previous requests or can be found in existing documents. The repetitive nature of this task hinders productivity and wastes valuable time.</a:t>
            </a:r>
          </a:p>
          <a:p>
            <a:pPr>
              <a:spcAft>
                <a:spcPts val="600"/>
              </a:spcAft>
            </a:pPr>
            <a:r>
              <a:rPr sz="1100" b="0" u="none">
                <a:latin typeface="Avenir"/>
              </a:rPr>
              <a:t>User Story</a:t>
            </a:r>
          </a:p>
          <a:p>
            <a:pPr>
              <a:spcAft>
                <a:spcPts val="600"/>
              </a:spcAft>
            </a:pPr>
            <a:r>
              <a:rPr sz="1100" b="0" u="none">
                <a:latin typeface="Avenir"/>
              </a:rPr>
              <a:t>As a user, I want to submit a list of questions (text, excel, pdf, doc) to a Questionnaire Agent and point it to a collection of documents in Egnyte (files or folders) that contain the answers. I expect the Q&amp;A response (text or a document) to be ready for my review, with unanswered questions highlighted for easy review and completion. I should be able to submit the response on Egnyte and further edit it as needed.</a:t>
            </a:r>
          </a:p>
          <a:p>
            <a:pPr>
              <a:spcAft>
                <a:spcPts val="600"/>
              </a:spcAft>
            </a:pPr>
            <a:r>
              <a:rPr sz="1100" b="0" u="none">
                <a:latin typeface="Avenir"/>
              </a:rPr>
              <a:t>Value Statement</a:t>
            </a:r>
          </a:p>
          <a:p>
            <a:pPr>
              <a:spcAft>
                <a:spcPts val="400"/>
              </a:spcAft>
            </a:pPr>
            <a:r>
              <a:t>• Time Efficiency: Automates the process of finding answers to repetitive questions, significantly reducing the time spent on each information request.</a:t>
            </a:r>
          </a:p>
          <a:p>
            <a:pPr>
              <a:spcAft>
                <a:spcPts val="400"/>
              </a:spcAft>
            </a:pPr>
            <a:r>
              <a:t>• Enhanced Productivity: Allows users to focus on higher-value tasks by freeing them from the repetitive chore of answering similar questions.</a:t>
            </a:r>
          </a:p>
          <a:p>
            <a:pPr>
              <a:spcAft>
                <a:spcPts val="400"/>
              </a:spcAft>
            </a:pPr>
            <a:r>
              <a:t>• Improved Accuracy: Ensures consistent and accurate answers by pulling information from established and vetted documents.</a:t>
            </a:r>
          </a:p>
          <a:p>
            <a:pPr>
              <a:spcAft>
                <a:spcPts val="400"/>
              </a:spcAft>
            </a:pPr>
            <a:r>
              <a:t>• Easy Review and Editing: Identifies unanswered questions for quick review, and allows for easy submission and editing in Egnyte, ensuring thorough and tailored responses.</a:t>
            </a:r>
          </a:p>
          <a:p>
            <a:pPr>
              <a:spcAft>
                <a:spcPts val="400"/>
              </a:spcAft>
            </a:pPr>
            <a:r>
              <a:t>• Resource Optimization: Maximizes utilization of existing documentation, reducing the need to recreate responses and minimizing redundancy.</a:t>
            </a:r>
          </a:p>
          <a:p>
            <a:pPr>
              <a:spcAft>
                <a:spcPts val="600"/>
              </a:spcAft>
            </a:pPr>
            <a:r>
              <a:rPr sz="1100" b="0" u="none">
                <a:latin typeface="Avenir"/>
              </a:rPr>
              <a:t>Seeding the Questionnaire Agent template will make it easier for users to adopt, ensuring they can start experiencing these benefits immediately upon implementation.</a:t>
            </a:r>
          </a:p>
          <a:p>
            <a:pPr>
              <a:spcAft>
                <a:spcPts val="600"/>
              </a:spcAft>
            </a:pPr>
            <a:r>
              <a:rPr sz="1100" b="0" u="none">
                <a:latin typeface="Avenir"/>
              </a:rPr>
              <a:t>Confluence page:</a:t>
            </a:r>
          </a:p>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CFS-67393</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3"/>
          <a:stretch>
            <a:fillRect/>
          </a:stretch>
        </p:blipFill>
        <p:spPr>
          <a:xfrm>
            <a:off x="4641850" y="1263600"/>
            <a:ext cx="3873500" cy="2420937"/>
          </a:xfrm>
          <a:prstGeom prst="rect">
            <a:avLst/>
          </a:prstGeom>
        </p:spPr>
      </p:pic>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New users often face challenges when adopting AI agents due to lack of familiarity and difficulty in configuring them to meet specific needs. This initial barrier can slow down the adoption process, reducing the potential benefits of task automation.</a:t>
            </a:r>
          </a:p>
          <a:p>
            <a:pPr>
              <a:spcAft>
                <a:spcPts val="600"/>
              </a:spcAft>
            </a:pPr>
            <a:r>
              <a:rPr sz="1100" b="0" u="none">
                <a:latin typeface="Avenir"/>
              </a:rPr>
              <a:t>User Story</a:t>
            </a:r>
          </a:p>
          <a:p>
            <a:pPr>
              <a:spcAft>
                <a:spcPts val="600"/>
              </a:spcAft>
            </a:pPr>
            <a:r>
              <a:rPr sz="1100" b="0" u="none">
                <a:latin typeface="Avenir"/>
              </a:rPr>
              <a:t>As a new user of the AI Agents platform, I want pre-configured agent templates available at the start, so that I can quickly set up and begin using these tools without needing extensive customization, thereby experiencing the benefits of automation sooner.</a:t>
            </a:r>
          </a:p>
          <a:p>
            <a:pPr>
              <a:spcAft>
                <a:spcPts val="600"/>
              </a:spcAft>
            </a:pPr>
            <a:r>
              <a:rPr sz="1100" b="0" u="none">
                <a:latin typeface="Avenir"/>
              </a:rPr>
              <a:t>Value Added</a:t>
            </a:r>
          </a:p>
          <a:p>
            <a:pPr>
              <a:spcAft>
                <a:spcPts val="400"/>
              </a:spcAft>
            </a:pPr>
            <a:r>
              <a:t>• Faster Onboarding: New users can quickly get started with minimal setup time, which reduces the learning curve and speeds up adoption.</a:t>
            </a:r>
          </a:p>
          <a:p>
            <a:pPr>
              <a:spcAft>
                <a:spcPts val="400"/>
              </a:spcAft>
            </a:pPr>
            <a:r>
              <a:t>• Ease of Use: Pre-configured templates simplify the initial experience, making it less intimidating for users who are not tech-savvy.</a:t>
            </a:r>
          </a:p>
          <a:p>
            <a:pPr>
              <a:spcAft>
                <a:spcPts val="400"/>
              </a:spcAft>
            </a:pPr>
            <a:r>
              <a:t>• Immediate ROI: Users can achieve immediate productivity gains from automation, showcasing the value of AI agents promptly.</a:t>
            </a:r>
          </a:p>
          <a:p>
            <a:pPr>
              <a:spcAft>
                <a:spcPts val="400"/>
              </a:spcAft>
            </a:pPr>
            <a:r>
              <a:t>• Flexibility: While templates provide a good starting point, they can be customized later as users become more comfortable with the platform.</a:t>
            </a:r>
          </a:p>
          <a:p>
            <a:pPr>
              <a:spcAft>
                <a:spcPts val="400"/>
              </a:spcAft>
            </a:pPr>
            <a:r>
              <a:t>• Increased User Satisfaction: Easy access to ready-made solutions enhances user experience and satisfaction, encouraging continued use and exploration of more advanced functionalities.</a:t>
            </a:r>
          </a:p>
          <a:p>
            <a:pPr>
              <a:spcAft>
                <a:spcPts val="600"/>
              </a:spcAft>
            </a:pPr>
            <a:r>
              <a:rPr sz="1100" b="1" u="none">
                <a:latin typeface="Avenir"/>
              </a:rPr>
              <a:t>Agent Template examples:</a:t>
            </a:r>
          </a:p>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10"/>
              </a:rPr>
              <a:t>View in Productboard</a:t>
            </a:r>
          </a:p>
        </p:txBody>
      </p:sp>
      <p:sp>
        <p:nvSpPr>
          <p:cNvPr id="6" name="Text Placeholder 5"/>
          <p:cNvSpPr>
            <a:spLocks noGrp="1"/>
          </p:cNvSpPr>
          <p:nvPr>
            <p:ph type="body" idx="12" sz="quarter"/>
          </p:nvPr>
        </p:nvSpPr>
        <p:spPr/>
        <p:txBody>
          <a:bodyPr/>
          <a:lstStyle/>
          <a:p>
            <a:r>
              <a:rPr sz="1100">
                <a:latin typeface="Avenir"/>
                <a:hlinkClick r:id="rId11"/>
              </a:rPr>
              <a:t>CFS-65268</a:t>
            </a:r>
          </a:p>
        </p:txBody>
      </p:sp>
      <p:sp>
        <p:nvSpPr>
          <p:cNvPr id="7" name="Text Placeholder 6"/>
          <p:cNvSpPr>
            <a:spLocks noGrp="1"/>
          </p:cNvSpPr>
          <p:nvPr>
            <p:ph type="body" idx="13" sz="quarter"/>
          </p:nvPr>
        </p:nvSpPr>
        <p:spPr/>
        <p:txBody>
          <a:bodyPr/>
          <a:lstStyle/>
          <a:p>
            <a:r>
              <a:rPr sz="1100">
                <a:latin typeface="Avenir"/>
                <a:hlinkClick r:id="rId12"/>
              </a:rPr>
              <a:t>Link to requirements</a:t>
            </a:r>
          </a:p>
        </p:txBody>
      </p:sp>
      <p:pic>
        <p:nvPicPr>
          <p:cNvPr id="8" name="Picture 7" descr="image.png"/>
          <p:cNvPicPr>
            <a:picLocks noChangeAspect="1"/>
          </p:cNvPicPr>
          <p:nvPr/>
        </p:nvPicPr>
        <p:blipFill>
          <a:blip r:embed="rId9"/>
          <a:stretch>
            <a:fillRect/>
          </a:stretch>
        </p:blipFill>
        <p:spPr>
          <a:xfrm>
            <a:off x="4641850" y="1263600"/>
            <a:ext cx="3873500" cy="2420937"/>
          </a:xfrm>
          <a:prstGeom prst="rect">
            <a:avLst/>
          </a:prstGeom>
        </p:spPr>
      </p:pic>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Many businesses are burdened by time-consuming and repetitive tasks that reduce overall productivity and employee engagement. This inefficiency prevents employees from focusing on higher-value work that could contribute more significantly to the company's growth and success.</a:t>
            </a:r>
          </a:p>
          <a:p>
            <a:pPr>
              <a:spcAft>
                <a:spcPts val="600"/>
              </a:spcAft>
            </a:pPr>
            <a:r>
              <a:rPr sz="1100" b="1" u="none">
                <a:latin typeface="Avenir"/>
              </a:rPr>
              <a:t>User story:</a:t>
            </a:r>
          </a:p>
          <a:p>
            <a:pPr>
              <a:spcAft>
                <a:spcPts val="600"/>
              </a:spcAft>
            </a:pPr>
            <a:r>
              <a:rPr sz="1100" b="0" u="none">
                <a:latin typeface="Avenir"/>
              </a:rPr>
              <a:t>As a business owner, I want AI agents to automate repetitive and time-consuming tasks so that my employees can focus on strategic and creative efforts that drive the business forward.</a:t>
            </a:r>
          </a:p>
          <a:p>
            <a:pPr>
              <a:spcAft>
                <a:spcPts val="600"/>
              </a:spcAft>
            </a:pPr>
            <a:r>
              <a:rPr sz="1100" b="1" u="none">
                <a:latin typeface="Avenir"/>
              </a:rPr>
              <a:t>Value Statement:</a:t>
            </a:r>
          </a:p>
          <a:p>
            <a:pPr>
              <a:spcAft>
                <a:spcPts val="400"/>
              </a:spcAft>
            </a:pPr>
            <a:r>
              <a:t>• 24/7 operational capability, ensuring tasks are completed even outside regular business hours.</a:t>
            </a:r>
          </a:p>
          <a:p>
            <a:pPr>
              <a:spcAft>
                <a:spcPts val="400"/>
              </a:spcAft>
            </a:pPr>
            <a:r>
              <a:t>• Increased productivity as employees can refocus their time on more valuable activities.</a:t>
            </a:r>
          </a:p>
          <a:p>
            <a:pPr>
              <a:spcAft>
                <a:spcPts val="600"/>
              </a:spcAft>
            </a:pPr>
            <a:r>
              <a:rPr sz="1100" b="0" u="none">
                <a:latin typeface="Avenir"/>
              </a:rPr>
              <a:t>Confluence Page</a:t>
            </a:r>
            <a:r>
              <a:rPr sz="1100" b="0" u="sng">
                <a:latin typeface="Avenir"/>
                <a:hlinkClick r:id="rId2"/>
              </a:rPr>
              <a:t>https://egnyte.atlassian.net/wiki/spaces/CFS/pages/1227161693/Agents+Introduction+in+Egnyte+Platform+WIP#Create-your-own-Agent</a:t>
            </a:r>
          </a:p>
          <a:p>
            <a:pPr>
              <a:spcAft>
                <a:spcPts val="600"/>
              </a:spcAft>
            </a:pPr>
            <a:r>
              <a:rPr sz="1100" b="0" u="none">
                <a:latin typeface="Avenir"/>
              </a:rPr>
              <a:t>Figma Link</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4"/>
          <a:stretch>
            <a:fillRect/>
          </a:stretch>
        </p:blipFill>
        <p:spPr>
          <a:xfrm>
            <a:off x="4641850" y="1186251"/>
            <a:ext cx="3873500" cy="2575636"/>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6"/>
              </a:rPr>
              <a:t>Link to requirements</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Disable File Actions During Co-Edit Session</a:t>
            </a:r>
          </a:p>
        </p:txBody>
      </p:sp>
      <p:sp>
        <p:nvSpPr>
          <p:cNvPr id="3" name="Content Placeholder 2"/>
          <p:cNvSpPr>
            <a:spLocks noGrp="1"/>
          </p:cNvSpPr>
          <p:nvPr>
            <p:ph idx="1" sz="half"/>
          </p:nvPr>
        </p:nvSpPr>
        <p:spPr/>
        <p:txBody>
          <a:bodyPr/>
          <a:lstStyle/>
          <a:p>
            <a:pPr>
              <a:spcAft>
                <a:spcPts val="400"/>
              </a:spcAft>
            </a:pPr>
            <a:r>
              <a:t>1. Disabling Rename, Move and Delete action with a proper tooltip when Co-editing session is in progress.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E2E Connector - Bidirectional Sync</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instance modification from template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upload request template cannot be modified at all while creating an upload request instance. The customers would like to remove specific document(s) or mark them optional while creating a request instance.</a:t>
            </a:r>
          </a:p>
          <a:p>
            <a:pPr>
              <a:spcAft>
                <a:spcPts val="600"/>
              </a:spcAft>
            </a:pPr>
            <a:r>
              <a:rPr sz="1100" b="1" u="none">
                <a:latin typeface="Avenir"/>
              </a:rPr>
              <a:t>User Story</a:t>
            </a:r>
          </a:p>
          <a:p>
            <a:pPr>
              <a:spcAft>
                <a:spcPts val="600"/>
              </a:spcAft>
            </a:pPr>
            <a:r>
              <a:rPr sz="1100" b="0" u="none">
                <a:latin typeface="Avenir"/>
              </a:rPr>
              <a:t>As an Egnyte Domain user, I would like to modify the documents from a template while creating an upload request so that I can modify the existing template to request specific documents based on specific criteria.</a:t>
            </a:r>
          </a:p>
          <a:p>
            <a:pPr>
              <a:spcAft>
                <a:spcPts val="600"/>
              </a:spcAft>
            </a:pPr>
            <a:r>
              <a:rPr sz="1100" b="1" u="none">
                <a:latin typeface="Avenir"/>
              </a:rPr>
              <a:t>Feature Description</a:t>
            </a:r>
          </a:p>
          <a:p>
            <a:pPr>
              <a:spcAft>
                <a:spcPts val="400"/>
              </a:spcAft>
            </a:pPr>
            <a:r>
              <a:t>• While creating an upload request instance, allow users to mark a document as optional or remove the document from a template.</a:t>
            </a:r>
          </a:p>
          <a:p>
            <a:pPr>
              <a:spcAft>
                <a:spcPts val="400"/>
              </a:spcAft>
            </a:pPr>
            <a:r>
              <a:t>• Provide a setting in the template to control the modification action while creating an upload request instance.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CFS-67186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Copilot in MS Office apps research</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Copilot is positioned as an alternative to MS Copilot,  A significant limitation of MS Copilot is that it does not allow integration with Egnyte-stored content or any other third-party storage providers—it is restricted to SharePoint storage only.</a:t>
            </a:r>
          </a:p>
          <a:p>
            <a:pPr>
              <a:spcAft>
                <a:spcPts val="600"/>
              </a:spcAft>
            </a:pPr>
            <a:r>
              <a:rPr sz="1100" b="0" u="none">
                <a:latin typeface="Avenir"/>
              </a:rPr>
              <a:t>To truly differentiate Egnyte Copilot and enhance its value, we must expand its integration across Microsoft 365 apps (Word, PowerPoint, Excel, Outlook, and potentially others), enabling AI-driven assistance regardless of where the files are stored.</a:t>
            </a:r>
          </a:p>
          <a:p>
            <a:pPr>
              <a:spcAft>
                <a:spcPts val="600"/>
              </a:spcAft>
            </a:pPr>
            <a:r>
              <a:rPr sz="1100" b="1" u="none">
                <a:latin typeface="Avenir"/>
              </a:rPr>
              <a:t>Use Case</a:t>
            </a:r>
          </a:p>
          <a:p>
            <a:pPr>
              <a:spcAft>
                <a:spcPts val="600"/>
              </a:spcAft>
            </a:pPr>
            <a:r>
              <a:rPr sz="1100" b="0" u="none">
                <a:latin typeface="Avenir"/>
              </a:rPr>
              <a:t>Introducing Egnyte Copilot plugins for Microsoft 365 apps will enable users to:</a:t>
            </a:r>
          </a:p>
          <a:p>
            <a:pPr>
              <a:spcAft>
                <a:spcPts val="400"/>
              </a:spcAft>
            </a:pPr>
            <a:r>
              <a:t>• Access Egnyte AI-powered assistance within Word, PowerPoint, Excel, MS Teams, and Outlook.</a:t>
            </a:r>
          </a:p>
          <a:p>
            <a:pPr>
              <a:spcAft>
                <a:spcPts val="400"/>
              </a:spcAft>
            </a:pPr>
            <a:r>
              <a:t>• Use Egnyte AI features seamlessly within the Microsoft ecosystem without requiring MS Copilot.</a:t>
            </a:r>
          </a:p>
          <a:p>
            <a:pPr>
              <a:spcAft>
                <a:spcPts val="600"/>
              </a:spcAft>
            </a:pPr>
            <a:r>
              <a:rPr sz="1100" b="1" u="none">
                <a:latin typeface="Avenir"/>
              </a:rPr>
              <a:t>Current Solution &amp; Gap</a:t>
            </a:r>
          </a:p>
          <a:p>
            <a:pPr>
              <a:spcAft>
                <a:spcPts val="400"/>
              </a:spcAft>
            </a:pPr>
            <a:r>
              <a:t>• Users must pay for MS Copilot to access AI-powered features in Microsoft 365 apps.</a:t>
            </a:r>
          </a:p>
          <a:p>
            <a:pPr>
              <a:spcAft>
                <a:spcPts val="400"/>
              </a:spcAft>
            </a:pPr>
            <a:r>
              <a:t>• MS Copilot does not support third-party storage providers, including Egnyte.</a:t>
            </a:r>
          </a:p>
          <a:p>
            <a:pPr>
              <a:spcAft>
                <a:spcPts val="600"/>
              </a:spcAft>
            </a:pPr>
            <a:r>
              <a:rPr sz="1100" b="1" u="none">
                <a:latin typeface="Avenir"/>
              </a:rPr>
              <a:t>Proposed Solution</a:t>
            </a:r>
          </a:p>
          <a:p>
            <a:pPr>
              <a:spcAft>
                <a:spcPts val="600"/>
              </a:spcAft>
            </a:pPr>
            <a:r>
              <a:rPr sz="1100" b="0" u="none">
                <a:latin typeface="Avenir"/>
              </a:rPr>
              <a:t>Develop</a:t>
            </a:r>
            <a:r>
              <a:rPr sz="1100" b="1" u="none">
                <a:latin typeface="Avenir"/>
              </a:rPr>
              <a:t>Egnyte Copilot plugins</a:t>
            </a:r>
            <a:r>
              <a:rPr sz="1100" b="0" u="none">
                <a:latin typeface="Avenir"/>
              </a:rPr>
              <a:t>for Microsoft 365 apps, powered by Egnyte AI, to provide essential AI-driven assistance:</a:t>
            </a:r>
          </a:p>
          <a:p>
            <a:pPr>
              <a:spcAft>
                <a:spcPts val="400"/>
              </a:spcAft>
            </a:pPr>
            <a:r>
              <a:t>• Word</a:t>
            </a:r>
          </a:p>
          <a:p>
            <a:pPr>
              <a:spcAft>
                <a:spcPts val="400"/>
              </a:spcAft>
            </a:pPr>
            <a:r>
              <a:t>• PowerPoint</a:t>
            </a:r>
          </a:p>
          <a:p>
            <a:pPr>
              <a:spcAft>
                <a:spcPts val="400"/>
              </a:spcAft>
            </a:pPr>
            <a:r>
              <a:t>• Excel</a:t>
            </a:r>
          </a:p>
          <a:p>
            <a:pPr>
              <a:spcAft>
                <a:spcPts val="400"/>
              </a:spcAft>
            </a:pPr>
            <a:r>
              <a:t>• MS Teams</a:t>
            </a:r>
          </a:p>
          <a:p>
            <a:pPr>
              <a:spcAft>
                <a:spcPts val="400"/>
              </a:spcAft>
            </a:pPr>
            <a:r>
              <a:t>• Outlook</a:t>
            </a:r>
          </a:p>
          <a:p>
            <a:pPr>
              <a:spcAft>
                <a:spcPts val="600"/>
              </a:spcAft>
            </a:pPr>
            <a:r>
              <a:rPr sz="1100" b="1" u="none">
                <a:latin typeface="Avenir"/>
              </a:rPr>
              <a:t>Importance &amp; Business Impact</a:t>
            </a:r>
          </a:p>
          <a:p>
            <a:pPr>
              <a:spcAft>
                <a:spcPts val="400"/>
              </a:spcAft>
            </a:pPr>
            <a:r>
              <a:t>• Competitive Advantage – Differentiates Egnyte Copilot from MS Copilot by supporting third-party apps integration. Users must pay for and use MS Copilot</a:t>
            </a:r>
          </a:p>
          <a:p>
            <a:pPr>
              <a:spcAft>
                <a:spcPts val="400"/>
              </a:spcAft>
            </a:pPr>
            <a:r>
              <a:t>• Customer Demand – Enables users to use AI-driven assistance with Egnyte files inside Microsoft 365 apps.</a:t>
            </a:r>
          </a:p>
          <a:p>
            <a:pPr>
              <a:spcAft>
                <a:spcPts val="400"/>
              </a:spcAft>
            </a:pPr>
            <a:r>
              <a:t>• Revenue &amp; Adoption Growth – Increases Egnyte adoption within organizations using Microsoft 365 without MS Copilot.</a:t>
            </a:r>
          </a:p>
          <a:p>
            <a:pPr>
              <a:spcAft>
                <a:spcPts val="600"/>
              </a:spcAft>
            </a:pPr>
            <a:r>
              <a:rPr sz="1100" b="1" u="none">
                <a:latin typeface="Avenir"/>
              </a:rPr>
              <a:t>Relevant Links or Details</a:t>
            </a:r>
          </a:p>
          <a:p>
            <a:pPr>
              <a:spcAft>
                <a:spcPts val="600"/>
              </a:spcAft>
            </a:pPr>
            <a:r>
              <a:rPr sz="1100" b="0" u="none">
                <a:latin typeface="Avenir"/>
              </a:rPr>
              <a:t>🚀</a:t>
            </a:r>
            <a:r>
              <a:rPr sz="1100" b="1" u="none">
                <a:latin typeface="Avenir"/>
              </a:rPr>
              <a:t>Upcoming CFS API (Q2)</a:t>
            </a:r>
            <a:r>
              <a:rPr sz="1100" b="0" u="none">
                <a:latin typeface="Avenir"/>
              </a:rPr>
              <a:t>– Enables deeper integration of Egnyte AI with Microsoft apps.</a:t>
            </a:r>
          </a:p>
          <a:p>
            <a:pPr>
              <a:spcAft>
                <a:spcPts val="600"/>
              </a:spcAft>
            </a:pPr>
            <a:r>
              <a:rPr sz="1100" b="1" u="none">
                <a:latin typeface="Avenir"/>
              </a:rPr>
              <a:t>Next Steps</a:t>
            </a:r>
          </a:p>
          <a:p>
            <a:pPr>
              <a:spcAft>
                <a:spcPts val="600"/>
              </a:spcAft>
            </a:pPr>
            <a:r>
              <a:rPr sz="1100" b="0" u="none">
                <a:latin typeface="Avenir"/>
              </a:rPr>
              <a:t>1.</a:t>
            </a:r>
            <a:r>
              <a:rPr sz="1100" b="1" u="none">
                <a:latin typeface="Avenir"/>
              </a:rPr>
              <a:t>Q2: Utilize CFS API</a:t>
            </a:r>
            <a:r>
              <a:rPr sz="1100" b="0" u="none">
                <a:latin typeface="Avenir"/>
              </a:rPr>
              <a:t>– Develop integration points for Egnyte AI within Microsoft 365 apps.</a:t>
            </a:r>
          </a:p>
          <a:p>
            <a:pPr>
              <a:spcAft>
                <a:spcPts val="600"/>
              </a:spcAft>
            </a:pPr>
            <a:r>
              <a:rPr sz="1100" b="0" u="none">
                <a:latin typeface="Avenir"/>
              </a:rPr>
              <a:t>2.</a:t>
            </a:r>
            <a:r>
              <a:rPr sz="1100" b="1" u="none">
                <a:latin typeface="Avenir"/>
              </a:rPr>
              <a:t>Q3: Develop &amp; Pilot Plugins</a:t>
            </a:r>
            <a:r>
              <a:rPr sz="1100" b="0" u="none">
                <a:latin typeface="Avenir"/>
              </a:rPr>
              <a:t>– Test AI-powered Egnyte Copilot features in select Microsoft applications.</a:t>
            </a:r>
          </a:p>
          <a:p>
            <a:pPr>
              <a:spcAft>
                <a:spcPts val="600"/>
              </a:spcAft>
            </a:pPr>
            <a:r>
              <a:rPr sz="1100" b="0" u="none">
                <a:latin typeface="Avenir"/>
              </a:rPr>
              <a:t>3.</a:t>
            </a:r>
            <a:r>
              <a:rPr sz="1100" b="1" u="none">
                <a:latin typeface="Avenir"/>
              </a:rPr>
              <a:t>Q4: Full Rollout</a:t>
            </a:r>
            <a:r>
              <a:rPr sz="1100" b="0" u="none">
                <a:latin typeface="Avenir"/>
              </a:rPr>
              <a:t>– Launch Egnyte Copilot functionality across Microsoft 365 apps.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 Teams - Custom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Requirements &amp; Features</a:t>
            </a:r>
          </a:p>
          <a:p>
            <a:pPr>
              <a:spcAft>
                <a:spcPts val="400"/>
              </a:spcAft>
            </a:pPr>
            <a:r>
              <a:t>1. </a:t>
            </a:r>
            <a:r>
              <a:rPr sz="1100" b="1" u="none">
                <a:latin typeface="Avenir"/>
              </a:rPr>
              <a:t>Disable New Folder Creation in MS Teams Integration</a:t>
            </a:r>
          </a:p>
          <a:p>
            <a:pPr>
              <a:spcAft>
                <a:spcPts val="600"/>
              </a:spcAft>
            </a:pPr>
            <a:r>
              <a:rPr sz="1100" b="0" u="none">
                <a:latin typeface="Avenir"/>
              </a:rPr>
              <a:t>•	Prevent users from creating new folders within Egnyte via MS Teams.</a:t>
            </a:r>
          </a:p>
          <a:p>
            <a:pPr>
              <a:spcAft>
                <a:spcPts val="600"/>
              </a:spcAft>
            </a:pPr>
            <a:r>
              <a:rPr sz="1100" b="0" u="none">
                <a:latin typeface="Avenir"/>
              </a:rPr>
              <a:t>•	Restriction should apply across all MS Teams channels and chats where the integration is enabled.</a:t>
            </a:r>
          </a:p>
          <a:p>
            <a:pPr>
              <a:spcAft>
                <a:spcPts val="600"/>
              </a:spcAft>
            </a:pPr>
            <a:r>
              <a:rPr sz="1100" b="0" u="none">
                <a:latin typeface="Avenir"/>
              </a:rPr>
              <a:t>•	Admins should have the option to toggle this restriction via settings.</a:t>
            </a:r>
          </a:p>
          <a:p>
            <a:pPr>
              <a:spcAft>
                <a:spcPts val="600"/>
              </a:spcAft>
            </a:pPr>
            <a:r>
              <a:rPr sz="1100" b="0" u="none">
                <a:latin typeface="Avenir"/>
              </a:rPr>
              <a:t>•	JIRA Reference</a:t>
            </a:r>
            <a:r>
              <a:rPr sz="1100" b="0" u="sng">
                <a:latin typeface="Avenir"/>
                <a:hlinkClick r:id="rId2"/>
              </a:rPr>
              <a:t>COM-268</a:t>
            </a:r>
            <a:r>
              <a:rPr sz="1100" b="0" u="none">
                <a:latin typeface="Avenir"/>
              </a:rPr>
              <a:t>(RB Request)</a:t>
            </a:r>
            <a:r>
              <a:rPr sz="1100" b="0" u="sng">
                <a:latin typeface="Avenir"/>
                <a:hlinkClick r:id="rId3"/>
              </a:rPr>
              <a:t>https://jira.egnyte-it.com/browse/SER-3461</a:t>
            </a:r>
            <a:r>
              <a:rPr sz="1100" b="0" u="none">
                <a:latin typeface="Avenir"/>
              </a:rPr>
              <a:t>(pfluger request)</a:t>
            </a:r>
          </a:p>
          <a:p>
            <a:pPr>
              <a:spcAft>
                <a:spcPts val="600"/>
              </a:spcAft>
            </a:pPr>
            <a:r>
              <a:rPr sz="1100" b="1" u="none">
                <a:latin typeface="Avenir"/>
              </a:rPr>
              <a:t>2. Remove Recents &amp; All Files in Messaging Extension</a:t>
            </a:r>
          </a:p>
          <a:p>
            <a:pPr>
              <a:spcAft>
                <a:spcPts val="600"/>
              </a:spcAft>
            </a:pPr>
            <a:r>
              <a:rPr sz="1100" b="0" u="none">
                <a:latin typeface="Avenir"/>
              </a:rPr>
              <a:t>•	Remove the Recents and All Files views in the MS Teams messaging extension\.</a:t>
            </a:r>
          </a:p>
          <a:p>
            <a:pPr>
              <a:spcAft>
                <a:spcPts val="600"/>
              </a:spcAft>
            </a:pPr>
            <a:r>
              <a:rPr sz="1100" b="0" u="none">
                <a:latin typeface="Avenir"/>
              </a:rPr>
              <a:t>•	This will prevent users from sharing unwanted or sensitive files by limiting file selection\.</a:t>
            </a:r>
            <a:r>
              <a:rPr sz="1100" b="0" u="none">
                <a:latin typeface="Avenir"/>
              </a:rPr>
              <a:t>•	Admins should be able to control file visibility settings via integration settings\.</a:t>
            </a:r>
          </a:p>
          <a:p>
            <a:pPr>
              <a:spcAft>
                <a:spcPts val="600"/>
              </a:spcAft>
            </a:pPr>
            <a:r>
              <a:rPr sz="1100" b="1" u="none">
                <a:latin typeface="Avenir"/>
              </a:rPr>
              <a:t>3. Custom Tab Addition Without Admin Setup Completion</a:t>
            </a:r>
          </a:p>
          <a:p>
            <a:pPr>
              <a:spcAft>
                <a:spcPts val="600"/>
              </a:spcAft>
            </a:pPr>
            <a:r>
              <a:rPr sz="1100" b="0" u="none">
                <a:latin typeface="Avenir"/>
              </a:rPr>
              <a:t>•	Currently, users can add a custom Egnyte tab even if the admin has not completed the setup\.</a:t>
            </a:r>
            <a:r>
              <a:rPr sz="1100" b="0" u="none">
                <a:latin typeface="Avenir"/>
              </a:rPr>
              <a:t>•	Implement a restriction preventing tab addition until the admin setup is fully completed\.</a:t>
            </a:r>
          </a:p>
          <a:p>
            <a:pPr>
              <a:spcAft>
                <a:spcPts val="600"/>
              </a:spcAft>
            </a:pPr>
            <a:r>
              <a:rPr sz="1100" b="1" u="none">
                <a:latin typeface="Avenir"/>
              </a:rPr>
              <a:t>4. Enable MS Teams Add-in for Selected Teams/Channels Only</a:t>
            </a:r>
          </a:p>
          <a:p>
            <a:pPr>
              <a:spcAft>
                <a:spcPts val="600"/>
              </a:spcAft>
            </a:pPr>
            <a:r>
              <a:rPr sz="1100" b="0" u="none">
                <a:latin typeface="Avenir"/>
              </a:rPr>
              <a:t>•	Allow admins to enable Egnyte integration selectively for specific MS Teams teams or channels instead of applying it across the entire organization\.</a:t>
            </a:r>
          </a:p>
          <a:p>
            <a:pPr>
              <a:spcAft>
                <a:spcPts val="600"/>
              </a:spcAft>
            </a:pPr>
            <a:r>
              <a:rPr sz="1100" b="0" u="none">
                <a:latin typeface="Avenir"/>
              </a:rPr>
              <a:t>•	Admins should be able to define allowed Teams\/Channels from the Egnyte Admin Panel\.</a:t>
            </a:r>
          </a:p>
          <a:p>
            <a:pPr>
              <a:spcAft>
                <a:spcPts val="600"/>
              </a:spcAft>
            </a:pPr>
            <a:r>
              <a:rPr sz="1100" b="1" u="none">
                <a:latin typeface="Avenir"/>
              </a:rPr>
              <a:t>Business Justification &amp; Impact</a:t>
            </a:r>
          </a:p>
          <a:p>
            <a:pPr>
              <a:spcAft>
                <a:spcPts val="600"/>
              </a:spcAft>
            </a:pPr>
            <a:r>
              <a:rPr sz="1100" b="0" u="none">
                <a:latin typeface="Avenir"/>
              </a:rPr>
              <a:t>✔</a:t>
            </a:r>
            <a:r>
              <a:rPr sz="1100" b="1" u="none">
                <a:latin typeface="Avenir"/>
              </a:rPr>
              <a:t>Security &amp; Compliance</a:t>
            </a:r>
            <a:r>
              <a:rPr sz="1100" b="0" u="none">
                <a:latin typeface="Avenir"/>
              </a:rPr>
              <a:t>– Prevents unauthorized folder creation and limits the risk of</a:t>
            </a:r>
            <a:r>
              <a:rPr sz="1100" b="1" u="none">
                <a:latin typeface="Avenir"/>
              </a:rPr>
              <a:t>accidental file sharing</a:t>
            </a:r>
            <a:r>
              <a:rPr sz="1100" b="0" u="none">
                <a:latin typeface="Avenir"/>
              </a:rPr>
              <a:t>.</a:t>
            </a:r>
          </a:p>
          <a:p>
            <a:pPr>
              <a:spcAft>
                <a:spcPts val="600"/>
              </a:spcAft>
            </a:pPr>
            <a:r>
              <a:rPr sz="1100" b="0" u="none">
                <a:latin typeface="Avenir"/>
              </a:rPr>
              <a:t>✔</a:t>
            </a:r>
            <a:r>
              <a:rPr sz="1100" b="1" u="none">
                <a:latin typeface="Avenir"/>
              </a:rPr>
              <a:t>User Experience</a:t>
            </a:r>
            <a:r>
              <a:rPr sz="1100" b="0" u="none">
                <a:latin typeface="Avenir"/>
              </a:rPr>
              <a:t>– Aligns with customer requests to improve usability and control within MS Teams.</a:t>
            </a:r>
          </a:p>
          <a:p>
            <a:pPr>
              <a:spcAft>
                <a:spcPts val="600"/>
              </a:spcAft>
            </a:pPr>
            <a:r>
              <a:rPr sz="1100" b="0" u="none">
                <a:latin typeface="Avenir"/>
              </a:rPr>
              <a:t>✔</a:t>
            </a:r>
            <a:r>
              <a:rPr sz="1100" b="1" u="none">
                <a:latin typeface="Avenir"/>
              </a:rPr>
              <a:t>IT/Admin Control</a:t>
            </a:r>
            <a:r>
              <a:rPr sz="1100" b="0" u="none">
                <a:latin typeface="Avenir"/>
              </a:rPr>
              <a:t>– Gives admins greater flexibility in managing Egnyte’s integration with Microsoft Teams.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MSP Reseller Dashboard is used by MSP partners manage the child domains, access to them for their employees and also allows to self-serve purchase transactions. Currently the interface is not aligned with Egnyte look and feel and some parts of it are not design properly for the comfort and easiness of our partners.</a:t>
            </a:r>
          </a:p>
          <a:p>
            <a:pPr>
              <a:spcAft>
                <a:spcPts val="600"/>
              </a:spcAft>
            </a:pPr>
            <a:r>
              <a:rPr sz="1100" b="1" u="none">
                <a:latin typeface="Avenir"/>
              </a:rPr>
              <a:t>User Story</a:t>
            </a:r>
          </a:p>
          <a:p>
            <a:pPr>
              <a:spcAft>
                <a:spcPts val="600"/>
              </a:spcAft>
            </a:pPr>
            <a:r>
              <a:rPr sz="1100" b="0" u="none">
                <a:latin typeface="Avenir"/>
              </a:rPr>
              <a:t>As an Egnyte staff user I want to manage a Pax8 MSP so that Egnyte can sell products through a Distributor.</a:t>
            </a:r>
          </a:p>
          <a:p>
            <a:pPr>
              <a:spcAft>
                <a:spcPts val="600"/>
              </a:spcAft>
            </a:pPr>
            <a:r>
              <a:rPr sz="1100" b="1" u="none">
                <a:latin typeface="Avenir"/>
              </a:rPr>
              <a:t>Feature Description</a:t>
            </a:r>
          </a:p>
          <a:p>
            <a:pPr>
              <a:spcAft>
                <a:spcPts val="400"/>
              </a:spcAft>
            </a:pPr>
            <a:r>
              <a:t>• Prepare designs to organise the application according to the best UX practices and adding the look and feel currently used in other Egnyte applications.</a:t>
            </a:r>
          </a:p>
          <a:p>
            <a:pPr>
              <a:spcAft>
                <a:spcPts val="400"/>
              </a:spcAft>
            </a:pPr>
            <a:r>
              <a:t>• For Q2 work on designs for several tabs: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APPS-11774</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Splunk App Tech-debt</a:t>
            </a:r>
          </a:p>
        </p:txBody>
      </p:sp>
      <p:sp>
        <p:nvSpPr>
          <p:cNvPr id="3" name="Content Placeholder 2"/>
          <p:cNvSpPr>
            <a:spLocks noGrp="1"/>
          </p:cNvSpPr>
          <p:nvPr>
            <p:ph idx="1" sz="half"/>
          </p:nvPr>
        </p:nvSpPr>
        <p:spPr/>
        <p:txBody>
          <a:bodyPr/>
          <a:lstStyle/>
          <a:p>
            <a:pPr>
              <a:spcAft>
                <a:spcPts val="600"/>
              </a:spcAft>
            </a:pPr>
            <a:r>
              <a:rPr sz="1100" b="0" u="none">
                <a:latin typeface="Avenir"/>
              </a:rPr>
              <a:t>This is a blanket epic to address some of the Tech-debt, Security and Observability tasks.</a:t>
            </a:r>
          </a:p>
          <a:p>
            <a:pPr>
              <a:spcAft>
                <a:spcPts val="600"/>
              </a:spcAft>
            </a:pPr>
            <a:r>
              <a:rPr sz="1100" b="0" u="none">
                <a:latin typeface="Avenir"/>
              </a:rPr>
              <a:t>Reference:</a:t>
            </a:r>
            <a:r>
              <a:rPr sz="1100" b="0" u="sng">
                <a:latin typeface="Avenir"/>
                <a:hlinkClick r:id="rId2"/>
              </a:rPr>
              <a:t>https://egnyte.atlassian.net/wiki/spaces/PINT/pages/1101791255/4Q2024+Splunk+plugins+knowledge+transfer+leftovers+and+priorities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Ability to specify URLs in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Webhook limit at the domain level using FF</a:t>
            </a:r>
          </a:p>
        </p:txBody>
      </p:sp>
      <p:sp>
        <p:nvSpPr>
          <p:cNvPr id="3" name="Content Placeholder 2"/>
          <p:cNvSpPr>
            <a:spLocks noGrp="1"/>
          </p:cNvSpPr>
          <p:nvPr>
            <p:ph idx="1" sz="half"/>
          </p:nvPr>
        </p:nvSpPr>
        <p:spPr/>
        <p:txBody>
          <a:bodyPr/>
          <a:lstStyle/>
          <a:p>
            <a:pPr>
              <a:spcAft>
                <a:spcPts val="600"/>
              </a:spcAft>
            </a:pPr>
            <a:r>
              <a:rPr sz="1100" b="1" u="none">
                <a:latin typeface="Avenir"/>
              </a:rPr>
              <a:t>Issue:</a:t>
            </a:r>
            <a:r>
              <a:rPr sz="1100" b="0" u="none">
                <a:latin typeface="Avenir"/>
              </a:rPr>
              <a:t>Currently, the webhook limit is set at the data center (DC) level, meaning any increase in the limit applies to all customers. This is not ideal from a scalability and load management perspective. As a result, individual customers requesting a higher webhook limit cannot be accommodated without impacting others. The current webhook limit is 10 for all customers.</a:t>
            </a:r>
          </a:p>
          <a:p>
            <a:pPr>
              <a:spcAft>
                <a:spcPts val="600"/>
              </a:spcAft>
            </a:pPr>
            <a:r>
              <a:rPr sz="1100" b="1" u="none">
                <a:latin typeface="Avenir"/>
              </a:rPr>
              <a:t>Solution:</a:t>
            </a:r>
            <a:r>
              <a:rPr sz="1100" b="0" u="none">
                <a:latin typeface="Avenir"/>
              </a:rPr>
              <a:t>To address this, we need to introduce a domain-level feature flag that allows for a higher webhook creation limit based on customer demand and specific use cases. This will enable us to grant exceptions to select customers without affecting the overall system performance.</a:t>
            </a:r>
            <a:r>
              <a:rPr sz="1100" b="0" u="sng">
                <a:latin typeface="Avenir"/>
                <a:hlinkClick r:id="rId2"/>
              </a:rPr>
              <a:t>https://jira.egnyte-it.com/browse/PINT-14850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Integration GA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Presto Portal For Customer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idx="1" sz="half"/>
          </p:nvPr>
        </p:nvSpPr>
        <p:spPr/>
        <p:txBody>
          <a:bodyPr/>
          <a:lstStyle/>
          <a:p>
            <a:pPr>
              <a:spcAft>
                <a:spcPts val="600"/>
              </a:spcAft>
            </a:pPr>
            <a:r>
              <a:rPr sz="1100" b="0" u="none">
                <a:latin typeface="Avenir"/>
              </a:rPr>
              <a:t>Story: Procore Widget</a:t>
            </a:r>
            <a:r>
              <a:rPr sz="1100" b="0" u="none">
                <a:latin typeface="Avenir"/>
              </a:rPr>
              <a:t>As a user with the Procore integration enabled,</a:t>
            </a:r>
            <a:r>
              <a:rPr sz="1100" b="0" u="none">
                <a:latin typeface="Avenir"/>
              </a:rPr>
              <a:t>I want to configure and manage my Procore project sync from the dashboard, so that I have full visibility into my files syncing to and from Procore</a:t>
            </a:r>
          </a:p>
          <a:p>
            <a:pPr>
              <a:spcAft>
                <a:spcPts val="800"/>
              </a:spcAft>
            </a:pPr>
            <a:r>
              <a:rPr sz="1100" b="1" u="none">
                <a:latin typeface="Avenir"/>
              </a:rPr>
              <a:t>Acceptance Criteria:</a:t>
            </a:r>
          </a:p>
          <a:p>
            <a:pPr>
              <a:spcAft>
                <a:spcPts val="400"/>
              </a:spcAft>
            </a:pPr>
            <a:r>
              <a:t>1. UX design is required and that is available already</a:t>
            </a:r>
          </a:p>
          <a:p>
            <a:pPr>
              <a:spcAft>
                <a:spcPts val="400"/>
              </a:spcAft>
            </a:pPr>
            <a:r>
              <a:t>2. A new Procore widget should be created on the Dashboard.</a:t>
            </a:r>
          </a:p>
          <a:p>
            <a:pPr>
              <a:spcAft>
                <a:spcPts val="400"/>
              </a:spcAft>
            </a:pPr>
            <a:r>
              <a:t>3. Once configured, the widget should include the Procore Project being synced, the Egnyte folder selected for syncing, the last successful sync, and the service account used.</a:t>
            </a:r>
          </a:p>
          <a:p>
            <a:pPr>
              <a:spcAft>
                <a:spcPts val="400"/>
              </a:spcAft>
            </a:pPr>
            <a:r>
              <a:t>4. The widget should be visible on the project dashboard only for users that have enabled the integration.</a:t>
            </a:r>
          </a:p>
          <a:p>
            <a:pPr>
              <a:spcAft>
                <a:spcPts val="400"/>
              </a:spcAft>
            </a:pPr>
            <a:r>
              <a:t>5. Admins or PUs with permissions to configure the Procore Project sync should be able to initiate the configuration directly from the Project Dashboard widget.</a:t>
            </a:r>
          </a:p>
          <a:p>
            <a:pPr>
              <a:spcAft>
                <a:spcPts val="400"/>
              </a:spcAft>
            </a:pPr>
            <a:r>
              <a:t>6. Admins or PUs with permissions to configure the Procore Project sync should be able to stop and remove the connection directly from the Project Dashboard widget.</a:t>
            </a:r>
          </a:p>
          <a:p>
            <a:pPr>
              <a:spcAft>
                <a:spcPts val="400"/>
              </a:spcAft>
            </a:pPr>
            <a:r>
              <a:t>7. Users without permissions to configure the Procore Project sync, but with the ability to view the project folder should be able to view the status of the Procore connection from the widget</a:t>
            </a:r>
          </a:p>
          <a:p>
            <a:pPr>
              <a:spcAft>
                <a:spcPts val="600"/>
              </a:spcAft>
            </a:pPr>
            <a:r>
              <a:rPr sz="1100" b="0" u="none">
                <a:latin typeface="Avenir"/>
              </a:rPr>
              <a:t>Resources:</a:t>
            </a:r>
          </a:p>
          <a:p>
            <a:pPr>
              <a:spcAft>
                <a:spcPts val="400"/>
              </a:spcAft>
            </a:pPr>
            <a:r>
              <a:t>• </a:t>
            </a:r>
            <a:r>
              <a:rPr sz="1100" b="0" u="sng">
                <a:latin typeface="Avenir"/>
                <a:hlinkClick r:id="rId2"/>
              </a:rPr>
              <a:t>https://egnyte.atlassian.net/wiki/spaces/AEC/pages/1262190598/Procore+Widget+Requirements+-+Project+Dashboard</a:t>
            </a:r>
          </a:p>
          <a:p>
            <a:pPr>
              <a:spcAft>
                <a:spcPts val="400"/>
              </a:spcAft>
            </a:pPr>
            <a:r>
              <a:t>• </a:t>
            </a:r>
            <a:r>
              <a:rPr sz="1100" b="0" u="sng">
                <a:latin typeface="Avenir"/>
                <a:hlinkClick r:id="rId3"/>
              </a:rPr>
              <a:t>https://www.figma.com/design/ZBxPaDgTrrYniqCXSU4D4L/AEC-~~-Procore-dashboard-widget-~~-Q1-2025?node-id=1-4&amp;p=f&amp;t=17kEzoN1x59VZ6ve-0</a:t>
            </a:r>
          </a:p>
          <a:p>
            <a:pPr>
              <a:spcAft>
                <a:spcPts val="800"/>
              </a:spcAft>
            </a:pPr>
            <a:r>
              <a:rPr sz="1100" b="1" u="none">
                <a:latin typeface="Avenir"/>
              </a:rPr>
              <a:t>Expectation for Q2-2025:</a:t>
            </a:r>
          </a:p>
          <a:p>
            <a:pPr>
              <a:spcAft>
                <a:spcPts val="400"/>
              </a:spcAft>
            </a:pPr>
            <a:r>
              <a:t>1. Development is expected to be completed by Q1 and GA by Q2.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Photos Import</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https://jira.egnyte-it.com/browse/PINT-16612</a:t>
            </a:r>
            <a:r>
              <a:rPr sz="1100" b="0" u="none">
                <a:latin typeface="Avenir"/>
              </a:rPr>
              <a:t>:</a:t>
            </a:r>
            <a:r>
              <a:rPr sz="1100" b="0" u="none">
                <a:latin typeface="Avenir"/>
              </a:rPr>
              <a:t>taken from Hackathon.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V4 Improvements and Tech debt</a:t>
            </a:r>
          </a:p>
        </p:txBody>
      </p:sp>
      <p:sp>
        <p:nvSpPr>
          <p:cNvPr id="3" name="Content Placeholder 2"/>
          <p:cNvSpPr>
            <a:spLocks noGrp="1"/>
          </p:cNvSpPr>
          <p:nvPr>
            <p:ph idx="1" sz="half"/>
          </p:nvPr>
        </p:nvSpPr>
        <p:spPr/>
        <p:txBody>
          <a:bodyPr/>
          <a:lstStyle/>
          <a:p>
            <a:pPr>
              <a:spcAft>
                <a:spcPts val="600"/>
              </a:spcAft>
            </a:pPr>
            <a:r>
              <a:rPr sz="1100" b="0" u="none">
                <a:latin typeface="Avenir"/>
              </a:rPr>
              <a:t>Google v4 improvements to achieve full fidelity.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Fundamental Value Resources</a:t>
            </a:r>
          </a:p>
        </p:txBody>
      </p:sp>
      <p:sp>
        <p:nvSpPr>
          <p:cNvPr id="3" name="Content Placeholder 2"/>
          <p:cNvSpPr>
            <a:spLocks noGrp="1"/>
          </p:cNvSpPr>
          <p:nvPr>
            <p:ph idx="1" sz="half"/>
          </p:nvPr>
        </p:nvSpPr>
        <p:spPr/>
        <p:txBody>
          <a:bodyPr/>
          <a:lstStyle/>
          <a:p>
            <a:pPr>
              <a:spcAft>
                <a:spcPts val="600"/>
              </a:spcAft>
            </a:pPr>
            <a:r>
              <a:rPr sz="1100" b="0" u="none">
                <a:latin typeface="Avenir"/>
              </a:rPr>
              <a:t>We need assets that explain the fundamental value of Egnyte. Not "HOW" to do something, but "WHY."</a:t>
            </a:r>
            <a:r>
              <a:rPr sz="1100" b="0" u="none">
                <a:latin typeface="Avenir"/>
              </a:rPr>
              <a:t>Why something is important, why you should care, why you should change your way of working, why other users find value in something.</a:t>
            </a:r>
          </a:p>
          <a:p>
            <a:pPr>
              <a:spcAft>
                <a:spcPts val="600"/>
              </a:spcAft>
            </a:pPr>
            <a:r>
              <a:rPr sz="1100" b="0" u="none">
                <a:latin typeface="Avenir"/>
              </a:rPr>
              <a:t>After sharing the Value Scorecard, for example, what is the prescription we give the customer if they have areas in need of improvement?</a:t>
            </a:r>
          </a:p>
          <a:p>
            <a:pPr>
              <a:spcAft>
                <a:spcPts val="400"/>
              </a:spcAft>
            </a:pPr>
            <a:r>
              <a:t>1. Sharing</a:t>
            </a:r>
          </a:p>
          <a:p>
            <a:pPr>
              <a:spcAft>
                <a:spcPts val="400"/>
              </a:spcAft>
            </a:pPr>
            <a:r>
              <a:t>2. Co-editing</a:t>
            </a:r>
          </a:p>
          <a:p>
            <a:pPr>
              <a:spcAft>
                <a:spcPts val="400"/>
              </a:spcAft>
            </a:pPr>
            <a:r>
              <a:t>3. Offline/Connected Folders</a:t>
            </a:r>
          </a:p>
          <a:p>
            <a:pPr>
              <a:spcAft>
                <a:spcPts val="400"/>
              </a:spcAft>
            </a:pPr>
            <a:r>
              <a:t>4. Using Smart Cache for Large Files</a:t>
            </a:r>
          </a:p>
          <a:p>
            <a:pPr>
              <a:spcAft>
                <a:spcPts val="400"/>
              </a:spcAft>
            </a:pPr>
            <a:r>
              <a:t>5. Using Slack or Teams</a:t>
            </a:r>
          </a:p>
          <a:p>
            <a:pPr>
              <a:spcAft>
                <a:spcPts val="400"/>
              </a:spcAft>
            </a:pPr>
            <a:r>
              <a:t>6. Content Classification Policies</a:t>
            </a:r>
          </a:p>
          <a:p>
            <a:pPr>
              <a:spcAft>
                <a:spcPts val="400"/>
              </a:spcAft>
            </a:pPr>
            <a:r>
              <a:t>7. Content Lifecycle Policies</a:t>
            </a:r>
          </a:p>
          <a:p>
            <a:pPr>
              <a:spcAft>
                <a:spcPts val="400"/>
              </a:spcAft>
            </a:pPr>
            <a:r>
              <a:t>8. Data Security Issues</a:t>
            </a:r>
          </a:p>
          <a:p>
            <a:pPr>
              <a:spcAft>
                <a:spcPts val="400"/>
              </a:spcAft>
            </a:pPr>
            <a:r>
              <a:t>9. Search</a:t>
            </a:r>
          </a:p>
          <a:p>
            <a:pPr>
              <a:spcAft>
                <a:spcPts val="400"/>
              </a:spcAft>
            </a:pPr>
            <a:r>
              <a:t>10. Creating Folders</a:t>
            </a:r>
          </a:p>
          <a:p>
            <a:pPr>
              <a:spcAft>
                <a:spcPts val="400"/>
              </a:spcAft>
            </a:pPr>
            <a:r>
              <a:t>11. Metatagging</a:t>
            </a:r>
          </a:p>
          <a:p>
            <a:pPr>
              <a:spcAft>
                <a:spcPts val="400"/>
              </a:spcAft>
            </a:pPr>
            <a:r>
              <a:t>12. Bookmarks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APPS-13504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Sensitive content on 'Unpermitted locations' via OLAP</a:t>
            </a:r>
          </a:p>
        </p:txBody>
      </p:sp>
      <p:sp>
        <p:nvSpPr>
          <p:cNvPr id="3" name="Content Placeholder 2"/>
          <p:cNvSpPr>
            <a:spLocks noGrp="1"/>
          </p:cNvSpPr>
          <p:nvPr>
            <p:ph idx="1" sz="half"/>
          </p:nvPr>
        </p:nvSpPr>
        <p:spPr/>
        <p:txBody>
          <a:bodyPr/>
          <a:lstStyle/>
          <a:p>
            <a:pPr>
              <a:spcAft>
                <a:spcPts val="600"/>
              </a:spcAft>
            </a:pPr>
            <a:r>
              <a:rPr sz="1100" b="0" u="none">
                <a:latin typeface="Avenir"/>
              </a:rPr>
              <a:t>Data populated on the S&amp;G dashboard consists of Sensitive content locations across all locations - not just "Unpermitted Locations". We require the ability to look at SC across only Unpermitted locations.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DEL-38410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revamp of Egnyte developer portal</a:t>
            </a:r>
          </a:p>
        </p:txBody>
      </p:sp>
      <p:sp>
        <p:nvSpPr>
          <p:cNvPr id="3" name="Content Placeholder 2"/>
          <p:cNvSpPr>
            <a:spLocks noGrp="1"/>
          </p:cNvSpPr>
          <p:nvPr>
            <p:ph idx="1" sz="half"/>
          </p:nvPr>
        </p:nvSpPr>
        <p:spPr/>
        <p:txBody>
          <a:bodyPr/>
          <a:lstStyle/>
          <a:p>
            <a:pPr>
              <a:spcAft>
                <a:spcPts val="600"/>
              </a:spcAft>
            </a:pPr>
            <a:r>
              <a:rPr sz="1100" b="0" u="none">
                <a:latin typeface="Avenir"/>
              </a:rPr>
              <a:t>For the below we have already started the discovery of right tool for documentation, currently we are talking with APIdog, Theneo, Document360 (</a:t>
            </a:r>
            <a:r>
              <a:rPr sz="1100" b="0" u="sng">
                <a:latin typeface="Avenir"/>
                <a:hlinkClick r:id="rId2"/>
              </a:rPr>
              <a:t>https://egnyte.atlassian.net/wiki/spaces/PINT/pages/1429864598/AI-Powered+Tools+for+Generating+API+Documentation</a:t>
            </a:r>
            <a:r>
              <a:rPr sz="1100" b="0" u="none">
                <a:latin typeface="Avenir"/>
              </a:rPr>
              <a:t>) :</a:t>
            </a:r>
          </a:p>
          <a:p>
            <a:pPr>
              <a:spcAft>
                <a:spcPts val="600"/>
              </a:spcAft>
            </a:pPr>
            <a:r>
              <a:rPr sz="1100" b="0" u="none">
                <a:latin typeface="Avenir"/>
              </a:rPr>
              <a:t>The</a:t>
            </a:r>
            <a:r>
              <a:rPr sz="1100" b="1" u="none">
                <a:latin typeface="Avenir"/>
              </a:rPr>
              <a:t>Egnyte Developer Portal</a:t>
            </a:r>
            <a:r>
              <a:rPr sz="1100" b="0" u="none">
                <a:latin typeface="Avenir"/>
              </a:rPr>
              <a:t>will undergo a complete revamp to enhance usability, improve API documentation, and provide a more seamless experience for developers. The new portal will feature an intuitive interface, updated guides, and better support for integrations with Egnyte services. This update aims to streamline API adoption, making it easier for developers to explore, test, and implement Egnyte’s capabilities in their applications.</a:t>
            </a:r>
          </a:p>
          <a:p>
            <a:pPr>
              <a:spcAft>
                <a:spcPts val="600"/>
              </a:spcAft>
            </a:pPr>
            <a:r>
              <a:rPr sz="1100" b="0" u="none">
                <a:latin typeface="Avenir"/>
              </a:rPr>
              <a:t>Additionally,</a:t>
            </a:r>
            <a:r>
              <a:rPr sz="1100" b="1" u="none">
                <a:latin typeface="Avenir"/>
              </a:rPr>
              <a:t>AI-powered search</a:t>
            </a:r>
            <a:r>
              <a:rPr sz="1100" b="0" u="none">
                <a:latin typeface="Avenir"/>
              </a:rPr>
              <a:t>is will be looked upon in the portal to improve content discoverability. This advanced search functionality will leverage AI to provide more relevant results, intelligently surfacing documentation, code snippets, and troubleshooting guides based on user queries. The goal is to reduce friction in finding information and improve developer productivity by offering precise and contextual search results.</a:t>
            </a:r>
          </a:p>
          <a:p>
            <a:pPr>
              <a:spcAft>
                <a:spcPts val="600"/>
              </a:spcAft>
            </a:pPr>
            <a:r>
              <a:rPr sz="1100" b="0" u="none">
                <a:latin typeface="Avenir"/>
              </a:rPr>
              <a:t>These enhancements will provide a more user-friendly and efficient platform for developers, driving better engagement and faster integration with Egnyte’s ecosystem.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is starting cooperation with Pax8 who owns a marketplace for MSPs offering multiple products from a variety of vendors. To support this integration, internal systems need to be adjusted but we need to allocate time to select the best solution.</a:t>
            </a:r>
          </a:p>
          <a:p>
            <a:pPr>
              <a:spcAft>
                <a:spcPts val="600"/>
              </a:spcAft>
            </a:pPr>
            <a:r>
              <a:rPr sz="1100" b="1" u="none">
                <a:latin typeface="Avenir"/>
              </a:rPr>
              <a:t>User Story</a:t>
            </a:r>
          </a:p>
          <a:p>
            <a:pPr>
              <a:spcAft>
                <a:spcPts val="600"/>
              </a:spcAft>
            </a:pPr>
            <a:r>
              <a:rPr sz="1100" b="0" u="none">
                <a:latin typeface="Avenir"/>
              </a:rPr>
              <a:t>As Egnyte system I want to review and select the best solution for communication between applications so that automatic deployments can be supported.</a:t>
            </a:r>
          </a:p>
          <a:p>
            <a:pPr>
              <a:spcAft>
                <a:spcPts val="600"/>
              </a:spcAft>
            </a:pPr>
            <a:r>
              <a:rPr sz="1100" b="1" u="none">
                <a:latin typeface="Avenir"/>
              </a:rPr>
              <a:t>Feature Description</a:t>
            </a:r>
          </a:p>
          <a:p>
            <a:pPr>
              <a:spcAft>
                <a:spcPts val="400"/>
              </a:spcAft>
            </a:pPr>
            <a:r>
              <a:t>• Review possible options</a:t>
            </a:r>
          </a:p>
          <a:p>
            <a:pPr>
              <a:spcAft>
                <a:spcPts val="400"/>
              </a:spcAft>
            </a:pPr>
            <a:r>
              <a:t>• Select the solution</a:t>
            </a:r>
          </a:p>
          <a:p>
            <a:pPr>
              <a:spcAft>
                <a:spcPts val="400"/>
              </a:spcAft>
            </a:pPr>
            <a:r>
              <a:t>• Coordinate with TechOPS and external teams to establish a contract</a:t>
            </a:r>
          </a:p>
          <a:p>
            <a:pPr>
              <a:spcAft>
                <a:spcPts val="400"/>
              </a:spcAft>
            </a:pPr>
            <a:r>
              <a:t>• Prepare technical document so that it is known what needs to be done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Previously, a feature to create the 1st administrator of a domain as a service account automatically has been prepared. It covers the main use cases:</a:t>
            </a:r>
          </a:p>
          <a:p>
            <a:pPr>
              <a:spcAft>
                <a:spcPts val="400"/>
              </a:spcAft>
            </a:pPr>
            <a:r>
              <a:t>1. starting a trial</a:t>
            </a:r>
          </a:p>
          <a:p>
            <a:pPr>
              <a:spcAft>
                <a:spcPts val="400"/>
              </a:spcAft>
            </a:pPr>
            <a:r>
              <a:t>2. creating a service account</a:t>
            </a:r>
          </a:p>
          <a:p>
            <a:pPr>
              <a:spcAft>
                <a:spcPts val="600"/>
              </a:spcAft>
            </a:pPr>
            <a:r>
              <a:rPr sz="1100" b="0" u="none">
                <a:latin typeface="Avenir"/>
              </a:rPr>
              <a:t>The feature changes the way of starting child domains for the partner and allowed to access the domains free of charge for the Administrator user.</a:t>
            </a:r>
          </a:p>
          <a:p>
            <a:pPr>
              <a:spcAft>
                <a:spcPts val="600"/>
              </a:spcAft>
            </a:pPr>
            <a:r>
              <a:rPr sz="1100" b="0" u="none">
                <a:latin typeface="Avenir"/>
              </a:rPr>
              <a:t>This is to continue the effort for identified edge cases.</a:t>
            </a:r>
          </a:p>
          <a:p>
            <a:pPr>
              <a:spcAft>
                <a:spcPts val="600"/>
              </a:spcAft>
            </a:pPr>
            <a:r>
              <a:rPr sz="1100" b="1" u="none">
                <a:latin typeface="Avenir"/>
              </a:rPr>
              <a:t>User Story</a:t>
            </a:r>
          </a:p>
          <a:p>
            <a:pPr>
              <a:spcAft>
                <a:spcPts val="600"/>
              </a:spcAft>
            </a:pPr>
            <a:r>
              <a:rPr sz="1100" b="0" u="none">
                <a:latin typeface="Avenir"/>
              </a:rPr>
              <a:t>As an Egnyte staff user I want to manage a Pax8 MSP so that Egnyte can sell products through a Distributor.</a:t>
            </a:r>
          </a:p>
          <a:p>
            <a:pPr>
              <a:spcAft>
                <a:spcPts val="600"/>
              </a:spcAft>
            </a:pPr>
            <a:r>
              <a:rPr sz="1100" b="1" u="none">
                <a:latin typeface="Avenir"/>
              </a:rPr>
              <a:t>Feature Description</a:t>
            </a:r>
          </a:p>
          <a:p>
            <a:pPr>
              <a:spcAft>
                <a:spcPts val="400"/>
              </a:spcAft>
            </a:pPr>
            <a:r>
              <a:t>• deactivating the reseller user who created the trial domain and assigning a different user</a:t>
            </a:r>
          </a:p>
          <a:p>
            <a:pPr>
              <a:spcAft>
                <a:spcPts val="400"/>
              </a:spcAft>
            </a:pPr>
            <a:r>
              <a:t>• convertins a direct domain to MSP domain</a:t>
            </a:r>
          </a:p>
          <a:p>
            <a:pPr>
              <a:spcAft>
                <a:spcPts val="400"/>
              </a:spcAft>
            </a:pPr>
            <a:r>
              <a:t>• converting an MSP domain to direct domain</a:t>
            </a:r>
          </a:p>
          <a:p>
            <a:pPr>
              <a:spcAft>
                <a:spcPts val="400"/>
              </a:spcAft>
            </a:pPr>
            <a:r>
              <a:t>• clean up for the feature once it is rolled out in full</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Mover] Data Collection APIs (Spillover)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400"/>
              </a:spcAft>
            </a:pPr>
            <a:r>
              <a:t>• </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a:p>
            <a:pPr>
              <a:spcAft>
                <a:spcPts val="400"/>
              </a:spcAft>
            </a:pPr>
            <a:r>
              <a:t>• Provide (limited) set of customizable criteria that can be added to a policy</a:t>
            </a:r>
          </a:p>
          <a:p>
            <a:pPr>
              <a:spcAft>
                <a:spcPts val="400"/>
              </a:spcAft>
            </a:pPr>
            <a:r>
              <a:t>• Provide and/or/not (Exceptions) options for all of the criteria</a:t>
            </a:r>
          </a:p>
          <a:p>
            <a:pPr>
              <a:spcAft>
                <a:spcPts val="400"/>
              </a:spcAft>
            </a:pPr>
            <a:r>
              <a:t>• Should still support existing Files/Folders/Projects options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FSI 5/21/25 Virtual Summit Promotion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 to drive FSI customers to the evnt.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S&amp;G UI Awareness Campaign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campaigns for  multiple recently-released S&amp;G items. Listed in order of priority:</a:t>
            </a:r>
          </a:p>
          <a:p>
            <a:pPr>
              <a:spcAft>
                <a:spcPts val="400"/>
              </a:spcAft>
            </a:pPr>
            <a:r>
              <a:t>1. CLM insights on CFS UI aka Folder Insights hidden under the “more” drop-down on CFS UI.</a:t>
            </a:r>
          </a:p>
          <a:p>
            <a:pPr>
              <a:spcAft>
                <a:spcPts val="400"/>
              </a:spcAft>
            </a:pPr>
            <a:r>
              <a:t>2. Sensitive Content Visual Indicator on CFS UI (Hemant is already working on this)</a:t>
            </a:r>
          </a:p>
          <a:p>
            <a:pPr>
              <a:spcAft>
                <a:spcPts val="400"/>
              </a:spcAft>
            </a:pPr>
            <a:r>
              <a:t>3. Custom Reports (OLAP reports) on S&amp;G report ctr.</a:t>
            </a:r>
          </a:p>
          <a:p>
            <a:pPr>
              <a:spcAft>
                <a:spcPts val="400"/>
              </a:spcAft>
            </a:pPr>
            <a:r>
              <a:t>4. Promote Usage of Reporting Center.</a:t>
            </a:r>
          </a:p>
          <a:p>
            <a:pPr>
              <a:spcAft>
                <a:spcPts val="400"/>
              </a:spcAft>
            </a:pPr>
            <a:r>
              <a:t>5. Auto-remediation with large number of open public links</a:t>
            </a:r>
          </a:p>
          <a:p>
            <a:pPr>
              <a:spcAft>
                <a:spcPts val="600"/>
              </a:spcAft>
            </a:pPr>
            <a:r>
              <a:rPr sz="1100" b="0" u="none">
                <a:latin typeface="Avenir"/>
              </a:rPr>
              <a:t>Saved Filters on Issues and Sensitive Content</a:t>
            </a:r>
          </a:p>
          <a:p>
            <a:pPr>
              <a:spcAft>
                <a:spcPts val="600"/>
              </a:spcAft>
            </a:pPr>
            <a:r>
              <a:rPr sz="1100" b="0" u="none">
                <a:latin typeface="Avenir"/>
              </a:rPr>
              <a:t>See details below..</a:t>
            </a:r>
          </a:p>
          <a:p>
            <a:pPr>
              <a:spcAft>
                <a:spcPts val="600"/>
              </a:spcAft>
            </a:pPr>
            <a:r>
              <a:rPr sz="1100" b="0" u="sng">
                <a:latin typeface="Avenir"/>
                <a:hlinkClick r:id="rId2"/>
              </a:rPr>
              <a:t>GR-563</a:t>
            </a:r>
          </a:p>
          <a:p>
            <a:pPr>
              <a:spcAft>
                <a:spcPts val="600"/>
              </a:spcAft>
            </a:pPr>
            <a:r>
              <a:rPr sz="1100" b="0" u="sng">
                <a:latin typeface="Avenir"/>
                <a:hlinkClick r:id="rId3"/>
              </a:rPr>
              <a:t>https://jira.egnyte-it.com/browse/GR-560</a:t>
            </a:r>
          </a:p>
          <a:p>
            <a:pPr>
              <a:spcAft>
                <a:spcPts val="600"/>
              </a:spcAft>
            </a:pPr>
            <a:r>
              <a:rPr sz="1100" b="0" u="sng">
                <a:latin typeface="Avenir"/>
                <a:hlinkClick r:id="rId4"/>
              </a:rPr>
              <a:t>https://jira.egnyte-it.com/browse/PENDO-603</a:t>
            </a:r>
          </a:p>
          <a:p>
            <a:pPr>
              <a:spcAft>
                <a:spcPts val="600"/>
              </a:spcAft>
            </a:pPr>
            <a:r>
              <a:rPr sz="1100" b="0" u="sng">
                <a:latin typeface="Avenir"/>
                <a:hlinkClick r:id="rId5"/>
              </a:rPr>
              <a:t>https://jira.egnyte-it.com/browse/PENDO-592</a:t>
            </a:r>
          </a:p>
          <a:p>
            <a:pPr>
              <a:spcAft>
                <a:spcPts val="600"/>
              </a:spcAft>
            </a:pPr>
            <a:r>
              <a:rPr sz="1100" b="0" u="sng">
                <a:latin typeface="Avenir"/>
                <a:hlinkClick r:id="rId6"/>
              </a:rPr>
              <a:t>https://jira.egnyte-it.com/browse/PENDO-617</a:t>
            </a:r>
          </a:p>
          <a:p>
            <a:pPr>
              <a:spcAft>
                <a:spcPts val="600"/>
              </a:spcAft>
            </a:pPr>
            <a:r>
              <a:rPr sz="1100" b="0" u="sng">
                <a:latin typeface="Avenir"/>
                <a:hlinkClick r:id="rId7"/>
              </a:rPr>
              <a:t>https://jira.egnyte-it.com/browse/PENDO-618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8"/>
              </a:rPr>
              <a:t>View in Productboard</a:t>
            </a:r>
          </a:p>
        </p:txBody>
      </p:sp>
      <p:sp>
        <p:nvSpPr>
          <p:cNvPr id="6" name="Text Placeholder 5"/>
          <p:cNvSpPr>
            <a:spLocks noGrp="1"/>
          </p:cNvSpPr>
          <p:nvPr>
            <p:ph type="body" idx="12" sz="quarter"/>
          </p:nvPr>
        </p:nvSpPr>
        <p:spPr/>
        <p:txBody>
          <a:bodyPr/>
          <a:lstStyle/>
          <a:p>
            <a:r>
              <a:rPr sz="1100">
                <a:latin typeface="Avenir"/>
                <a:hlinkClick r:id="rId9"/>
              </a:rPr>
              <a:t>GR-588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to PDF step</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CFS-66426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AEC Image Classification - Phase 2</a:t>
            </a:r>
          </a:p>
        </p:txBody>
      </p:sp>
      <p:sp>
        <p:nvSpPr>
          <p:cNvPr id="3" name="Content Placeholder 2"/>
          <p:cNvSpPr>
            <a:spLocks noGrp="1"/>
          </p:cNvSpPr>
          <p:nvPr>
            <p:ph idx="1" sz="half"/>
          </p:nvPr>
        </p:nvSpPr>
        <p:spPr/>
        <p:txBody>
          <a:bodyPr/>
          <a:lstStyle/>
          <a:p>
            <a:pPr>
              <a:spcAft>
                <a:spcPts val="600"/>
              </a:spcAft>
            </a:pPr>
            <a:r>
              <a:rPr sz="1100" b="0" u="none">
                <a:latin typeface="Avenir"/>
              </a:rPr>
              <a:t>Note: This is phase-2 of the feature. Phase 1 was completed in 2024. Phase-1 completed the auto identification of items, so the feature is usable by end users. However, there are additional UX and filtering enhancements that were postponed and are grouped as phase-2.</a:t>
            </a:r>
          </a:p>
          <a:p>
            <a:pPr>
              <a:spcAft>
                <a:spcPts val="600"/>
              </a:spcAft>
            </a:pPr>
            <a:r>
              <a:rPr sz="1100" b="1" u="none">
                <a:latin typeface="Avenir"/>
              </a:rPr>
              <a:t>Problem:</a:t>
            </a:r>
          </a:p>
          <a:p>
            <a:pPr>
              <a:spcAft>
                <a:spcPts val="600"/>
              </a:spcAft>
            </a:pPr>
            <a:r>
              <a:rPr sz="1100" b="0" u="none">
                <a:latin typeface="Avenir"/>
              </a:rPr>
              <a:t>Construction progress photos are vital to documenting the progress of a construction job site. They allow users to review the state of a project at a given point in time which is commonly required for offsite personnel to receive progress updates, for users to review constructibility issues, or even to dispute legal issues later on down the road.</a:t>
            </a:r>
          </a:p>
          <a:p>
            <a:pPr>
              <a:spcAft>
                <a:spcPts val="600"/>
              </a:spcAft>
            </a:pPr>
            <a:r>
              <a:rPr sz="1100" b="0" u="none">
                <a:latin typeface="Avenir"/>
              </a:rPr>
              <a:t>However the value of these images is often greatly diminished because there are many challenges with capturing, organizing, and finding the photos that are needed. Egnyte helps support the capture/upload of job site images with the Smart Upload feature today. This feature helps users to get images off a mobile device and into the appropriate project folder in the cloud. Once the photos are dumped into a common folder however, users can have difficulty sorting through them and finding a specific image that they need.</a:t>
            </a:r>
          </a:p>
          <a:p>
            <a:pPr>
              <a:spcAft>
                <a:spcPts val="600"/>
              </a:spcAft>
            </a:pPr>
            <a:r>
              <a:rPr sz="1100" b="1" u="none">
                <a:latin typeface="Avenir"/>
              </a:rPr>
              <a:t>Solution:</a:t>
            </a:r>
          </a:p>
          <a:p>
            <a:pPr>
              <a:spcAft>
                <a:spcPts val="600"/>
              </a:spcAft>
            </a:pPr>
            <a:r>
              <a:rPr sz="1100" b="0" u="none">
                <a:latin typeface="Avenir"/>
              </a:rPr>
              <a:t>After a user creates a project folder, any images that are uploaded</a:t>
            </a:r>
            <a:r>
              <a:rPr sz="1100" b="0" u="none">
                <a:latin typeface="Avenir"/>
              </a:rPr>
              <a:t>within that project folder are automatically classified and tagged</a:t>
            </a:r>
            <a:r>
              <a:rPr sz="1100" b="0" u="none">
                <a:latin typeface="Avenir"/>
              </a:rPr>
              <a:t>with the built-in classes trained on AEC specific images. This</a:t>
            </a:r>
            <a:r>
              <a:rPr sz="1100" b="0" u="none">
                <a:latin typeface="Avenir"/>
              </a:rPr>
              <a:t>allows users to search and filter their construction progress photos by</a:t>
            </a:r>
            <a:r>
              <a:rPr sz="1100" b="0" u="none">
                <a:latin typeface="Avenir"/>
              </a:rPr>
              <a:t>the contents within the image.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Titleblock Extraction</a:t>
            </a:r>
          </a:p>
        </p:txBody>
      </p:sp>
      <p:sp>
        <p:nvSpPr>
          <p:cNvPr id="3" name="Content Placeholder 2"/>
          <p:cNvSpPr>
            <a:spLocks noGrp="1"/>
          </p:cNvSpPr>
          <p:nvPr>
            <p:ph idx="1" sz="half"/>
          </p:nvPr>
        </p:nvSpPr>
        <p:spPr/>
        <p:txBody>
          <a:bodyPr/>
          <a:lstStyle/>
          <a:p>
            <a:pPr>
              <a:spcAft>
                <a:spcPts val="400"/>
              </a:spcAft>
            </a:pPr>
            <a:r>
              <a:t>• Create additional intelligence and automation for Egnyte’s AEC offering</a:t>
            </a:r>
          </a:p>
          <a:p>
            <a:pPr>
              <a:spcAft>
                <a:spcPts val="400"/>
              </a:spcAft>
            </a:pPr>
            <a:r>
              <a:t>• Replace need for other 3rd party applications that perform the same functions</a:t>
            </a:r>
          </a:p>
          <a:p>
            <a:pPr>
              <a:spcAft>
                <a:spcPts val="400"/>
              </a:spcAft>
            </a:pPr>
            <a:r>
              <a:t>• Drive adoption of the AEC package</a:t>
            </a:r>
          </a:p>
          <a:p>
            <a:pPr>
              <a:spcAft>
                <a:spcPts val="400"/>
              </a:spcAft>
            </a:pPr>
            <a:r>
              <a:t>• Make it easier for end users to interact with Construction Drawings in Egnyte</a:t>
            </a:r>
          </a:p>
          <a:p>
            <a:pPr>
              <a:spcAft>
                <a:spcPts val="800"/>
              </a:spcAft>
            </a:pPr>
            <a:r>
              <a:rPr sz="1100" b="1" u="none">
                <a:latin typeface="Avenir"/>
              </a:rPr>
              <a:t>Background and strategic fit</a:t>
            </a:r>
          </a:p>
          <a:p>
            <a:pPr>
              <a:spcAft>
                <a:spcPts val="600"/>
              </a:spcAft>
            </a:pPr>
            <a:r>
              <a:rPr sz="1100" b="0" u="none">
                <a:latin typeface="Avenir"/>
              </a:rPr>
              <a:t>Construction drawings contain lots of valuable information that is either manually extracted or automatically extracted via a 3rd party application. This information is commonly saved as metadata on each file, and used as search parameters so that end users can quickly find the drawing file that they need. By extracting this information natively in Egnyte and saving it as metadata on each file, users will interact with drawing files more frequently in Egnyte and drive adoption of Egnyte at their AEC firms.</a:t>
            </a:r>
          </a:p>
          <a:p>
            <a:pPr>
              <a:spcAft>
                <a:spcPts val="800"/>
              </a:spcAft>
            </a:pPr>
            <a:r>
              <a:rPr sz="1100" b="1" u="none">
                <a:latin typeface="Avenir"/>
              </a:rPr>
              <a:t>Assumptions</a:t>
            </a:r>
          </a:p>
          <a:p>
            <a:pPr>
              <a:spcAft>
                <a:spcPts val="400"/>
              </a:spcAft>
            </a:pPr>
            <a:r>
              <a:t>• Feature is only available on project folders</a:t>
            </a:r>
          </a:p>
          <a:p>
            <a:pPr>
              <a:spcAft>
                <a:spcPts val="400"/>
              </a:spcAft>
            </a:pPr>
            <a:r>
              <a:t>• Project level attributes such as AOR (Architect of Record), EOR (Engineer of Record), Project Address, Project Name, etc should be set at the project folder level</a:t>
            </a:r>
          </a:p>
          <a:p>
            <a:pPr>
              <a:spcAft>
                <a:spcPts val="400"/>
              </a:spcAft>
            </a:pPr>
            <a:r>
              <a:t>• Only PDF files are supported</a:t>
            </a:r>
          </a:p>
          <a:p>
            <a:pPr>
              <a:spcAft>
                <a:spcPts val="400"/>
              </a:spcAft>
            </a:pPr>
            <a:r>
              <a:t>• Available from the WebUI only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0" u="none">
                <a:latin typeface="Avenir"/>
              </a:rPr>
              <a:t>Requested by NORR, Austin, Taaleri. Blocking further rollout of Team Management to other AEC domains.</a:t>
            </a:r>
          </a:p>
          <a:p>
            <a:pPr>
              <a:spcAft>
                <a:spcPts val="800"/>
              </a:spcAft>
            </a:pPr>
            <a:r>
              <a:rPr sz="1100" b="1" u="none">
                <a:latin typeface="Avenir"/>
              </a:rPr>
              <a:t>Goals</a:t>
            </a:r>
          </a:p>
          <a:p>
            <a:pPr>
              <a:spcAft>
                <a:spcPts val="400"/>
              </a:spcAft>
            </a:pPr>
            <a:r>
              <a:t>• Empower project managers to serve as admins of their project folder and remove the IT bottleneck</a:t>
            </a:r>
          </a:p>
          <a:p>
            <a:pPr>
              <a:spcAft>
                <a:spcPts val="400"/>
              </a:spcAft>
            </a:pPr>
            <a:r>
              <a:t>• Project dashboard should serve as the master aggregator of project information</a:t>
            </a:r>
          </a:p>
          <a:p>
            <a:pPr>
              <a:spcAft>
                <a:spcPts val="400"/>
              </a:spcAft>
            </a:pPr>
            <a:r>
              <a:t>• Proactively expose risks as they pertain to a project</a:t>
            </a:r>
          </a:p>
          <a:p>
            <a:pPr>
              <a:spcAft>
                <a:spcPts val="800"/>
              </a:spcAft>
            </a:pPr>
            <a:r>
              <a:rPr sz="1100" b="1" u="none">
                <a:latin typeface="Avenir"/>
              </a:rPr>
              <a:t>Background and strategic fit</a:t>
            </a:r>
          </a:p>
          <a:p>
            <a:pPr>
              <a:spcAft>
                <a:spcPts val="600"/>
              </a:spcAft>
            </a:pPr>
            <a:r>
              <a:rPr sz="1100" b="0" u="none">
                <a:latin typeface="Avenir"/>
              </a:rPr>
              <a:t>In early 2023 Egnyte launched the first iteration of the project dashboard. At the time, the project dashboard was thought of as a means to bring key project information to the forefront so that end users could quickly make better informed decisions. We did this by creating several widgets on the dashboard including “Recent Files”, “Bookmarked Items”, and “Saved Searches”. After gathering customer feedback on the dashboard for several quarters, there are two primary initiatives we are hoping to address in the next phase:</a:t>
            </a:r>
          </a:p>
          <a:p>
            <a:pPr>
              <a:spcAft>
                <a:spcPts val="400"/>
              </a:spcAft>
            </a:pPr>
            <a:r>
              <a:t>1. Empower project managers to serve as “admins” of their project folder and remove the IT bottleneck</a:t>
            </a:r>
          </a:p>
          <a:p>
            <a:pPr>
              <a:spcAft>
                <a:spcPts val="400"/>
              </a:spcAft>
            </a:pPr>
            <a:r>
              <a:t>2. Serve as the master aggregator of project information</a:t>
            </a:r>
          </a:p>
          <a:p>
            <a:pPr>
              <a:spcAft>
                <a:spcPts val="600"/>
              </a:spcAft>
            </a:pPr>
            <a:r>
              <a:rPr sz="1100" b="0" u="none">
                <a:latin typeface="Avenir"/>
              </a:rPr>
              <a:t>The following requirements have selectively been chosen to address both of these use cases.</a:t>
            </a:r>
          </a:p>
          <a:p>
            <a:pPr>
              <a:spcAft>
                <a:spcPts val="800"/>
              </a:spcAft>
            </a:pPr>
            <a:r>
              <a:rPr sz="1100" b="1" u="none">
                <a:latin typeface="Avenir"/>
              </a:rPr>
              <a:t>Assumptions</a:t>
            </a:r>
          </a:p>
          <a:p>
            <a:pPr>
              <a:spcAft>
                <a:spcPts val="400"/>
              </a:spcAft>
            </a:pPr>
            <a:r>
              <a:t>• Folder owners or users with the “can manage projects” role should be considered as Project Managers</a:t>
            </a:r>
          </a:p>
          <a:p>
            <a:pPr>
              <a:spcAft>
                <a:spcPts val="400"/>
              </a:spcAft>
            </a:pPr>
            <a:r>
              <a:t>• Project dashboard is personalized to the user accessing it</a:t>
            </a:r>
          </a:p>
          <a:p>
            <a:pPr>
              <a:spcAft>
                <a:spcPts val="600"/>
              </a:spcAft>
            </a:pPr>
            <a:r>
              <a:rPr sz="1100" b="1" u="none">
                <a:latin typeface="Avenir"/>
              </a:rPr>
              <a:t>Manage Project Team - available for full permission users</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see the option to manage users and groups with access to my project folder from the Project Team tab,</a:t>
            </a:r>
          </a:p>
          <a:p>
            <a:pPr>
              <a:spcAft>
                <a:spcPts val="600"/>
              </a:spcAft>
            </a:pPr>
            <a:r>
              <a:rPr sz="1100" b="0" u="none">
                <a:latin typeface="Avenir"/>
              </a:rPr>
              <a:t>so that I can easily control who has access to my project</a:t>
            </a:r>
          </a:p>
          <a:p>
            <a:pPr>
              <a:spcAft>
                <a:spcPts val="600"/>
              </a:spcAft>
            </a:pPr>
            <a:r>
              <a:rPr sz="1100" b="1" u="none">
                <a:latin typeface="Avenir"/>
              </a:rPr>
              <a:t>Acceptance Criteria:</a:t>
            </a:r>
          </a:p>
          <a:p>
            <a:pPr>
              <a:spcAft>
                <a:spcPts val="600"/>
              </a:spcAft>
            </a:pPr>
            <a:r>
              <a:rPr sz="1100" b="0" u="none">
                <a:latin typeface="Avenir"/>
              </a:rPr>
              <a:t>1. Team management option should be visible to users with full permissions without the condition of  “can manage all groups” role.</a:t>
            </a:r>
          </a:p>
          <a:p>
            <a:pPr>
              <a:spcAft>
                <a:spcPts val="400"/>
              </a:spcAft>
            </a:pPr>
            <a:r>
              <a:t>1. Users shouldn’t be able to create groups if they do not have can manage all groups role.</a:t>
            </a:r>
          </a:p>
          <a:p>
            <a:pPr>
              <a:spcAft>
                <a:spcPts val="800"/>
              </a:spcAft>
            </a:pPr>
            <a:r>
              <a:rPr sz="1100" b="1" u="none">
                <a:latin typeface="Avenir"/>
              </a:rPr>
              <a:t>Story 2: Opening team management in the context of the folder</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open team management view in the folders view  when I open from subfolder</a:t>
            </a:r>
          </a:p>
          <a:p>
            <a:pPr>
              <a:spcAft>
                <a:spcPts val="600"/>
              </a:spcAft>
            </a:pPr>
            <a:r>
              <a:rPr sz="1100" b="1" u="none">
                <a:latin typeface="Avenir"/>
              </a:rPr>
              <a:t>Acceptance Criteria:</a:t>
            </a:r>
          </a:p>
          <a:p>
            <a:pPr>
              <a:spcAft>
                <a:spcPts val="600"/>
              </a:spcAft>
            </a:pPr>
            <a:r>
              <a:rPr sz="1100" b="0" u="none">
                <a:latin typeface="Avenir"/>
              </a:rPr>
              <a:t>1. Opening team management from subfolder should result in opening by folders view with the particular folder marked.</a:t>
            </a:r>
          </a:p>
          <a:p>
            <a:pPr>
              <a:spcAft>
                <a:spcPts val="800"/>
              </a:spcAft>
            </a:pPr>
            <a:r>
              <a:rPr sz="1100" b="1" u="none">
                <a:latin typeface="Avenir"/>
              </a:rPr>
              <a:t>Story 3: Group management</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be able to manage groups of the groups that I am owner of (or every group if I have ca manage all groups.</a:t>
            </a:r>
          </a:p>
          <a:p>
            <a:pPr>
              <a:spcAft>
                <a:spcPts val="600"/>
              </a:spcAft>
            </a:pPr>
            <a:r>
              <a:rPr sz="1100" b="1" u="none">
                <a:latin typeface="Avenir"/>
              </a:rPr>
              <a:t>Acceptance Criteria:</a:t>
            </a:r>
          </a:p>
          <a:p>
            <a:pPr>
              <a:spcAft>
                <a:spcPts val="400"/>
              </a:spcAft>
            </a:pPr>
            <a:r>
              <a:t>1. Opening group members view will have an additional option of addind/removing group members.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1 - 2 sentences describing the problem we are trying to solve</a:t>
            </a:r>
          </a:p>
          <a:p>
            <a:pPr>
              <a:spcAft>
                <a:spcPts val="600"/>
              </a:spcAft>
            </a:pPr>
            <a:r>
              <a:rPr sz="1100" b="1" u="none">
                <a:latin typeface="Avenir"/>
              </a:rPr>
              <a:t>User Story</a:t>
            </a:r>
          </a:p>
          <a:p>
            <a:pPr>
              <a:spcAft>
                <a:spcPts val="600"/>
              </a:spcAft>
            </a:pPr>
            <a:r>
              <a:rPr sz="1100" b="0" u="none">
                <a:latin typeface="Avenir"/>
              </a:rPr>
              <a:t>Format: As a [user role], I want [goal], so that [benefit]. 1-2 sentences</a:t>
            </a:r>
          </a:p>
          <a:p>
            <a:pPr>
              <a:spcAft>
                <a:spcPts val="600"/>
              </a:spcAft>
            </a:pPr>
            <a:r>
              <a:rPr sz="1100" b="1" u="none">
                <a:latin typeface="Avenir"/>
              </a:rPr>
              <a:t>Feature Description</a:t>
            </a:r>
          </a:p>
          <a:p>
            <a:pPr>
              <a:spcAft>
                <a:spcPts val="400"/>
              </a:spcAft>
            </a:pPr>
            <a:r>
              <a:t>• High-level requirements</a:t>
            </a:r>
          </a:p>
          <a:p>
            <a:pPr>
              <a:spcAft>
                <a:spcPts val="400"/>
              </a:spcAft>
            </a:pPr>
            <a:r>
              <a:t>• No need for detailed acceptance criteria</a:t>
            </a:r>
          </a:p>
          <a:p>
            <a:pPr>
              <a:spcAft>
                <a:spcPts val="400"/>
              </a:spcAft>
            </a:pPr>
            <a:r>
              <a:t>• Three bullets max</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LS-4151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Remove or reduce size od Egnyte banner</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https://jira.egnyte-it.com/browse/PINT-13022</a:t>
            </a:r>
          </a:p>
          <a:p>
            <a:pPr>
              <a:spcAft>
                <a:spcPts val="600"/>
              </a:spcAft>
            </a:pPr>
            <a:r>
              <a:rPr sz="1100" b="0" u="none">
                <a:latin typeface="Avenir"/>
              </a:rPr>
              <a:t>As a Egnyte user I have ability to disable the "powered by Egnyte" banner in the Outlook add-in when creating share links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Windows 11 moved the regular File Explorer context menu behind a "Show more options" menu and introduced a new context menu.  Users cannot find the Egnyte context menu and this reduces engagement with richer functionality.</a:t>
            </a:r>
          </a:p>
          <a:p>
            <a:pPr>
              <a:spcAft>
                <a:spcPts val="600"/>
              </a:spcAft>
            </a:pPr>
            <a:r>
              <a:rPr sz="1100" b="1" u="none">
                <a:latin typeface="Avenir"/>
              </a:rPr>
              <a:t>User Story</a:t>
            </a:r>
          </a:p>
          <a:p>
            <a:pPr>
              <a:spcAft>
                <a:spcPts val="600"/>
              </a:spcAft>
            </a:pPr>
            <a:r>
              <a:rPr sz="1100" b="0" u="none">
                <a:latin typeface="Avenir"/>
              </a:rPr>
              <a:t>As a user I want the Egnyte context menu to be available on the top-level File Explorer context menu so that I interact with my Egnyte files directly from the desktop.</a:t>
            </a:r>
          </a:p>
          <a:p>
            <a:pPr>
              <a:spcAft>
                <a:spcPts val="600"/>
              </a:spcAft>
            </a:pPr>
            <a:r>
              <a:rPr sz="1100" b="1" u="none">
                <a:latin typeface="Avenir"/>
              </a:rPr>
              <a:t>Feature Description</a:t>
            </a:r>
          </a:p>
          <a:p>
            <a:pPr>
              <a:spcAft>
                <a:spcPts val="400"/>
              </a:spcAft>
            </a:pPr>
            <a:r>
              <a:t>• Egnyte option will be exposed on the top-level File Explorer context menu</a:t>
            </a:r>
          </a:p>
          <a:p>
            <a:pPr>
              <a:spcAft>
                <a:spcPts val="400"/>
              </a:spcAft>
            </a:pPr>
            <a:r>
              <a:t>• Clicking the Egnyte option will open the Egnyte Actions "menu", providing access to a wide variety of file-level actions (link sharing, Ask AI, eSig, PDF editing, etc.)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EGD-21555</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2"/>
          <a:stretch>
            <a:fillRect/>
          </a:stretch>
        </p:blipFill>
        <p:spPr>
          <a:xfrm>
            <a:off x="4641850" y="1275999"/>
            <a:ext cx="3873500" cy="2396140"/>
          </a:xfrm>
          <a:prstGeom prst="rect">
            <a:avLst/>
          </a:prstGeom>
        </p:spPr>
      </p:pic>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majority of Egnyte users are Desktop Users but many new collaborative features are only available on the Web UI today. This can result in poor adoption and user experience challenges for end users.</a:t>
            </a:r>
          </a:p>
          <a:p>
            <a:pPr>
              <a:spcAft>
                <a:spcPts val="600"/>
              </a:spcAft>
            </a:pPr>
            <a:r>
              <a:rPr sz="1100" b="1" u="none">
                <a:latin typeface="Avenir"/>
              </a:rPr>
              <a:t>User Story</a:t>
            </a:r>
          </a:p>
          <a:p>
            <a:pPr>
              <a:spcAft>
                <a:spcPts val="600"/>
              </a:spcAft>
            </a:pPr>
            <a:r>
              <a:rPr sz="1100" b="0" u="none">
                <a:latin typeface="Avenir"/>
              </a:rPr>
              <a:t>As a desktop user, I want to access richer Egnyte functionality on the desktop, so that I don't need to open the Web UI to access them.</a:t>
            </a:r>
          </a:p>
          <a:p>
            <a:pPr>
              <a:spcAft>
                <a:spcPts val="600"/>
              </a:spcAft>
            </a:pPr>
            <a:r>
              <a:rPr sz="1100" b="1" u="none">
                <a:latin typeface="Avenir"/>
              </a:rPr>
              <a:t>Feature Description</a:t>
            </a:r>
          </a:p>
          <a:p>
            <a:pPr>
              <a:spcAft>
                <a:spcPts val="400"/>
              </a:spcAft>
            </a:pPr>
            <a:r>
              <a:t>• First-class application for the Desktop App (as compared to current widget approach)</a:t>
            </a:r>
          </a:p>
          <a:p>
            <a:pPr>
              <a:spcAft>
                <a:spcPts val="400"/>
              </a:spcAft>
            </a:pPr>
            <a:r>
              <a:t>• Embed Web UI home page and search capability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EGD-20540</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1306064"/>
            <a:ext cx="3873500" cy="2336010"/>
          </a:xfrm>
          <a:prstGeom prst="rect">
            <a:avLst/>
          </a:prstGeom>
        </p:spPr>
      </p:pic>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a:p>
            <a:pPr>
              <a:spcAft>
                <a:spcPts val="600"/>
              </a:spcAft>
            </a:pPr>
            <a:r>
              <a:rPr sz="1100" b="0" u="none">
                <a:latin typeface="Avenir"/>
              </a:rPr>
              <a:t>This has been already commited to Rajesh in</a:t>
            </a:r>
            <a:r>
              <a:rPr sz="1100" b="0" u="sng">
                <a:latin typeface="Avenir"/>
                <a:hlinkClick r:id="rId2"/>
              </a:rPr>
              <a:t>https://egnyte.slack.com/archives/C08BHUJLGAU</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CFS-64734</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Send multiple files in one email</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https://jira.egnyte-it.com/browse/PINT-13023</a:t>
            </a:r>
          </a:p>
          <a:p>
            <a:pPr>
              <a:spcAft>
                <a:spcPts val="600"/>
              </a:spcAft>
            </a:pPr>
            <a:r>
              <a:rPr sz="1100" b="0" u="none">
                <a:latin typeface="Avenir"/>
              </a:rPr>
              <a:t>As Egnyte use I can select multiple files at a time for sharing with Outlook integration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group-related enhancements. Requested by NORR (dealbreaker), Austin, Orangewood Foundation, CVC Capital Partners) :</a:t>
            </a:r>
          </a:p>
          <a:p>
            <a:pPr>
              <a:spcAft>
                <a:spcPts val="600"/>
              </a:spcAft>
            </a:pPr>
            <a:r>
              <a:rPr sz="1100" b="0" u="none">
                <a:latin typeface="Avenir"/>
              </a:rPr>
              <a:t>Group improvements encompass:</a:t>
            </a:r>
          </a:p>
          <a:p>
            <a:pPr>
              <a:spcAft>
                <a:spcPts val="400"/>
              </a:spcAft>
            </a:pPr>
            <a:r>
              <a:t>• Allowing Group owners to  see their groups in the list even when group listing is disabled</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CFS-67268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Scheduled report enhancements (Sequoia)</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scheduled report enhancements. Requested by Sequoia Capital, listed in top  product gaps by Equity Services, Mississippi Dept of Revenue) :</a:t>
            </a:r>
          </a:p>
          <a:p>
            <a:pPr>
              <a:spcAft>
                <a:spcPts val="600"/>
              </a:spcAft>
            </a:pPr>
            <a:r>
              <a:rPr sz="1100" b="0" u="none">
                <a:latin typeface="Avenir"/>
              </a:rPr>
              <a:t>Scheduled report improvements encompass:</a:t>
            </a:r>
          </a:p>
          <a:p>
            <a:pPr>
              <a:spcAft>
                <a:spcPts val="400"/>
              </a:spcAft>
            </a:pPr>
            <a:r>
              <a:t>• Auto-archival of scheduled reports</a:t>
            </a:r>
          </a:p>
          <a:p>
            <a:pPr>
              <a:spcAft>
                <a:spcPts val="400"/>
              </a:spcAft>
            </a:pPr>
            <a:r>
              <a:t>• Custom location of scheduled reports</a:t>
            </a:r>
          </a:p>
          <a:p>
            <a:pPr>
              <a:spcAft>
                <a:spcPts val="400"/>
              </a:spcAft>
            </a:pPr>
            <a:r>
              <a:t>• Saved and Scheduled queries for power users</a:t>
            </a:r>
          </a:p>
          <a:p>
            <a:pPr>
              <a:spcAft>
                <a:spcPts val="400"/>
              </a:spcAft>
            </a:pPr>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idx="1" sz="half"/>
          </p:nvPr>
        </p:nvSpPr>
        <p:spPr/>
        <p:txBody>
          <a:bodyPr/>
          <a:lstStyle/>
          <a:p>
            <a:pPr>
              <a:spcAft>
                <a:spcPts val="600"/>
              </a:spcAft>
            </a:pPr>
            <a:r>
              <a:rPr sz="1100" b="1" u="none">
                <a:latin typeface="Avenir"/>
              </a:rPr>
              <a:t>Background:</a:t>
            </a:r>
          </a:p>
          <a:p>
            <a:pPr>
              <a:spcAft>
                <a:spcPts val="600"/>
              </a:spcAft>
            </a:pPr>
            <a:r>
              <a:rPr sz="1100" b="0" u="none">
                <a:latin typeface="Avenir"/>
              </a:rPr>
              <a:t>Egnyte provides persistent document labeling and protection capabilities for sensitive documents. However, applying a persistent document label to a PDF that has already been signed involves certain considerations due to the nature of digital signatures and document protection mechanisms - in some signature types, for example with Adobe Digital ID signatures, it invalidates signatures that are already present on the PDF leading to customer frustration (because Egnyte invalidates signatures on an already signed PDF).</a:t>
            </a:r>
          </a:p>
          <a:p>
            <a:pPr>
              <a:spcAft>
                <a:spcPts val="600"/>
              </a:spcAft>
            </a:pPr>
            <a:r>
              <a:rPr sz="1100" b="0" u="none">
                <a:latin typeface="Avenir"/>
              </a:rPr>
              <a:t>With Adobe Digital ID signatures, this signature invalidation issue is observed with Egnyte Document Labels but not with Purview labels (perhaps because the MIP SDK is able to recognize PDFs that already have an Adobe Digital ID signature).</a:t>
            </a:r>
          </a:p>
          <a:p>
            <a:pPr>
              <a:spcAft>
                <a:spcPts val="600"/>
              </a:spcAft>
            </a:pPr>
            <a:r>
              <a:rPr sz="1100" b="1" u="none">
                <a:latin typeface="Avenir"/>
              </a:rPr>
              <a:t>Proposed solution:</a:t>
            </a:r>
          </a:p>
          <a:p>
            <a:pPr>
              <a:spcAft>
                <a:spcPts val="600"/>
              </a:spcAft>
            </a:pPr>
            <a:r>
              <a:rPr sz="1100" b="0" u="none">
                <a:latin typeface="Avenir"/>
              </a:rPr>
              <a:t>The proposed solution shall be generic enough that:</a:t>
            </a:r>
          </a:p>
          <a:p>
            <a:pPr>
              <a:spcAft>
                <a:spcPts val="400"/>
              </a:spcAft>
            </a:pPr>
            <a:r>
              <a:t>• It can skip PDFs with any type of signature on it from being stamped with a persistent document label (our initial research shows that signed PDFs likely have an internal metadata property isSigned = TRUE; however, we will need to verify the existence of this property)</a:t>
            </a:r>
          </a:p>
          <a:p>
            <a:pPr>
              <a:spcAft>
                <a:spcPts val="400"/>
              </a:spcAft>
            </a:pPr>
            <a:r>
              <a:t>• This behavior is consistent across both persistent Egnyte Document Labels and persistent Purview Labels</a:t>
            </a:r>
          </a:p>
          <a:p>
            <a:pPr>
              <a:spcAft>
                <a:spcPts val="600"/>
              </a:spcAft>
            </a:pPr>
            <a:r>
              <a:rPr sz="1100" b="1"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PDFs with a persistent label, with the default setting kept at unchecked. Leaving it unchecked, will not update file metadata as well.</a:t>
            </a:r>
          </a:p>
          <a:p>
            <a:pPr>
              <a:spcAft>
                <a:spcPts val="400"/>
              </a:spcAft>
            </a:pPr>
            <a:r>
              <a:t>• Configure S&amp;G label stamping to automatically skip signed PDFs from requesting for persistent labeling.</a:t>
            </a:r>
          </a:p>
          <a:p>
            <a:pPr>
              <a:spcAft>
                <a:spcPts val="400"/>
              </a:spcAft>
            </a:pPr>
            <a:r>
              <a:t>• Capture the reason for skipping the file in audit logs</a:t>
            </a:r>
          </a:p>
          <a:p>
            <a:pPr>
              <a:spcAft>
                <a:spcPts val="600"/>
              </a:spcAft>
            </a:pPr>
            <a:r>
              <a:rPr sz="1100" b="0" u="none">
                <a:latin typeface="Avenir"/>
              </a:rPr>
              <a:t>Slack background 3/14/25:</a:t>
            </a:r>
            <a:r>
              <a:rPr sz="1100" b="0" u="none">
                <a:latin typeface="Avenir"/>
              </a:rPr>
              <a:t>We have this long running PDF signature issue at S&amp;L. After some exhaustive tests, my conclusion is that: # The S&amp;L PDF signature issue occurs when an Egnyte Document Label is persistently applied on a PDF that is signed by the Adobe Digital ID method. For this particular combination, writing the persistent Egnyte Document Label to the PDF seems to invalidate Digital IDs on the file leading to the specific error shared with us.</a:t>
            </a:r>
          </a:p>
          <a:p>
            <a:pPr>
              <a:spcAft>
                <a:spcPts val="400"/>
              </a:spcAft>
            </a:pPr>
            <a:r>
              <a:t>1. @cbeydlerhelped run these tests independently and concurred with the above finding.</a:t>
            </a:r>
          </a:p>
          <a:p>
            <a:pPr>
              <a:spcAft>
                <a:spcPts val="400"/>
              </a:spcAft>
            </a:pPr>
            <a:r>
              <a:t>2. Note: Purview-labels don't exhibit this issue...perhaps because the MIP SDK is aware of Adobe's Digital ID signing method.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DEL-43523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1"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1"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37</cp:revision>
  <dcterms:created xsi:type="dcterms:W3CDTF">2023-12-27T19:29:24Z</dcterms:created>
  <dcterms:modified xsi:type="dcterms:W3CDTF">2025-04-08T20:23:14Z</dcterms:modified>
</cp:coreProperties>
</file>