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25837694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U71oFOD96p/OnboardYourself_BestUsageOfAI.pptx_" TargetMode="External"/><Relationship Id="rId3" Type="http://schemas.openxmlformats.org/officeDocument/2006/relationships/hyperlink" Target="https://egnyte.egnyte.com/dl/U8qZ5XEp73/OnboardYourself_BestUsageOfAI.MP4_" TargetMode="External"/><Relationship Id="rId4" Type="http://schemas.openxmlformats.org/officeDocument/2006/relationships/hyperlink" Target="https://egnyte.atlassian.net/wiki/x/LoBIVQ"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IN/pages/1275134151/Capturing+Job+Function+for+All+User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Includes a variety of refinements to the NGP Trial Onboarding experience.</a:t>
            </a:r>
          </a:p>
          <a:p>
            <a:pPr>
              <a:spcAft>
                <a:spcPts val="400"/>
              </a:spcAft>
            </a:pPr>
            <a:r>
              <a:t>• Various minor UI bug fixes, tooltips and alignment issues.</a:t>
            </a:r>
          </a:p>
          <a:p>
            <a:pPr>
              <a:spcAft>
                <a:spcPts val="400"/>
              </a:spcAft>
            </a:pPr>
            <a:r>
              <a:t>• Consolidating the first 2-3 steps</a:t>
            </a:r>
          </a:p>
          <a:p>
            <a:pPr>
              <a:spcAft>
                <a:spcPts val="400"/>
              </a:spcAft>
            </a:pPr>
            <a:r>
              <a:t>• Automatically creating a SU in Teams/Starter so we can re-introduce the "Share Folder" step</a:t>
            </a:r>
          </a:p>
          <a:p>
            <a:pPr>
              <a:spcAft>
                <a:spcPts val="400"/>
              </a:spcAft>
            </a:pPr>
            <a:r>
              <a:t>• Consolidating "Try Desktop App and Mobile App"</a:t>
            </a:r>
          </a:p>
          <a:p>
            <a:pPr>
              <a:spcAft>
                <a:spcPts val="400"/>
              </a:spcAft>
            </a:pPr>
            <a:r>
              <a:t>• Animations for the Gamification Rewards</a:t>
            </a:r>
          </a:p>
          <a:p>
            <a:pPr>
              <a:spcAft>
                <a:spcPts val="400"/>
              </a:spcAft>
            </a:pPr>
            <a:r>
              <a:t>• Unlocking file/folder templates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Alert when Procore Sync Status Changes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AEC project admins do not get alerted when sync between Procore --&gt; Egnyte breaks. This leads to confusion for end-users when they don't see up to date files</a:t>
            </a:r>
          </a:p>
          <a:p>
            <a:pPr>
              <a:spcAft>
                <a:spcPts val="600"/>
              </a:spcAft>
            </a:pPr>
            <a:r>
              <a:rPr sz="1100" b="0" u="none">
                <a:latin typeface="Avenir"/>
              </a:rPr>
              <a:t>How do we solve it?</a:t>
            </a:r>
          </a:p>
          <a:p>
            <a:pPr>
              <a:spcAft>
                <a:spcPts val="600"/>
              </a:spcAft>
            </a:pPr>
            <a:r>
              <a:rPr sz="1100" b="0" u="none">
                <a:latin typeface="Avenir"/>
              </a:rPr>
              <a:t>Send email / MS Teams alerts when Procore Sync fails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1"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1"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Multi-Document Envelopes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With the current eSignature workflow, a user can send only one document per signature request. If a user has to send multiple documents, they have to send as many signature requests or merge the documents using PDF editing capabilities, which is inefficient.</a:t>
            </a:r>
          </a:p>
          <a:p>
            <a:pPr>
              <a:spcAft>
                <a:spcPts val="600"/>
              </a:spcAft>
            </a:pPr>
            <a:r>
              <a:rPr sz="1100" b="1" u="none">
                <a:latin typeface="Avenir"/>
              </a:rPr>
              <a:t>User Story</a:t>
            </a:r>
          </a:p>
          <a:p>
            <a:pPr>
              <a:spcAft>
                <a:spcPts val="600"/>
              </a:spcAft>
            </a:pPr>
            <a:r>
              <a:rPr sz="1100" b="0" u="none">
                <a:latin typeface="Avenir"/>
              </a:rPr>
              <a:t>As a signature requestor, I want to send multiple documents for signature in a single request so that I can get all of the signatures at once.</a:t>
            </a:r>
          </a:p>
          <a:p>
            <a:pPr>
              <a:spcAft>
                <a:spcPts val="600"/>
              </a:spcAft>
            </a:pPr>
            <a:r>
              <a:rPr sz="1100" b="1" u="none">
                <a:latin typeface="Avenir"/>
              </a:rPr>
              <a:t>Feature Description</a:t>
            </a:r>
          </a:p>
          <a:p>
            <a:pPr>
              <a:spcAft>
                <a:spcPts val="400"/>
              </a:spcAft>
            </a:pPr>
            <a:r>
              <a:t>• Add multiple documents to a signature request</a:t>
            </a:r>
          </a:p>
          <a:p>
            <a:pPr>
              <a:spcAft>
                <a:spcPts val="400"/>
              </a:spcAft>
            </a:pPr>
            <a:r>
              <a:t>• Recipients see a consolidated set of the documents and sign them</a:t>
            </a:r>
          </a:p>
          <a:p>
            <a:pPr>
              <a:spcAft>
                <a:spcPts val="400"/>
              </a:spcAft>
            </a:pPr>
            <a:r>
              <a:t>• A single signed PDF is generated at the end of the process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https://egnyte.atlassian.net/wiki/spaces/CFS/pages/984940567/Multi+document+envelope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Decouple labels permissions from classify and govern permissions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on a Microsoft content source, permissions for labels are tightly coupled with permissions for classify and govern. This presents a problem for customers who require labeling only but have to authorize permissions into their Microsoft environment for classify and govern as well.</a:t>
            </a:r>
          </a:p>
          <a:p>
            <a:pPr>
              <a:spcAft>
                <a:spcPts val="600"/>
              </a:spcAft>
            </a:pPr>
            <a:r>
              <a:rPr sz="1100" b="1" u="none">
                <a:latin typeface="Avenir"/>
              </a:rPr>
              <a:t>User Story</a:t>
            </a:r>
          </a:p>
          <a:p>
            <a:pPr>
              <a:spcAft>
                <a:spcPts val="600"/>
              </a:spcAft>
            </a:pPr>
            <a:r>
              <a:rPr sz="1100" b="0" u="none">
                <a:latin typeface="Avenir"/>
              </a:rPr>
              <a:t>As a business user I require decoupled permissions scope for labels and classify and govern so that I authorize only the level of permissions required into my Microsoft environment.</a:t>
            </a:r>
          </a:p>
          <a:p>
            <a:pPr>
              <a:spcAft>
                <a:spcPts val="600"/>
              </a:spcAft>
            </a:pPr>
            <a:r>
              <a:rPr sz="1100" b="1" u="none">
                <a:latin typeface="Avenir"/>
              </a:rPr>
              <a:t>Feature Description</a:t>
            </a:r>
          </a:p>
          <a:p>
            <a:pPr>
              <a:spcAft>
                <a:spcPts val="400"/>
              </a:spcAft>
            </a:pPr>
            <a:r>
              <a:t>• Create a new app scope for Purview label permissions only</a:t>
            </a:r>
          </a:p>
          <a:p>
            <a:pPr>
              <a:spcAft>
                <a:spcPts val="400"/>
              </a:spcAft>
            </a:pPr>
            <a:r>
              <a:t>• Remove Purview label permissions from current classify and govern app scope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https://jira.egnyte-it.com/browse/DEL-43506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An Egnyte Document Label when stamped as a persistent label on a signed PDF invalidates signatures on the signed PDF. This results in poor user experience and loss of user productivity as a user is required to constantly restore a previous version of the PDF before applying a signature.</a:t>
            </a:r>
          </a:p>
          <a:p>
            <a:pPr>
              <a:spcAft>
                <a:spcPts val="600"/>
              </a:spcAft>
            </a:pPr>
            <a:r>
              <a:rPr sz="1100" b="1" u="none">
                <a:latin typeface="Avenir"/>
              </a:rPr>
              <a:t>User Story</a:t>
            </a:r>
          </a:p>
          <a:p>
            <a:pPr>
              <a:spcAft>
                <a:spcPts val="600"/>
              </a:spcAft>
            </a:pPr>
            <a:r>
              <a:rPr sz="1100" b="0" u="none">
                <a:latin typeface="Avenir"/>
              </a:rPr>
              <a:t>As a business user I require signed PDFs to not be signature invalidated so that the integrity of the signed PDF is maintained.</a:t>
            </a:r>
          </a:p>
          <a:p>
            <a:pPr>
              <a:spcAft>
                <a:spcPts val="600"/>
              </a:spcAft>
            </a:pPr>
            <a:r>
              <a:rPr sz="1100" b="1" u="none">
                <a:latin typeface="Avenir"/>
              </a:rPr>
              <a:t>Feature Description</a:t>
            </a:r>
          </a:p>
          <a:p>
            <a:pPr>
              <a:spcAft>
                <a:spcPts val="400"/>
              </a:spcAft>
            </a:pPr>
            <a:r>
              <a:t>• The Egnyte Document Label stamping process shall be enhanced to skip signed PDFs from further labeling actions</a:t>
            </a:r>
          </a:p>
          <a:p>
            <a:pPr>
              <a:spcAft>
                <a:spcPts val="400"/>
              </a:spcAft>
            </a:pPr>
            <a:r>
              <a:t>• This enhancement shall consider PDFs signed through various signing mechanisms - for example, Adobe Digital ID, Digital Signature,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https://jira.egnyte-it.com/browse/DEL-43523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Approach 2 - Scheduled Reviews from Permissions Tab and SC Tab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https://egnyte.atlassian.net/wiki/spaces/DEL/pages/1425834087/Scheduled+Reviews+for+Permission+Review+Requests+and+SC+Reviews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only admins are allowed to create scheduled reports. This is troublesome for some of the customers, since the admins are overwhelmed with requests. Additionally, scheduled reports land in a fixed folder, to which not all customers feel comfortable sharing broadly. Having a possibility to select a folder where the scheduled report would land addresses this problem.</a:t>
            </a:r>
          </a:p>
          <a:p>
            <a:pPr>
              <a:spcAft>
                <a:spcPts val="600"/>
              </a:spcAft>
            </a:pPr>
            <a:r>
              <a:rPr sz="1100" b="1" u="none">
                <a:latin typeface="Avenir"/>
              </a:rPr>
              <a:t>User Story</a:t>
            </a:r>
          </a:p>
          <a:p>
            <a:pPr>
              <a:spcAft>
                <a:spcPts val="600"/>
              </a:spcAft>
            </a:pPr>
            <a:r>
              <a:rPr sz="1100" b="0" u="none">
                <a:latin typeface="Avenir"/>
              </a:rPr>
              <a:t>As an admin, I want to give power users a possibility to run scheduled reports and choose custom location for storage.</a:t>
            </a:r>
          </a:p>
          <a:p>
            <a:pPr>
              <a:spcAft>
                <a:spcPts val="600"/>
              </a:spcAft>
            </a:pPr>
            <a:r>
              <a:rPr sz="1100" b="1" u="none">
                <a:latin typeface="Avenir"/>
              </a:rPr>
              <a:t>Feature Description</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https://egnyte.atlassian.net/wiki/spaces/CFS/pages/1512046594/Scheduled+reports+enhancements+user+stories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p>
          <a:p>
            <a:pPr>
              <a:spcAft>
                <a:spcPts val="600"/>
              </a:spcAft>
            </a:pP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See description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Group management that we propose is not granular enough. Either power users are not allowed to manage groups at all, or they both can manage and create groups. Customers are asking to create an in-between role that allows for group management but does not allow group creation</a:t>
            </a:r>
          </a:p>
          <a:p>
            <a:pPr>
              <a:spcAft>
                <a:spcPts val="600"/>
              </a:spcAft>
            </a:pPr>
            <a:r>
              <a:rPr sz="1100" b="1" u="none">
                <a:latin typeface="Avenir"/>
              </a:rPr>
              <a:t>User Story</a:t>
            </a:r>
          </a:p>
          <a:p>
            <a:pPr>
              <a:spcAft>
                <a:spcPts val="600"/>
              </a:spcAft>
            </a:pPr>
            <a:r>
              <a:rPr sz="1100" b="0" u="none">
                <a:latin typeface="Avenir"/>
              </a:rPr>
              <a:t>As an admin, I want to give users a possibility to manage groups but prevent them from creating groups on their own.</a:t>
            </a:r>
          </a:p>
          <a:p>
            <a:pPr>
              <a:spcAft>
                <a:spcPts val="600"/>
              </a:spcAft>
            </a:pPr>
            <a:r>
              <a:rPr sz="1100" b="1" u="none">
                <a:latin typeface="Avenir"/>
              </a:rPr>
              <a:t>Feature Description</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 - indicating group owners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https://egnyte.atlassian.net/wiki/spaces/CFS/pages/1445462058/Group+management+improvements+user+stories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https://egnyte.atlassian.net/wiki/spaces/DEL/pages/1433796679/Provide+ability+to+pause+archival+deletion+policies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265)"/>
              </a:rPr>
              <a:t>Alert when Procore Sync Status Changes</a:t>
            </a:r>
          </a:p>
          <a:p>
            <a:r>
              <a:rPr>
                <a:hlinkClick action="ppaction://hlinksldjump(id=266)"/>
              </a:rPr>
              <a:t>Backup to S3 and Wasabi</a:t>
            </a:r>
          </a:p>
          <a:p>
            <a:r>
              <a:rPr>
                <a:hlinkClick action="ppaction://hlinksldjump(id=274)"/>
              </a:rPr>
              <a:t>Content Safeguards - Group-based Link Sharing Controls - Phase 2</a:t>
            </a:r>
          </a:p>
          <a:p>
            <a:r>
              <a:rPr>
                <a:hlinkClick action="ppaction://hlinksldjump(id=270)"/>
              </a:rPr>
              <a:t>Data Owner - Scheduled Permission Reviews</a:t>
            </a:r>
          </a:p>
          <a:p>
            <a:r>
              <a:rPr>
                <a:hlinkClick action="ppaction://hlinksldjump(id=267)"/>
              </a:rPr>
              <a:t>Multi-Document Envelopes</a:t>
            </a:r>
          </a:p>
          <a:p>
            <a:r>
              <a:rPr>
                <a:hlinkClick action="ppaction://hlinksldjump(id=275)"/>
              </a:rPr>
              <a:t>Provide ability to pause archival/deletion policies</a:t>
            </a:r>
          </a:p>
          <a:p>
            <a:r>
              <a:rPr>
                <a:hlinkClick action="ppaction://hlinksldjump(id=268)"/>
              </a:rPr>
              <a:t>Purview labeling - Decouple labels permissions from classify and govern permissions</a:t>
            </a:r>
          </a:p>
          <a:p>
            <a:r>
              <a:rPr>
                <a:hlinkClick action="ppaction://hlinksldjump(id=264)"/>
              </a:rPr>
              <a:t>Purview labeling - Support for hierarchical labels</a:t>
            </a:r>
          </a:p>
          <a:p>
            <a:r>
              <a:rPr>
                <a:hlinkClick action="ppaction://hlinksldjump(id=269)"/>
              </a:rPr>
              <a:t>Skip signed PDFs from persistent document labeling</a:t>
            </a:r>
          </a:p>
          <a:p>
            <a:r>
              <a:rPr>
                <a:hlinkClick action="ppaction://hlinksldjump(id=273)"/>
              </a:rPr>
              <a:t>[Customer Ask] Group improvements (S&amp;L, Norr)</a:t>
            </a:r>
          </a:p>
          <a:p>
            <a:r>
              <a:rPr>
                <a:hlinkClick action="ppaction://hlinksldjump(id=272)"/>
              </a:rPr>
              <a:t>[Customer Ask] Inherit folder options to sub-folders (IPG, T&amp;P + 7)</a:t>
            </a:r>
          </a:p>
          <a:p>
            <a:r>
              <a:rPr>
                <a:hlinkClick action="ppaction://hlinksldjump(id=271)"/>
              </a:rPr>
              <a:t>[Customer Ask] Scheduled report enhancements (Sequoia)</a:t>
            </a:r>
          </a:p>
        </p:txBody>
      </p:sp>
      <p:sp>
        <p:nvSpPr>
          <p:cNvPr id="4" name="Picture Placeholder 3"/>
          <p:cNvSpPr>
            <a:spLocks noGrp="1"/>
          </p:cNvSpPr>
          <p:nvPr>
            <p:ph type="pic" idx="10" sz="quarter"/>
          </p:nvPr>
        </p:nvSpPr>
        <p:spPr/>
        <p:txBody>
          <a:bodyPr/>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1" u="none">
                <a:latin typeface="Avenir"/>
              </a:rPr>
              <a:t>Feature Description</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https://egnyte.atlassian.net/wiki/spaces/EDrive/pages/1221197835/Egnyte+Actions+-+Windows+11+Support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majority of Egnyte users are Desktop Users but many new collaborative features are only available on the Web UI today. This can result in poor adoption and user experience challenges for end users.</a:t>
            </a:r>
          </a:p>
          <a:p>
            <a:pPr>
              <a:spcAft>
                <a:spcPts val="600"/>
              </a:spcAft>
            </a:pPr>
            <a:r>
              <a:rPr sz="1100" b="1" u="none">
                <a:latin typeface="Avenir"/>
              </a:rPr>
              <a:t>User Story</a:t>
            </a:r>
          </a:p>
          <a:p>
            <a:pPr>
              <a:spcAft>
                <a:spcPts val="600"/>
              </a:spcAft>
            </a:pPr>
            <a:r>
              <a:rPr sz="1100" b="0" u="none">
                <a:latin typeface="Avenir"/>
              </a:rPr>
              <a:t>As a desktop user, I want to access richer Egnyte functionality on the desktop, so that I don't need to open the Web UI to access them.</a:t>
            </a:r>
          </a:p>
          <a:p>
            <a:pPr>
              <a:spcAft>
                <a:spcPts val="600"/>
              </a:spcAft>
            </a:pPr>
            <a:r>
              <a:rPr sz="1100" b="1" u="none">
                <a:latin typeface="Avenir"/>
              </a:rPr>
              <a:t>Feature Description</a:t>
            </a:r>
          </a:p>
          <a:p>
            <a:pPr>
              <a:spcAft>
                <a:spcPts val="400"/>
              </a:spcAft>
            </a:pPr>
            <a:r>
              <a:t>• First-class application for the Desktop App (as compared to current widget approach)</a:t>
            </a:r>
          </a:p>
          <a:p>
            <a:pPr>
              <a:spcAft>
                <a:spcPts val="400"/>
              </a:spcAft>
            </a:pPr>
            <a:r>
              <a:t>• Embed Web UI home page and search capability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https://egnyte.atlassian.net/wiki/spaces/EDrive/pages/661423025/Application+UI+-+requirements+WiP</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280)"/>
              </a:rPr>
              <a:t>Application UI - Windows</a:t>
            </a:r>
          </a:p>
          <a:p>
            <a:r>
              <a:rPr>
                <a:hlinkClick action="ppaction://hlinksldjump(id=278)"/>
              </a:rPr>
              <a:t>SCDA Mac - Beta-0 Readiness</a:t>
            </a:r>
          </a:p>
          <a:p>
            <a:r>
              <a:rPr>
                <a:hlinkClick action="ppaction://hlinksldjump(id=277)"/>
              </a:rPr>
              <a:t>SCDA Win - Beta-2 Readiness</a:t>
            </a:r>
          </a:p>
          <a:p>
            <a:r>
              <a:rPr>
                <a:hlinkClick action="ppaction://hlinksldjump(id=279)"/>
              </a:rPr>
              <a:t>Windows 11 Context Menu Support</a:t>
            </a:r>
          </a:p>
        </p:txBody>
      </p:sp>
      <p:sp>
        <p:nvSpPr>
          <p:cNvPr id="4" name="Picture Placeholder 3"/>
          <p:cNvSpPr>
            <a:spLocks noGrp="1"/>
          </p:cNvSpPr>
          <p:nvPr>
            <p:ph type="pic" idx="10" sz="quarter"/>
          </p:nvPr>
        </p:nvSpPr>
        <p:spPr/>
        <p:txBody>
          <a:bodyPr/>
          <a:p>
            <a:r>
              <a:t>&lt;p&gt;&lt;/p&gt;</a:t>
            </a:r>
          </a:p>
          <a:p>
            <a:r>
              <a:t>&lt;p&gt;&lt;a href="/data/objectives/objectives/39"&gt;Converted from objective&lt;/a&gt;&lt;/p&gt;</a:t>
            </a:r>
          </a:p>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Businesses and researchers often struggle with the time-consuming task of conducting in-depth analysis and research, such as finding historical data or identifying trends from previous projects. This lack of efficiency can delay decision-making processes, harming productivity.</a:t>
            </a:r>
          </a:p>
          <a:p>
            <a:pPr>
              <a:spcAft>
                <a:spcPts val="600"/>
              </a:spcAft>
            </a:pPr>
            <a:r>
              <a:rPr sz="1100" b="0" u="none">
                <a:latin typeface="Avenir"/>
              </a:rPr>
              <a:t>User Story</a:t>
            </a:r>
          </a:p>
          <a:p>
            <a:pPr>
              <a:spcAft>
                <a:spcPts val="600"/>
              </a:spcAft>
            </a:pPr>
            <a:r>
              <a:rPr sz="1100" b="0" u="none">
                <a:latin typeface="Avenir"/>
              </a:rPr>
              <a:t>As a business analyst, I want a Deep Research Agent that can quickly identify similar proposals and investments by analyzing historical data, so that I can accelerate the research process and make more informed decisions based on past trends.</a:t>
            </a:r>
          </a:p>
          <a:p>
            <a:pPr>
              <a:spcAft>
                <a:spcPts val="600"/>
              </a:spcAft>
            </a:pPr>
            <a:r>
              <a:rPr sz="1100" b="0" u="none">
                <a:latin typeface="Avenir"/>
              </a:rPr>
              <a:t>Value Statement</a:t>
            </a:r>
          </a:p>
          <a:p>
            <a:pPr>
              <a:spcAft>
                <a:spcPts val="600"/>
              </a:spcAft>
            </a:pPr>
            <a:r>
              <a:rPr sz="1100" b="0" u="none">
                <a:latin typeface="Avenir"/>
              </a:rPr>
              <a:t>Introducing the Deep Research Agent provides:</a:t>
            </a:r>
          </a:p>
          <a:p>
            <a:pPr>
              <a:spcAft>
                <a:spcPts val="400"/>
              </a:spcAft>
            </a:pPr>
            <a:r>
              <a:t>• Time Savings: Automates the labor-intensive process of sifting through historical data, drastically reducing the time spent on research from months to mere days or hours.</a:t>
            </a:r>
          </a:p>
          <a:p>
            <a:pPr>
              <a:spcAft>
                <a:spcPts val="400"/>
              </a:spcAft>
            </a:pPr>
            <a:r>
              <a:t>• Increased Productivity: Allows employees to focus on higher-value tasks by automating repetitive research activities.</a:t>
            </a:r>
          </a:p>
          <a:p>
            <a:pPr>
              <a:spcAft>
                <a:spcPts val="400"/>
              </a:spcAft>
            </a:pPr>
            <a:r>
              <a:t>• Cost Efficiency: Reduces the need for extensive manual labor, resulting in lower operational costs associated with research and analysis.</a:t>
            </a:r>
          </a:p>
          <a:p>
            <a:pPr>
              <a:spcAft>
                <a:spcPts val="400"/>
              </a:spcAft>
            </a:pPr>
            <a:r>
              <a:t>• Data Utilization: Maximizes the value derived from existing historical data, ensuring that past learnings are effectively utilized in future projects.</a:t>
            </a:r>
          </a:p>
          <a:p>
            <a:pPr>
              <a:spcAft>
                <a:spcPts val="600"/>
              </a:spcAft>
            </a:pPr>
            <a:r>
              <a:rPr sz="1100" b="0" u="none">
                <a:latin typeface="Avenir"/>
              </a:rPr>
              <a:t>Requirements:</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Many businesses are burdened by time-consuming and repetitive tasks that reduce overall productivity and employee engagement. This inefficiency prevents employees from focusing on higher-value work that could contribute more significantly to the company's growth and success.</a:t>
            </a:r>
          </a:p>
          <a:p>
            <a:pPr>
              <a:spcAft>
                <a:spcPts val="600"/>
              </a:spcAft>
            </a:pPr>
            <a:r>
              <a:rPr sz="1100" b="1" u="none">
                <a:latin typeface="Avenir"/>
              </a:rPr>
              <a:t>User story:</a:t>
            </a:r>
          </a:p>
          <a:p>
            <a:pPr>
              <a:spcAft>
                <a:spcPts val="600"/>
              </a:spcAft>
            </a:pPr>
            <a:r>
              <a:rPr sz="1100" b="0" u="none">
                <a:latin typeface="Avenir"/>
              </a:rPr>
              <a:t>As a business owner, I want AI agents to automate repetitive and time-consuming tasks so that my employees can focus on strategic and creative efforts that drive the business forward.</a:t>
            </a:r>
          </a:p>
          <a:p>
            <a:pPr>
              <a:spcAft>
                <a:spcPts val="600"/>
              </a:spcAft>
            </a:pPr>
            <a:r>
              <a:rPr sz="1100" b="1" u="none">
                <a:latin typeface="Avenir"/>
              </a:rPr>
              <a:t>Value Statement:</a:t>
            </a:r>
          </a:p>
          <a:p>
            <a:pPr>
              <a:spcAft>
                <a:spcPts val="400"/>
              </a:spcAft>
            </a:pPr>
            <a:r>
              <a:t>• 24/7 operational capability, ensuring tasks are completed even outside regular business hours.</a:t>
            </a:r>
          </a:p>
          <a:p>
            <a:pPr>
              <a:spcAft>
                <a:spcPts val="400"/>
              </a:spcAft>
            </a:pPr>
            <a:r>
              <a:t>• Increased productivity as employees can refocus their time on more valuable activities.</a:t>
            </a:r>
          </a:p>
          <a:p>
            <a:pPr>
              <a:spcAft>
                <a:spcPts val="600"/>
              </a:spcAft>
            </a:pPr>
            <a:r>
              <a:rPr sz="1100" b="0" u="none">
                <a:latin typeface="Avenir"/>
              </a:rPr>
              <a:t>Requirements:</a:t>
            </a:r>
            <a:r>
              <a:rPr sz="1100" b="0" u="sng">
                <a:latin typeface="Avenir"/>
                <a:hlinkClick r:id="rId2"/>
              </a:rPr>
              <a:t>https://egnyte.atlassian.net/wiki/spaces/CFS/pages/1227161693/Agents+Introduction+in+Egnyte+Platform+WIP#Create-your-own-Agent</a:t>
            </a:r>
          </a:p>
          <a:p>
            <a:pPr>
              <a:spcAft>
                <a:spcPts val="600"/>
              </a:spcAft>
            </a:pPr>
            <a:r>
              <a:rPr sz="1100" b="0" u="none">
                <a:latin typeface="Avenir"/>
              </a:rPr>
              <a:t>Figma Link</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https://jira.egnyte-it.com/browse/UX-3393</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frequently receive lists of questions from clients regarding products, services, and compliances, which require significant time and effort to answer. Often, these questions have already been answered in previous requests or can be found in existing documents. The repetitive nature of this task hinders productivity and wastes valuable time.</a:t>
            </a:r>
          </a:p>
          <a:p>
            <a:pPr>
              <a:spcAft>
                <a:spcPts val="600"/>
              </a:spcAft>
            </a:pPr>
            <a:r>
              <a:rPr sz="1100" b="0" u="none">
                <a:latin typeface="Avenir"/>
              </a:rPr>
              <a:t>User Story</a:t>
            </a:r>
          </a:p>
          <a:p>
            <a:pPr>
              <a:spcAft>
                <a:spcPts val="600"/>
              </a:spcAft>
            </a:pPr>
            <a:r>
              <a:rPr sz="1100" b="0" u="none">
                <a:latin typeface="Avenir"/>
              </a:rPr>
              <a:t>As a user, I want to submit a list of questions (text, excel, pdf, doc) to a Questionnaire Agent and point it to a collection of documents in Egnyte (files or folders) that contain the answers. I expect the Q&amp;A response (text or a document) to be ready for my review, with unanswered questions highlighted for easy review and completion. I should be able to submit the response on Egnyte and further edit it as needed.</a:t>
            </a:r>
          </a:p>
          <a:p>
            <a:pPr>
              <a:spcAft>
                <a:spcPts val="600"/>
              </a:spcAft>
            </a:pPr>
            <a:r>
              <a:rPr sz="1100" b="0" u="none">
                <a:latin typeface="Avenir"/>
              </a:rPr>
              <a:t>Value Statement</a:t>
            </a:r>
          </a:p>
          <a:p>
            <a:pPr>
              <a:spcAft>
                <a:spcPts val="400"/>
              </a:spcAft>
            </a:pPr>
            <a:r>
              <a:t>• Time Efficiency: Automates the process of finding answers to repetitive questions, significantly reducing the time spent on each information request.</a:t>
            </a:r>
          </a:p>
          <a:p>
            <a:pPr>
              <a:spcAft>
                <a:spcPts val="400"/>
              </a:spcAft>
            </a:pPr>
            <a:r>
              <a:t>• Enhanced Productivity: Allows users to focus on higher-value tasks by freeing them from the repetitive chore of answering similar questions.</a:t>
            </a:r>
          </a:p>
          <a:p>
            <a:pPr>
              <a:spcAft>
                <a:spcPts val="400"/>
              </a:spcAft>
            </a:pPr>
            <a:r>
              <a:t>• Improved Accuracy: Ensures consistent and accurate answers by pulling information from established and vetted documents.</a:t>
            </a:r>
          </a:p>
          <a:p>
            <a:pPr>
              <a:spcAft>
                <a:spcPts val="400"/>
              </a:spcAft>
            </a:pPr>
            <a:r>
              <a:t>• Easy Review and Editing: Identifies unanswered questions for quick review, and allows for easy submission and editing in Egnyte, ensuring thorough and tailored responses.</a:t>
            </a:r>
          </a:p>
          <a:p>
            <a:pPr>
              <a:spcAft>
                <a:spcPts val="400"/>
              </a:spcAft>
            </a:pPr>
            <a:r>
              <a:t>• Resource Optimization: Maximizes utilization of existing documentation, reducing the need to recreate responses and minimizing redundancy.</a:t>
            </a:r>
          </a:p>
          <a:p>
            <a:pPr>
              <a:spcAft>
                <a:spcPts val="600"/>
              </a:spcAft>
            </a:pPr>
            <a:r>
              <a:rPr sz="1100" b="0" u="none">
                <a:latin typeface="Avenir"/>
              </a:rPr>
              <a:t>Seeding the Questionnaire Agent template will make it easier for users to adopt, ensuring they can start experiencing these benefits immediately upon implementation.</a:t>
            </a:r>
          </a:p>
          <a:p>
            <a:pPr>
              <a:spcAft>
                <a:spcPts val="600"/>
              </a:spcAft>
            </a:pPr>
            <a:r>
              <a:rPr sz="1100" b="0" u="none">
                <a:latin typeface="Avenir"/>
              </a:rPr>
              <a:t>Requirements</a:t>
            </a:r>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New users often face challenges when adopting AI agents due to lack of familiarity and difficulty in configuring them to meet specific needs. This initial barrier can slow down the adoption process, reducing the potential benefits of task automation.</a:t>
            </a:r>
          </a:p>
          <a:p>
            <a:pPr>
              <a:spcAft>
                <a:spcPts val="600"/>
              </a:spcAft>
            </a:pPr>
            <a:r>
              <a:rPr sz="1100" b="1" u="none">
                <a:latin typeface="Avenir"/>
              </a:rPr>
              <a:t>User Story</a:t>
            </a:r>
          </a:p>
          <a:p>
            <a:pPr>
              <a:spcAft>
                <a:spcPts val="600"/>
              </a:spcAft>
            </a:pPr>
            <a:r>
              <a:rPr sz="1100" b="0" u="none">
                <a:latin typeface="Avenir"/>
              </a:rPr>
              <a:t>As a new user of the AI Agents platform, I want pre-configured agent templates available at the start, so that I can quickly set up and begin using these tools without needing extensive customization, thereby experiencing the benefits of automation sooner.</a:t>
            </a:r>
          </a:p>
          <a:p>
            <a:pPr>
              <a:spcAft>
                <a:spcPts val="600"/>
              </a:spcAft>
            </a:pPr>
            <a:r>
              <a:rPr sz="1100" b="1" u="none">
                <a:latin typeface="Avenir"/>
              </a:rPr>
              <a:t>Value Added</a:t>
            </a:r>
          </a:p>
          <a:p>
            <a:pPr>
              <a:spcAft>
                <a:spcPts val="400"/>
              </a:spcAft>
            </a:pPr>
            <a:r>
              <a:t>• Faster Onboarding: New users can quickly get started with minimal setup time, which reduces the learning curve and speeds up adoption.</a:t>
            </a:r>
          </a:p>
          <a:p>
            <a:pPr>
              <a:spcAft>
                <a:spcPts val="400"/>
              </a:spcAft>
            </a:pPr>
            <a:r>
              <a:t>• Ease of Use: Pre-configured templates simplify the initial experience, making it less intimidating for users who are not tech-savvy.</a:t>
            </a:r>
          </a:p>
          <a:p>
            <a:pPr>
              <a:spcAft>
                <a:spcPts val="400"/>
              </a:spcAft>
            </a:pPr>
            <a:r>
              <a:t>• Immediate ROI: Users can achieve immediate productivity gains from automation, showcasing the value of AI agents promptly.</a:t>
            </a:r>
          </a:p>
          <a:p>
            <a:pPr>
              <a:spcAft>
                <a:spcPts val="400"/>
              </a:spcAft>
            </a:pPr>
            <a:r>
              <a:t>• Flexibility: While templates provide a good starting point, they can be customized later as users become more comfortable with the platform.</a:t>
            </a:r>
          </a:p>
          <a:p>
            <a:pPr>
              <a:spcAft>
                <a:spcPts val="400"/>
              </a:spcAft>
            </a:pPr>
            <a:r>
              <a:t>• Increased User Satisfaction: Easy access to ready-made solutions enhances user experience and satisfaction, encouraging continued use and exploration of more advanced functionalities.</a:t>
            </a:r>
          </a:p>
          <a:p>
            <a:pPr>
              <a:spcAft>
                <a:spcPts val="600"/>
              </a:spcAft>
            </a:pPr>
            <a:r>
              <a:rPr sz="1100" b="1" u="none">
                <a:latin typeface="Avenir"/>
              </a:rPr>
              <a:t>Agent Template examples:</a:t>
            </a:r>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Requirements</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See description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285)"/>
              </a:rPr>
              <a:t>AI Prompt workflow step</a:t>
            </a:r>
          </a:p>
          <a:p>
            <a:r>
              <a:rPr>
                <a:hlinkClick action="ppaction://hlinksldjump(id=283)"/>
              </a:rPr>
              <a:t>AI: Security Agent - Suggestions based on internal data</a:t>
            </a:r>
          </a:p>
          <a:p>
            <a:r>
              <a:rPr>
                <a:hlinkClick action="ppaction://hlinksldjump(id=287)"/>
              </a:rPr>
              <a:t>[Agent] Agent Templates in Copilot hub</a:t>
            </a:r>
          </a:p>
          <a:p>
            <a:r>
              <a:rPr>
                <a:hlinkClick action="ppaction://hlinksldjump(id=284)"/>
              </a:rPr>
              <a:t>[Agent] Custom Agents in Copilot hub</a:t>
            </a:r>
          </a:p>
          <a:p>
            <a:r>
              <a:rPr>
                <a:hlinkClick action="ppaction://hlinksldjump(id=282)"/>
              </a:rPr>
              <a:t>[Agent] Deep Research Agent (Bryce)</a:t>
            </a:r>
          </a:p>
          <a:p>
            <a:r>
              <a:rPr>
                <a:hlinkClick action="ppaction://hlinksldjump(id=286)"/>
              </a:rPr>
              <a:t>[Agent] Questionnaire Agent (Bryce)</a:t>
            </a:r>
          </a:p>
        </p:txBody>
      </p:sp>
      <p:sp>
        <p:nvSpPr>
          <p:cNvPr id="4" name="Picture Placeholder 3"/>
          <p:cNvSpPr>
            <a:spLocks noGrp="1"/>
          </p:cNvSpPr>
          <p:nvPr>
            <p:ph type="pic" idx="10" sz="quarter"/>
          </p:nvPr>
        </p:nvSpPr>
        <p:spPr/>
        <p:txBody>
          <a:bodyPr/>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https://egnyte.atlassian.net/wiki/spaces/AEC/pages/510067803/Smart+Specs+-+Phase+1</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https://egnyte.atlassian.net/wiki/spaces/AEC/pages/1076199541/KB+for+Building+Codes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289)"/>
              </a:rPr>
              <a:t>Smart Specifications - In Product Version</a:t>
            </a:r>
          </a:p>
          <a:p>
            <a:r>
              <a:rPr>
                <a:hlinkClick action="ppaction://hlinksldjump(id=293)"/>
              </a:rPr>
              <a:t>[Agent] Codebooks Agent for AEC</a:t>
            </a:r>
          </a:p>
          <a:p>
            <a:r>
              <a:rPr>
                <a:hlinkClick action="ppaction://hlinksldjump(id=291)"/>
              </a:rPr>
              <a:t>[Agent] Project Supervisory Agent for AEC</a:t>
            </a:r>
          </a:p>
          <a:p>
            <a:r>
              <a:rPr>
                <a:hlinkClick action="ppaction://hlinksldjump(id=290)"/>
              </a:rPr>
              <a:t>[Agent] RFP/Proposal Agent</a:t>
            </a:r>
          </a:p>
          <a:p>
            <a:r>
              <a:rPr>
                <a:hlinkClick action="ppaction://hlinksldjump(id=292)"/>
              </a:rPr>
              <a:t>[Agent] Schedule Agent for AEC</a:t>
            </a:r>
          </a:p>
        </p:txBody>
      </p:sp>
      <p:sp>
        <p:nvSpPr>
          <p:cNvPr id="4" name="Picture Placeholder 3"/>
          <p:cNvSpPr>
            <a:spLocks noGrp="1"/>
          </p:cNvSpPr>
          <p:nvPr>
            <p:ph type="pic" idx="10" sz="quarter"/>
          </p:nvPr>
        </p:nvSpPr>
        <p:spPr/>
        <p:txBody>
          <a:bodyPr/>
          <a:p>
            <a:r>
              <a:t>&lt;p&gt;&lt;/p&gt;</a:t>
            </a:r>
          </a:p>
          <a:p>
            <a:r>
              <a:t>&lt;p&gt;&lt;a href="/data/objectives/objectives/34"&gt;Converted from objective&lt;/a&gt;&lt;/p&gt;</a:t>
            </a:r>
          </a:p>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No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Location Public API for Smart Upload</a:t>
            </a:r>
          </a:p>
        </p:txBody>
      </p:sp>
      <p:sp>
        <p:nvSpPr>
          <p:cNvPr id="3" name="Content Placeholder 2"/>
          <p:cNvSpPr>
            <a:spLocks noGrp="1"/>
          </p:cNvSpPr>
          <p:nvPr>
            <p:ph idx="1" sz="half"/>
          </p:nvPr>
        </p:nvSpPr>
        <p:spPr/>
        <p:txBody>
          <a:bodyPr/>
          <a:lstStyle/>
          <a:p>
            <a:pPr>
              <a:spcAft>
                <a:spcPts val="600"/>
              </a:spcAft>
            </a:pPr>
            <a:r>
              <a:rPr sz="1100" b="0" u="none">
                <a:latin typeface="Avenir"/>
              </a:rPr>
              <a:t>Only a private API is available for Smart Upload features today. We should make this API public so that users can set their project locations in bulk.</a:t>
            </a:r>
          </a:p>
          <a:p>
            <a:pPr>
              <a:spcAft>
                <a:spcPts val="600"/>
              </a:spcAft>
            </a:pPr>
            <a:r>
              <a:rPr sz="1100" b="0" u="none">
                <a:latin typeface="Avenir"/>
              </a:rPr>
              <a:t>Part of CRUD for Smart Folders.</a:t>
            </a:r>
          </a:p>
          <a:p>
            <a:pPr>
              <a:spcAft>
                <a:spcPts val="600"/>
              </a:spcAft>
            </a:pPr>
            <a:r>
              <a:rPr sz="1100" b="0" u="none">
                <a:latin typeface="Avenir"/>
              </a:rPr>
              <a:t>AC:</a:t>
            </a:r>
          </a:p>
          <a:p>
            <a:pPr>
              <a:spcAft>
                <a:spcPts val="400"/>
              </a:spcAft>
            </a:pPr>
            <a:r>
              <a:t>• specification of the endpoint</a:t>
            </a:r>
          </a:p>
          <a:p>
            <a:pPr>
              <a:spcAft>
                <a:spcPts val="400"/>
              </a:spcAft>
            </a:pPr>
            <a:r>
              <a:t>• dto is validated (errors are reported),</a:t>
            </a:r>
          </a:p>
          <a:p>
            <a:pPr>
              <a:spcAft>
                <a:spcPts val="400"/>
              </a:spcAft>
            </a:pPr>
            <a:r>
              <a:t>• entity (SmartFolder) is saved in database</a:t>
            </a:r>
          </a:p>
          <a:p>
            <a:pPr>
              <a:spcAft>
                <a:spcPts val="400"/>
              </a:spcAft>
            </a:pPr>
            <a:r>
              <a:t>• API tests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Deltek Vantagepoint Connector</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When a project is created in Deltek  vantagepoint, I would like a project folder to automatically be created in Egnyte.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Several customers participated in the early access program to test the “Team Management” feature that was rolled out for project folders &amp; document rooms. The intent of this feature is to improve permissions management at the project/doc room level by delegating controls that have typically been saved for IT admins, to the respective project/doc room manager. Below are user stories for each piece of feedback we received in the LA period. These items should be addressed before rolling out the feature GA.</a:t>
            </a:r>
          </a:p>
          <a:p>
            <a:pPr>
              <a:spcAft>
                <a:spcPts val="600"/>
              </a:spcAft>
            </a:pPr>
            <a:r>
              <a:rPr sz="1100" b="1" u="none">
                <a:latin typeface="Avenir"/>
              </a:rPr>
              <a:t>User Story</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Feature Description</a:t>
            </a:r>
          </a:p>
          <a:p>
            <a:pPr>
              <a:spcAft>
                <a:spcPts val="600"/>
              </a:spcAft>
            </a:pPr>
            <a:r>
              <a:rPr sz="1100" b="0" u="none">
                <a:latin typeface="Avenir"/>
              </a:rPr>
              <a:t>• Manage Project Team - available for full permission users</a:t>
            </a:r>
          </a:p>
          <a:p>
            <a:pPr>
              <a:spcAft>
                <a:spcPts val="600"/>
              </a:spcAft>
            </a:pPr>
            <a:r>
              <a:rPr sz="1100" b="0" u="none">
                <a:latin typeface="Avenir"/>
              </a:rPr>
              <a:t>• Team management view in the folders view  when I open from subfolder</a:t>
            </a:r>
          </a:p>
          <a:p>
            <a:pPr>
              <a:spcAft>
                <a:spcPts val="600"/>
              </a:spcAft>
            </a:pPr>
            <a:r>
              <a:rPr sz="1100" b="0" u="none">
                <a:latin typeface="Avenir"/>
              </a:rPr>
              <a:t>•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https://egnyte.atlassian.net/wiki/spaces/CFS/pages/1432191059/Team+Management+enhancement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https://egnyte.atlassian.net/wiki/spaces/AEC/pages/746651753/ACC+Integration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r>
              <a:rPr sz="1100" b="1" u="none">
                <a:latin typeface="Avenir"/>
              </a:rPr>
              <a:t>User Story</a:t>
            </a:r>
          </a:p>
          <a:p>
            <a:pPr>
              <a:spcAft>
                <a:spcPts val="600"/>
              </a:spcAft>
            </a:pPr>
            <a:r>
              <a:rPr sz="1100" b="0" u="none">
                <a:latin typeface="Avenir"/>
              </a:rPr>
              <a:t>As a user, I want to view a list of all project folders in my domain, so that I can get an overview of the projects to which I have access.</a:t>
            </a:r>
          </a:p>
          <a:p>
            <a:pPr>
              <a:spcAft>
                <a:spcPts val="600"/>
              </a:spcAft>
            </a:pPr>
            <a:r>
              <a:rPr sz="1100" b="1" u="none">
                <a:latin typeface="Avenir"/>
              </a:rPr>
              <a:t>Feature Description</a:t>
            </a:r>
          </a:p>
          <a:p>
            <a:pPr>
              <a:spcAft>
                <a:spcPts val="400"/>
              </a:spcAft>
            </a:pPr>
            <a:r>
              <a:t>• Possibility to search, sort and filter project list using project metadata,</a:t>
            </a:r>
          </a:p>
          <a:p>
            <a:pPr>
              <a:spcAft>
                <a:spcPts val="400"/>
              </a:spcAft>
            </a:pPr>
            <a:r>
              <a:t>• Possibility to create a new project from the project center context</a:t>
            </a:r>
          </a:p>
          <a:p>
            <a:pPr>
              <a:spcAft>
                <a:spcPts val="400"/>
              </a:spcAft>
            </a:pPr>
            <a:r>
              <a:t>• Possibility to review project recommendations.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https://egnyte.atlassian.net/wiki/spaces/AEC/pages/258376949/Project+Center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https://egnyte.atlassian.net/wiki/spaces/AEC/pages/888373464/ODA+Preview+Additional+UI+Capabilities+-+User+Stories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Geofencing Enhancement - Polygon</a:t>
            </a:r>
          </a:p>
        </p:txBody>
      </p:sp>
      <p:sp>
        <p:nvSpPr>
          <p:cNvPr id="3" name="Content Placeholder 2"/>
          <p:cNvSpPr>
            <a:spLocks noGrp="1"/>
          </p:cNvSpPr>
          <p:nvPr>
            <p:ph idx="1" sz="half"/>
          </p:nvPr>
        </p:nvSpPr>
        <p:spPr/>
        <p:txBody>
          <a:bodyPr/>
          <a:lstStyle/>
          <a:p>
            <a:pPr>
              <a:spcAft>
                <a:spcPts val="600"/>
              </a:spcAft>
            </a:pPr>
            <a:r>
              <a:rPr sz="1100" b="0" u="none">
                <a:latin typeface="Avenir"/>
              </a:rPr>
              <a:t>Customers have stated that a circle with a configurable radius does not meet all of their needs when defining the area to be included in geolocation search or smart upload. As a result, users would like to be able to create a polygon rather than a circle which will give them more flexibility to define the area accurately.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Customizable Project Dashboard</a:t>
            </a:r>
          </a:p>
        </p:txBody>
      </p:sp>
      <p:sp>
        <p:nvSpPr>
          <p:cNvPr id="3" name="Content Placeholder 2"/>
          <p:cNvSpPr>
            <a:spLocks noGrp="1"/>
          </p:cNvSpPr>
          <p:nvPr>
            <p:ph idx="1" sz="half"/>
          </p:nvPr>
        </p:nvSpPr>
        <p:spPr/>
        <p:txBody>
          <a:bodyPr/>
          <a:lstStyle/>
          <a:p>
            <a:pPr>
              <a:spcAft>
                <a:spcPts val="400"/>
              </a:spcAft>
            </a:pPr>
            <a:r>
              <a:t>• Idea is to make 3 enhancements identified though discussions with  customers</a:t>
            </a:r>
          </a:p>
          <a:p>
            <a:pPr>
              <a:spcAft>
                <a:spcPts val="800"/>
              </a:spcAft>
            </a:pPr>
            <a:r>
              <a:rPr sz="1100" b="1" u="none">
                <a:latin typeface="Avenir"/>
              </a:rPr>
              <a:t>Background</a:t>
            </a:r>
          </a:p>
          <a:p>
            <a:pPr>
              <a:spcAft>
                <a:spcPts val="600"/>
              </a:spcAft>
            </a:pPr>
            <a:r>
              <a:rPr sz="1100" b="0" u="none">
                <a:latin typeface="Avenir"/>
              </a:rPr>
              <a:t>This work builds on the</a:t>
            </a:r>
            <a:r>
              <a:rPr sz="1100" b="0" u="sng">
                <a:latin typeface="Avenir"/>
                <a:hlinkClick r:id="rId2"/>
              </a:rPr>
              <a:t>Project Center</a:t>
            </a:r>
            <a:r>
              <a:rPr sz="1100" b="0" u="none">
                <a:latin typeface="Avenir"/>
              </a:rPr>
              <a:t>feature. As identified in that PRD, Projects are how these end users not only organize their data, but their employees, their financials, and more. The Project Dashboard is the reflection of that data organization - the visualization of that data in the form of widgets.</a:t>
            </a:r>
          </a:p>
          <a:p>
            <a:pPr>
              <a:spcAft>
                <a:spcPts val="600"/>
              </a:spcAft>
            </a:pPr>
            <a:r>
              <a:rPr sz="1100" b="0" u="none">
                <a:latin typeface="Avenir"/>
              </a:rPr>
              <a:t>The purpose of this Epic is to give our users the ability to visualize their data as they want, and ideally interact with it (i.e. have a reason to go to the dashboard in the fist place).</a:t>
            </a:r>
          </a:p>
          <a:p>
            <a:pPr>
              <a:spcAft>
                <a:spcPts val="600"/>
              </a:spcAft>
            </a:pPr>
            <a:r>
              <a:rPr sz="1100" b="0" u="none">
                <a:latin typeface="Avenir"/>
              </a:rPr>
              <a:t>The main question for the product team here was “what is a user looking for when they arrive on a project?” To that question we had a few answers:</a:t>
            </a:r>
          </a:p>
          <a:p>
            <a:pPr>
              <a:spcAft>
                <a:spcPts val="400"/>
              </a:spcAft>
            </a:pPr>
            <a:r>
              <a:t>1. Changes</a:t>
            </a:r>
          </a:p>
          <a:p>
            <a:pPr>
              <a:spcAft>
                <a:spcPts val="400"/>
              </a:spcAft>
            </a:pPr>
            <a:r>
              <a:t>2. Saved Items / Relevant Files</a:t>
            </a:r>
          </a:p>
          <a:p>
            <a:pPr>
              <a:spcAft>
                <a:spcPts val="400"/>
              </a:spcAft>
            </a:pPr>
            <a:r>
              <a:t>3. Current state</a:t>
            </a:r>
          </a:p>
          <a:p>
            <a:pPr>
              <a:spcAft>
                <a:spcPts val="400"/>
              </a:spcAft>
            </a:pPr>
            <a:r>
              <a:t>4. Upcoming (listing, but this is outside of Egnyte’s depth)</a:t>
            </a:r>
          </a:p>
          <a:p>
            <a:pPr>
              <a:spcAft>
                <a:spcPts val="800"/>
              </a:spcAft>
            </a:pPr>
            <a:r>
              <a:rPr sz="1100" b="1" u="none">
                <a:latin typeface="Avenir"/>
              </a:rPr>
              <a:t>User Stories</a:t>
            </a:r>
          </a:p>
          <a:p>
            <a:pPr>
              <a:spcAft>
                <a:spcPts val="600"/>
              </a:spcAft>
            </a:pPr>
            <a:r>
              <a:rPr sz="1100" b="0" u="none">
                <a:latin typeface="Avenir"/>
              </a:rPr>
              <a:t>Story 1: Select Widgets</a:t>
            </a:r>
          </a:p>
          <a:p>
            <a:pPr>
              <a:spcAft>
                <a:spcPts val="600"/>
              </a:spcAft>
            </a:pPr>
            <a:r>
              <a:rPr sz="1100" b="0" u="none">
                <a:latin typeface="Avenir"/>
              </a:rPr>
              <a:t>As a user,</a:t>
            </a:r>
          </a:p>
          <a:p>
            <a:pPr>
              <a:spcAft>
                <a:spcPts val="600"/>
              </a:spcAft>
            </a:pPr>
            <a:r>
              <a:rPr sz="1100" b="0" u="none">
                <a:latin typeface="Avenir"/>
              </a:rPr>
              <a:t>I want to select what widgets I want displayed,</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This feature will be available in any plans that have project folders (Ent-Lite+, and the project control add-on)</a:t>
            </a:r>
          </a:p>
          <a:p>
            <a:pPr>
              <a:spcAft>
                <a:spcPts val="400"/>
              </a:spcAft>
            </a:pPr>
            <a:r>
              <a:t>2. Default widgets to exist will be</a:t>
            </a:r>
          </a:p>
          <a:p>
            <a:pPr>
              <a:spcAft>
                <a:spcPts val="400"/>
              </a:spcAft>
            </a:pPr>
            <a:r>
              <a:t>3. Tooltip to show when you first enter a project on the dashboard to explain how the user can select widgets (and order them)</a:t>
            </a:r>
          </a:p>
          <a:p>
            <a:pPr>
              <a:spcAft>
                <a:spcPts val="400"/>
              </a:spcAft>
            </a:pPr>
            <a:r>
              <a:t>4. Add an event to mixpanel - select project dashboard widget - to be tracked by user and by event</a:t>
            </a:r>
          </a:p>
          <a:p>
            <a:pPr>
              <a:spcAft>
                <a:spcPts val="600"/>
              </a:spcAft>
            </a:pPr>
            <a:r>
              <a:rPr sz="1100" b="0" u="none">
                <a:latin typeface="Avenir"/>
              </a:rPr>
              <a:t>Story 2: Order Widgets</a:t>
            </a:r>
          </a:p>
          <a:p>
            <a:pPr>
              <a:spcAft>
                <a:spcPts val="600"/>
              </a:spcAft>
            </a:pPr>
            <a:r>
              <a:rPr sz="1100" b="0" u="none">
                <a:latin typeface="Avenir"/>
              </a:rPr>
              <a:t>As a user,</a:t>
            </a:r>
          </a:p>
          <a:p>
            <a:pPr>
              <a:spcAft>
                <a:spcPts val="600"/>
              </a:spcAft>
            </a:pPr>
            <a:r>
              <a:rPr sz="1100" b="0" u="none">
                <a:latin typeface="Avenir"/>
              </a:rPr>
              <a:t>I want to order my widgets,</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This feature will be available in any plans that have project folders (Ent-Lite+, and the project control add-on)</a:t>
            </a:r>
          </a:p>
          <a:p>
            <a:pPr>
              <a:spcAft>
                <a:spcPts val="400"/>
              </a:spcAft>
            </a:pPr>
            <a:r>
              <a:t>2. Tooltip to show when you first enter a project on the dashboard to explain how the user can select widgets (and order them)</a:t>
            </a:r>
          </a:p>
          <a:p>
            <a:pPr>
              <a:spcAft>
                <a:spcPts val="400"/>
              </a:spcAft>
            </a:pPr>
            <a:r>
              <a:t>3. Ability to re-arrange order and size of widgets on dashboard, similar Apple widgets</a:t>
            </a:r>
          </a:p>
          <a:p>
            <a:pPr>
              <a:spcAft>
                <a:spcPts val="400"/>
              </a:spcAft>
            </a:pPr>
            <a:r>
              <a:t>4. Add an event to mixpanel - order project dashboard widget - to be tracked by user and by event</a:t>
            </a:r>
          </a:p>
          <a:p>
            <a:pPr>
              <a:spcAft>
                <a:spcPts val="600"/>
              </a:spcAft>
            </a:pPr>
            <a:r>
              <a:rPr sz="1100" b="0" u="none">
                <a:latin typeface="Avenir"/>
              </a:rPr>
              <a:t>Story 3: set as default project view</a:t>
            </a:r>
          </a:p>
          <a:p>
            <a:pPr>
              <a:spcAft>
                <a:spcPts val="600"/>
              </a:spcAft>
            </a:pPr>
            <a:r>
              <a:rPr sz="1100" b="0" u="none">
                <a:latin typeface="Avenir"/>
              </a:rPr>
              <a:t>As a user,</a:t>
            </a:r>
          </a:p>
          <a:p>
            <a:pPr>
              <a:spcAft>
                <a:spcPts val="600"/>
              </a:spcAft>
            </a:pPr>
            <a:r>
              <a:rPr sz="1100" b="0" u="none">
                <a:latin typeface="Avenir"/>
              </a:rPr>
              <a:t>I want to order my widgets,</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Set / pin your default view by project to be either dashboard or files</a:t>
            </a:r>
          </a:p>
          <a:p>
            <a:pPr>
              <a:spcAft>
                <a:spcPts val="400"/>
              </a:spcAft>
            </a:pPr>
            <a:r>
              <a:t>2. Add an event to mixpanel - set project dashboard view - to be tracked by user and by event</a:t>
            </a:r>
          </a:p>
          <a:p>
            <a:pPr>
              <a:spcAft>
                <a:spcPts val="600"/>
              </a:spcAft>
            </a:pPr>
            <a:r>
              <a:rPr sz="1100" b="0" u="none">
                <a:latin typeface="Avenir"/>
              </a:rPr>
              <a:t>Story 4: Project Settings Accessibility</a:t>
            </a:r>
          </a:p>
          <a:p>
            <a:pPr>
              <a:spcAft>
                <a:spcPts val="600"/>
              </a:spcAft>
            </a:pPr>
            <a:r>
              <a:rPr sz="1100" b="0" u="none">
                <a:latin typeface="Avenir"/>
              </a:rPr>
              <a:t>As a user,</a:t>
            </a:r>
          </a:p>
          <a:p>
            <a:pPr>
              <a:spcAft>
                <a:spcPts val="600"/>
              </a:spcAft>
            </a:pPr>
            <a:r>
              <a:rPr sz="1100" b="0" u="none">
                <a:latin typeface="Avenir"/>
              </a:rPr>
              <a:t>I want to access project settings from the dashboard,</a:t>
            </a:r>
          </a:p>
          <a:p>
            <a:pPr>
              <a:spcAft>
                <a:spcPts val="600"/>
              </a:spcAft>
            </a:pPr>
            <a:r>
              <a:rPr sz="1100" b="0" u="none">
                <a:latin typeface="Avenir"/>
              </a:rPr>
              <a:t>so that I can discover settings more easily and take fewer clicks to make changes to improve my Egnyte usability</a:t>
            </a:r>
          </a:p>
          <a:p>
            <a:pPr>
              <a:spcAft>
                <a:spcPts val="600"/>
              </a:spcAft>
            </a:pPr>
            <a:r>
              <a:rPr sz="1100" b="1" u="none">
                <a:latin typeface="Avenir"/>
              </a:rPr>
              <a:t>Acceptance Criteria:</a:t>
            </a:r>
          </a:p>
          <a:p>
            <a:pPr>
              <a:spcAft>
                <a:spcPts val="400"/>
              </a:spcAft>
            </a:pPr>
            <a:r>
              <a:t>1. Access Project Settings from Dashboard view (currently only in the “Files” view today). Design to be determined. Talk to design about setting and the general hierarchy of options below dashboard and files (team management etc) and how that works</a:t>
            </a:r>
          </a:p>
          <a:p>
            <a:pPr>
              <a:spcAft>
                <a:spcPts val="600"/>
              </a:spcAft>
            </a:pPr>
            <a:r>
              <a:rPr sz="1100" b="0" u="none">
                <a:latin typeface="Avenir"/>
              </a:rPr>
              <a:t>Story 5: Team Management</a:t>
            </a:r>
          </a:p>
          <a:p>
            <a:pPr>
              <a:spcAft>
                <a:spcPts val="600"/>
              </a:spcAft>
            </a:pPr>
            <a:r>
              <a:rPr sz="1100" b="0" u="none">
                <a:latin typeface="Avenir"/>
              </a:rPr>
              <a:t>As an Egnyter,</a:t>
            </a:r>
          </a:p>
          <a:p>
            <a:pPr>
              <a:spcAft>
                <a:spcPts val="600"/>
              </a:spcAft>
            </a:pPr>
            <a:r>
              <a:rPr sz="1100" b="0" u="none">
                <a:latin typeface="Avenir"/>
              </a:rPr>
              <a:t>I want to click team management from dashboard at all times</a:t>
            </a:r>
          </a:p>
          <a:p>
            <a:pPr>
              <a:spcAft>
                <a:spcPts val="600"/>
              </a:spcAft>
            </a:pPr>
            <a:r>
              <a:rPr sz="1100" b="0" u="none">
                <a:latin typeface="Avenir"/>
              </a:rPr>
              <a:t>so that I can assess this feature more quickly</a:t>
            </a:r>
          </a:p>
          <a:p>
            <a:pPr>
              <a:spcAft>
                <a:spcPts val="600"/>
              </a:spcAft>
            </a:pPr>
            <a:r>
              <a:rPr sz="1100" b="1" u="none">
                <a:latin typeface="Avenir"/>
              </a:rPr>
              <a:t>Acceptance Criteria:</a:t>
            </a:r>
          </a:p>
          <a:p>
            <a:pPr>
              <a:spcAft>
                <a:spcPts val="400"/>
              </a:spcAft>
            </a:pPr>
            <a:r>
              <a:t>1. Team Management in Dashboard should be visible at all times</a:t>
            </a:r>
          </a:p>
          <a:p>
            <a:pPr>
              <a:spcAft>
                <a:spcPts val="400"/>
              </a:spcAft>
            </a:pPr>
            <a:r>
              <a:t>2. Add an event to mixpanel - Click Team Management - to be tracked, by user and by event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Pr>
              <a:spcAft>
                <a:spcPts val="600"/>
              </a:spcAft>
            </a:pPr>
            <a:r>
              <a:rPr sz="1100" b="0" u="none">
                <a:latin typeface="Avenir"/>
              </a:rPr>
              <a:t>In collaboration with Marketing, we will launch a series of  Pendo Upsell campaigns aligned to other marketing efforts.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295)"/>
              </a:rPr>
              <a:t>[AEC] AEC Image Classification - Phase 2</a:t>
            </a:r>
          </a:p>
          <a:p>
            <a:r>
              <a:rPr>
                <a:hlinkClick action="ppaction://hlinksldjump(id=302)"/>
              </a:rPr>
              <a:t>[AEC] BIM Preview Enhancements</a:t>
            </a:r>
          </a:p>
          <a:p>
            <a:r>
              <a:rPr>
                <a:hlinkClick action="ppaction://hlinksldjump(id=304)"/>
              </a:rPr>
              <a:t>[AEC] Customizable Project Dashboard</a:t>
            </a:r>
          </a:p>
          <a:p>
            <a:r>
              <a:rPr>
                <a:hlinkClick action="ppaction://hlinksldjump(id=297)"/>
              </a:rPr>
              <a:t>[AEC] Deltek Vantagepoint Connector</a:t>
            </a:r>
          </a:p>
          <a:p>
            <a:r>
              <a:rPr>
                <a:hlinkClick action="ppaction://hlinksldjump(id=303)"/>
              </a:rPr>
              <a:t>[AEC] Geofencing Enhancement - Polygon</a:t>
            </a:r>
          </a:p>
          <a:p>
            <a:r>
              <a:rPr>
                <a:hlinkClick action="ppaction://hlinksldjump(id=299)"/>
              </a:rPr>
              <a:t>[AEC] Native ACC Integration 1-way</a:t>
            </a:r>
          </a:p>
          <a:p>
            <a:r>
              <a:rPr>
                <a:hlinkClick action="ppaction://hlinksldjump(id=300)"/>
              </a:rPr>
              <a:t>[AEC] Project Center</a:t>
            </a:r>
          </a:p>
          <a:p>
            <a:r>
              <a:rPr>
                <a:hlinkClick action="ppaction://hlinksldjump(id=296)"/>
              </a:rPr>
              <a:t>[AEC] Project Location Public API for Smart Upload</a:t>
            </a:r>
          </a:p>
          <a:p>
            <a:r>
              <a:rPr>
                <a:hlinkClick action="ppaction://hlinksldjump(id=298)"/>
              </a:rPr>
              <a:t>[AEC] Team Management Enhancements</a:t>
            </a:r>
          </a:p>
          <a:p>
            <a:r>
              <a:rPr>
                <a:hlinkClick action="ppaction://hlinksldjump(id=301)"/>
              </a:rPr>
              <a:t>[AEC] Titleblock Extraction</a:t>
            </a:r>
          </a:p>
        </p:txBody>
      </p:sp>
      <p:sp>
        <p:nvSpPr>
          <p:cNvPr id="4" name="Picture Placeholder 3"/>
          <p:cNvSpPr>
            <a:spLocks noGrp="1"/>
          </p:cNvSpPr>
          <p:nvPr>
            <p:ph type="pic" idx="10" sz="quarter"/>
          </p:nvPr>
        </p:nvSpPr>
        <p:spPr/>
        <p:txBody>
          <a:bodyPr/>
          <a:p>
            <a:r>
              <a:t>&lt;p&gt;&lt;/p&gt;</a:t>
            </a:r>
          </a:p>
          <a:p>
            <a:r>
              <a:t>&lt;p&gt;&lt;a href="/data/objectives/objectives/30"&gt;Converted from objective&lt;/a&gt;&lt;/p&gt;</a:t>
            </a:r>
          </a:p>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1 - 2 sentences describing the problem we are trying to solve</a:t>
            </a:r>
          </a:p>
          <a:p>
            <a:pPr>
              <a:spcAft>
                <a:spcPts val="600"/>
              </a:spcAft>
            </a:pPr>
            <a:r>
              <a:rPr sz="1100" b="1" u="none">
                <a:latin typeface="Avenir"/>
              </a:rPr>
              <a:t>User Story</a:t>
            </a:r>
          </a:p>
          <a:p>
            <a:pPr>
              <a:spcAft>
                <a:spcPts val="600"/>
              </a:spcAft>
            </a:pPr>
            <a:r>
              <a:rPr sz="1100" b="0" u="none">
                <a:latin typeface="Avenir"/>
              </a:rPr>
              <a:t>Format: As a [user role], I want [goal], so that [benefit]. 1-2 sentences</a:t>
            </a:r>
          </a:p>
          <a:p>
            <a:pPr>
              <a:spcAft>
                <a:spcPts val="600"/>
              </a:spcAft>
            </a:pPr>
            <a:r>
              <a:rPr sz="1100" b="1" u="none">
                <a:latin typeface="Avenir"/>
              </a:rPr>
              <a:t>Feature Description</a:t>
            </a:r>
          </a:p>
          <a:p>
            <a:pPr>
              <a:spcAft>
                <a:spcPts val="400"/>
              </a:spcAft>
            </a:pPr>
            <a:r>
              <a:t>• High-level requirements</a:t>
            </a:r>
          </a:p>
          <a:p>
            <a:pPr>
              <a:spcAft>
                <a:spcPts val="400"/>
              </a:spcAft>
            </a:pPr>
            <a:r>
              <a:t>• No need for detailed acceptance criteria</a:t>
            </a:r>
          </a:p>
          <a:p>
            <a:pPr>
              <a:spcAft>
                <a:spcPts val="400"/>
              </a:spcAft>
            </a:pPr>
            <a:r>
              <a:t>• Three bullets max</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306)"/>
              </a:rPr>
              <a:t>Drafts Creation &amp; Management</a:t>
            </a:r>
          </a:p>
          <a:p>
            <a:r>
              <a:rPr>
                <a:hlinkClick action="ppaction://hlinksldjump(id=308)"/>
              </a:rPr>
              <a:t>Optional Effective End Date</a:t>
            </a:r>
          </a:p>
          <a:p>
            <a:r>
              <a:rPr>
                <a:hlinkClick action="ppaction://hlinksldjump(id=307)"/>
              </a:rPr>
              <a:t>Support for CAPAs, Deviations, and Event Data</a:t>
            </a:r>
          </a:p>
        </p:txBody>
      </p:sp>
      <p:sp>
        <p:nvSpPr>
          <p:cNvPr id="4" name="Picture Placeholder 3"/>
          <p:cNvSpPr>
            <a:spLocks noGrp="1"/>
          </p:cNvSpPr>
          <p:nvPr>
            <p:ph type="pic" idx="10" sz="quarter"/>
          </p:nvPr>
        </p:nvSpPr>
        <p:spPr/>
        <p:txBody>
          <a:bodyPr/>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See description</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See description</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311)"/>
              </a:rPr>
              <a:t>[Usability] Disable File Actions During Co-Edit Session</a:t>
            </a:r>
          </a:p>
          <a:p>
            <a:r>
              <a:rPr>
                <a:hlinkClick action="ppaction://hlinksldjump(id=310)"/>
              </a:rPr>
              <a:t>[Usability] WebUI Context Menu Redesign</a:t>
            </a:r>
          </a:p>
        </p:txBody>
      </p:sp>
      <p:sp>
        <p:nvSpPr>
          <p:cNvPr id="4" name="Picture Placeholder 3"/>
          <p:cNvSpPr>
            <a:spLocks noGrp="1"/>
          </p:cNvSpPr>
          <p:nvPr>
            <p:ph type="pic" idx="10" sz="quarter"/>
          </p:nvPr>
        </p:nvSpPr>
        <p:spPr/>
        <p:txBody>
          <a:bodyPr/>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Persona-Based User Onboarding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is a direct outcome from the 2025 Hackathon by the GuideWizards team.</a:t>
            </a:r>
          </a:p>
          <a:p>
            <a:pPr>
              <a:spcAft>
                <a:spcPts val="600"/>
              </a:spcAft>
            </a:pPr>
            <a:r>
              <a:rPr sz="1100" b="0" u="none">
                <a:latin typeface="Avenir"/>
              </a:rPr>
              <a:t>This initiative uses AI to power a personalized user onboarding experience for new users.</a:t>
            </a:r>
          </a:p>
          <a:p>
            <a:pPr>
              <a:spcAft>
                <a:spcPts val="600"/>
              </a:spcAft>
            </a:pPr>
            <a:r>
              <a:rPr sz="1100" b="0" u="sng">
                <a:latin typeface="Avenir"/>
                <a:hlinkClick r:id="rId2"/>
              </a:rPr>
              <a:t>https://egnyte.egnyte.com/dl/U71oFOD96p/OnboardYourself_BestUsageOfAI.pptx_</a:t>
            </a:r>
          </a:p>
          <a:p>
            <a:pPr>
              <a:spcAft>
                <a:spcPts val="600"/>
              </a:spcAft>
            </a:pPr>
            <a:r>
              <a:rPr sz="1100" b="0" u="sng">
                <a:latin typeface="Avenir"/>
                <a:hlinkClick r:id="rId3"/>
              </a:rPr>
              <a:t>https://egnyte.egnyte.com/dl/U8qZ5XEp73/OnboardYourself_BestUsageOfAI.MP4_</a:t>
            </a:r>
          </a:p>
          <a:p>
            <a:pPr>
              <a:spcAft>
                <a:spcPts val="600"/>
              </a:spcAft>
            </a:pPr>
            <a:r>
              <a:rPr sz="1100" b="0" u="none">
                <a:latin typeface="Avenir"/>
              </a:rPr>
              <a:t>Confluence Page:</a:t>
            </a:r>
            <a:r>
              <a:rPr sz="1100" b="0" u="sng">
                <a:latin typeface="Avenir"/>
                <a:hlinkClick r:id="rId4"/>
              </a:rPr>
              <a:t>https://egnyte.atlassian.net/wiki/x/LoBIVQ</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Recommender Alpha</a:t>
            </a:r>
          </a:p>
        </p:txBody>
      </p:sp>
      <p:sp>
        <p:nvSpPr>
          <p:cNvPr id="3" name="Content Placeholder 2"/>
          <p:cNvSpPr>
            <a:spLocks noGrp="1"/>
          </p:cNvSpPr>
          <p:nvPr>
            <p:ph idx="1" sz="half"/>
          </p:nvPr>
        </p:nvSpPr>
        <p:spPr/>
        <p:txBody>
          <a:bodyPr/>
          <a:lstStyle/>
          <a:p>
            <a:pPr>
              <a:spcAft>
                <a:spcPts val="400"/>
              </a:spcAft>
            </a:pPr>
            <a:r>
              <a:t>1. Revise Location of the Notification</a:t>
            </a:r>
          </a:p>
          <a:p>
            <a:pPr>
              <a:spcAft>
                <a:spcPts val="400"/>
              </a:spcAft>
            </a:pPr>
            <a:r>
              <a:t>2. Pendo IDs: Need Pendo IDs on all items being used in recommendations so we can track user paths (medium)</a:t>
            </a:r>
          </a:p>
          <a:p>
            <a:pPr>
              <a:spcAft>
                <a:spcPts val="400"/>
              </a:spcAft>
            </a:pPr>
            <a:r>
              <a:t>3. Web-based interface for initiating Recommendations: As a PM, I need an easy way to upload the User Lists (Recommendations) and Campaign criteria without requiring an OPS ticket. (HIGH)</a:t>
            </a:r>
          </a:p>
          <a:p>
            <a:pPr>
              <a:spcAft>
                <a:spcPts val="400"/>
              </a:spcAft>
            </a:pPr>
            <a:r>
              <a:t>4. Tracking mechanism for active Recommendations: As a PM, I need to be able to view what is actively being run in the Recommender. Ideally included in the Interface, but can also be in Tableau or Kibana. (HIGH)</a:t>
            </a:r>
          </a:p>
          <a:p>
            <a:pPr>
              <a:spcAft>
                <a:spcPts val="400"/>
              </a:spcAft>
            </a:pPr>
            <a:r>
              <a:t>5. Activity Monitoring for Recommendations: As a PM, I need to be able to track engagement with the Recommender as well as the user adoption of the recommended feature. Ideally, this should be part of the Interface. (medium)</a:t>
            </a:r>
          </a:p>
          <a:p>
            <a:pPr>
              <a:spcAft>
                <a:spcPts val="400"/>
              </a:spcAft>
            </a:pPr>
            <a:r>
              <a:t>6. Expand customer exposure to 500-1000 users, with multiple recommendations: As a PM, I need to be able to expose this tool to enough users to gather relevant data and draw intelligent conclusions. (medium)</a:t>
            </a:r>
          </a:p>
          <a:p>
            <a:pPr>
              <a:spcAft>
                <a:spcPts val="400"/>
              </a:spcAft>
            </a:pPr>
            <a:r>
              <a:t>7. Ability to change the duration of display of the flag: Currently set to “display until clicked,” we need to have the ability to test different variables from a simple Interface or feature flag. (medium)</a:t>
            </a:r>
          </a:p>
          <a:p>
            <a:pPr>
              <a:spcAft>
                <a:spcPts val="400"/>
              </a:spcAft>
            </a:pPr>
            <a:r>
              <a:t>8. Ability to cancel or terminate a recommendation: As a PM, I need to be able to terminate a recommendation at will from the Interface (medium)</a:t>
            </a:r>
          </a:p>
          <a:p>
            <a:pPr>
              <a:spcAft>
                <a:spcPts val="400"/>
              </a:spcAft>
            </a:pPr>
            <a:r>
              <a:t>9. Ability to target “all users” on a domain with a recommendation: Needed as an alternative to Pendo to recommend new features, new add-ons, new integrations to existing users. (medium)</a:t>
            </a:r>
          </a:p>
          <a:p>
            <a:pPr>
              <a:spcAft>
                <a:spcPts val="400"/>
              </a:spcAft>
            </a:pPr>
            <a:r>
              <a:t>10. Capturing feedback in the Model from Recommendations: As a result of users responding to Recommendations, we want that data to be captured as feedback to train the Model. If a user indicates “Not Interested”, what does that mean to the Model?If a user clicks Got it, how do we inform the model not to recommend it again? (HIGH)</a:t>
            </a:r>
          </a:p>
          <a:p>
            <a:pPr>
              <a:spcAft>
                <a:spcPts val="400"/>
              </a:spcAft>
            </a:pPr>
            <a:r>
              <a:t>11. Enable mechanism for easier data collection/extraction for training models (DB Design Project - will include data about Personas) Currently, the process is quite time intensive (by Vivek).</a:t>
            </a:r>
          </a:p>
          <a:p>
            <a:pPr>
              <a:spcAft>
                <a:spcPts val="600"/>
              </a:spcAft>
            </a:pPr>
            <a:r>
              <a:rPr sz="1100" b="0" u="none">
                <a:latin typeface="Avenir"/>
              </a:rPr>
              <a:t>Note: Need data versioning for the data used to train the model. Also need a data archival strategy. We will end up with a great deal of data. DB schema design for the entire Alpha phase - source data, model versioning, recommendation results, campaigns, metadata,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https://jira.egnyte-it.com/browse/UX-3393</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Increase Feature Adoption</a:t>
            </a:r>
          </a:p>
        </p:txBody>
      </p:sp>
      <p:sp>
        <p:nvSpPr>
          <p:cNvPr id="3" name="Content Placeholder 2"/>
          <p:cNvSpPr>
            <a:spLocks noGrp="1"/>
          </p:cNvSpPr>
          <p:nvPr>
            <p:ph idx="1" sz="half"/>
          </p:nvPr>
        </p:nvSpPr>
        <p:spPr/>
        <p:txBody>
          <a:bodyPr/>
          <a:lstStyle/>
          <a:p>
            <a:pPr>
              <a:spcAft>
                <a:spcPts val="600"/>
              </a:spcAft>
            </a:pPr>
            <a:r>
              <a:rPr sz="1100" b="1" u="none">
                <a:latin typeface="Avenir"/>
              </a:rPr>
              <a:t>AKA "Add-On Metadata API for Pendo"</a:t>
            </a:r>
          </a:p>
          <a:p>
            <a:pPr>
              <a:spcAft>
                <a:spcPts val="600"/>
              </a:spcAft>
            </a:pPr>
            <a:r>
              <a:rPr sz="1100" b="0" u="none">
                <a:latin typeface="Avenir"/>
              </a:rPr>
              <a:t>This project is to automate User Awareness of Features and Add-ons</a:t>
            </a:r>
          </a:p>
          <a:p>
            <a:pPr>
              <a:spcAft>
                <a:spcPts val="600"/>
              </a:spcAft>
            </a:pPr>
            <a:r>
              <a:rPr sz="1100" b="1" u="none">
                <a:latin typeface="Avenir"/>
              </a:rPr>
              <a:t>Problem Statement</a:t>
            </a:r>
          </a:p>
          <a:p>
            <a:pPr>
              <a:spcAft>
                <a:spcPts val="400"/>
              </a:spcAft>
            </a:pPr>
            <a:r>
              <a:t>• Pendo has the ability to automatically trigger Adoption campaigns and Awareness "Badges" to users to facilitate discoverability of new features or changes in the UI.</a:t>
            </a:r>
          </a:p>
          <a:p>
            <a:pPr>
              <a:spcAft>
                <a:spcPts val="400"/>
              </a:spcAft>
            </a:pPr>
            <a:r>
              <a:t>• We need to invest in some minor development work to relay the necessary information from CFS to Pendo in order to make this happen.</a:t>
            </a:r>
          </a:p>
          <a:p>
            <a:pPr>
              <a:spcAft>
                <a:spcPts val="400"/>
              </a:spcAft>
            </a:pPr>
            <a:r>
              <a:t>• Automation here will allow us to improve the user experience and feature adoption, increasing delight and reducing churn.</a:t>
            </a:r>
          </a:p>
          <a:p>
            <a:pPr>
              <a:spcAft>
                <a:spcPts val="400"/>
              </a:spcAft>
            </a:pPr>
            <a:r>
              <a:t>• Doing this will remove reliance on Engineering and allow us to execute awareness campaigns automatically via Pendo.</a:t>
            </a:r>
          </a:p>
          <a:p>
            <a:pPr>
              <a:spcAft>
                <a:spcPts val="600"/>
              </a:spcAft>
            </a:pPr>
            <a:r>
              <a:rPr sz="1100" b="1" u="none">
                <a:latin typeface="Avenir"/>
              </a:rPr>
              <a:t>User Story</a:t>
            </a:r>
          </a:p>
          <a:p>
            <a:pPr>
              <a:spcAft>
                <a:spcPts val="400"/>
              </a:spcAft>
            </a:pPr>
            <a:r>
              <a:t>• As a PM, I want to be able to create evergreen Pendo campaigns that show users how to use new features, or make them aware of newly-added capabilities.</a:t>
            </a:r>
          </a:p>
          <a:p>
            <a:pPr>
              <a:spcAft>
                <a:spcPts val="600"/>
              </a:spcAft>
            </a:pPr>
            <a:r>
              <a:rPr sz="1100" b="1" u="none">
                <a:latin typeface="Avenir"/>
              </a:rPr>
              <a:t>Feature Description</a:t>
            </a:r>
          </a:p>
          <a:p>
            <a:pPr>
              <a:spcAft>
                <a:spcPts val="400"/>
              </a:spcAft>
            </a:pPr>
            <a:r>
              <a:t>• By adding simple tags to the ENV file that is served to the Web UI, Pendo will be able to determine whether:</a:t>
            </a:r>
          </a:p>
          <a:p>
            <a:pPr>
              <a:spcAft>
                <a:spcPts val="600"/>
              </a:spcAft>
            </a:pPr>
            <a:r>
              <a:rPr sz="1100" b="1" u="none">
                <a:latin typeface="Avenir"/>
              </a:rPr>
              <a:t>Public Summary</a:t>
            </a:r>
          </a:p>
          <a:p>
            <a:pPr>
              <a:spcAft>
                <a:spcPts val="400"/>
              </a:spcAft>
            </a:pPr>
            <a:r>
              <a:t>• This capability will allow us to create a series of automated Pendo campaigns to help existing and new users understand the features available to them in Egnyte, including add-ons in trial, and any newly-released features.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User Enrichment: Job Roles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400"/>
              </a:spcAft>
            </a:pPr>
            <a:r>
              <a:t>• We need to have more accurate Job Roles assigned to our users in order to deliver tailored experiences and recommendations</a:t>
            </a:r>
          </a:p>
          <a:p>
            <a:pPr>
              <a:spcAft>
                <a:spcPts val="600"/>
              </a:spcAft>
            </a:pPr>
            <a:r>
              <a:rPr sz="1100" b="1" u="none">
                <a:latin typeface="Avenir"/>
              </a:rPr>
              <a:t>User Story</a:t>
            </a:r>
          </a:p>
          <a:p>
            <a:pPr>
              <a:spcAft>
                <a:spcPts val="400"/>
              </a:spcAft>
            </a:pPr>
            <a:r>
              <a:t>• Format: As a PM, I want to understand who the users are that will most closely match the features I'm trying to promote.</a:t>
            </a:r>
          </a:p>
          <a:p>
            <a:pPr>
              <a:spcAft>
                <a:spcPts val="600"/>
              </a:spcAft>
            </a:pPr>
            <a:r>
              <a:rPr sz="1100" b="1" u="none">
                <a:latin typeface="Avenir"/>
              </a:rPr>
              <a:t>Feature Description</a:t>
            </a:r>
          </a:p>
          <a:p>
            <a:pPr>
              <a:spcAft>
                <a:spcPts val="400"/>
              </a:spcAft>
            </a:pPr>
            <a:r>
              <a:t>• Capture new users' Job Roles</a:t>
            </a:r>
          </a:p>
          <a:p>
            <a:pPr>
              <a:spcAft>
                <a:spcPts val="400"/>
              </a:spcAft>
            </a:pPr>
            <a:r>
              <a:t>• Allow existing users to change and update their information on their profiles</a:t>
            </a:r>
          </a:p>
          <a:p>
            <a:pPr>
              <a:spcAft>
                <a:spcPts val="400"/>
              </a:spcAft>
            </a:pPr>
            <a:r>
              <a:t>• Develop a series of campaigns to capture existing users' job roles through Pendo and the Recommender</a:t>
            </a:r>
          </a:p>
          <a:p>
            <a:pPr>
              <a:spcAft>
                <a:spcPts val="600"/>
              </a:spcAft>
            </a:pPr>
            <a:r>
              <a:rPr sz="1100" b="0" u="none">
                <a:latin typeface="Avenir"/>
              </a:rPr>
              <a:t>See Confluence:</a:t>
            </a:r>
          </a:p>
          <a:p>
            <a:pPr>
              <a:spcAft>
                <a:spcPts val="600"/>
              </a:spcAft>
            </a:pPr>
            <a:r>
              <a:rPr sz="1100" b="0" u="sng">
                <a:latin typeface="Avenir"/>
                <a:hlinkClick r:id="rId2"/>
              </a:rPr>
              <a:t>https://egnyte.atlassian.net/wiki/spaces/IN/pages/1275134151/Capturing+Job+Function+for+All+Users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317)"/>
              </a:rPr>
              <a:t>Recommendation Engine Test Campaigns</a:t>
            </a:r>
          </a:p>
          <a:p>
            <a:r>
              <a:rPr>
                <a:hlinkClick action="ppaction://hlinksldjump(id=315)"/>
              </a:rPr>
              <a:t>[PLG] Increase Feature Adoption</a:t>
            </a:r>
          </a:p>
          <a:p>
            <a:r>
              <a:rPr>
                <a:hlinkClick action="ppaction://hlinksldjump(id=313)"/>
              </a:rPr>
              <a:t>[PLG] Persona-Based User Onboarding Phase 1</a:t>
            </a:r>
          </a:p>
          <a:p>
            <a:r>
              <a:rPr>
                <a:hlinkClick action="ppaction://hlinksldjump(id=314)"/>
              </a:rPr>
              <a:t>[PLG] Recommender Alpha</a:t>
            </a:r>
          </a:p>
          <a:p>
            <a:r>
              <a:rPr>
                <a:hlinkClick action="ppaction://hlinksldjump(id=316)"/>
              </a:rPr>
              <a:t>[PLG] User Enrichment: Job Roles</a:t>
            </a:r>
          </a:p>
        </p:txBody>
      </p:sp>
      <p:sp>
        <p:nvSpPr>
          <p:cNvPr id="4" name="Picture Placeholder 3"/>
          <p:cNvSpPr>
            <a:spLocks noGrp="1"/>
          </p:cNvSpPr>
          <p:nvPr>
            <p:ph type="pic" idx="10" sz="quarter"/>
          </p:nvPr>
        </p:nvSpPr>
        <p:spPr/>
        <p:txBody>
          <a:bodyPr/>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documents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is no way to mark the document optional within the template. To complete the request, an uploader must add all the documents from the template.</a:t>
            </a:r>
          </a:p>
          <a:p>
            <a:pPr>
              <a:spcAft>
                <a:spcPts val="600"/>
              </a:spcAft>
            </a:pPr>
            <a:r>
              <a:rPr sz="1100" b="1" u="none">
                <a:latin typeface="Avenir"/>
              </a:rPr>
              <a:t>User Story</a:t>
            </a:r>
          </a:p>
          <a:p>
            <a:pPr>
              <a:spcAft>
                <a:spcPts val="600"/>
              </a:spcAft>
            </a:pPr>
            <a:r>
              <a:rPr sz="1100" b="0" u="none">
                <a:latin typeface="Avenir"/>
              </a:rPr>
              <a:t>As an Egnyte Domain Administrator or a power user with an assigned role, I would like to mark a specific document optional within the template So that the uploaders can complete the upload request even if that document is skipped</a:t>
            </a:r>
          </a:p>
          <a:p>
            <a:pPr>
              <a:spcAft>
                <a:spcPts val="600"/>
              </a:spcAft>
            </a:pPr>
            <a:r>
              <a:rPr sz="1100" b="1" u="none">
                <a:latin typeface="Avenir"/>
              </a:rPr>
              <a:t>Feature Description</a:t>
            </a:r>
          </a:p>
          <a:p>
            <a:pPr>
              <a:spcAft>
                <a:spcPts val="400"/>
              </a:spcAft>
            </a:pPr>
            <a:r>
              <a:t>• Allow users to mark a document as optional as part of the template.</a:t>
            </a:r>
          </a:p>
          <a:p>
            <a:pPr>
              <a:spcAft>
                <a:spcPts val="400"/>
              </a:spcAft>
            </a:pPr>
            <a:r>
              <a:t>• The optional document can be skipped by an uploader and all the actions should be recorded in the audit report.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 Workspace folder in Collaborate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Users cannot easily find or navigate to collaborate folder associated with a Workspace.</a:t>
            </a:r>
          </a:p>
          <a:p>
            <a:pPr>
              <a:spcAft>
                <a:spcPts val="600"/>
              </a:spcAft>
            </a:pPr>
            <a:r>
              <a:rPr sz="1100" b="1" u="none">
                <a:latin typeface="Avenir"/>
              </a:rPr>
              <a:t>User Story</a:t>
            </a:r>
          </a:p>
          <a:p>
            <a:pPr>
              <a:spcAft>
                <a:spcPts val="600"/>
              </a:spcAft>
            </a:pPr>
            <a:r>
              <a:rPr sz="1100" b="0" u="none">
                <a:latin typeface="Avenir"/>
              </a:rPr>
              <a:t>As as internal user I want to quickly navigate to Collaborate folder from a Workspace I am working on so that I can interact within Collaborate easily.</a:t>
            </a:r>
          </a:p>
          <a:p>
            <a:pPr>
              <a:spcAft>
                <a:spcPts val="600"/>
              </a:spcAft>
            </a:pPr>
            <a:r>
              <a:rPr sz="1100" b="1" u="none">
                <a:latin typeface="Avenir"/>
              </a:rPr>
              <a:t>Feature Description</a:t>
            </a:r>
          </a:p>
          <a:p>
            <a:pPr>
              <a:spcAft>
                <a:spcPts val="600"/>
              </a:spcAft>
            </a:pPr>
            <a:r>
              <a:rPr sz="1100" b="0" u="none">
                <a:latin typeface="Avenir"/>
              </a:rPr>
              <a:t>Users will be given an option to navigate to Collaborate folder from a Workspace.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document validation</a:t>
            </a:r>
          </a:p>
        </p:txBody>
      </p:sp>
      <p:sp>
        <p:nvSpPr>
          <p:cNvPr id="3" name="Content Placeholder 2"/>
          <p:cNvSpPr>
            <a:spLocks noGrp="1"/>
          </p:cNvSpPr>
          <p:nvPr>
            <p:ph idx="1" sz="half"/>
          </p:nvPr>
        </p:nvSpPr>
        <p:spPr/>
        <p:txBody>
          <a:bodyPr/>
          <a:lstStyle/>
          <a:p>
            <a:pPr>
              <a:spcAft>
                <a:spcPts val="600"/>
              </a:spcAft>
            </a:pPr>
            <a:r>
              <a:rPr sz="1100" b="0" u="none">
                <a:latin typeface="Avenir"/>
              </a:rPr>
              <a:t>Automatic validation checks on the uploaded documents based on the defined criteria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External users add document via upload requests, often as photos of documents, and then our customers need to review those documents and often pull out key fields and enter them into other systems.  This can be challenging and time consuming.</a:t>
            </a:r>
          </a:p>
          <a:p>
            <a:pPr>
              <a:spcAft>
                <a:spcPts val="600"/>
              </a:spcAft>
            </a:pPr>
            <a:r>
              <a:rPr sz="1100" b="1" u="none">
                <a:latin typeface="Avenir"/>
              </a:rPr>
              <a:t>User Story</a:t>
            </a:r>
          </a:p>
          <a:p>
            <a:pPr>
              <a:spcAft>
                <a:spcPts val="600"/>
              </a:spcAft>
            </a:pPr>
            <a:r>
              <a:rPr sz="1100" b="0" u="none">
                <a:latin typeface="Avenir"/>
              </a:rPr>
              <a:t>As a user reviewing documents from an upload request, I want the system to extract key fields from documents so that I can pull that information out of Egnyte easily.</a:t>
            </a:r>
          </a:p>
          <a:p>
            <a:pPr>
              <a:spcAft>
                <a:spcPts val="600"/>
              </a:spcAft>
            </a:pPr>
            <a:r>
              <a:rPr sz="1100" b="1" u="none">
                <a:latin typeface="Avenir"/>
              </a:rPr>
              <a:t>Feature Description</a:t>
            </a:r>
          </a:p>
          <a:p>
            <a:pPr>
              <a:spcAft>
                <a:spcPts val="400"/>
              </a:spcAft>
            </a:pPr>
            <a:r>
              <a:t>• Automatically extract key fields from documents submitted via an upload request</a:t>
            </a:r>
          </a:p>
          <a:p>
            <a:pPr>
              <a:spcAft>
                <a:spcPts val="400"/>
              </a:spcAft>
            </a:pPr>
            <a:r>
              <a:t>• Keep data encrypted at rest as it may be sensitive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Customers create workspaces and then realize that either they chose the wrong folder or don't want the folder to be treated as a workspace.  Today there is only a way to deactivate the workspace, but not remove it.</a:t>
            </a:r>
          </a:p>
          <a:p>
            <a:pPr>
              <a:spcAft>
                <a:spcPts val="600"/>
              </a:spcAft>
            </a:pPr>
            <a:r>
              <a:rPr sz="1100" b="1" u="none">
                <a:latin typeface="Avenir"/>
              </a:rPr>
              <a:t>User Story</a:t>
            </a:r>
          </a:p>
          <a:p>
            <a:pPr>
              <a:spcAft>
                <a:spcPts val="600"/>
              </a:spcAft>
            </a:pPr>
            <a:r>
              <a:rPr sz="1100" b="0" u="none">
                <a:latin typeface="Avenir"/>
              </a:rPr>
              <a:t>As a user I want to delete a workspace so that the folder is treated as a normal folder in Collaborate</a:t>
            </a:r>
          </a:p>
          <a:p>
            <a:pPr>
              <a:spcAft>
                <a:spcPts val="600"/>
              </a:spcAft>
            </a:pPr>
            <a:r>
              <a:rPr sz="1100" b="1" u="none">
                <a:latin typeface="Avenir"/>
              </a:rPr>
              <a:t>Feature Description</a:t>
            </a:r>
          </a:p>
          <a:p>
            <a:pPr>
              <a:spcAft>
                <a:spcPts val="400"/>
              </a:spcAft>
            </a:pPr>
            <a:r>
              <a:t>• Add new action to workspace settings to delete the workspace</a:t>
            </a:r>
          </a:p>
          <a:p>
            <a:pPr>
              <a:spcAft>
                <a:spcPts val="400"/>
              </a:spcAft>
            </a:pPr>
            <a:r>
              <a:t>• Provide options to delete the folder and to remove external access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https://egnyte.atlassian.net/wiki/spaces/FSI/pages/1442087082/Document+Portal+v4.0+User+Stories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Once a Standard User is added to a workspace there is no way to remove them and they are no longer able to access Collaborate</a:t>
            </a:r>
          </a:p>
          <a:p>
            <a:pPr>
              <a:spcAft>
                <a:spcPts val="600"/>
              </a:spcAft>
            </a:pPr>
            <a:r>
              <a:rPr sz="1100" b="1" u="none">
                <a:latin typeface="Avenir"/>
              </a:rPr>
              <a:t>User Story</a:t>
            </a:r>
          </a:p>
          <a:p>
            <a:pPr>
              <a:spcAft>
                <a:spcPts val="600"/>
              </a:spcAft>
            </a:pPr>
            <a:r>
              <a:rPr sz="1100" b="0" u="none">
                <a:latin typeface="Avenir"/>
              </a:rPr>
              <a:t>As a user, I want to be able to remove Standard Users from a workspace, so that they can access Collaborate</a:t>
            </a:r>
          </a:p>
          <a:p>
            <a:pPr>
              <a:spcAft>
                <a:spcPts val="600"/>
              </a:spcAft>
            </a:pPr>
            <a:r>
              <a:rPr sz="1100" b="1" u="none">
                <a:latin typeface="Avenir"/>
              </a:rPr>
              <a:t>Feature Description</a:t>
            </a:r>
          </a:p>
          <a:p>
            <a:pPr>
              <a:spcAft>
                <a:spcPts val="400"/>
              </a:spcAft>
            </a:pPr>
            <a:r>
              <a:t>• Provide external user management screen in Workspace Settings that shows external users and allows you to remove them</a:t>
            </a:r>
          </a:p>
          <a:p>
            <a:pPr>
              <a:spcAft>
                <a:spcPts val="400"/>
              </a:spcAft>
            </a:pPr>
            <a:r>
              <a:t>• If a Standard User is removed from a workspace they should be able to access Collaborate (unless they are associated with other Workspaces)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https://egnyte.atlassian.net/wiki/spaces/FSI/pages/1442087082/Document+Portal+v4.0+User+Stories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We know that domains with 3 or more Integrations are much stickier.</a:t>
            </a:r>
          </a:p>
          <a:p>
            <a:pPr>
              <a:spcAft>
                <a:spcPts val="400"/>
              </a:spcAft>
            </a:pPr>
            <a:r>
              <a:t>• As part of the Onboarding experience, we are adding a question to the Admin Survey to determine what type of productivity tools they use. We will automatically enable the appropriate integrations (Google, MS, Slack)</a:t>
            </a:r>
          </a:p>
          <a:p>
            <a:pPr>
              <a:spcAft>
                <a:spcPts val="400"/>
              </a:spcAft>
            </a:pPr>
            <a:r>
              <a:t>• We will automatically enable other Integrations from the Egnyte App Store, based on the industry specified. Many integrations can't be enabled without input from the customer, so we will only enable a handful for each.</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321)"/>
              </a:rPr>
              <a:t>AI document validation</a:t>
            </a:r>
          </a:p>
          <a:p>
            <a:r>
              <a:rPr>
                <a:hlinkClick action="ppaction://hlinksldjump(id=323)"/>
              </a:rPr>
              <a:t>Deleting a Workspace</a:t>
            </a:r>
          </a:p>
          <a:p>
            <a:r>
              <a:rPr>
                <a:hlinkClick action="ppaction://hlinksldjump(id=324)"/>
              </a:rPr>
              <a:t>External User Management</a:t>
            </a:r>
          </a:p>
          <a:p>
            <a:r>
              <a:rPr>
                <a:hlinkClick action="ppaction://hlinksldjump(id=320)"/>
              </a:rPr>
              <a:t>Open Workspace folder in Collaborate</a:t>
            </a:r>
          </a:p>
          <a:p>
            <a:r>
              <a:rPr>
                <a:hlinkClick action="ppaction://hlinksldjump(id=319)"/>
              </a:rPr>
              <a:t>Optional documents</a:t>
            </a:r>
          </a:p>
          <a:p>
            <a:r>
              <a:rPr>
                <a:hlinkClick action="ppaction://hlinksldjump(id=322)"/>
              </a:rPr>
              <a:t>Upload request metadata extraction</a:t>
            </a:r>
          </a:p>
        </p:txBody>
      </p:sp>
      <p:sp>
        <p:nvSpPr>
          <p:cNvPr id="4" name="Picture Placeholder 3"/>
          <p:cNvSpPr>
            <a:spLocks noGrp="1"/>
          </p:cNvSpPr>
          <p:nvPr>
            <p:ph type="pic" idx="10" sz="quarter"/>
          </p:nvPr>
        </p:nvSpPr>
        <p:spPr/>
        <p:txBody>
          <a:bodyPr/>
          <a:p>
            <a:r>
              <a:t>&lt;p&gt;&lt;/p&gt;</a:t>
            </a:r>
          </a:p>
          <a:p>
            <a:r>
              <a:t>&lt;p&gt;&lt;a href="/data/objectives/objectives/35"&gt;Converted from objective&lt;/a&gt;&lt;/p&gt;</a:t>
            </a:r>
          </a:p>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p>
            <a:r>
              <a:rPr>
                <a:hlinkClick action="ppaction://hlinksldjump(id=257)"/>
              </a:rPr>
              <a:t>Gen 4 Launch - Trial Registration Pages</a:t>
            </a:r>
          </a:p>
          <a:p>
            <a:r>
              <a:rPr>
                <a:hlinkClick action="ppaction://hlinksldjump(id=259)"/>
              </a:rPr>
              <a:t>NGP UI Refresh S&amp;G</a:t>
            </a:r>
          </a:p>
          <a:p>
            <a:r>
              <a:rPr>
                <a:hlinkClick action="ppaction://hlinksldjump(id=260)"/>
              </a:rPr>
              <a:t>NGP Upsell from G3 and Prior</a:t>
            </a:r>
          </a:p>
          <a:p>
            <a:r>
              <a:rPr>
                <a:hlinkClick action="ppaction://hlinksldjump(id=262)"/>
              </a:rPr>
              <a:t>[PLG] NGP Trial Onboarding Integrations Enablement (Milestone 2.5)</a:t>
            </a:r>
          </a:p>
          <a:p>
            <a:r>
              <a:rPr>
                <a:hlinkClick action="ppaction://hlinksldjump(id=256)"/>
              </a:rPr>
              <a:t>[PLG] NGP Trial Onboarding Refinements (Milestone 3)</a:t>
            </a:r>
          </a:p>
          <a:p>
            <a:r>
              <a:rPr>
                <a:hlinkClick action="ppaction://hlinksldjump(id=258)"/>
              </a:rPr>
              <a:t>[Usability] NGP UI Refresh (Phase 1)</a:t>
            </a:r>
          </a:p>
          <a:p>
            <a:r>
              <a:rPr>
                <a:hlinkClick action="ppaction://hlinksldjump(id=261)"/>
              </a:rPr>
              <a:t>[Usability] NGP UI Refresh (Phase 2)</a:t>
            </a:r>
          </a:p>
        </p:txBody>
      </p:sp>
      <p:sp>
        <p:nvSpPr>
          <p:cNvPr id="4" name="Picture Placeholder 3"/>
          <p:cNvSpPr>
            <a:spLocks noGrp="1"/>
          </p:cNvSpPr>
          <p:nvPr>
            <p:ph type="pic" idx="10" sz="quarter"/>
          </p:nvPr>
        </p:nvSpPr>
        <p:spPr/>
        <p:txBody>
          <a:bodyPr/>
          <a:p>
            <a:r>
              <a:t>&lt;p&gt;&lt;/p&gt;</a:t>
            </a:r>
          </a:p>
          <a:p>
            <a:r>
              <a:t>&lt;p&gt;&lt;a href="/data/objectives/objectives/38"&gt;Converted from objective&lt;/a&gt;&lt;/p&gt;</a:t>
            </a:r>
          </a:p>
          <a:p/>
        </p:txBody>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 Import hierarchical labels from Purview - both parent and child labels shall be imported and made available for mapping in Egnyte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https://jira.egnyte-it.com/browse/DEL-44656</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