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C5BA"/>
    <a:srgbClr val="3E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F4C6DC6-E36B-5E4D-A606-998F296D4EAD}" v="3" dt="2024-01-02T18:56:48.75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351"/>
    <p:restoredTop sz="96301"/>
  </p:normalViewPr>
  <p:slideViewPr>
    <p:cSldViewPr snapToGrid="0">
      <p:cViewPr varScale="1">
        <p:scale>
          <a:sx n="163" d="100"/>
          <a:sy n="163" d="100"/>
        </p:scale>
        <p:origin x="912"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 Type="http://schemas.openxmlformats.org/officeDocument/2006/relationships/notesMaster" Target="notesMasters/notesMaster1.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 Type="http://schemas.openxmlformats.org/officeDocument/2006/relationships/presProps" Target="presProps.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 Type="http://schemas.openxmlformats.org/officeDocument/2006/relationships/viewProps" Target="viewProps.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5" Type="http://schemas.openxmlformats.org/officeDocument/2006/relationships/theme" Target="theme/theme1.xml"/><Relationship Id="rId6" Type="http://schemas.openxmlformats.org/officeDocument/2006/relationships/tableStyles" Target="tableStyles.xml"/><Relationship Id="rId7" Type="http://schemas.microsoft.com/office/2015/10/relationships/revisionInfo" Target="revisionInfo.xml"/><Relationship Id="rId8" Type="http://schemas.openxmlformats.org/officeDocument/2006/relationships/slide" Target="slides/slide1.xml"/><Relationship Id="rId9"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876770-268F-694A-B866-90DB61AC63D0}" type="datetimeFigureOut">
              <a:rPr lang="en-US" smtClean="0"/>
              <a:t>4/8/25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427D451-2907-3746-AAFC-B3DC31D594DC}" type="slidenum">
              <a:rPr lang="en-US" smtClean="0"/>
              <a:t>‹#›</a:t>
            </a:fld>
            <a:endParaRPr lang="en-US"/>
          </a:p>
        </p:txBody>
      </p:sp>
    </p:spTree>
    <p:extLst>
      <p:ext uri="{BB962C8B-B14F-4D97-AF65-F5344CB8AC3E}">
        <p14:creationId xmlns:p14="http://schemas.microsoft.com/office/powerpoint/2010/main" val="2239854352"/>
      </p:ext>
    </p:extLst>
  </p:cSld>
  <p:clrMap bg1="lt1" tx1="dk1" bg2="lt2" tx2="dk2" accent1="accent1" accent2="accent2" accent3="accent3" accent4="accent4" accent5="accent5" accent6="accent6" hlink="hlink" folHlink="folHlink"/>
  <p:notesStyle>
    <a:lvl1pPr marL="0" algn="l" defTabSz="685800" rtl="0" eaLnBrk="1" latinLnBrk="0" hangingPunct="1">
      <a:defRPr sz="900" kern="1200">
        <a:solidFill>
          <a:schemeClr val="tx1"/>
        </a:solidFill>
        <a:latin typeface="+mn-lt"/>
        <a:ea typeface="+mn-ea"/>
        <a:cs typeface="+mn-cs"/>
      </a:defRPr>
    </a:lvl1pPr>
    <a:lvl2pPr marL="342900" algn="l" defTabSz="685800" rtl="0" eaLnBrk="1" latinLnBrk="0" hangingPunct="1">
      <a:defRPr sz="900" kern="1200">
        <a:solidFill>
          <a:schemeClr val="tx1"/>
        </a:solidFill>
        <a:latin typeface="+mn-lt"/>
        <a:ea typeface="+mn-ea"/>
        <a:cs typeface="+mn-cs"/>
      </a:defRPr>
    </a:lvl2pPr>
    <a:lvl3pPr marL="685800" algn="l" defTabSz="685800" rtl="0" eaLnBrk="1" latinLnBrk="0" hangingPunct="1">
      <a:defRPr sz="900" kern="1200">
        <a:solidFill>
          <a:schemeClr val="tx1"/>
        </a:solidFill>
        <a:latin typeface="+mn-lt"/>
        <a:ea typeface="+mn-ea"/>
        <a:cs typeface="+mn-cs"/>
      </a:defRPr>
    </a:lvl3pPr>
    <a:lvl4pPr marL="1028700" algn="l" defTabSz="685800" rtl="0" eaLnBrk="1" latinLnBrk="0" hangingPunct="1">
      <a:defRPr sz="900" kern="1200">
        <a:solidFill>
          <a:schemeClr val="tx1"/>
        </a:solidFill>
        <a:latin typeface="+mn-lt"/>
        <a:ea typeface="+mn-ea"/>
        <a:cs typeface="+mn-cs"/>
      </a:defRPr>
    </a:lvl4pPr>
    <a:lvl5pPr marL="1371600" algn="l" defTabSz="685800" rtl="0" eaLnBrk="1" latinLnBrk="0" hangingPunct="1">
      <a:defRPr sz="900" kern="1200">
        <a:solidFill>
          <a:schemeClr val="tx1"/>
        </a:solidFill>
        <a:latin typeface="+mn-lt"/>
        <a:ea typeface="+mn-ea"/>
        <a:cs typeface="+mn-cs"/>
      </a:defRPr>
    </a:lvl5pPr>
    <a:lvl6pPr marL="1714500" algn="l" defTabSz="685800" rtl="0" eaLnBrk="1" latinLnBrk="0" hangingPunct="1">
      <a:defRPr sz="900" kern="1200">
        <a:solidFill>
          <a:schemeClr val="tx1"/>
        </a:solidFill>
        <a:latin typeface="+mn-lt"/>
        <a:ea typeface="+mn-ea"/>
        <a:cs typeface="+mn-cs"/>
      </a:defRPr>
    </a:lvl6pPr>
    <a:lvl7pPr marL="2057400" algn="l" defTabSz="685800" rtl="0" eaLnBrk="1" latinLnBrk="0" hangingPunct="1">
      <a:defRPr sz="900" kern="1200">
        <a:solidFill>
          <a:schemeClr val="tx1"/>
        </a:solidFill>
        <a:latin typeface="+mn-lt"/>
        <a:ea typeface="+mn-ea"/>
        <a:cs typeface="+mn-cs"/>
      </a:defRPr>
    </a:lvl7pPr>
    <a:lvl8pPr marL="2400300" algn="l" defTabSz="685800" rtl="0" eaLnBrk="1" latinLnBrk="0" hangingPunct="1">
      <a:defRPr sz="900" kern="1200">
        <a:solidFill>
          <a:schemeClr val="tx1"/>
        </a:solidFill>
        <a:latin typeface="+mn-lt"/>
        <a:ea typeface="+mn-ea"/>
        <a:cs typeface="+mn-cs"/>
      </a:defRPr>
    </a:lvl8pPr>
    <a:lvl9pPr marL="2743200" algn="l" defTabSz="685800" rtl="0" eaLnBrk="1" latinLnBrk="0" hangingPunct="1">
      <a:defRPr sz="9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7_Content Slide (2-Col)">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28650" y="273845"/>
            <a:ext cx="7886700" cy="369336"/>
          </a:xfrm>
          <a:prstGeom prst="rect">
            <a:avLst/>
          </a:prstGeom>
        </p:spPr>
        <p:txBody>
          <a:bodyPr/>
          <a:lstStyle>
            <a:lvl1pPr algn="ctr">
              <a:defRPr sz="2000" b="1" i="0">
                <a:solidFill>
                  <a:schemeClr val="tx2"/>
                </a:solidFill>
                <a:latin typeface="Avenir Black" panose="02000503020000020003" pitchFamily="2" charset="0"/>
                <a:ea typeface="Open Sans Light" panose="020B0306030504020204" pitchFamily="34" charset="0"/>
                <a:cs typeface="Open Sans Light" panose="020B0306030504020204" pitchFamily="34" charset="0"/>
              </a:defRPr>
            </a:lvl1pPr>
          </a:lstStyle>
          <a:p>
            <a:r>
              <a:rPr lang="en-US" dirty="0"/>
              <a:t>Click To Edit Master Title Style</a:t>
            </a:r>
          </a:p>
        </p:txBody>
      </p:sp>
      <p:sp>
        <p:nvSpPr>
          <p:cNvPr id="3" name="Content Placeholder 2"/>
          <p:cNvSpPr>
            <a:spLocks noGrp="1"/>
          </p:cNvSpPr>
          <p:nvPr>
            <p:ph sz="half" idx="1"/>
          </p:nvPr>
        </p:nvSpPr>
        <p:spPr>
          <a:xfrm>
            <a:off x="628650" y="717491"/>
            <a:ext cx="3886200" cy="3504526"/>
          </a:xfrm>
          <a:prstGeom prst="rect">
            <a:avLst/>
          </a:prstGeom>
        </p:spPr>
        <p:txBody>
          <a:bodyPr/>
          <a:lstStyle>
            <a:lvl1pPr marL="0"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1pPr>
            <a:lvl2pPr marL="342986"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2pPr>
            <a:lvl3pPr marL="685972"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3pPr>
            <a:lvl4pPr marL="1028958"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4pPr>
            <a:lvl5pPr marL="1371944" indent="0">
              <a:lnSpc>
                <a:spcPct val="100000"/>
              </a:lnSpc>
              <a:spcBef>
                <a:spcPts val="0"/>
              </a:spcBef>
              <a:buClr>
                <a:schemeClr val="tx1"/>
              </a:buClr>
              <a:buNone/>
              <a:defRPr sz="1100">
                <a:solidFill>
                  <a:schemeClr val="accent6"/>
                </a:solidFill>
                <a:latin typeface="Avenir Book" panose="02000503020000020003" pitchFamily="2" charset="0"/>
                <a:ea typeface="Open Sans" panose="020B0606030504020204" pitchFamily="34" charset="0"/>
                <a:cs typeface="Open Sans" panose="020B0606030504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Box 4">
            <a:extLst>
              <a:ext uri="{FF2B5EF4-FFF2-40B4-BE49-F238E27FC236}">
                <a16:creationId xmlns:a16="http://schemas.microsoft.com/office/drawing/2014/main" id="{C9133F44-7B26-348C-870A-23C5F04D62FB}"/>
              </a:ext>
            </a:extLst>
          </p:cNvPr>
          <p:cNvSpPr txBox="1"/>
          <p:nvPr userDrawn="1"/>
        </p:nvSpPr>
        <p:spPr>
          <a:xfrm>
            <a:off x="5657902" y="4891627"/>
            <a:ext cx="3086100" cy="184666"/>
          </a:xfrm>
          <a:prstGeom prst="rect">
            <a:avLst/>
          </a:prstGeom>
          <a:noFill/>
        </p:spPr>
        <p:txBody>
          <a:bodyPr wrap="square" rtlCol="0">
            <a:spAutoFit/>
          </a:bodyPr>
          <a:lstStyle/>
          <a:p>
            <a:pPr marL="0" marR="0" lvl="0" indent="0" algn="r" defTabSz="914606" rtl="0" eaLnBrk="1" fontAlgn="auto" latinLnBrk="0" hangingPunct="1">
              <a:lnSpc>
                <a:spcPct val="100000"/>
              </a:lnSpc>
              <a:spcBef>
                <a:spcPts val="0"/>
              </a:spcBef>
              <a:spcAft>
                <a:spcPts val="0"/>
              </a:spcAft>
              <a:buClr>
                <a:srgbClr val="000000"/>
              </a:buClr>
              <a:buSzTx/>
              <a:buFont typeface="Arial"/>
              <a:buNone/>
              <a:tabLst/>
              <a:defRPr/>
            </a:pP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2024 Egnyte Inc.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All Rights Reserved</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Confidential </a:t>
            </a:r>
            <a:r>
              <a:rPr lang="en-US" sz="600" b="0" i="0" dirty="0">
                <a:solidFill>
                  <a:srgbClr val="0BC5BA"/>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a:t>
            </a:r>
            <a:r>
              <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sym typeface="Open Sans Light"/>
              </a:rPr>
              <a:t> www.egnyte.com</a:t>
            </a:r>
            <a:endParaRPr lang="en-US" sz="600" b="0" i="0" dirty="0">
              <a:solidFill>
                <a:srgbClr val="121F37"/>
              </a:solidFill>
              <a:latin typeface="Avenir Book" panose="02000503020000020003" pitchFamily="2" charset="0"/>
              <a:ea typeface="Open Sans Light" panose="020B0306030504020204" pitchFamily="34" charset="0"/>
              <a:cs typeface="Open Sans Light" panose="020B0306030504020204" pitchFamily="34" charset="0"/>
            </a:endParaRPr>
          </a:p>
        </p:txBody>
      </p:sp>
      <p:pic>
        <p:nvPicPr>
          <p:cNvPr id="6" name="Picture 5">
            <a:extLst>
              <a:ext uri="{FF2B5EF4-FFF2-40B4-BE49-F238E27FC236}">
                <a16:creationId xmlns:a16="http://schemas.microsoft.com/office/drawing/2014/main" id="{AC749ECC-0570-1C14-13F6-B326C7CE135F}"/>
              </a:ext>
            </a:extLst>
          </p:cNvPr>
          <p:cNvPicPr>
            <a:picLocks noChangeAspect="1"/>
          </p:cNvPicPr>
          <p:nvPr userDrawn="1"/>
        </p:nvPicPr>
        <p:blipFill>
          <a:blip r:embed="rId2"/>
          <a:srcRect/>
          <a:stretch/>
        </p:blipFill>
        <p:spPr>
          <a:xfrm>
            <a:off x="399999" y="4892761"/>
            <a:ext cx="487675" cy="119668"/>
          </a:xfrm>
          <a:prstGeom prst="rect">
            <a:avLst/>
          </a:prstGeom>
        </p:spPr>
      </p:pic>
      <p:cxnSp>
        <p:nvCxnSpPr>
          <p:cNvPr id="7" name="Straight Connector 6">
            <a:extLst>
              <a:ext uri="{FF2B5EF4-FFF2-40B4-BE49-F238E27FC236}">
                <a16:creationId xmlns:a16="http://schemas.microsoft.com/office/drawing/2014/main" id="{A1571B22-E9B9-F3C2-9C48-7CA5F7352515}"/>
              </a:ext>
            </a:extLst>
          </p:cNvPr>
          <p:cNvCxnSpPr>
            <a:cxnSpLocks/>
          </p:cNvCxnSpPr>
          <p:nvPr userDrawn="1"/>
        </p:nvCxnSpPr>
        <p:spPr>
          <a:xfrm>
            <a:off x="366232" y="4808288"/>
            <a:ext cx="8377770" cy="0"/>
          </a:xfrm>
          <a:prstGeom prst="line">
            <a:avLst/>
          </a:prstGeom>
          <a:ln>
            <a:solidFill>
              <a:srgbClr val="0BC5BA"/>
            </a:solidFill>
          </a:ln>
        </p:spPr>
        <p:style>
          <a:lnRef idx="1">
            <a:schemeClr val="accent1"/>
          </a:lnRef>
          <a:fillRef idx="0">
            <a:schemeClr val="accent1"/>
          </a:fillRef>
          <a:effectRef idx="0">
            <a:schemeClr val="accent1"/>
          </a:effectRef>
          <a:fontRef idx="minor">
            <a:schemeClr val="tx1"/>
          </a:fontRef>
        </p:style>
      </p:cxnSp>
      <p:sp>
        <p:nvSpPr>
          <p:cNvPr id="9" name="Picture Placeholder 8">
            <a:extLst>
              <a:ext uri="{FF2B5EF4-FFF2-40B4-BE49-F238E27FC236}">
                <a16:creationId xmlns:a16="http://schemas.microsoft.com/office/drawing/2014/main" id="{95108175-D06F-CEC5-153E-9AA4F90CF3E1}"/>
              </a:ext>
            </a:extLst>
          </p:cNvPr>
          <p:cNvSpPr>
            <a:spLocks noGrp="1"/>
          </p:cNvSpPr>
          <p:nvPr>
            <p:ph type="pic" sz="quarter" idx="10"/>
          </p:nvPr>
        </p:nvSpPr>
        <p:spPr>
          <a:xfrm>
            <a:off x="4641850" y="726519"/>
            <a:ext cx="3873500" cy="3495100"/>
          </a:xfrm>
          <a:prstGeom prst="rect">
            <a:avLst/>
          </a:prstGeom>
        </p:spPr>
        <p:txBody>
          <a:bodyPr/>
          <a:lstStyle>
            <a:lvl1pPr marL="0" indent="0">
              <a:buNone/>
              <a:defRPr/>
            </a:lvl1pPr>
          </a:lstStyle>
          <a:p>
            <a:endParaRPr lang="en-US" dirty="0"/>
          </a:p>
          <a:p>
            <a:endParaRPr lang="en-US" dirty="0"/>
          </a:p>
        </p:txBody>
      </p:sp>
      <p:sp>
        <p:nvSpPr>
          <p:cNvPr id="11" name="Text Placeholder 10">
            <a:extLst>
              <a:ext uri="{FF2B5EF4-FFF2-40B4-BE49-F238E27FC236}">
                <a16:creationId xmlns:a16="http://schemas.microsoft.com/office/drawing/2014/main" id="{46668C8E-5A19-41AF-3882-C6038031DE35}"/>
              </a:ext>
            </a:extLst>
          </p:cNvPr>
          <p:cNvSpPr>
            <a:spLocks noGrp="1"/>
          </p:cNvSpPr>
          <p:nvPr>
            <p:ph type="body" sz="quarter" idx="11"/>
          </p:nvPr>
        </p:nvSpPr>
        <p:spPr>
          <a:xfrm>
            <a:off x="887674" y="4818451"/>
            <a:ext cx="20792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Click to edit Master text styles</a:t>
            </a:r>
          </a:p>
        </p:txBody>
      </p:sp>
      <p:sp>
        <p:nvSpPr>
          <p:cNvPr id="4" name="Text Placeholder 10">
            <a:extLst>
              <a:ext uri="{FF2B5EF4-FFF2-40B4-BE49-F238E27FC236}">
                <a16:creationId xmlns:a16="http://schemas.microsoft.com/office/drawing/2014/main" id="{69C263D0-E174-F746-78F6-DDF0D92A953D}"/>
              </a:ext>
            </a:extLst>
          </p:cNvPr>
          <p:cNvSpPr>
            <a:spLocks noGrp="1"/>
          </p:cNvSpPr>
          <p:nvPr>
            <p:ph type="body" sz="quarter" idx="12" hasCustomPrompt="1"/>
          </p:nvPr>
        </p:nvSpPr>
        <p:spPr>
          <a:xfrm>
            <a:off x="2966912" y="4818450"/>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a:t>Jira Link</a:t>
            </a:r>
            <a:endParaRPr lang="en-US" dirty="0"/>
          </a:p>
        </p:txBody>
      </p:sp>
      <p:sp>
        <p:nvSpPr>
          <p:cNvPr id="8" name="Text Placeholder 10">
            <a:extLst>
              <a:ext uri="{FF2B5EF4-FFF2-40B4-BE49-F238E27FC236}">
                <a16:creationId xmlns:a16="http://schemas.microsoft.com/office/drawing/2014/main" id="{D05D6A60-5B1C-F178-4A9B-1945E21FF540}"/>
              </a:ext>
            </a:extLst>
          </p:cNvPr>
          <p:cNvSpPr>
            <a:spLocks noGrp="1"/>
          </p:cNvSpPr>
          <p:nvPr>
            <p:ph type="body" sz="quarter" idx="13" hasCustomPrompt="1"/>
          </p:nvPr>
        </p:nvSpPr>
        <p:spPr>
          <a:xfrm>
            <a:off x="4524377" y="4818449"/>
            <a:ext cx="1547938" cy="268287"/>
          </a:xfrm>
          <a:prstGeom prst="rect">
            <a:avLst/>
          </a:prstGeom>
        </p:spPr>
        <p:txBody>
          <a:bodyPr/>
          <a:lstStyle>
            <a:lvl1pPr marL="0" indent="0">
              <a:buNone/>
              <a:defRPr sz="1100"/>
            </a:lvl1pPr>
            <a:lvl2pPr marL="342986" indent="0">
              <a:buNone/>
              <a:defRPr sz="1100"/>
            </a:lvl2pPr>
            <a:lvl3pPr marL="685972" indent="0">
              <a:buNone/>
              <a:defRPr sz="1100"/>
            </a:lvl3pPr>
            <a:lvl4pPr marL="1028958" indent="0">
              <a:buNone/>
              <a:defRPr sz="1100"/>
            </a:lvl4pPr>
            <a:lvl5pPr marL="1371944" indent="0">
              <a:buNone/>
              <a:defRPr sz="1100"/>
            </a:lvl5pPr>
          </a:lstStyle>
          <a:p>
            <a:pPr lvl="0"/>
            <a:r>
              <a:rPr lang="en-US" dirty="0"/>
              <a:t>Requirements Link</a:t>
            </a:r>
          </a:p>
        </p:txBody>
      </p:sp>
    </p:spTree>
    <p:extLst>
      <p:ext uri="{BB962C8B-B14F-4D97-AF65-F5344CB8AC3E}">
        <p14:creationId xmlns:p14="http://schemas.microsoft.com/office/powerpoint/2010/main" val="1931914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1" name="ConfidentialInternal">
            <a:extLst>
              <a:ext uri="{FF2B5EF4-FFF2-40B4-BE49-F238E27FC236}">
                <a16:creationId xmlns:a16="http://schemas.microsoft.com/office/drawing/2014/main" id="{B9FCC6DD-61CE-8032-8B1C-2099215EBEF3}"/>
              </a:ext>
            </a:extLst>
          </p:cNvPr>
          <p:cNvSpPr txBox="1"/>
          <p:nvPr userDrawn="1"/>
        </p:nvSpPr>
        <p:spPr>
          <a:xfrm>
            <a:off x="1309255" y="4609579"/>
            <a:ext cx="6525491" cy="121024"/>
          </a:xfrm>
          <a:prstGeom prst="rect">
            <a:avLst/>
          </a:prstGeom>
          <a:noFill/>
        </p:spPr>
        <p:txBody>
          <a:bodyPr vert="horz" wrap="none" lIns="0" tIns="0" rIns="0" bIns="0" rtlCol="0" anchor="ctr">
            <a:noAutofit/>
          </a:bodyPr>
          <a:lstStyle/>
          <a:p>
            <a:pPr algn="ctr">
              <a:lnSpc>
                <a:spcPct val="110000"/>
              </a:lnSpc>
            </a:pPr>
            <a:r>
              <a:rPr lang="en-US" sz="563" cap="all" spc="177" dirty="0">
                <a:solidFill>
                  <a:srgbClr val="FFFFFF"/>
                </a:solidFill>
                <a:latin typeface="Avenir Book" panose="02000503020000020003" pitchFamily="2" charset="0"/>
              </a:rPr>
              <a:t>@2024 Egnyte inc. | all rights reserved | confidential</a:t>
            </a:r>
          </a:p>
        </p:txBody>
      </p:sp>
      <p:grpSp>
        <p:nvGrpSpPr>
          <p:cNvPr id="23" name="Group 22">
            <a:extLst>
              <a:ext uri="{FF2B5EF4-FFF2-40B4-BE49-F238E27FC236}">
                <a16:creationId xmlns:a16="http://schemas.microsoft.com/office/drawing/2014/main" id="{6C188C9F-7A87-EEBE-CCDB-2E11C2AB33BD}"/>
              </a:ext>
            </a:extLst>
          </p:cNvPr>
          <p:cNvGrpSpPr/>
          <p:nvPr userDrawn="1"/>
        </p:nvGrpSpPr>
        <p:grpSpPr>
          <a:xfrm>
            <a:off x="713985" y="1573924"/>
            <a:ext cx="1366907" cy="330704"/>
            <a:chOff x="0" y="2345764"/>
            <a:chExt cx="14627471" cy="3538907"/>
          </a:xfrm>
        </p:grpSpPr>
        <p:sp>
          <p:nvSpPr>
            <p:cNvPr id="24" name="Freeform: Shape 3">
              <a:extLst>
                <a:ext uri="{FF2B5EF4-FFF2-40B4-BE49-F238E27FC236}">
                  <a16:creationId xmlns:a16="http://schemas.microsoft.com/office/drawing/2014/main" id="{59A30B50-E1D6-E387-D90B-EA7E20789F42}"/>
                </a:ext>
              </a:extLst>
            </p:cNvPr>
            <p:cNvSpPr/>
            <p:nvPr/>
          </p:nvSpPr>
          <p:spPr>
            <a:xfrm>
              <a:off x="0" y="3326981"/>
              <a:ext cx="14627471" cy="2334827"/>
            </a:xfrm>
            <a:custGeom>
              <a:avLst/>
              <a:gdLst>
                <a:gd name="connsiteX0" fmla="*/ 1772741 w 14627471"/>
                <a:gd name="connsiteY0" fmla="*/ 1759354 h 2334827"/>
                <a:gd name="connsiteX1" fmla="*/ 615278 w 14627471"/>
                <a:gd name="connsiteY1" fmla="*/ 1759354 h 2334827"/>
                <a:gd name="connsiteX2" fmla="*/ 615278 w 14627471"/>
                <a:gd name="connsiteY2" fmla="*/ 1403455 h 2334827"/>
                <a:gd name="connsiteX3" fmla="*/ 1642992 w 14627471"/>
                <a:gd name="connsiteY3" fmla="*/ 1403455 h 2334827"/>
                <a:gd name="connsiteX4" fmla="*/ 1689548 w 14627471"/>
                <a:gd name="connsiteY4" fmla="*/ 1356898 h 2334827"/>
                <a:gd name="connsiteX5" fmla="*/ 1689548 w 14627471"/>
                <a:gd name="connsiteY5" fmla="*/ 961136 h 2334827"/>
                <a:gd name="connsiteX6" fmla="*/ 1642992 w 14627471"/>
                <a:gd name="connsiteY6" fmla="*/ 914579 h 2334827"/>
                <a:gd name="connsiteX7" fmla="*/ 615278 w 14627471"/>
                <a:gd name="connsiteY7" fmla="*/ 914579 h 2334827"/>
                <a:gd name="connsiteX8" fmla="*/ 615278 w 14627471"/>
                <a:gd name="connsiteY8" fmla="*/ 575355 h 2334827"/>
                <a:gd name="connsiteX9" fmla="*/ 1756066 w 14627471"/>
                <a:gd name="connsiteY9" fmla="*/ 575355 h 2334827"/>
                <a:gd name="connsiteX10" fmla="*/ 1802623 w 14627471"/>
                <a:gd name="connsiteY10" fmla="*/ 528798 h 2334827"/>
                <a:gd name="connsiteX11" fmla="*/ 1802623 w 14627471"/>
                <a:gd name="connsiteY11" fmla="*/ 93113 h 2334827"/>
                <a:gd name="connsiteX12" fmla="*/ 1756066 w 14627471"/>
                <a:gd name="connsiteY12" fmla="*/ 46557 h 2334827"/>
                <a:gd name="connsiteX13" fmla="*/ 46557 w 14627471"/>
                <a:gd name="connsiteY13" fmla="*/ 46557 h 2334827"/>
                <a:gd name="connsiteX14" fmla="*/ 0 w 14627471"/>
                <a:gd name="connsiteY14" fmla="*/ 93113 h 2334827"/>
                <a:gd name="connsiteX15" fmla="*/ 0 w 14627471"/>
                <a:gd name="connsiteY15" fmla="*/ 2241715 h 2334827"/>
                <a:gd name="connsiteX16" fmla="*/ 46557 w 14627471"/>
                <a:gd name="connsiteY16" fmla="*/ 2288271 h 2334827"/>
                <a:gd name="connsiteX17" fmla="*/ 1772741 w 14627471"/>
                <a:gd name="connsiteY17" fmla="*/ 2288271 h 2334827"/>
                <a:gd name="connsiteX18" fmla="*/ 1819297 w 14627471"/>
                <a:gd name="connsiteY18" fmla="*/ 2241715 h 2334827"/>
                <a:gd name="connsiteX19" fmla="*/ 1819297 w 14627471"/>
                <a:gd name="connsiteY19" fmla="*/ 1806030 h 2334827"/>
                <a:gd name="connsiteX20" fmla="*/ 1772741 w 14627471"/>
                <a:gd name="connsiteY20" fmla="*/ 1759473 h 2334827"/>
                <a:gd name="connsiteX21" fmla="*/ 1772741 w 14627471"/>
                <a:gd name="connsiteY21" fmla="*/ 1759473 h 2334827"/>
                <a:gd name="connsiteX22" fmla="*/ 4190701 w 14627471"/>
                <a:gd name="connsiteY22" fmla="*/ 977751 h 2334827"/>
                <a:gd name="connsiteX23" fmla="*/ 3206197 w 14627471"/>
                <a:gd name="connsiteY23" fmla="*/ 977751 h 2334827"/>
                <a:gd name="connsiteX24" fmla="*/ 3206197 w 14627471"/>
                <a:gd name="connsiteY24" fmla="*/ 1433397 h 2334827"/>
                <a:gd name="connsiteX25" fmla="*/ 3648576 w 14627471"/>
                <a:gd name="connsiteY25" fmla="*/ 1433397 h 2334827"/>
                <a:gd name="connsiteX26" fmla="*/ 3648576 w 14627471"/>
                <a:gd name="connsiteY26" fmla="*/ 1702816 h 2334827"/>
                <a:gd name="connsiteX27" fmla="*/ 3645229 w 14627471"/>
                <a:gd name="connsiteY27" fmla="*/ 1709450 h 2334827"/>
                <a:gd name="connsiteX28" fmla="*/ 3289330 w 14627471"/>
                <a:gd name="connsiteY28" fmla="*/ 1799276 h 2334827"/>
                <a:gd name="connsiteX29" fmla="*/ 2680686 w 14627471"/>
                <a:gd name="connsiteY29" fmla="*/ 1177305 h 2334827"/>
                <a:gd name="connsiteX30" fmla="*/ 2680686 w 14627471"/>
                <a:gd name="connsiteY30" fmla="*/ 1170671 h 2334827"/>
                <a:gd name="connsiteX31" fmla="*/ 3252754 w 14627471"/>
                <a:gd name="connsiteY31" fmla="*/ 555393 h 2334827"/>
                <a:gd name="connsiteX32" fmla="*/ 3758304 w 14627471"/>
                <a:gd name="connsiteY32" fmla="*/ 738333 h 2334827"/>
                <a:gd name="connsiteX33" fmla="*/ 3821475 w 14627471"/>
                <a:gd name="connsiteY33" fmla="*/ 731699 h 2334827"/>
                <a:gd name="connsiteX34" fmla="*/ 4127470 w 14627471"/>
                <a:gd name="connsiteY34" fmla="*/ 362533 h 2334827"/>
                <a:gd name="connsiteX35" fmla="*/ 4120836 w 14627471"/>
                <a:gd name="connsiteY35" fmla="*/ 296015 h 2334827"/>
                <a:gd name="connsiteX36" fmla="*/ 3246120 w 14627471"/>
                <a:gd name="connsiteY36" fmla="*/ 0 h 2334827"/>
                <a:gd name="connsiteX37" fmla="*/ 2038813 w 14627471"/>
                <a:gd name="connsiteY37" fmla="*/ 1167444 h 2334827"/>
                <a:gd name="connsiteX38" fmla="*/ 2038813 w 14627471"/>
                <a:gd name="connsiteY38" fmla="*/ 1174078 h 2334827"/>
                <a:gd name="connsiteX39" fmla="*/ 3259448 w 14627471"/>
                <a:gd name="connsiteY39" fmla="*/ 2334828 h 2334827"/>
                <a:gd name="connsiteX40" fmla="*/ 4217297 w 14627471"/>
                <a:gd name="connsiteY40" fmla="*/ 2002238 h 2334827"/>
                <a:gd name="connsiteX41" fmla="*/ 4233911 w 14627471"/>
                <a:gd name="connsiteY41" fmla="*/ 1965661 h 2334827"/>
                <a:gd name="connsiteX42" fmla="*/ 4233911 w 14627471"/>
                <a:gd name="connsiteY42" fmla="*/ 1024427 h 2334827"/>
                <a:gd name="connsiteX43" fmla="*/ 4190701 w 14627471"/>
                <a:gd name="connsiteY43" fmla="*/ 977870 h 2334827"/>
                <a:gd name="connsiteX44" fmla="*/ 4190701 w 14627471"/>
                <a:gd name="connsiteY44" fmla="*/ 977870 h 2334827"/>
                <a:gd name="connsiteX45" fmla="*/ 6655218 w 14627471"/>
                <a:gd name="connsiteY45" fmla="*/ 43150 h 2334827"/>
                <a:gd name="connsiteX46" fmla="*/ 6133054 w 14627471"/>
                <a:gd name="connsiteY46" fmla="*/ 43150 h 2334827"/>
                <a:gd name="connsiteX47" fmla="*/ 6086498 w 14627471"/>
                <a:gd name="connsiteY47" fmla="*/ 89707 h 2334827"/>
                <a:gd name="connsiteX48" fmla="*/ 6086498 w 14627471"/>
                <a:gd name="connsiteY48" fmla="*/ 1227209 h 2334827"/>
                <a:gd name="connsiteX49" fmla="*/ 5178492 w 14627471"/>
                <a:gd name="connsiteY49" fmla="*/ 59765 h 2334827"/>
                <a:gd name="connsiteX50" fmla="*/ 5141916 w 14627471"/>
                <a:gd name="connsiteY50" fmla="*/ 43150 h 2334827"/>
                <a:gd name="connsiteX51" fmla="*/ 4633020 w 14627471"/>
                <a:gd name="connsiteY51" fmla="*/ 43150 h 2334827"/>
                <a:gd name="connsiteX52" fmla="*/ 4586463 w 14627471"/>
                <a:gd name="connsiteY52" fmla="*/ 89707 h 2334827"/>
                <a:gd name="connsiteX53" fmla="*/ 4586463 w 14627471"/>
                <a:gd name="connsiteY53" fmla="*/ 2238308 h 2334827"/>
                <a:gd name="connsiteX54" fmla="*/ 4633020 w 14627471"/>
                <a:gd name="connsiteY54" fmla="*/ 2284865 h 2334827"/>
                <a:gd name="connsiteX55" fmla="*/ 5155184 w 14627471"/>
                <a:gd name="connsiteY55" fmla="*/ 2284865 h 2334827"/>
                <a:gd name="connsiteX56" fmla="*/ 5201741 w 14627471"/>
                <a:gd name="connsiteY56" fmla="*/ 2238308 h 2334827"/>
                <a:gd name="connsiteX57" fmla="*/ 5201741 w 14627471"/>
                <a:gd name="connsiteY57" fmla="*/ 1054250 h 2334827"/>
                <a:gd name="connsiteX58" fmla="*/ 6146322 w 14627471"/>
                <a:gd name="connsiteY58" fmla="*/ 2268250 h 2334827"/>
                <a:gd name="connsiteX59" fmla="*/ 6182898 w 14627471"/>
                <a:gd name="connsiteY59" fmla="*/ 2284865 h 2334827"/>
                <a:gd name="connsiteX60" fmla="*/ 6658506 w 14627471"/>
                <a:gd name="connsiteY60" fmla="*/ 2284865 h 2334827"/>
                <a:gd name="connsiteX61" fmla="*/ 6705063 w 14627471"/>
                <a:gd name="connsiteY61" fmla="*/ 2238308 h 2334827"/>
                <a:gd name="connsiteX62" fmla="*/ 6705063 w 14627471"/>
                <a:gd name="connsiteY62" fmla="*/ 89767 h 2334827"/>
                <a:gd name="connsiteX63" fmla="*/ 6655159 w 14627471"/>
                <a:gd name="connsiteY63" fmla="*/ 43210 h 2334827"/>
                <a:gd name="connsiteX64" fmla="*/ 6655159 w 14627471"/>
                <a:gd name="connsiteY64" fmla="*/ 43210 h 2334827"/>
                <a:gd name="connsiteX65" fmla="*/ 12488970 w 14627471"/>
                <a:gd name="connsiteY65" fmla="*/ 43150 h 2334827"/>
                <a:gd name="connsiteX66" fmla="*/ 10616423 w 14627471"/>
                <a:gd name="connsiteY66" fmla="*/ 43150 h 2334827"/>
                <a:gd name="connsiteX67" fmla="*/ 10569866 w 14627471"/>
                <a:gd name="connsiteY67" fmla="*/ 89707 h 2334827"/>
                <a:gd name="connsiteX68" fmla="*/ 10569866 w 14627471"/>
                <a:gd name="connsiteY68" fmla="*/ 542066 h 2334827"/>
                <a:gd name="connsiteX69" fmla="*/ 10616423 w 14627471"/>
                <a:gd name="connsiteY69" fmla="*/ 588623 h 2334827"/>
                <a:gd name="connsiteX70" fmla="*/ 11241681 w 14627471"/>
                <a:gd name="connsiteY70" fmla="*/ 588623 h 2334827"/>
                <a:gd name="connsiteX71" fmla="*/ 11241681 w 14627471"/>
                <a:gd name="connsiteY71" fmla="*/ 2241655 h 2334827"/>
                <a:gd name="connsiteX72" fmla="*/ 11288238 w 14627471"/>
                <a:gd name="connsiteY72" fmla="*/ 2288212 h 2334827"/>
                <a:gd name="connsiteX73" fmla="*/ 11817096 w 14627471"/>
                <a:gd name="connsiteY73" fmla="*/ 2288212 h 2334827"/>
                <a:gd name="connsiteX74" fmla="*/ 11863653 w 14627471"/>
                <a:gd name="connsiteY74" fmla="*/ 2241655 h 2334827"/>
                <a:gd name="connsiteX75" fmla="*/ 11863653 w 14627471"/>
                <a:gd name="connsiteY75" fmla="*/ 595316 h 2334827"/>
                <a:gd name="connsiteX76" fmla="*/ 11870287 w 14627471"/>
                <a:gd name="connsiteY76" fmla="*/ 588682 h 2334827"/>
                <a:gd name="connsiteX77" fmla="*/ 12488911 w 14627471"/>
                <a:gd name="connsiteY77" fmla="*/ 588682 h 2334827"/>
                <a:gd name="connsiteX78" fmla="*/ 12535468 w 14627471"/>
                <a:gd name="connsiteY78" fmla="*/ 542126 h 2334827"/>
                <a:gd name="connsiteX79" fmla="*/ 12535468 w 14627471"/>
                <a:gd name="connsiteY79" fmla="*/ 89767 h 2334827"/>
                <a:gd name="connsiteX80" fmla="*/ 12488911 w 14627471"/>
                <a:gd name="connsiteY80" fmla="*/ 43210 h 2334827"/>
                <a:gd name="connsiteX81" fmla="*/ 14580974 w 14627471"/>
                <a:gd name="connsiteY81" fmla="*/ 1759354 h 2334827"/>
                <a:gd name="connsiteX82" fmla="*/ 13423512 w 14627471"/>
                <a:gd name="connsiteY82" fmla="*/ 1759354 h 2334827"/>
                <a:gd name="connsiteX83" fmla="*/ 13423512 w 14627471"/>
                <a:gd name="connsiteY83" fmla="*/ 1403455 h 2334827"/>
                <a:gd name="connsiteX84" fmla="*/ 14454573 w 14627471"/>
                <a:gd name="connsiteY84" fmla="*/ 1403455 h 2334827"/>
                <a:gd name="connsiteX85" fmla="*/ 14501130 w 14627471"/>
                <a:gd name="connsiteY85" fmla="*/ 1356898 h 2334827"/>
                <a:gd name="connsiteX86" fmla="*/ 14501130 w 14627471"/>
                <a:gd name="connsiteY86" fmla="*/ 961136 h 2334827"/>
                <a:gd name="connsiteX87" fmla="*/ 14454573 w 14627471"/>
                <a:gd name="connsiteY87" fmla="*/ 914579 h 2334827"/>
                <a:gd name="connsiteX88" fmla="*/ 13423512 w 14627471"/>
                <a:gd name="connsiteY88" fmla="*/ 914579 h 2334827"/>
                <a:gd name="connsiteX89" fmla="*/ 13423512 w 14627471"/>
                <a:gd name="connsiteY89" fmla="*/ 575355 h 2334827"/>
                <a:gd name="connsiteX90" fmla="*/ 14564300 w 14627471"/>
                <a:gd name="connsiteY90" fmla="*/ 575355 h 2334827"/>
                <a:gd name="connsiteX91" fmla="*/ 14610857 w 14627471"/>
                <a:gd name="connsiteY91" fmla="*/ 528798 h 2334827"/>
                <a:gd name="connsiteX92" fmla="*/ 14610857 w 14627471"/>
                <a:gd name="connsiteY92" fmla="*/ 93113 h 2334827"/>
                <a:gd name="connsiteX93" fmla="*/ 14564300 w 14627471"/>
                <a:gd name="connsiteY93" fmla="*/ 46557 h 2334827"/>
                <a:gd name="connsiteX94" fmla="*/ 12854730 w 14627471"/>
                <a:gd name="connsiteY94" fmla="*/ 46557 h 2334827"/>
                <a:gd name="connsiteX95" fmla="*/ 12808175 w 14627471"/>
                <a:gd name="connsiteY95" fmla="*/ 93113 h 2334827"/>
                <a:gd name="connsiteX96" fmla="*/ 12808175 w 14627471"/>
                <a:gd name="connsiteY96" fmla="*/ 2241715 h 2334827"/>
                <a:gd name="connsiteX97" fmla="*/ 12854730 w 14627471"/>
                <a:gd name="connsiteY97" fmla="*/ 2288271 h 2334827"/>
                <a:gd name="connsiteX98" fmla="*/ 14580915 w 14627471"/>
                <a:gd name="connsiteY98" fmla="*/ 2288271 h 2334827"/>
                <a:gd name="connsiteX99" fmla="*/ 14627472 w 14627471"/>
                <a:gd name="connsiteY99" fmla="*/ 2241715 h 2334827"/>
                <a:gd name="connsiteX100" fmla="*/ 14627472 w 14627471"/>
                <a:gd name="connsiteY100" fmla="*/ 1806030 h 2334827"/>
                <a:gd name="connsiteX101" fmla="*/ 14580915 w 14627471"/>
                <a:gd name="connsiteY101" fmla="*/ 1759473 h 2334827"/>
                <a:gd name="connsiteX102" fmla="*/ 14580915 w 14627471"/>
                <a:gd name="connsiteY102" fmla="*/ 1759473 h 23348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Lst>
              <a:rect l="l" t="t" r="r" b="b"/>
              <a:pathLst>
                <a:path w="14627471" h="2334827">
                  <a:moveTo>
                    <a:pt x="1772741" y="1759354"/>
                  </a:moveTo>
                  <a:lnTo>
                    <a:pt x="615278" y="1759354"/>
                  </a:lnTo>
                  <a:lnTo>
                    <a:pt x="615278" y="1403455"/>
                  </a:lnTo>
                  <a:lnTo>
                    <a:pt x="1642992" y="1403455"/>
                  </a:lnTo>
                  <a:cubicBezTo>
                    <a:pt x="1669587" y="1403455"/>
                    <a:pt x="1689548" y="1383494"/>
                    <a:pt x="1689548" y="1356898"/>
                  </a:cubicBezTo>
                  <a:lnTo>
                    <a:pt x="1689548" y="961136"/>
                  </a:lnTo>
                  <a:cubicBezTo>
                    <a:pt x="1689548" y="934541"/>
                    <a:pt x="1669587" y="914579"/>
                    <a:pt x="1642992" y="914579"/>
                  </a:cubicBezTo>
                  <a:lnTo>
                    <a:pt x="615278" y="914579"/>
                  </a:lnTo>
                  <a:lnTo>
                    <a:pt x="615278" y="575355"/>
                  </a:lnTo>
                  <a:lnTo>
                    <a:pt x="1756066" y="575355"/>
                  </a:lnTo>
                  <a:cubicBezTo>
                    <a:pt x="1782662" y="575355"/>
                    <a:pt x="1802623" y="555393"/>
                    <a:pt x="1802623" y="528798"/>
                  </a:cubicBezTo>
                  <a:lnTo>
                    <a:pt x="1802623" y="93113"/>
                  </a:lnTo>
                  <a:cubicBezTo>
                    <a:pt x="1802623" y="66518"/>
                    <a:pt x="1782662" y="46557"/>
                    <a:pt x="1756066" y="46557"/>
                  </a:cubicBezTo>
                  <a:lnTo>
                    <a:pt x="46557" y="46557"/>
                  </a:lnTo>
                  <a:cubicBezTo>
                    <a:pt x="19961" y="46557"/>
                    <a:pt x="0" y="66518"/>
                    <a:pt x="0" y="93113"/>
                  </a:cubicBezTo>
                  <a:lnTo>
                    <a:pt x="0" y="2241715"/>
                  </a:lnTo>
                  <a:cubicBezTo>
                    <a:pt x="0" y="2268310"/>
                    <a:pt x="19961" y="2288271"/>
                    <a:pt x="46557" y="2288271"/>
                  </a:cubicBezTo>
                  <a:lnTo>
                    <a:pt x="1772741" y="2288271"/>
                  </a:lnTo>
                  <a:cubicBezTo>
                    <a:pt x="1799336" y="2288271"/>
                    <a:pt x="1819297" y="2268310"/>
                    <a:pt x="1819297" y="2241715"/>
                  </a:cubicBezTo>
                  <a:lnTo>
                    <a:pt x="1819297" y="1806030"/>
                  </a:lnTo>
                  <a:cubicBezTo>
                    <a:pt x="1819297" y="1779435"/>
                    <a:pt x="1795989" y="1759473"/>
                    <a:pt x="1772741" y="1759473"/>
                  </a:cubicBezTo>
                  <a:lnTo>
                    <a:pt x="1772741" y="1759473"/>
                  </a:lnTo>
                  <a:close/>
                  <a:moveTo>
                    <a:pt x="4190701" y="977751"/>
                  </a:moveTo>
                  <a:lnTo>
                    <a:pt x="3206197" y="977751"/>
                  </a:lnTo>
                  <a:lnTo>
                    <a:pt x="3206197" y="1433397"/>
                  </a:lnTo>
                  <a:lnTo>
                    <a:pt x="3648576" y="1433397"/>
                  </a:lnTo>
                  <a:lnTo>
                    <a:pt x="3648576" y="1702816"/>
                  </a:lnTo>
                  <a:cubicBezTo>
                    <a:pt x="3648576" y="1706163"/>
                    <a:pt x="3648576" y="1709450"/>
                    <a:pt x="3645229" y="1709450"/>
                  </a:cubicBezTo>
                  <a:cubicBezTo>
                    <a:pt x="3552115" y="1769334"/>
                    <a:pt x="3439041" y="1799276"/>
                    <a:pt x="3289330" y="1799276"/>
                  </a:cubicBezTo>
                  <a:cubicBezTo>
                    <a:pt x="2933431" y="1799276"/>
                    <a:pt x="2680686" y="1539838"/>
                    <a:pt x="2680686" y="1177305"/>
                  </a:cubicBezTo>
                  <a:lnTo>
                    <a:pt x="2680686" y="1170671"/>
                  </a:lnTo>
                  <a:cubicBezTo>
                    <a:pt x="2680686" y="828100"/>
                    <a:pt x="2930144" y="555393"/>
                    <a:pt x="3252754" y="555393"/>
                  </a:cubicBezTo>
                  <a:cubicBezTo>
                    <a:pt x="3458942" y="555393"/>
                    <a:pt x="3608653" y="621912"/>
                    <a:pt x="3758304" y="738333"/>
                  </a:cubicBezTo>
                  <a:cubicBezTo>
                    <a:pt x="3778265" y="754948"/>
                    <a:pt x="3808207" y="751661"/>
                    <a:pt x="3821475" y="731699"/>
                  </a:cubicBezTo>
                  <a:lnTo>
                    <a:pt x="4127470" y="362533"/>
                  </a:lnTo>
                  <a:cubicBezTo>
                    <a:pt x="4144085" y="342571"/>
                    <a:pt x="4140798" y="312629"/>
                    <a:pt x="4120836" y="296015"/>
                  </a:cubicBezTo>
                  <a:cubicBezTo>
                    <a:pt x="3891340" y="109788"/>
                    <a:pt x="3621921" y="0"/>
                    <a:pt x="3246120" y="0"/>
                  </a:cubicBezTo>
                  <a:cubicBezTo>
                    <a:pt x="2550997" y="0"/>
                    <a:pt x="2038813" y="512184"/>
                    <a:pt x="2038813" y="1167444"/>
                  </a:cubicBezTo>
                  <a:lnTo>
                    <a:pt x="2038813" y="1174078"/>
                  </a:lnTo>
                  <a:cubicBezTo>
                    <a:pt x="2038813" y="1852587"/>
                    <a:pt x="2560978" y="2334828"/>
                    <a:pt x="3259448" y="2334828"/>
                  </a:cubicBezTo>
                  <a:cubicBezTo>
                    <a:pt x="3655209" y="2334828"/>
                    <a:pt x="3981166" y="2191811"/>
                    <a:pt x="4217297" y="2002238"/>
                  </a:cubicBezTo>
                  <a:cubicBezTo>
                    <a:pt x="4227277" y="1992257"/>
                    <a:pt x="4233911" y="1978929"/>
                    <a:pt x="4233911" y="1965661"/>
                  </a:cubicBezTo>
                  <a:lnTo>
                    <a:pt x="4233911" y="1024427"/>
                  </a:lnTo>
                  <a:cubicBezTo>
                    <a:pt x="4237258" y="997832"/>
                    <a:pt x="4217297" y="977870"/>
                    <a:pt x="4190701" y="977870"/>
                  </a:cubicBezTo>
                  <a:lnTo>
                    <a:pt x="4190701" y="977870"/>
                  </a:lnTo>
                  <a:close/>
                  <a:moveTo>
                    <a:pt x="6655218" y="43150"/>
                  </a:moveTo>
                  <a:lnTo>
                    <a:pt x="6133054" y="43150"/>
                  </a:lnTo>
                  <a:cubicBezTo>
                    <a:pt x="6106459" y="43150"/>
                    <a:pt x="6086498" y="63112"/>
                    <a:pt x="6086498" y="89707"/>
                  </a:cubicBezTo>
                  <a:lnTo>
                    <a:pt x="6086498" y="1227209"/>
                  </a:lnTo>
                  <a:lnTo>
                    <a:pt x="5178492" y="59765"/>
                  </a:lnTo>
                  <a:cubicBezTo>
                    <a:pt x="5168512" y="49784"/>
                    <a:pt x="5155184" y="43150"/>
                    <a:pt x="5141916" y="43150"/>
                  </a:cubicBezTo>
                  <a:lnTo>
                    <a:pt x="4633020" y="43150"/>
                  </a:lnTo>
                  <a:cubicBezTo>
                    <a:pt x="4606425" y="43150"/>
                    <a:pt x="4586463" y="63112"/>
                    <a:pt x="4586463" y="89707"/>
                  </a:cubicBezTo>
                  <a:lnTo>
                    <a:pt x="4586463" y="2238308"/>
                  </a:lnTo>
                  <a:cubicBezTo>
                    <a:pt x="4586463" y="2264904"/>
                    <a:pt x="4606425" y="2284865"/>
                    <a:pt x="4633020" y="2284865"/>
                  </a:cubicBezTo>
                  <a:lnTo>
                    <a:pt x="5155184" y="2284865"/>
                  </a:lnTo>
                  <a:cubicBezTo>
                    <a:pt x="5181780" y="2284865"/>
                    <a:pt x="5201741" y="2264904"/>
                    <a:pt x="5201741" y="2238308"/>
                  </a:cubicBezTo>
                  <a:lnTo>
                    <a:pt x="5201741" y="1054250"/>
                  </a:lnTo>
                  <a:lnTo>
                    <a:pt x="6146322" y="2268250"/>
                  </a:lnTo>
                  <a:cubicBezTo>
                    <a:pt x="6156303" y="2278231"/>
                    <a:pt x="6169630" y="2284865"/>
                    <a:pt x="6182898" y="2284865"/>
                  </a:cubicBezTo>
                  <a:lnTo>
                    <a:pt x="6658506" y="2284865"/>
                  </a:lnTo>
                  <a:cubicBezTo>
                    <a:pt x="6685101" y="2284865"/>
                    <a:pt x="6705063" y="2264904"/>
                    <a:pt x="6705063" y="2238308"/>
                  </a:cubicBezTo>
                  <a:lnTo>
                    <a:pt x="6705063" y="89767"/>
                  </a:lnTo>
                  <a:cubicBezTo>
                    <a:pt x="6701715" y="66458"/>
                    <a:pt x="6678467" y="43210"/>
                    <a:pt x="6655159" y="43210"/>
                  </a:cubicBezTo>
                  <a:lnTo>
                    <a:pt x="6655159" y="43210"/>
                  </a:lnTo>
                  <a:close/>
                  <a:moveTo>
                    <a:pt x="12488970" y="43150"/>
                  </a:moveTo>
                  <a:lnTo>
                    <a:pt x="10616423" y="43150"/>
                  </a:lnTo>
                  <a:cubicBezTo>
                    <a:pt x="10589828" y="43150"/>
                    <a:pt x="10569866" y="63112"/>
                    <a:pt x="10569866" y="89707"/>
                  </a:cubicBezTo>
                  <a:lnTo>
                    <a:pt x="10569866" y="542066"/>
                  </a:lnTo>
                  <a:cubicBezTo>
                    <a:pt x="10569866" y="568661"/>
                    <a:pt x="10589828" y="588623"/>
                    <a:pt x="10616423" y="588623"/>
                  </a:cubicBezTo>
                  <a:lnTo>
                    <a:pt x="11241681" y="588623"/>
                  </a:lnTo>
                  <a:lnTo>
                    <a:pt x="11241681" y="2241655"/>
                  </a:lnTo>
                  <a:cubicBezTo>
                    <a:pt x="11241681" y="2268250"/>
                    <a:pt x="11261643" y="2288212"/>
                    <a:pt x="11288238" y="2288212"/>
                  </a:cubicBezTo>
                  <a:lnTo>
                    <a:pt x="11817096" y="2288212"/>
                  </a:lnTo>
                  <a:cubicBezTo>
                    <a:pt x="11843691" y="2288212"/>
                    <a:pt x="11863653" y="2268250"/>
                    <a:pt x="11863653" y="2241655"/>
                  </a:cubicBezTo>
                  <a:lnTo>
                    <a:pt x="11863653" y="595316"/>
                  </a:lnTo>
                  <a:cubicBezTo>
                    <a:pt x="11863653" y="591970"/>
                    <a:pt x="11867000" y="588682"/>
                    <a:pt x="11870287" y="588682"/>
                  </a:cubicBezTo>
                  <a:lnTo>
                    <a:pt x="12488911" y="588682"/>
                  </a:lnTo>
                  <a:cubicBezTo>
                    <a:pt x="12515506" y="588682"/>
                    <a:pt x="12535468" y="568721"/>
                    <a:pt x="12535468" y="542126"/>
                  </a:cubicBezTo>
                  <a:lnTo>
                    <a:pt x="12535468" y="89767"/>
                  </a:lnTo>
                  <a:cubicBezTo>
                    <a:pt x="12535468" y="66458"/>
                    <a:pt x="12515506" y="43210"/>
                    <a:pt x="12488911" y="43210"/>
                  </a:cubicBezTo>
                  <a:close/>
                  <a:moveTo>
                    <a:pt x="14580974" y="1759354"/>
                  </a:moveTo>
                  <a:lnTo>
                    <a:pt x="13423512" y="1759354"/>
                  </a:lnTo>
                  <a:lnTo>
                    <a:pt x="13423512" y="1403455"/>
                  </a:lnTo>
                  <a:lnTo>
                    <a:pt x="14454573" y="1403455"/>
                  </a:lnTo>
                  <a:cubicBezTo>
                    <a:pt x="14481168" y="1403455"/>
                    <a:pt x="14501130" y="1383494"/>
                    <a:pt x="14501130" y="1356898"/>
                  </a:cubicBezTo>
                  <a:lnTo>
                    <a:pt x="14501130" y="961136"/>
                  </a:lnTo>
                  <a:cubicBezTo>
                    <a:pt x="14501130" y="934541"/>
                    <a:pt x="14481168" y="914579"/>
                    <a:pt x="14454573" y="914579"/>
                  </a:cubicBezTo>
                  <a:lnTo>
                    <a:pt x="13423512" y="914579"/>
                  </a:lnTo>
                  <a:lnTo>
                    <a:pt x="13423512" y="575355"/>
                  </a:lnTo>
                  <a:lnTo>
                    <a:pt x="14564300" y="575355"/>
                  </a:lnTo>
                  <a:cubicBezTo>
                    <a:pt x="14590895" y="575355"/>
                    <a:pt x="14610857" y="555393"/>
                    <a:pt x="14610857" y="528798"/>
                  </a:cubicBezTo>
                  <a:lnTo>
                    <a:pt x="14610857" y="93113"/>
                  </a:lnTo>
                  <a:cubicBezTo>
                    <a:pt x="14610857" y="66518"/>
                    <a:pt x="14590895" y="46557"/>
                    <a:pt x="14564300" y="46557"/>
                  </a:cubicBezTo>
                  <a:lnTo>
                    <a:pt x="12854730" y="46557"/>
                  </a:lnTo>
                  <a:cubicBezTo>
                    <a:pt x="12828135" y="46557"/>
                    <a:pt x="12808175" y="66518"/>
                    <a:pt x="12808175" y="93113"/>
                  </a:cubicBezTo>
                  <a:lnTo>
                    <a:pt x="12808175" y="2241715"/>
                  </a:lnTo>
                  <a:cubicBezTo>
                    <a:pt x="12808175" y="2268310"/>
                    <a:pt x="12828135" y="2288271"/>
                    <a:pt x="12854730" y="2288271"/>
                  </a:cubicBezTo>
                  <a:lnTo>
                    <a:pt x="14580915" y="2288271"/>
                  </a:lnTo>
                  <a:cubicBezTo>
                    <a:pt x="14607510" y="2288271"/>
                    <a:pt x="14627472" y="2268310"/>
                    <a:pt x="14627472" y="2241715"/>
                  </a:cubicBezTo>
                  <a:lnTo>
                    <a:pt x="14627472" y="1806030"/>
                  </a:lnTo>
                  <a:cubicBezTo>
                    <a:pt x="14627472" y="1779435"/>
                    <a:pt x="14607510" y="1759473"/>
                    <a:pt x="14580915" y="1759473"/>
                  </a:cubicBezTo>
                  <a:lnTo>
                    <a:pt x="14580915" y="1759473"/>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5" name="Freeform: Shape 5">
              <a:extLst>
                <a:ext uri="{FF2B5EF4-FFF2-40B4-BE49-F238E27FC236}">
                  <a16:creationId xmlns:a16="http://schemas.microsoft.com/office/drawing/2014/main" id="{6F48F526-9EF1-CCD6-2302-5620FEA3F11B}"/>
                </a:ext>
              </a:extLst>
            </p:cNvPr>
            <p:cNvSpPr/>
            <p:nvPr/>
          </p:nvSpPr>
          <p:spPr>
            <a:xfrm>
              <a:off x="7109518" y="3145982"/>
              <a:ext cx="3100032" cy="2738689"/>
            </a:xfrm>
            <a:custGeom>
              <a:avLst/>
              <a:gdLst>
                <a:gd name="connsiteX0" fmla="*/ 3094528 w 3100032"/>
                <a:gd name="connsiteY0" fmla="*/ 496915 h 2738689"/>
                <a:gd name="connsiteX1" fmla="*/ 2821822 w 3100032"/>
                <a:gd name="connsiteY1" fmla="*/ 21308 h 2738689"/>
                <a:gd name="connsiteX2" fmla="*/ 2771919 w 3100032"/>
                <a:gd name="connsiteY2" fmla="*/ 7980 h 2738689"/>
                <a:gd name="connsiteX3" fmla="*/ 1544650 w 3100032"/>
                <a:gd name="connsiteY3" fmla="*/ 716431 h 2738689"/>
                <a:gd name="connsiteX4" fmla="*/ 333996 w 3100032"/>
                <a:gd name="connsiteY4" fmla="*/ 4693 h 2738689"/>
                <a:gd name="connsiteX5" fmla="*/ 284093 w 3100032"/>
                <a:gd name="connsiteY5" fmla="*/ 18021 h 2738689"/>
                <a:gd name="connsiteX6" fmla="*/ 4693 w 3100032"/>
                <a:gd name="connsiteY6" fmla="*/ 493628 h 2738689"/>
                <a:gd name="connsiteX7" fmla="*/ 18020 w 3100032"/>
                <a:gd name="connsiteY7" fmla="*/ 543532 h 2738689"/>
                <a:gd name="connsiteX8" fmla="*/ 1242002 w 3100032"/>
                <a:gd name="connsiteY8" fmla="*/ 1261963 h 2738689"/>
                <a:gd name="connsiteX9" fmla="*/ 1242002 w 3100032"/>
                <a:gd name="connsiteY9" fmla="*/ 2702114 h 2738689"/>
                <a:gd name="connsiteX10" fmla="*/ 1278578 w 3100032"/>
                <a:gd name="connsiteY10" fmla="*/ 2738690 h 2738689"/>
                <a:gd name="connsiteX11" fmla="*/ 1820703 w 3100032"/>
                <a:gd name="connsiteY11" fmla="*/ 2738690 h 2738689"/>
                <a:gd name="connsiteX12" fmla="*/ 1857279 w 3100032"/>
                <a:gd name="connsiteY12" fmla="*/ 2702114 h 2738689"/>
                <a:gd name="connsiteX13" fmla="*/ 1857279 w 3100032"/>
                <a:gd name="connsiteY13" fmla="*/ 1255329 h 2738689"/>
                <a:gd name="connsiteX14" fmla="*/ 3081261 w 3100032"/>
                <a:gd name="connsiteY14" fmla="*/ 546878 h 2738689"/>
                <a:gd name="connsiteX15" fmla="*/ 3094588 w 3100032"/>
                <a:gd name="connsiteY15" fmla="*/ 496975 h 2738689"/>
                <a:gd name="connsiteX16" fmla="*/ 3094588 w 3100032"/>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100032" h="2738689">
                  <a:moveTo>
                    <a:pt x="3094528" y="496915"/>
                  </a:moveTo>
                  <a:lnTo>
                    <a:pt x="2821822" y="21308"/>
                  </a:lnTo>
                  <a:cubicBezTo>
                    <a:pt x="2811841" y="4693"/>
                    <a:pt x="2788533" y="-2001"/>
                    <a:pt x="2771919" y="7980"/>
                  </a:cubicBezTo>
                  <a:lnTo>
                    <a:pt x="1544650" y="716431"/>
                  </a:lnTo>
                  <a:lnTo>
                    <a:pt x="333996" y="4693"/>
                  </a:lnTo>
                  <a:cubicBezTo>
                    <a:pt x="317382" y="-5288"/>
                    <a:pt x="294074" y="1346"/>
                    <a:pt x="284093" y="18021"/>
                  </a:cubicBezTo>
                  <a:lnTo>
                    <a:pt x="4693" y="493628"/>
                  </a:lnTo>
                  <a:cubicBezTo>
                    <a:pt x="-5288" y="510243"/>
                    <a:pt x="1347" y="533551"/>
                    <a:pt x="18020" y="543532"/>
                  </a:cubicBezTo>
                  <a:lnTo>
                    <a:pt x="1242002" y="1261963"/>
                  </a:lnTo>
                  <a:lnTo>
                    <a:pt x="1242002" y="2702114"/>
                  </a:lnTo>
                  <a:cubicBezTo>
                    <a:pt x="1242002" y="2722075"/>
                    <a:pt x="1258617" y="2738690"/>
                    <a:pt x="1278578" y="2738690"/>
                  </a:cubicBezTo>
                  <a:lnTo>
                    <a:pt x="1820703" y="2738690"/>
                  </a:lnTo>
                  <a:cubicBezTo>
                    <a:pt x="1840664" y="2738690"/>
                    <a:pt x="1857279" y="2722075"/>
                    <a:pt x="1857279" y="2702114"/>
                  </a:cubicBezTo>
                  <a:lnTo>
                    <a:pt x="1857279" y="1255329"/>
                  </a:lnTo>
                  <a:lnTo>
                    <a:pt x="3081261" y="546878"/>
                  </a:lnTo>
                  <a:cubicBezTo>
                    <a:pt x="3101222" y="536898"/>
                    <a:pt x="3104569" y="513590"/>
                    <a:pt x="3094588" y="496975"/>
                  </a:cubicBezTo>
                  <a:lnTo>
                    <a:pt x="3094588" y="496975"/>
                  </a:lnTo>
                  <a:close/>
                </a:path>
              </a:pathLst>
            </a:custGeom>
            <a:no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6" name="Freeform: Shape 12">
              <a:extLst>
                <a:ext uri="{FF2B5EF4-FFF2-40B4-BE49-F238E27FC236}">
                  <a16:creationId xmlns:a16="http://schemas.microsoft.com/office/drawing/2014/main" id="{A1032921-7A8B-0647-1A13-262683EBA058}"/>
                </a:ext>
              </a:extLst>
            </p:cNvPr>
            <p:cNvSpPr/>
            <p:nvPr/>
          </p:nvSpPr>
          <p:spPr>
            <a:xfrm>
              <a:off x="6959880" y="2345764"/>
              <a:ext cx="3390642" cy="2991362"/>
            </a:xfrm>
            <a:custGeom>
              <a:avLst/>
              <a:gdLst>
                <a:gd name="connsiteX0" fmla="*/ 889377 w 3390642"/>
                <a:gd name="connsiteY0" fmla="*/ 2248349 h 2991362"/>
                <a:gd name="connsiteX1" fmla="*/ 836187 w 3390642"/>
                <a:gd name="connsiteY1" fmla="*/ 2235021 h 2991362"/>
                <a:gd name="connsiteX2" fmla="*/ 18008 w 3390642"/>
                <a:gd name="connsiteY2" fmla="*/ 2720609 h 2991362"/>
                <a:gd name="connsiteX3" fmla="*/ 4680 w 3390642"/>
                <a:gd name="connsiteY3" fmla="*/ 2773800 h 2991362"/>
                <a:gd name="connsiteX4" fmla="*/ 121102 w 3390642"/>
                <a:gd name="connsiteY4" fmla="*/ 2973354 h 2991362"/>
                <a:gd name="connsiteX5" fmla="*/ 174292 w 3390642"/>
                <a:gd name="connsiteY5" fmla="*/ 2986682 h 2991362"/>
                <a:gd name="connsiteX6" fmla="*/ 992471 w 3390642"/>
                <a:gd name="connsiteY6" fmla="*/ 2501094 h 2991362"/>
                <a:gd name="connsiteX7" fmla="*/ 1005799 w 3390642"/>
                <a:gd name="connsiteY7" fmla="*/ 2447903 h 2991362"/>
                <a:gd name="connsiteX8" fmla="*/ 889377 w 3390642"/>
                <a:gd name="connsiteY8" fmla="*/ 2248349 h 2991362"/>
                <a:gd name="connsiteX9" fmla="*/ 1823978 w 3390642"/>
                <a:gd name="connsiteY9" fmla="*/ 0 h 2991362"/>
                <a:gd name="connsiteX10" fmla="*/ 1554559 w 3390642"/>
                <a:gd name="connsiteY10" fmla="*/ 3347 h 2991362"/>
                <a:gd name="connsiteX11" fmla="*/ 1537944 w 3390642"/>
                <a:gd name="connsiteY11" fmla="*/ 23308 h 2991362"/>
                <a:gd name="connsiteX12" fmla="*/ 1541290 w 3390642"/>
                <a:gd name="connsiteY12" fmla="*/ 1011099 h 2991362"/>
                <a:gd name="connsiteX13" fmla="*/ 1561252 w 3390642"/>
                <a:gd name="connsiteY13" fmla="*/ 1027714 h 2991362"/>
                <a:gd name="connsiteX14" fmla="*/ 1830671 w 3390642"/>
                <a:gd name="connsiteY14" fmla="*/ 1027714 h 2991362"/>
                <a:gd name="connsiteX15" fmla="*/ 1847286 w 3390642"/>
                <a:gd name="connsiteY15" fmla="*/ 1007753 h 2991362"/>
                <a:gd name="connsiteX16" fmla="*/ 1843939 w 3390642"/>
                <a:gd name="connsiteY16" fmla="*/ 19961 h 2991362"/>
                <a:gd name="connsiteX17" fmla="*/ 1823978 w 3390642"/>
                <a:gd name="connsiteY17" fmla="*/ 0 h 2991362"/>
                <a:gd name="connsiteX18" fmla="*/ 1823978 w 3390642"/>
                <a:gd name="connsiteY18" fmla="*/ 0 h 2991362"/>
                <a:gd name="connsiteX19" fmla="*/ 3380549 w 3390642"/>
                <a:gd name="connsiteY19" fmla="*/ 2667419 h 2991362"/>
                <a:gd name="connsiteX20" fmla="*/ 2519101 w 3390642"/>
                <a:gd name="connsiteY20" fmla="*/ 2185177 h 2991362"/>
                <a:gd name="connsiteX21" fmla="*/ 2495793 w 3390642"/>
                <a:gd name="connsiteY21" fmla="*/ 2191811 h 2991362"/>
                <a:gd name="connsiteX22" fmla="*/ 2362757 w 3390642"/>
                <a:gd name="connsiteY22" fmla="*/ 2427942 h 2991362"/>
                <a:gd name="connsiteX23" fmla="*/ 2369391 w 3390642"/>
                <a:gd name="connsiteY23" fmla="*/ 2451250 h 2991362"/>
                <a:gd name="connsiteX24" fmla="*/ 3230839 w 3390642"/>
                <a:gd name="connsiteY24" fmla="*/ 2933491 h 2991362"/>
                <a:gd name="connsiteX25" fmla="*/ 3254148 w 3390642"/>
                <a:gd name="connsiteY25" fmla="*/ 2926857 h 2991362"/>
                <a:gd name="connsiteX26" fmla="*/ 3387184 w 3390642"/>
                <a:gd name="connsiteY26" fmla="*/ 2690727 h 2991362"/>
                <a:gd name="connsiteX27" fmla="*/ 3380549 w 3390642"/>
                <a:gd name="connsiteY27" fmla="*/ 2667419 h 29913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3390642" h="2991362">
                  <a:moveTo>
                    <a:pt x="889377" y="2248349"/>
                  </a:moveTo>
                  <a:cubicBezTo>
                    <a:pt x="879396" y="2231734"/>
                    <a:pt x="856089" y="2225040"/>
                    <a:pt x="836187" y="2235021"/>
                  </a:cubicBezTo>
                  <a:lnTo>
                    <a:pt x="18008" y="2720609"/>
                  </a:lnTo>
                  <a:cubicBezTo>
                    <a:pt x="1393" y="2730590"/>
                    <a:pt x="-5300" y="2753898"/>
                    <a:pt x="4680" y="2773800"/>
                  </a:cubicBezTo>
                  <a:lnTo>
                    <a:pt x="121102" y="2973354"/>
                  </a:lnTo>
                  <a:cubicBezTo>
                    <a:pt x="131083" y="2989969"/>
                    <a:pt x="154391" y="2996663"/>
                    <a:pt x="174292" y="2986682"/>
                  </a:cubicBezTo>
                  <a:lnTo>
                    <a:pt x="992471" y="2501094"/>
                  </a:lnTo>
                  <a:cubicBezTo>
                    <a:pt x="1009086" y="2491113"/>
                    <a:pt x="1015780" y="2467805"/>
                    <a:pt x="1005799" y="2447903"/>
                  </a:cubicBezTo>
                  <a:lnTo>
                    <a:pt x="889377" y="2248349"/>
                  </a:lnTo>
                  <a:close/>
                  <a:moveTo>
                    <a:pt x="1823978" y="0"/>
                  </a:moveTo>
                  <a:lnTo>
                    <a:pt x="1554559" y="3347"/>
                  </a:lnTo>
                  <a:cubicBezTo>
                    <a:pt x="1544578" y="3347"/>
                    <a:pt x="1537944" y="9981"/>
                    <a:pt x="1537944" y="23308"/>
                  </a:cubicBezTo>
                  <a:lnTo>
                    <a:pt x="1541290" y="1011099"/>
                  </a:lnTo>
                  <a:cubicBezTo>
                    <a:pt x="1541290" y="1021080"/>
                    <a:pt x="1547925" y="1027714"/>
                    <a:pt x="1561252" y="1027714"/>
                  </a:cubicBezTo>
                  <a:lnTo>
                    <a:pt x="1830671" y="1027714"/>
                  </a:lnTo>
                  <a:cubicBezTo>
                    <a:pt x="1840652" y="1027714"/>
                    <a:pt x="1847286" y="1021080"/>
                    <a:pt x="1847286" y="1007753"/>
                  </a:cubicBezTo>
                  <a:lnTo>
                    <a:pt x="1843939" y="19961"/>
                  </a:lnTo>
                  <a:cubicBezTo>
                    <a:pt x="1843939" y="9981"/>
                    <a:pt x="1833959" y="0"/>
                    <a:pt x="1823978" y="0"/>
                  </a:cubicBezTo>
                  <a:lnTo>
                    <a:pt x="1823978" y="0"/>
                  </a:lnTo>
                  <a:close/>
                  <a:moveTo>
                    <a:pt x="3380549" y="2667419"/>
                  </a:moveTo>
                  <a:lnTo>
                    <a:pt x="2519101" y="2185177"/>
                  </a:lnTo>
                  <a:cubicBezTo>
                    <a:pt x="2509121" y="2181831"/>
                    <a:pt x="2499140" y="2181831"/>
                    <a:pt x="2495793" y="2191811"/>
                  </a:cubicBezTo>
                  <a:lnTo>
                    <a:pt x="2362757" y="2427942"/>
                  </a:lnTo>
                  <a:cubicBezTo>
                    <a:pt x="2359410" y="2437922"/>
                    <a:pt x="2359410" y="2447903"/>
                    <a:pt x="2369391" y="2451250"/>
                  </a:cubicBezTo>
                  <a:lnTo>
                    <a:pt x="3230839" y="2933491"/>
                  </a:lnTo>
                  <a:cubicBezTo>
                    <a:pt x="3240820" y="2936838"/>
                    <a:pt x="3250800" y="2936838"/>
                    <a:pt x="3254148" y="2926857"/>
                  </a:cubicBezTo>
                  <a:lnTo>
                    <a:pt x="3387184" y="2690727"/>
                  </a:lnTo>
                  <a:cubicBezTo>
                    <a:pt x="3393818" y="2684093"/>
                    <a:pt x="3390530" y="2670766"/>
                    <a:pt x="3380549" y="2667419"/>
                  </a:cubicBezTo>
                  <a:close/>
                </a:path>
              </a:pathLst>
            </a:custGeom>
            <a:solidFill>
              <a:srgbClr val="0BC5BA"/>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sp>
          <p:nvSpPr>
            <p:cNvPr id="27" name="Freeform: Shape 13">
              <a:extLst>
                <a:ext uri="{FF2B5EF4-FFF2-40B4-BE49-F238E27FC236}">
                  <a16:creationId xmlns:a16="http://schemas.microsoft.com/office/drawing/2014/main" id="{F36AA225-63EB-CB9B-6967-031EA0D0697C}"/>
                </a:ext>
              </a:extLst>
            </p:cNvPr>
            <p:cNvSpPr/>
            <p:nvPr/>
          </p:nvSpPr>
          <p:spPr>
            <a:xfrm>
              <a:off x="7109518" y="3132654"/>
              <a:ext cx="3099268" cy="2738689"/>
            </a:xfrm>
            <a:custGeom>
              <a:avLst/>
              <a:gdLst>
                <a:gd name="connsiteX0" fmla="*/ 3094528 w 3099268"/>
                <a:gd name="connsiteY0" fmla="*/ 496915 h 2738689"/>
                <a:gd name="connsiteX1" fmla="*/ 2821822 w 3099268"/>
                <a:gd name="connsiteY1" fmla="*/ 21307 h 2738689"/>
                <a:gd name="connsiteX2" fmla="*/ 2771919 w 3099268"/>
                <a:gd name="connsiteY2" fmla="*/ 7980 h 2738689"/>
                <a:gd name="connsiteX3" fmla="*/ 1544650 w 3099268"/>
                <a:gd name="connsiteY3" fmla="*/ 716431 h 2738689"/>
                <a:gd name="connsiteX4" fmla="*/ 333996 w 3099268"/>
                <a:gd name="connsiteY4" fmla="*/ 4693 h 2738689"/>
                <a:gd name="connsiteX5" fmla="*/ 284093 w 3099268"/>
                <a:gd name="connsiteY5" fmla="*/ 18020 h 2738689"/>
                <a:gd name="connsiteX6" fmla="*/ 4693 w 3099268"/>
                <a:gd name="connsiteY6" fmla="*/ 493628 h 2738689"/>
                <a:gd name="connsiteX7" fmla="*/ 18020 w 3099268"/>
                <a:gd name="connsiteY7" fmla="*/ 543532 h 2738689"/>
                <a:gd name="connsiteX8" fmla="*/ 1242002 w 3099268"/>
                <a:gd name="connsiteY8" fmla="*/ 1261963 h 2738689"/>
                <a:gd name="connsiteX9" fmla="*/ 1242002 w 3099268"/>
                <a:gd name="connsiteY9" fmla="*/ 2702113 h 2738689"/>
                <a:gd name="connsiteX10" fmla="*/ 1278578 w 3099268"/>
                <a:gd name="connsiteY10" fmla="*/ 2738689 h 2738689"/>
                <a:gd name="connsiteX11" fmla="*/ 1820703 w 3099268"/>
                <a:gd name="connsiteY11" fmla="*/ 2738689 h 2738689"/>
                <a:gd name="connsiteX12" fmla="*/ 1857279 w 3099268"/>
                <a:gd name="connsiteY12" fmla="*/ 2702113 h 2738689"/>
                <a:gd name="connsiteX13" fmla="*/ 1857279 w 3099268"/>
                <a:gd name="connsiteY13" fmla="*/ 1255329 h 2738689"/>
                <a:gd name="connsiteX14" fmla="*/ 3081261 w 3099268"/>
                <a:gd name="connsiteY14" fmla="*/ 546878 h 2738689"/>
                <a:gd name="connsiteX15" fmla="*/ 3094588 w 3099268"/>
                <a:gd name="connsiteY15" fmla="*/ 496975 h 2738689"/>
                <a:gd name="connsiteX16" fmla="*/ 3094588 w 3099268"/>
                <a:gd name="connsiteY16" fmla="*/ 496975 h 2738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99268" h="2738689">
                  <a:moveTo>
                    <a:pt x="3094528" y="496915"/>
                  </a:moveTo>
                  <a:lnTo>
                    <a:pt x="2821822" y="21307"/>
                  </a:lnTo>
                  <a:cubicBezTo>
                    <a:pt x="2811841" y="4693"/>
                    <a:pt x="2788533" y="-2001"/>
                    <a:pt x="2771919" y="7980"/>
                  </a:cubicBezTo>
                  <a:lnTo>
                    <a:pt x="1544650" y="716431"/>
                  </a:lnTo>
                  <a:lnTo>
                    <a:pt x="333996" y="4693"/>
                  </a:lnTo>
                  <a:cubicBezTo>
                    <a:pt x="317382" y="-5288"/>
                    <a:pt x="294074" y="1346"/>
                    <a:pt x="284093" y="18020"/>
                  </a:cubicBezTo>
                  <a:lnTo>
                    <a:pt x="4693" y="493628"/>
                  </a:lnTo>
                  <a:cubicBezTo>
                    <a:pt x="-5288" y="510243"/>
                    <a:pt x="1347" y="533551"/>
                    <a:pt x="18020" y="543532"/>
                  </a:cubicBezTo>
                  <a:lnTo>
                    <a:pt x="1242002" y="1261963"/>
                  </a:lnTo>
                  <a:lnTo>
                    <a:pt x="1242002" y="2702113"/>
                  </a:lnTo>
                  <a:cubicBezTo>
                    <a:pt x="1242002" y="2722075"/>
                    <a:pt x="1258617" y="2738689"/>
                    <a:pt x="1278578" y="2738689"/>
                  </a:cubicBezTo>
                  <a:lnTo>
                    <a:pt x="1820703" y="2738689"/>
                  </a:lnTo>
                  <a:cubicBezTo>
                    <a:pt x="1840664" y="2738689"/>
                    <a:pt x="1857279" y="2722075"/>
                    <a:pt x="1857279" y="2702113"/>
                  </a:cubicBezTo>
                  <a:lnTo>
                    <a:pt x="1857279" y="1255329"/>
                  </a:lnTo>
                  <a:lnTo>
                    <a:pt x="3081261" y="546878"/>
                  </a:lnTo>
                  <a:cubicBezTo>
                    <a:pt x="3097876" y="536898"/>
                    <a:pt x="3104569" y="513590"/>
                    <a:pt x="3094588" y="496975"/>
                  </a:cubicBezTo>
                  <a:lnTo>
                    <a:pt x="3094588" y="496975"/>
                  </a:lnTo>
                  <a:close/>
                </a:path>
              </a:pathLst>
            </a:custGeom>
            <a:solidFill>
              <a:srgbClr val="FFFFFF"/>
            </a:solidFill>
            <a:ln w="5976"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25" b="0" i="0" u="none" strike="noStrike" kern="0" cap="none" spc="0" normalizeH="0" baseline="0" noProof="0">
                <a:ln>
                  <a:noFill/>
                </a:ln>
                <a:solidFill>
                  <a:srgbClr val="000000"/>
                </a:solidFill>
                <a:effectLst/>
                <a:uLnTx/>
                <a:uFillTx/>
                <a:latin typeface="Roboto Light"/>
              </a:endParaRPr>
            </a:p>
          </p:txBody>
        </p:sp>
      </p:grpSp>
      <p:sp>
        <p:nvSpPr>
          <p:cNvPr id="31" name="Title 30">
            <a:extLst>
              <a:ext uri="{FF2B5EF4-FFF2-40B4-BE49-F238E27FC236}">
                <a16:creationId xmlns:a16="http://schemas.microsoft.com/office/drawing/2014/main" id="{56BF9935-7B3A-D4CA-6DBF-6568A58432BD}"/>
              </a:ext>
            </a:extLst>
          </p:cNvPr>
          <p:cNvSpPr>
            <a:spLocks noGrp="1"/>
          </p:cNvSpPr>
          <p:nvPr>
            <p:ph type="title" hasCustomPrompt="1"/>
          </p:nvPr>
        </p:nvSpPr>
        <p:spPr>
          <a:xfrm>
            <a:off x="628650" y="2241060"/>
            <a:ext cx="7886700" cy="562077"/>
          </a:xfrm>
          <a:prstGeom prst="rect">
            <a:avLst/>
          </a:prstGeom>
        </p:spPr>
        <p:txBody>
          <a:bodyPr>
            <a:spAutoFit/>
          </a:bodyPr>
          <a:lstStyle>
            <a:lvl1pPr>
              <a:defRPr b="1" i="0">
                <a:solidFill>
                  <a:schemeClr val="bg1"/>
                </a:solidFill>
                <a:latin typeface="Avenir Black" panose="02000503020000020003" pitchFamily="2" charset="0"/>
              </a:defRPr>
            </a:lvl1pPr>
          </a:lstStyle>
          <a:p>
            <a:r>
              <a:rPr lang="en-US" dirty="0"/>
              <a:t>Click To Edit Master Title Style</a:t>
            </a:r>
          </a:p>
        </p:txBody>
      </p:sp>
    </p:spTree>
    <p:extLst>
      <p:ext uri="{BB962C8B-B14F-4D97-AF65-F5344CB8AC3E}">
        <p14:creationId xmlns:p14="http://schemas.microsoft.com/office/powerpoint/2010/main" val="4186467670"/>
      </p:ext>
    </p:extLst>
  </p:cSld>
  <p:clrMapOvr>
    <a:masterClrMapping/>
  </p:clrMapOvr>
  <p:extLst>
    <p:ext uri="{DCECCB84-F9BA-43D5-87BE-67443E8EF086}">
      <p15:sldGuideLst xmlns:p15="http://schemas.microsoft.com/office/powerpoint/2012/main">
        <p15:guide id="1" orient="horz" pos="2592">
          <p15:clr>
            <a:srgbClr val="FBAE40"/>
          </p15:clr>
        </p15:guide>
        <p15:guide id="2" pos="4608">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7F9FC"/>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58587339"/>
      </p:ext>
    </p:extLst>
  </p:cSld>
  <p:clrMap bg1="lt1" tx1="dk1" bg2="lt2" tx2="dk2" accent1="accent1" accent2="accent2" accent3="accent3" accent4="accent4" accent5="accent5" accent6="accent6" hlink="hlink" folHlink="folHlink"/>
  <p:sldLayoutIdLst>
    <p:sldLayoutId id="2147483680" r:id="rId1"/>
    <p:sldLayoutId id="2147483699" r:id="rId2"/>
  </p:sldLayoutIdLst>
  <p:txStyles>
    <p:titleStyle>
      <a:lvl1pPr algn="l" defTabSz="685972"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92" indent="-171492" algn="l" defTabSz="685972"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478" indent="-171492" algn="l" defTabSz="685972"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464" indent="-171492" algn="l" defTabSz="685972"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450"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436"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642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9408"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2392"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5379" indent="-171492" algn="l" defTabSz="685972"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972" rtl="0" eaLnBrk="1" latinLnBrk="0" hangingPunct="1">
        <a:defRPr sz="1350" kern="1200">
          <a:solidFill>
            <a:schemeClr val="tx1"/>
          </a:solidFill>
          <a:latin typeface="+mn-lt"/>
          <a:ea typeface="+mn-ea"/>
          <a:cs typeface="+mn-cs"/>
        </a:defRPr>
      </a:lvl1pPr>
      <a:lvl2pPr marL="342986" algn="l" defTabSz="685972" rtl="0" eaLnBrk="1" latinLnBrk="0" hangingPunct="1">
        <a:defRPr sz="1350" kern="1200">
          <a:solidFill>
            <a:schemeClr val="tx1"/>
          </a:solidFill>
          <a:latin typeface="+mn-lt"/>
          <a:ea typeface="+mn-ea"/>
          <a:cs typeface="+mn-cs"/>
        </a:defRPr>
      </a:lvl2pPr>
      <a:lvl3pPr marL="685972" algn="l" defTabSz="685972" rtl="0" eaLnBrk="1" latinLnBrk="0" hangingPunct="1">
        <a:defRPr sz="1350" kern="1200">
          <a:solidFill>
            <a:schemeClr val="tx1"/>
          </a:solidFill>
          <a:latin typeface="+mn-lt"/>
          <a:ea typeface="+mn-ea"/>
          <a:cs typeface="+mn-cs"/>
        </a:defRPr>
      </a:lvl3pPr>
      <a:lvl4pPr marL="1028958" algn="l" defTabSz="685972" rtl="0" eaLnBrk="1" latinLnBrk="0" hangingPunct="1">
        <a:defRPr sz="1350" kern="1200">
          <a:solidFill>
            <a:schemeClr val="tx1"/>
          </a:solidFill>
          <a:latin typeface="+mn-lt"/>
          <a:ea typeface="+mn-ea"/>
          <a:cs typeface="+mn-cs"/>
        </a:defRPr>
      </a:lvl4pPr>
      <a:lvl5pPr marL="1371942" algn="l" defTabSz="685972" rtl="0" eaLnBrk="1" latinLnBrk="0" hangingPunct="1">
        <a:defRPr sz="1350" kern="1200">
          <a:solidFill>
            <a:schemeClr val="tx1"/>
          </a:solidFill>
          <a:latin typeface="+mn-lt"/>
          <a:ea typeface="+mn-ea"/>
          <a:cs typeface="+mn-cs"/>
        </a:defRPr>
      </a:lvl5pPr>
      <a:lvl6pPr marL="1714929" algn="l" defTabSz="685972" rtl="0" eaLnBrk="1" latinLnBrk="0" hangingPunct="1">
        <a:defRPr sz="1350" kern="1200">
          <a:solidFill>
            <a:schemeClr val="tx1"/>
          </a:solidFill>
          <a:latin typeface="+mn-lt"/>
          <a:ea typeface="+mn-ea"/>
          <a:cs typeface="+mn-cs"/>
        </a:defRPr>
      </a:lvl6pPr>
      <a:lvl7pPr marL="2057914" algn="l" defTabSz="685972" rtl="0" eaLnBrk="1" latinLnBrk="0" hangingPunct="1">
        <a:defRPr sz="1350" kern="1200">
          <a:solidFill>
            <a:schemeClr val="tx1"/>
          </a:solidFill>
          <a:latin typeface="+mn-lt"/>
          <a:ea typeface="+mn-ea"/>
          <a:cs typeface="+mn-cs"/>
        </a:defRPr>
      </a:lvl7pPr>
      <a:lvl8pPr marL="2400900" algn="l" defTabSz="685972" rtl="0" eaLnBrk="1" latinLnBrk="0" hangingPunct="1">
        <a:defRPr sz="1350" kern="1200">
          <a:solidFill>
            <a:schemeClr val="tx1"/>
          </a:solidFill>
          <a:latin typeface="+mn-lt"/>
          <a:ea typeface="+mn-ea"/>
          <a:cs typeface="+mn-cs"/>
        </a:defRPr>
      </a:lvl8pPr>
      <a:lvl9pPr marL="2743886" algn="l" defTabSz="685972"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320">
          <p15:clr>
            <a:srgbClr val="F26B43"/>
          </p15:clr>
        </p15:guide>
        <p15:guide id="2" pos="7681">
          <p15:clr>
            <a:srgbClr val="F26B43"/>
          </p15:clr>
        </p15:guide>
        <p15:guide id="3" pos="672">
          <p15:clr>
            <a:srgbClr val="F26B43"/>
          </p15:clr>
        </p15:guide>
        <p15:guide id="4" pos="14690">
          <p15:clr>
            <a:srgbClr val="F26B43"/>
          </p15:clr>
        </p15:guide>
        <p15:guide id="5" orient="horz" pos="432">
          <p15:clr>
            <a:srgbClr val="F26B43"/>
          </p15:clr>
        </p15:guide>
        <p15:guide id="6" orient="horz" pos="792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fe6a1dca-7afc-4f41-ac2f-e2a318bed51a"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Egnyte.IO" TargetMode="External"/><Relationship Id="rId3" Type="http://schemas.openxmlformats.org/officeDocument/2006/relationships/hyperlink" Target="https://egnyte.productboard.com/entity-detail/features/5c4644f9-59d7-4c49-b7b2-994490712a9a" TargetMode="External"/><Relationship Id="rId4" Type="http://schemas.openxmlformats.org/officeDocument/2006/relationships/hyperlink" Target="https://jira.egnyte-it.com/browse/EMT-13744"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ab060ef-5dc8-4c58-8218-4dc284d38cae" TargetMode="External"/><Relationship Id="rId3" Type="http://schemas.openxmlformats.org/officeDocument/2006/relationships/hyperlink" Target="https://jira.egnyte-it.com/browse/DEL-43525"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hyperlink" Target="https://egnyte.productboard.com/entity-detail/features/2b696a9a-1788-4d4b-b383-c0b4aa87118a" TargetMode="External"/><Relationship Id="rId4" Type="http://schemas.openxmlformats.org/officeDocument/2006/relationships/hyperlink" Target="https://jira.egnyte-it.com/browse/DEL-44656"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4d1c965d-7aef-4a32-9c8e-7b3c84a26726"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258376949" TargetMode="External"/><Relationship Id="rId3" Type="http://schemas.openxmlformats.org/officeDocument/2006/relationships/hyperlink" Target="https://egnyte.productboard.com/entity-detail/features/d8ed1407-0ee5-4c43-9e8d-dbfe95c5c654" TargetMode="External"/><Relationship Id="rId4" Type="http://schemas.openxmlformats.org/officeDocument/2006/relationships/hyperlink" Target="https://jira.egnyte-it.com/browse/CFS-67855"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10bc93b-cce8-4bae-8b24-2983b54c1f64" TargetMode="External"/><Relationship Id="rId3" Type="http://schemas.openxmlformats.org/officeDocument/2006/relationships/hyperlink" Target="https://jira.egnyte-it.com/browse/CFS-63233" TargetMode="External"/><Relationship Id="rId4" Type="http://schemas.openxmlformats.org/officeDocument/2006/relationships/hyperlink" Target="https://egnyte.atlassian.net/wiki/spaces/CFS/pages/1432191059/Team+Management+enhancement"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5e05e9ff-d6be-4924-86de-bf1e2a65f006"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c4b60a0-bb49-4077-9b97-6b9c1d3abef7"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e6dd0fea-091e-459e-8bfb-b38fc7f33a48"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60b19232-9cab-488e-9119-4ac24f6ee606"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IN/pages/1275134151/Capturing+Job+Function+for+All+Users" TargetMode="External"/><Relationship Id="rId3" Type="http://schemas.openxmlformats.org/officeDocument/2006/relationships/hyperlink" Target="https://egnyte.productboard.com/entity-detail/features/491b5465-70a5-4201-9400-1ef5c775dbf7" TargetMode="External"/><Relationship Id="rId4" Type="http://schemas.openxmlformats.org/officeDocument/2006/relationships/hyperlink" Target="https://jira.egnyte-it.com/browse/GR-598"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egnyte.com/dl/U71oFOD96p/OnboardYourself_BestUsageOfAI.pptx_" TargetMode="External"/><Relationship Id="rId3" Type="http://schemas.openxmlformats.org/officeDocument/2006/relationships/hyperlink" Target="https://egnyte.egnyte.com/dl/U8qZ5XEp73/OnboardYourself_BestUsageOfAI.MP4_" TargetMode="External"/><Relationship Id="rId4" Type="http://schemas.openxmlformats.org/officeDocument/2006/relationships/hyperlink" Target="https://egnyte.atlassian.net/wiki/x/LoBIVQ" TargetMode="External"/><Relationship Id="rId5" Type="http://schemas.openxmlformats.org/officeDocument/2006/relationships/hyperlink" Target="https://egnyte.productboard.com/entity-detail/features/921f5aea-996f-414f-8ba5-2ac51ea2785e" TargetMode="External"/><Relationship Id="rId6" Type="http://schemas.openxmlformats.org/officeDocument/2006/relationships/hyperlink" Target="https://jira.egnyte-it.com/browse/GR-596"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2b7e12dc-ea83-437b-a542-9fe22cd39342" TargetMode="External"/><Relationship Id="rId3" Type="http://schemas.openxmlformats.org/officeDocument/2006/relationships/hyperlink" Target="https://jira.egnyte-it.com/browse/GR-601"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9d92b2f-b29d-406d-a92d-ee6965676553" TargetMode="External"/><Relationship Id="rId3" Type="http://schemas.openxmlformats.org/officeDocument/2006/relationships/hyperlink" Target="https://jira.egnyte-it.com/browse/GR-577"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a5fb0513-654b-4210-8d5f-c1aae97f9d35" TargetMode="External"/><Relationship Id="rId3" Type="http://schemas.openxmlformats.org/officeDocument/2006/relationships/hyperlink" Target="https://jira.egnyte-it.com/browse/DLAB-5054" TargetMode="External"/><Relationship Id="rId4" Type="http://schemas.openxmlformats.org/officeDocument/2006/relationships/hyperlink" Target="https://egnyte.atlassian.net/wiki/spaces/CFS/pages/1227161693/Agents+Introduction+in+Egnyte+Platform+Q1+Q2"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embed?embed_host=share&amp;url=https%3A%2F%2Fwww.figma.com%2Fdesign%2F1C40D2cv7ykW3ZXsTgsyia%2FLink-Experience%3Fnode-id%3D30-38519%26p%3Df%26t%3DOVST9s5nXQMJovQR-0" TargetMode="External"/><Relationship Id="rId3" Type="http://schemas.openxmlformats.org/officeDocument/2006/relationships/hyperlink" Target="https://egnyte.productboard.com/entity-detail/features/c9cd2f76-a010-40d9-a639-795449dfcda0" TargetMode="External"/><Relationship Id="rId4" Type="http://schemas.openxmlformats.org/officeDocument/2006/relationships/hyperlink" Target="https://jira.egnyte-it.com/browse/CFS-67573" TargetMode="External"/><Relationship Id="rId5" Type="http://schemas.openxmlformats.org/officeDocument/2006/relationships/hyperlink" Target="See description"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hyperlink" Target="https://egnyte.productboard.com/entity-detail/features/04cea1e2-736b-43d3-85a1-cd17ba58f927" TargetMode="External"/><Relationship Id="rId4" Type="http://schemas.openxmlformats.org/officeDocument/2006/relationships/hyperlink" Target="https://jira.egnyte-it.com/browse/DEL-43511"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f72382d-4241-4be5-9820-b5a712e2651e"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joist.ai/" TargetMode="External"/><Relationship Id="rId3" Type="http://schemas.openxmlformats.org/officeDocument/2006/relationships/hyperlink" Target="https://egnyte.atlassian.net/wiki/spaces/AEC/pages/1452703784/Proposal+Agent+Alpha?force_transition=ccc75338-410b-4304-8493-476271b71f12" TargetMode="External"/><Relationship Id="rId4" Type="http://schemas.openxmlformats.org/officeDocument/2006/relationships/hyperlink" Target="https://jira.egnyte-it.com/browse/CFS-66991" TargetMode="External"/><Relationship Id="rId5" Type="http://schemas.openxmlformats.org/officeDocument/2006/relationships/hyperlink" Target="https://egnyte.productboard.com/entity-detail/features/b30fe111-f6e8-4f5d-ba45-a43837e60da4"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305902/Schedule+Agent+AEC" TargetMode="External"/><Relationship Id="rId3" Type="http://schemas.openxmlformats.org/officeDocument/2006/relationships/hyperlink" Target="https://jira.egnyte-it.com/browse/CFS-67499" TargetMode="External"/><Relationship Id="rId4" Type="http://schemas.openxmlformats.org/officeDocument/2006/relationships/hyperlink" Target="https://egnyte.productboard.com/entity-detail/features/df262a75-544b-4be0-81ce-6dbfba5749f5"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1489502556/Project+Supervisory+Agent+AEC" TargetMode="External"/><Relationship Id="rId3" Type="http://schemas.openxmlformats.org/officeDocument/2006/relationships/hyperlink" Target="https://jira.egnyte-it.com/browse/CFS-67500" TargetMode="External"/><Relationship Id="rId4" Type="http://schemas.openxmlformats.org/officeDocument/2006/relationships/hyperlink" Target="https://egnyte.productboard.com/entity-detail/features/3c71ba2c-23f8-42e8-96ab-73b3db99d1a4" TargetMode="Externa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www.figma.com/embed?embed_host=share&amp;url=https%3A%2F%2Fwww.figma.com%2Fdesign%2Fk96o3kXukaVrAUtsaPhN4H%2FEgnyte-Platform-Copilot---2025%3Fnode-id%3D27095-452406%26t%3DS70Gs8DFJ4AJhubM-1" TargetMode="External"/><Relationship Id="rId3" Type="http://schemas.openxmlformats.org/officeDocument/2006/relationships/image" Target="../media/image5.png"/><Relationship Id="rId4" Type="http://schemas.openxmlformats.org/officeDocument/2006/relationships/hyperlink" Target="https://egnyte.productboard.com/entity-detail/features/fb29ea0c-599f-4603-aa75-f09baf315b32" TargetMode="External"/><Relationship Id="rId5" Type="http://schemas.openxmlformats.org/officeDocument/2006/relationships/hyperlink" Target="https://www.figma.com/design/k96o3kXukaVrAUtsaPhN4H/Egnyte-Platform-Copilot---2025?node-id=27095-452406&amp;t=ujCgqDVcjJfvPAE0-0"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17af78a-50cc-460e-9951-8c0ca3dc1031"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db822e97-db7e-4b12-8731-0ef850240c77" TargetMode="External"/><Relationship Id="rId3" Type="http://schemas.openxmlformats.org/officeDocument/2006/relationships/hyperlink" Target="https://jira.egnyte-it.com/browse/DEL-44970"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97fef135-0cca-467b-89dc-1933210b8623" TargetMode="External"/><Relationship Id="rId3" Type="http://schemas.openxmlformats.org/officeDocument/2006/relationships/hyperlink" Target="https://jira.egnyte-it.com/browse/DEL-43442"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9b3989f-3aaf-4044-b916-f1cba1090d79" TargetMode="External"/><Relationship Id="rId3" Type="http://schemas.openxmlformats.org/officeDocument/2006/relationships/hyperlink" Target="https://jira.egnyte-it.com/browse/EMT-1207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3523f9ec-8759-46bc-abf5-9b0f89d13b6a" TargetMode="External"/><Relationship Id="rId3" Type="http://schemas.openxmlformats.org/officeDocument/2006/relationships/hyperlink" Target="https://jira.egnyte-it.com/browse/EMT-12066"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atlassian.net/wiki/spaces/AEC/pages/445317176/Outlook+Email+Archiving+Indexing" TargetMode="External"/><Relationship Id="rId3" Type="http://schemas.openxmlformats.org/officeDocument/2006/relationships/hyperlink" Target="https://egnyte.productboard.com/entity-detail/features/be18c247-d0b7-44f3-a3d8-311ecf286b25"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s://egnyte.productboard.com/entity-detail/features/8c967008-e2e3-4a57-90d3-40fdd7b97151" TargetMode="Externa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Uncategorized</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Ingest structured data</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HTTP3 Egnyte.IO adoption</a:t>
            </a:r>
          </a:p>
        </p:txBody>
      </p:sp>
      <p:sp>
        <p:nvSpPr>
          <p:cNvPr id="3" name="Content Placeholder 2"/>
          <p:cNvSpPr>
            <a:spLocks noGrp="1"/>
          </p:cNvSpPr>
          <p:nvPr>
            <p:ph idx="1" sz="half"/>
          </p:nvPr>
        </p:nvSpPr>
        <p:spPr/>
        <p:txBody>
          <a:bodyPr/>
          <a:lstStyle/>
          <a:p>
            <a:pPr>
              <a:spcAft>
                <a:spcPts val="600"/>
              </a:spcAft>
            </a:pPr>
            <a:r>
              <a:rPr sz="1100" b="0" u="none">
                <a:latin typeface="Avenir"/>
              </a:rPr>
              <a:t>HTTP3</a:t>
            </a:r>
            <a:r>
              <a:rPr sz="1100" b="0" u="sng">
                <a:latin typeface="Avenir"/>
                <a:hlinkClick r:id="rId2"/>
              </a:rPr>
              <a:t>Egnyte.IO</a:t>
            </a:r>
            <a:r>
              <a:rPr sz="1100" b="0" u="none">
                <a:latin typeface="Avenir"/>
              </a:rPr>
              <a:t>adoption in CMM/MA</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EMT-13744</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Top Customer Requests</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Alert when Procore Sync Status Changes</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AEC project admins do not get alerted when sync between Procore --&gt; Egnyte breaks. This leads to confusion for end-users when they don't see up to date files</a:t>
            </a:r>
          </a:p>
          <a:p>
            <a:pPr>
              <a:spcAft>
                <a:spcPts val="600"/>
              </a:spcAft>
            </a:pPr>
            <a:r>
              <a:rPr sz="1100" b="0" u="none">
                <a:latin typeface="Avenir"/>
              </a:rPr>
              <a:t>How do we solve it?</a:t>
            </a:r>
          </a:p>
          <a:p>
            <a:pPr>
              <a:spcAft>
                <a:spcPts val="600"/>
              </a:spcAft>
            </a:pPr>
            <a:r>
              <a:rPr sz="1100" b="0" u="none">
                <a:latin typeface="Avenir"/>
              </a:rPr>
              <a:t>Send email / MS Teams alerts when Procore Sync fails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DEL-43525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Support for hierarchical labels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Microsoft Purview labels can be configured with a hierarchy. Egnyte does not currently support importing hierarchical Purview-labels. This impacts customers who have already configured hierarchical labels. This hierarchy is typically configured by administrators in the Microsoft Purview</a:t>
            </a:r>
          </a:p>
          <a:p>
            <a:pPr>
              <a:spcAft>
                <a:spcPts val="600"/>
              </a:spcAft>
            </a:pPr>
            <a:r>
              <a:rPr sz="1100" b="1" u="none">
                <a:latin typeface="Avenir"/>
              </a:rPr>
              <a:t>User Story</a:t>
            </a:r>
          </a:p>
          <a:p>
            <a:pPr>
              <a:spcAft>
                <a:spcPts val="600"/>
              </a:spcAft>
            </a:pPr>
            <a:r>
              <a:rPr sz="1100" b="0" u="none">
                <a:latin typeface="Avenir"/>
              </a:rPr>
              <a:t>As a Security Administrator, I want to apply a Purview label from a hierarchy on a document so that I can label sensitive content correctly.</a:t>
            </a:r>
          </a:p>
          <a:p>
            <a:pPr>
              <a:spcAft>
                <a:spcPts val="600"/>
              </a:spcAft>
            </a:pPr>
            <a:r>
              <a:rPr sz="1100" b="1" u="none">
                <a:latin typeface="Avenir"/>
              </a:rPr>
              <a:t>Feature Description</a:t>
            </a:r>
          </a:p>
          <a:p>
            <a:pPr>
              <a:spcAft>
                <a:spcPts val="400"/>
              </a:spcAft>
            </a:pPr>
            <a:r>
              <a:t>• Import hierarchical labels from Purview - both parent and child labels shall be imported and made available for mapping in Egnyte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DEL-44656</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pic>
        <p:nvPicPr>
          <p:cNvPr id="8" name="Picture 7" descr="image.png"/>
          <p:cNvPicPr>
            <a:picLocks noChangeAspect="1"/>
          </p:cNvPicPr>
          <p:nvPr/>
        </p:nvPicPr>
        <p:blipFill>
          <a:blip r:embed="rId2"/>
          <a:stretch>
            <a:fillRect/>
          </a:stretch>
        </p:blipFill>
        <p:spPr>
          <a:xfrm>
            <a:off x="4641850" y="1554113"/>
            <a:ext cx="3873500" cy="1839912"/>
          </a:xfrm>
          <a:prstGeom prst="rect">
            <a:avLst/>
          </a:prstGeom>
        </p:spPr>
      </p:pic>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Augment AEC Add-on Value</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Deltek Vantagepoint Connector</a:t>
            </a:r>
          </a:p>
        </p:txBody>
      </p:sp>
      <p:sp>
        <p:nvSpPr>
          <p:cNvPr id="3" name="Content Placeholder 2"/>
          <p:cNvSpPr>
            <a:spLocks noGrp="1"/>
          </p:cNvSpPr>
          <p:nvPr>
            <p:ph idx="1" sz="half"/>
          </p:nvPr>
        </p:nvSpPr>
        <p:spPr/>
        <p:txBody>
          <a:bodyPr/>
          <a:lstStyle/>
          <a:p>
            <a:pPr>
              <a:spcAft>
                <a:spcPts val="600"/>
              </a:spcAft>
            </a:pPr>
            <a:r>
              <a:rPr sz="1100" b="0" u="none">
                <a:latin typeface="Avenir"/>
              </a:rPr>
              <a:t>What is the problem?</a:t>
            </a:r>
          </a:p>
          <a:p>
            <a:pPr>
              <a:spcAft>
                <a:spcPts val="600"/>
              </a:spcAft>
            </a:pPr>
            <a:r>
              <a:rPr sz="1100" b="0" u="none">
                <a:latin typeface="Avenir"/>
              </a:rPr>
              <a:t>When a project is created in Deltek  vantagepoint, I would like a project folder to automatically be created in Egnyte.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Customizable Project Dashboard</a:t>
            </a:r>
          </a:p>
        </p:txBody>
      </p:sp>
      <p:sp>
        <p:nvSpPr>
          <p:cNvPr id="3" name="Content Placeholder 2"/>
          <p:cNvSpPr>
            <a:spLocks noGrp="1"/>
          </p:cNvSpPr>
          <p:nvPr>
            <p:ph idx="1" sz="half"/>
          </p:nvPr>
        </p:nvSpPr>
        <p:spPr/>
        <p:txBody>
          <a:bodyPr/>
          <a:lstStyle/>
          <a:p>
            <a:pPr>
              <a:spcAft>
                <a:spcPts val="400"/>
              </a:spcAft>
            </a:pPr>
            <a:r>
              <a:t>• Idea is to make 3 enhancements identified though discussions with  customers</a:t>
            </a:r>
          </a:p>
          <a:p>
            <a:pPr>
              <a:spcAft>
                <a:spcPts val="800"/>
              </a:spcAft>
            </a:pPr>
            <a:r>
              <a:rPr sz="1100" b="1" u="none">
                <a:latin typeface="Avenir"/>
              </a:rPr>
              <a:t>Background</a:t>
            </a:r>
          </a:p>
          <a:p>
            <a:pPr>
              <a:spcAft>
                <a:spcPts val="600"/>
              </a:spcAft>
            </a:pPr>
            <a:r>
              <a:rPr sz="1100" b="0" u="none">
                <a:latin typeface="Avenir"/>
              </a:rPr>
              <a:t>This work builds on the</a:t>
            </a:r>
            <a:r>
              <a:rPr sz="1100" b="0" u="sng">
                <a:latin typeface="Avenir"/>
                <a:hlinkClick r:id="rId2"/>
              </a:rPr>
              <a:t>Project Center</a:t>
            </a:r>
            <a:r>
              <a:rPr sz="1100" b="0" u="none">
                <a:latin typeface="Avenir"/>
              </a:rPr>
              <a:t>feature. As identified in that PRD, Projects are how these end users not only organize their data, but their employees, their financials, and more. The Project Dashboard is the reflection of that data organization - the visualization of that data in the form of widgets.</a:t>
            </a:r>
          </a:p>
          <a:p>
            <a:pPr>
              <a:spcAft>
                <a:spcPts val="600"/>
              </a:spcAft>
            </a:pPr>
            <a:r>
              <a:rPr sz="1100" b="0" u="none">
                <a:latin typeface="Avenir"/>
              </a:rPr>
              <a:t>The purpose of this Epic is to give our users the ability to visualize their data as they want, and ideally interact with it (i.e. have a reason to go to the dashboard in the fist place).</a:t>
            </a:r>
          </a:p>
          <a:p>
            <a:pPr>
              <a:spcAft>
                <a:spcPts val="600"/>
              </a:spcAft>
            </a:pPr>
            <a:r>
              <a:rPr sz="1100" b="0" u="none">
                <a:latin typeface="Avenir"/>
              </a:rPr>
              <a:t>The main question for the product team here was “what is a user looking for when they arrive on a project?” To that question we had a few answers:</a:t>
            </a:r>
          </a:p>
          <a:p>
            <a:pPr>
              <a:spcAft>
                <a:spcPts val="400"/>
              </a:spcAft>
            </a:pPr>
            <a:r>
              <a:t>1. Changes</a:t>
            </a:r>
          </a:p>
          <a:p>
            <a:pPr>
              <a:spcAft>
                <a:spcPts val="400"/>
              </a:spcAft>
            </a:pPr>
            <a:r>
              <a:t>2. Saved Items / Relevant Files</a:t>
            </a:r>
          </a:p>
          <a:p>
            <a:pPr>
              <a:spcAft>
                <a:spcPts val="400"/>
              </a:spcAft>
            </a:pPr>
            <a:r>
              <a:t>3. Current state</a:t>
            </a:r>
          </a:p>
          <a:p>
            <a:pPr>
              <a:spcAft>
                <a:spcPts val="400"/>
              </a:spcAft>
            </a:pPr>
            <a:r>
              <a:t>4. Upcoming (listing, but this is outside of Egnyte’s depth)</a:t>
            </a:r>
          </a:p>
          <a:p>
            <a:pPr>
              <a:spcAft>
                <a:spcPts val="800"/>
              </a:spcAft>
            </a:pPr>
            <a:r>
              <a:rPr sz="1100" b="1" u="none">
                <a:latin typeface="Avenir"/>
              </a:rPr>
              <a:t>User Stories</a:t>
            </a:r>
          </a:p>
          <a:p>
            <a:pPr>
              <a:spcAft>
                <a:spcPts val="600"/>
              </a:spcAft>
            </a:pPr>
            <a:r>
              <a:rPr sz="1100" b="0" u="none">
                <a:latin typeface="Avenir"/>
              </a:rPr>
              <a:t>Story 1: Select Widgets</a:t>
            </a:r>
          </a:p>
          <a:p>
            <a:pPr>
              <a:spcAft>
                <a:spcPts val="600"/>
              </a:spcAft>
            </a:pPr>
            <a:r>
              <a:rPr sz="1100" b="0" u="none">
                <a:latin typeface="Avenir"/>
              </a:rPr>
              <a:t>As a user,</a:t>
            </a:r>
          </a:p>
          <a:p>
            <a:pPr>
              <a:spcAft>
                <a:spcPts val="600"/>
              </a:spcAft>
            </a:pPr>
            <a:r>
              <a:rPr sz="1100" b="0" u="none">
                <a:latin typeface="Avenir"/>
              </a:rPr>
              <a:t>I want to select what widgets I want displayed,</a:t>
            </a:r>
          </a:p>
          <a:p>
            <a:pPr>
              <a:spcAft>
                <a:spcPts val="600"/>
              </a:spcAft>
            </a:pPr>
            <a:r>
              <a:rPr sz="1100" b="0" u="none">
                <a:latin typeface="Avenir"/>
              </a:rPr>
              <a:t>so that I can focus on the information that is more important to me</a:t>
            </a:r>
          </a:p>
          <a:p>
            <a:pPr>
              <a:spcAft>
                <a:spcPts val="600"/>
              </a:spcAft>
            </a:pPr>
            <a:r>
              <a:rPr sz="1100" b="1" u="none">
                <a:latin typeface="Avenir"/>
              </a:rPr>
              <a:t>Acceptance Criteria:</a:t>
            </a:r>
          </a:p>
          <a:p>
            <a:pPr>
              <a:spcAft>
                <a:spcPts val="400"/>
              </a:spcAft>
            </a:pPr>
            <a:r>
              <a:t>1. This feature will be available in any plans that have project folders (Ent-Lite+, and the project control add-on)</a:t>
            </a:r>
          </a:p>
          <a:p>
            <a:pPr>
              <a:spcAft>
                <a:spcPts val="400"/>
              </a:spcAft>
            </a:pPr>
            <a:r>
              <a:t>2. Default widgets to exist will be</a:t>
            </a:r>
          </a:p>
          <a:p>
            <a:pPr>
              <a:spcAft>
                <a:spcPts val="400"/>
              </a:spcAft>
            </a:pPr>
            <a:r>
              <a:t>3. Tooltip to show when you first enter a project on the dashboard to explain how the user can select widgets (and order them)</a:t>
            </a:r>
          </a:p>
          <a:p>
            <a:pPr>
              <a:spcAft>
                <a:spcPts val="400"/>
              </a:spcAft>
            </a:pPr>
            <a:r>
              <a:t>4. Add an event to mixpanel - select project dashboard widget - to be tracked by user and by event</a:t>
            </a:r>
          </a:p>
          <a:p>
            <a:pPr>
              <a:spcAft>
                <a:spcPts val="600"/>
              </a:spcAft>
            </a:pPr>
            <a:r>
              <a:rPr sz="1100" b="0" u="none">
                <a:latin typeface="Avenir"/>
              </a:rPr>
              <a:t>Story 2: Order Widgets</a:t>
            </a:r>
          </a:p>
          <a:p>
            <a:pPr>
              <a:spcAft>
                <a:spcPts val="600"/>
              </a:spcAft>
            </a:pPr>
            <a:r>
              <a:rPr sz="1100" b="0" u="none">
                <a:latin typeface="Avenir"/>
              </a:rPr>
              <a:t>As a user,</a:t>
            </a:r>
          </a:p>
          <a:p>
            <a:pPr>
              <a:spcAft>
                <a:spcPts val="600"/>
              </a:spcAft>
            </a:pPr>
            <a:r>
              <a:rPr sz="1100" b="0" u="none">
                <a:latin typeface="Avenir"/>
              </a:rPr>
              <a:t>I want to order my widgets,</a:t>
            </a:r>
          </a:p>
          <a:p>
            <a:pPr>
              <a:spcAft>
                <a:spcPts val="600"/>
              </a:spcAft>
            </a:pPr>
            <a:r>
              <a:rPr sz="1100" b="0" u="none">
                <a:latin typeface="Avenir"/>
              </a:rPr>
              <a:t>so that I can focus on the information that is more important to me</a:t>
            </a:r>
          </a:p>
          <a:p>
            <a:pPr>
              <a:spcAft>
                <a:spcPts val="600"/>
              </a:spcAft>
            </a:pPr>
            <a:r>
              <a:rPr sz="1100" b="1" u="none">
                <a:latin typeface="Avenir"/>
              </a:rPr>
              <a:t>Acceptance Criteria:</a:t>
            </a:r>
          </a:p>
          <a:p>
            <a:pPr>
              <a:spcAft>
                <a:spcPts val="400"/>
              </a:spcAft>
            </a:pPr>
            <a:r>
              <a:t>1. This feature will be available in any plans that have project folders (Ent-Lite+, and the project control add-on)</a:t>
            </a:r>
          </a:p>
          <a:p>
            <a:pPr>
              <a:spcAft>
                <a:spcPts val="400"/>
              </a:spcAft>
            </a:pPr>
            <a:r>
              <a:t>2. Tooltip to show when you first enter a project on the dashboard to explain how the user can select widgets (and order them)</a:t>
            </a:r>
          </a:p>
          <a:p>
            <a:pPr>
              <a:spcAft>
                <a:spcPts val="400"/>
              </a:spcAft>
            </a:pPr>
            <a:r>
              <a:t>3. Ability to re-arrange order and size of widgets on dashboard, similar Apple widgets</a:t>
            </a:r>
          </a:p>
          <a:p>
            <a:pPr>
              <a:spcAft>
                <a:spcPts val="400"/>
              </a:spcAft>
            </a:pPr>
            <a:r>
              <a:t>4. Add an event to mixpanel - order project dashboard widget - to be tracked by user and by event</a:t>
            </a:r>
          </a:p>
          <a:p>
            <a:pPr>
              <a:spcAft>
                <a:spcPts val="600"/>
              </a:spcAft>
            </a:pPr>
            <a:r>
              <a:rPr sz="1100" b="0" u="none">
                <a:latin typeface="Avenir"/>
              </a:rPr>
              <a:t>Story 3: set as default project view</a:t>
            </a:r>
          </a:p>
          <a:p>
            <a:pPr>
              <a:spcAft>
                <a:spcPts val="600"/>
              </a:spcAft>
            </a:pPr>
            <a:r>
              <a:rPr sz="1100" b="0" u="none">
                <a:latin typeface="Avenir"/>
              </a:rPr>
              <a:t>As a user,</a:t>
            </a:r>
          </a:p>
          <a:p>
            <a:pPr>
              <a:spcAft>
                <a:spcPts val="600"/>
              </a:spcAft>
            </a:pPr>
            <a:r>
              <a:rPr sz="1100" b="0" u="none">
                <a:latin typeface="Avenir"/>
              </a:rPr>
              <a:t>I want to order my widgets,</a:t>
            </a:r>
          </a:p>
          <a:p>
            <a:pPr>
              <a:spcAft>
                <a:spcPts val="600"/>
              </a:spcAft>
            </a:pPr>
            <a:r>
              <a:rPr sz="1100" b="0" u="none">
                <a:latin typeface="Avenir"/>
              </a:rPr>
              <a:t>so that I can focus on the information that is more important to me</a:t>
            </a:r>
          </a:p>
          <a:p>
            <a:pPr>
              <a:spcAft>
                <a:spcPts val="600"/>
              </a:spcAft>
            </a:pPr>
            <a:r>
              <a:rPr sz="1100" b="1" u="none">
                <a:latin typeface="Avenir"/>
              </a:rPr>
              <a:t>Acceptance Criteria:</a:t>
            </a:r>
          </a:p>
          <a:p>
            <a:pPr>
              <a:spcAft>
                <a:spcPts val="400"/>
              </a:spcAft>
            </a:pPr>
            <a:r>
              <a:t>1. Set / pin your default view by project to be either dashboard or files</a:t>
            </a:r>
          </a:p>
          <a:p>
            <a:pPr>
              <a:spcAft>
                <a:spcPts val="400"/>
              </a:spcAft>
            </a:pPr>
            <a:r>
              <a:t>2. Add an event to mixpanel - set project dashboard view - to be tracked by user and by event</a:t>
            </a:r>
          </a:p>
          <a:p>
            <a:pPr>
              <a:spcAft>
                <a:spcPts val="600"/>
              </a:spcAft>
            </a:pPr>
            <a:r>
              <a:rPr sz="1100" b="0" u="none">
                <a:latin typeface="Avenir"/>
              </a:rPr>
              <a:t>Story 4: Project Settings Accessibility</a:t>
            </a:r>
          </a:p>
          <a:p>
            <a:pPr>
              <a:spcAft>
                <a:spcPts val="600"/>
              </a:spcAft>
            </a:pPr>
            <a:r>
              <a:rPr sz="1100" b="0" u="none">
                <a:latin typeface="Avenir"/>
              </a:rPr>
              <a:t>As a user,</a:t>
            </a:r>
          </a:p>
          <a:p>
            <a:pPr>
              <a:spcAft>
                <a:spcPts val="600"/>
              </a:spcAft>
            </a:pPr>
            <a:r>
              <a:rPr sz="1100" b="0" u="none">
                <a:latin typeface="Avenir"/>
              </a:rPr>
              <a:t>I want to access project settings from the dashboard,</a:t>
            </a:r>
          </a:p>
          <a:p>
            <a:pPr>
              <a:spcAft>
                <a:spcPts val="600"/>
              </a:spcAft>
            </a:pPr>
            <a:r>
              <a:rPr sz="1100" b="0" u="none">
                <a:latin typeface="Avenir"/>
              </a:rPr>
              <a:t>so that I can discover settings more easily and take fewer clicks to make changes to improve my Egnyte usability</a:t>
            </a:r>
          </a:p>
          <a:p>
            <a:pPr>
              <a:spcAft>
                <a:spcPts val="600"/>
              </a:spcAft>
            </a:pPr>
            <a:r>
              <a:rPr sz="1100" b="1" u="none">
                <a:latin typeface="Avenir"/>
              </a:rPr>
              <a:t>Acceptance Criteria:</a:t>
            </a:r>
          </a:p>
          <a:p>
            <a:pPr>
              <a:spcAft>
                <a:spcPts val="400"/>
              </a:spcAft>
            </a:pPr>
            <a:r>
              <a:t>1. Access Project Settings from Dashboard view (currently only in the “Files” view today). Design to be determined. Talk to design about setting and the general hierarchy of options below dashboard and files (team management etc) and how that works</a:t>
            </a:r>
          </a:p>
          <a:p>
            <a:pPr>
              <a:spcAft>
                <a:spcPts val="600"/>
              </a:spcAft>
            </a:pPr>
            <a:r>
              <a:rPr sz="1100" b="0" u="none">
                <a:latin typeface="Avenir"/>
              </a:rPr>
              <a:t>Story 5: Team Management</a:t>
            </a:r>
          </a:p>
          <a:p>
            <a:pPr>
              <a:spcAft>
                <a:spcPts val="600"/>
              </a:spcAft>
            </a:pPr>
            <a:r>
              <a:rPr sz="1100" b="0" u="none">
                <a:latin typeface="Avenir"/>
              </a:rPr>
              <a:t>As an Egnyter,</a:t>
            </a:r>
          </a:p>
          <a:p>
            <a:pPr>
              <a:spcAft>
                <a:spcPts val="600"/>
              </a:spcAft>
            </a:pPr>
            <a:r>
              <a:rPr sz="1100" b="0" u="none">
                <a:latin typeface="Avenir"/>
              </a:rPr>
              <a:t>I want to click team management from dashboard at all times</a:t>
            </a:r>
          </a:p>
          <a:p>
            <a:pPr>
              <a:spcAft>
                <a:spcPts val="600"/>
              </a:spcAft>
            </a:pPr>
            <a:r>
              <a:rPr sz="1100" b="0" u="none">
                <a:latin typeface="Avenir"/>
              </a:rPr>
              <a:t>so that I can assess this feature more quickly</a:t>
            </a:r>
          </a:p>
          <a:p>
            <a:pPr>
              <a:spcAft>
                <a:spcPts val="600"/>
              </a:spcAft>
            </a:pPr>
            <a:r>
              <a:rPr sz="1100" b="1" u="none">
                <a:latin typeface="Avenir"/>
              </a:rPr>
              <a:t>Acceptance Criteria:</a:t>
            </a:r>
          </a:p>
          <a:p>
            <a:pPr>
              <a:spcAft>
                <a:spcPts val="400"/>
              </a:spcAft>
            </a:pPr>
            <a:r>
              <a:t>1. Team Management in Dashboard should be visible at all times</a:t>
            </a:r>
          </a:p>
          <a:p>
            <a:pPr>
              <a:spcAft>
                <a:spcPts val="400"/>
              </a:spcAft>
            </a:pPr>
            <a:r>
              <a:t>2. Add an event to mixpanel - Click Team Management - to be tracked, by user and by event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CFS-67855</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Team Management Enhancements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Several customers participated in the early access program to test the “Team Management” feature that was rolled out for project folders &amp; document rooms. The intent of this feature is to improve permissions management at the project/doc room level by delegating controls that have typically been saved for IT admins, to the respective project/doc room manager. Below are user stories for each piece of feedback we received in the LA period. These items should be addressed before rolling out the feature GA.</a:t>
            </a:r>
          </a:p>
          <a:p>
            <a:pPr>
              <a:spcAft>
                <a:spcPts val="600"/>
              </a:spcAft>
            </a:pPr>
            <a:r>
              <a:rPr sz="1100" b="1" u="none">
                <a:latin typeface="Avenir"/>
              </a:rPr>
              <a:t>User Story</a:t>
            </a:r>
          </a:p>
          <a:p>
            <a:pPr>
              <a:spcAft>
                <a:spcPts val="600"/>
              </a:spcAft>
            </a:pPr>
            <a:r>
              <a:rPr sz="1100" b="0" u="none">
                <a:latin typeface="Avenir"/>
              </a:rPr>
              <a:t>As an Admin or Power User with at least full access to the project, I want to open team management view in the folders view  when I open from subfolder</a:t>
            </a:r>
          </a:p>
          <a:p>
            <a:pPr>
              <a:spcAft>
                <a:spcPts val="600"/>
              </a:spcAft>
            </a:pPr>
            <a:r>
              <a:rPr sz="1100" b="1" u="none">
                <a:latin typeface="Avenir"/>
              </a:rPr>
              <a:t>Feature Description</a:t>
            </a:r>
          </a:p>
          <a:p>
            <a:pPr>
              <a:spcAft>
                <a:spcPts val="600"/>
              </a:spcAft>
            </a:pPr>
            <a:r>
              <a:rPr sz="1100" b="0" u="none">
                <a:latin typeface="Avenir"/>
              </a:rPr>
              <a:t>• Manage Project Team - available for full permission users</a:t>
            </a:r>
          </a:p>
          <a:p>
            <a:pPr>
              <a:spcAft>
                <a:spcPts val="600"/>
              </a:spcAft>
            </a:pPr>
            <a:r>
              <a:rPr sz="1100" b="0" u="none">
                <a:latin typeface="Avenir"/>
              </a:rPr>
              <a:t>• Team management view in the folders view  when I open from subfolder</a:t>
            </a:r>
          </a:p>
          <a:p>
            <a:pPr>
              <a:spcAft>
                <a:spcPts val="600"/>
              </a:spcAft>
            </a:pPr>
            <a:r>
              <a:rPr sz="1100" b="0" u="none">
                <a:latin typeface="Avenir"/>
              </a:rPr>
              <a:t>• Opening group members view will have an additional option of addind/removing group members.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CFS-63233</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Project Location Public API for Smart Upload</a:t>
            </a:r>
          </a:p>
        </p:txBody>
      </p:sp>
      <p:sp>
        <p:nvSpPr>
          <p:cNvPr id="3" name="Content Placeholder 2"/>
          <p:cNvSpPr>
            <a:spLocks noGrp="1"/>
          </p:cNvSpPr>
          <p:nvPr>
            <p:ph idx="1" sz="half"/>
          </p:nvPr>
        </p:nvSpPr>
        <p:spPr/>
        <p:txBody>
          <a:bodyPr/>
          <a:lstStyle/>
          <a:p>
            <a:pPr>
              <a:spcAft>
                <a:spcPts val="600"/>
              </a:spcAft>
            </a:pPr>
            <a:r>
              <a:rPr sz="1100" b="0" u="none">
                <a:latin typeface="Avenir"/>
              </a:rPr>
              <a:t>Only a private API is available for Smart Upload features today. We should make this API public so that users can set their project locations in bulk.</a:t>
            </a:r>
          </a:p>
          <a:p>
            <a:pPr>
              <a:spcAft>
                <a:spcPts val="600"/>
              </a:spcAft>
            </a:pPr>
            <a:r>
              <a:rPr sz="1100" b="0" u="none">
                <a:latin typeface="Avenir"/>
              </a:rPr>
              <a:t>Part of CRUD for Smart Folders.</a:t>
            </a:r>
          </a:p>
          <a:p>
            <a:pPr>
              <a:spcAft>
                <a:spcPts val="600"/>
              </a:spcAft>
            </a:pPr>
            <a:r>
              <a:rPr sz="1100" b="0" u="none">
                <a:latin typeface="Avenir"/>
              </a:rPr>
              <a:t>AC:</a:t>
            </a:r>
          </a:p>
          <a:p>
            <a:pPr>
              <a:spcAft>
                <a:spcPts val="400"/>
              </a:spcAft>
            </a:pPr>
            <a:r>
              <a:t>• specification of the endpoint</a:t>
            </a:r>
          </a:p>
          <a:p>
            <a:pPr>
              <a:spcAft>
                <a:spcPts val="400"/>
              </a:spcAft>
            </a:pPr>
            <a:r>
              <a:t>• dto is validated (errors are reported),</a:t>
            </a:r>
          </a:p>
          <a:p>
            <a:pPr>
              <a:spcAft>
                <a:spcPts val="400"/>
              </a:spcAft>
            </a:pPr>
            <a:r>
              <a:t>• entity (SmartFolder) is saved in database</a:t>
            </a:r>
          </a:p>
          <a:p>
            <a:pPr>
              <a:spcAft>
                <a:spcPts val="400"/>
              </a:spcAft>
            </a:pPr>
            <a:r>
              <a:t>• API tests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All Workflows Report</a:t>
            </a:r>
          </a:p>
        </p:txBody>
      </p:sp>
      <p:sp>
        <p:nvSpPr>
          <p:cNvPr id="3" name="Content Placeholder 2"/>
          <p:cNvSpPr>
            <a:spLocks noGrp="1"/>
          </p:cNvSpPr>
          <p:nvPr>
            <p:ph idx="1" sz="half"/>
          </p:nvPr>
        </p:nvSpPr>
        <p:spPr/>
        <p:txBody>
          <a:bodyPr/>
          <a:lstStyle/>
          <a:p>
            <a:pPr>
              <a:spcAft>
                <a:spcPts val="600"/>
              </a:spcAft>
            </a:pPr>
            <a:r>
              <a:rPr sz="1100" b="0" u="none">
                <a:latin typeface="Avenir"/>
              </a:rPr>
              <a:t>A new tab in "Tasks &amp; Workflows" where administrators can view the details of all workflows in the account, similar to what individual users can see for the workflows they've created.</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[AEC] Geofencing Enhancement - Polygon</a:t>
            </a:r>
          </a:p>
        </p:txBody>
      </p:sp>
      <p:sp>
        <p:nvSpPr>
          <p:cNvPr id="3" name="Content Placeholder 2"/>
          <p:cNvSpPr>
            <a:spLocks noGrp="1"/>
          </p:cNvSpPr>
          <p:nvPr>
            <p:ph idx="1" sz="half"/>
          </p:nvPr>
        </p:nvSpPr>
        <p:spPr/>
        <p:txBody>
          <a:bodyPr/>
          <a:lstStyle/>
          <a:p>
            <a:pPr>
              <a:spcAft>
                <a:spcPts val="600"/>
              </a:spcAft>
            </a:pPr>
            <a:r>
              <a:rPr sz="1100" b="0" u="none">
                <a:latin typeface="Avenir"/>
              </a:rPr>
              <a:t>Customers have stated that a circle with a configurable radius does not meet all of their needs when defining the area to be included in geolocation search or smart upload. As a result, users would like to be able to create a polygon rather than a circle which will give them more flexibility to define the area accurately.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Document Portal Enhancements</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document validation</a:t>
            </a:r>
          </a:p>
        </p:txBody>
      </p:sp>
      <p:sp>
        <p:nvSpPr>
          <p:cNvPr id="3" name="Content Placeholder 2"/>
          <p:cNvSpPr>
            <a:spLocks noGrp="1"/>
          </p:cNvSpPr>
          <p:nvPr>
            <p:ph idx="1" sz="half"/>
          </p:nvPr>
        </p:nvSpPr>
        <p:spPr/>
        <p:txBody>
          <a:bodyPr/>
          <a:lstStyle/>
          <a:p>
            <a:pPr>
              <a:spcAft>
                <a:spcPts val="600"/>
              </a:spcAft>
            </a:pPr>
            <a:r>
              <a:rPr sz="1100" b="0" u="none">
                <a:latin typeface="Avenir"/>
              </a:rPr>
              <a:t>Automatic validation checks on the uploaded documents based on the defined criteria</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Product-Led Growth</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User Enrichment: Job Roles</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400"/>
              </a:spcAft>
            </a:pPr>
            <a:r>
              <a:t>• We need to have more accurate Job Roles assigned to our users in order to deliver tailored experiences and recommendations</a:t>
            </a:r>
          </a:p>
          <a:p>
            <a:pPr>
              <a:spcAft>
                <a:spcPts val="600"/>
              </a:spcAft>
            </a:pPr>
            <a:r>
              <a:rPr sz="1100" b="1" u="none">
                <a:latin typeface="Avenir"/>
              </a:rPr>
              <a:t>User Story</a:t>
            </a:r>
          </a:p>
          <a:p>
            <a:pPr>
              <a:spcAft>
                <a:spcPts val="400"/>
              </a:spcAft>
            </a:pPr>
            <a:r>
              <a:t>• Format: As a PM, I want to understand who the users are that will most closely match the features I'm trying to promote.</a:t>
            </a:r>
          </a:p>
          <a:p>
            <a:pPr>
              <a:spcAft>
                <a:spcPts val="600"/>
              </a:spcAft>
            </a:pPr>
            <a:r>
              <a:rPr sz="1100" b="1" u="none">
                <a:latin typeface="Avenir"/>
              </a:rPr>
              <a:t>Feature Description</a:t>
            </a:r>
          </a:p>
          <a:p>
            <a:pPr>
              <a:spcAft>
                <a:spcPts val="400"/>
              </a:spcAft>
            </a:pPr>
            <a:r>
              <a:t>• Capture new users' Job Roles</a:t>
            </a:r>
          </a:p>
          <a:p>
            <a:pPr>
              <a:spcAft>
                <a:spcPts val="400"/>
              </a:spcAft>
            </a:pPr>
            <a:r>
              <a:t>• Allow existing users to change and update their information on their profiles</a:t>
            </a:r>
          </a:p>
          <a:p>
            <a:pPr>
              <a:spcAft>
                <a:spcPts val="400"/>
              </a:spcAft>
            </a:pPr>
            <a:r>
              <a:t>• Develop a series of campaigns to capture existing users' job roles through Pendo and the Recommender</a:t>
            </a:r>
          </a:p>
          <a:p>
            <a:pPr>
              <a:spcAft>
                <a:spcPts val="600"/>
              </a:spcAft>
            </a:pPr>
            <a:r>
              <a:rPr sz="1100" b="0" u="none">
                <a:latin typeface="Avenir"/>
              </a:rPr>
              <a:t>See Confluence:</a:t>
            </a:r>
          </a:p>
          <a:p>
            <a:pPr>
              <a:spcAft>
                <a:spcPts val="600"/>
              </a:spcAft>
            </a:pPr>
            <a:r>
              <a:rPr sz="1100" b="0" u="sng">
                <a:latin typeface="Avenir"/>
                <a:hlinkClick r:id="rId2"/>
              </a:rPr>
              <a:t>https://egnyte.atlassian.net/wiki/spaces/IN/pages/1275134151/Capturing+Job+Function+for+All+Users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GR-598</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Persona-Based User Onboarding Phase 1</a:t>
            </a:r>
          </a:p>
        </p:txBody>
      </p:sp>
      <p:sp>
        <p:nvSpPr>
          <p:cNvPr id="3" name="Content Placeholder 2"/>
          <p:cNvSpPr>
            <a:spLocks noGrp="1"/>
          </p:cNvSpPr>
          <p:nvPr>
            <p:ph idx="1" sz="half"/>
          </p:nvPr>
        </p:nvSpPr>
        <p:spPr/>
        <p:txBody>
          <a:bodyPr/>
          <a:lstStyle/>
          <a:p>
            <a:pPr>
              <a:spcAft>
                <a:spcPts val="600"/>
              </a:spcAft>
            </a:pPr>
            <a:r>
              <a:rPr sz="1100" b="0" u="none">
                <a:latin typeface="Avenir"/>
              </a:rPr>
              <a:t>This is a direct outcome from the 2025 Hackathon by the GuideWizards team.</a:t>
            </a:r>
          </a:p>
          <a:p>
            <a:pPr>
              <a:spcAft>
                <a:spcPts val="600"/>
              </a:spcAft>
            </a:pPr>
            <a:r>
              <a:rPr sz="1100" b="0" u="none">
                <a:latin typeface="Avenir"/>
              </a:rPr>
              <a:t>This initiative uses AI to power a personalized user onboarding experience for new users.</a:t>
            </a:r>
          </a:p>
          <a:p>
            <a:pPr>
              <a:spcAft>
                <a:spcPts val="600"/>
              </a:spcAft>
            </a:pPr>
            <a:r>
              <a:rPr sz="1100" b="0" u="sng">
                <a:latin typeface="Avenir"/>
                <a:hlinkClick r:id="rId2"/>
              </a:rPr>
              <a:t>https://egnyte.egnyte.com/dl/U71oFOD96p/OnboardYourself_BestUsageOfAI.pptx_</a:t>
            </a:r>
          </a:p>
          <a:p>
            <a:pPr>
              <a:spcAft>
                <a:spcPts val="600"/>
              </a:spcAft>
            </a:pPr>
            <a:r>
              <a:rPr sz="1100" b="0" u="sng">
                <a:latin typeface="Avenir"/>
                <a:hlinkClick r:id="rId3"/>
              </a:rPr>
              <a:t>https://egnyte.egnyte.com/dl/U8qZ5XEp73/OnboardYourself_BestUsageOfAI.MP4_</a:t>
            </a:r>
          </a:p>
          <a:p>
            <a:pPr>
              <a:spcAft>
                <a:spcPts val="600"/>
              </a:spcAft>
            </a:pPr>
            <a:r>
              <a:rPr sz="1100" b="0" u="none">
                <a:latin typeface="Avenir"/>
              </a:rPr>
              <a:t>Confluence Page:</a:t>
            </a:r>
            <a:r>
              <a:rPr sz="1100" b="0" u="sng">
                <a:latin typeface="Avenir"/>
                <a:hlinkClick r:id="rId4"/>
              </a:rPr>
              <a:t>https://egnyte.atlassian.net/wiki/x/LoBIVQ</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5"/>
              </a:rPr>
              <a:t>View in Productboard</a:t>
            </a:r>
          </a:p>
        </p:txBody>
      </p:sp>
      <p:sp>
        <p:nvSpPr>
          <p:cNvPr id="6" name="Text Placeholder 5"/>
          <p:cNvSpPr>
            <a:spLocks noGrp="1"/>
          </p:cNvSpPr>
          <p:nvPr>
            <p:ph type="body" idx="12" sz="quarter"/>
          </p:nvPr>
        </p:nvSpPr>
        <p:spPr/>
        <p:txBody>
          <a:bodyPr/>
          <a:lstStyle/>
          <a:p>
            <a:r>
              <a:rPr sz="1100">
                <a:latin typeface="Avenir"/>
                <a:hlinkClick r:id="rId6"/>
              </a:rPr>
              <a:t>GR-596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Recommender Alpha</a:t>
            </a:r>
          </a:p>
        </p:txBody>
      </p:sp>
      <p:sp>
        <p:nvSpPr>
          <p:cNvPr id="3" name="Content Placeholder 2"/>
          <p:cNvSpPr>
            <a:spLocks noGrp="1"/>
          </p:cNvSpPr>
          <p:nvPr>
            <p:ph idx="1" sz="half"/>
          </p:nvPr>
        </p:nvSpPr>
        <p:spPr/>
        <p:txBody>
          <a:bodyPr/>
          <a:lstStyle/>
          <a:p>
            <a:pPr>
              <a:spcAft>
                <a:spcPts val="400"/>
              </a:spcAft>
            </a:pPr>
            <a:r>
              <a:t>1. Revise Location of the Notification</a:t>
            </a:r>
          </a:p>
          <a:p>
            <a:pPr>
              <a:spcAft>
                <a:spcPts val="400"/>
              </a:spcAft>
            </a:pPr>
            <a:r>
              <a:t>2. Pendo IDs: Need Pendo IDs on all items being used in recommendations so we can track user paths (medium)</a:t>
            </a:r>
          </a:p>
          <a:p>
            <a:pPr>
              <a:spcAft>
                <a:spcPts val="400"/>
              </a:spcAft>
            </a:pPr>
            <a:r>
              <a:t>3. Web-based interface for initiating Recommendations: As a PM, I need an easy way to upload the User Lists (Recommendations) and Campaign criteria without requiring an OPS ticket. (HIGH)</a:t>
            </a:r>
          </a:p>
          <a:p>
            <a:pPr>
              <a:spcAft>
                <a:spcPts val="400"/>
              </a:spcAft>
            </a:pPr>
            <a:r>
              <a:t>4. Tracking mechanism for active Recommendations: As a PM, I need to be able to view what is actively being run in the Recommender. Ideally included in the Interface, but can also be in Tableau or Kibana. (HIGH)</a:t>
            </a:r>
          </a:p>
          <a:p>
            <a:pPr>
              <a:spcAft>
                <a:spcPts val="400"/>
              </a:spcAft>
            </a:pPr>
            <a:r>
              <a:t>5. Activity Monitoring for Recommendations: As a PM, I need to be able to track engagement with the Recommender as well as the user adoption of the recommended feature. Ideally, this should be part of the Interface. (medium)</a:t>
            </a:r>
          </a:p>
          <a:p>
            <a:pPr>
              <a:spcAft>
                <a:spcPts val="400"/>
              </a:spcAft>
            </a:pPr>
            <a:r>
              <a:t>6. Expand customer exposure to 500-1000 users, with multiple recommendations: As a PM, I need to be able to expose this tool to enough users to gather relevant data and draw intelligent conclusions. (medium)</a:t>
            </a:r>
          </a:p>
          <a:p>
            <a:pPr>
              <a:spcAft>
                <a:spcPts val="400"/>
              </a:spcAft>
            </a:pPr>
            <a:r>
              <a:t>7. Ability to change the duration of display of the flag: Currently set to “display until clicked,” we need to have the ability to test different variables from a simple Interface or feature flag. (medium)</a:t>
            </a:r>
          </a:p>
          <a:p>
            <a:pPr>
              <a:spcAft>
                <a:spcPts val="400"/>
              </a:spcAft>
            </a:pPr>
            <a:r>
              <a:t>8. Ability to cancel or terminate a recommendation: As a PM, I need to be able to terminate a recommendation at will from the Interface (medium)</a:t>
            </a:r>
          </a:p>
          <a:p>
            <a:pPr>
              <a:spcAft>
                <a:spcPts val="400"/>
              </a:spcAft>
            </a:pPr>
            <a:r>
              <a:t>9. Ability to target “all users” on a domain with a recommendation: Needed as an alternative to Pendo to recommend new features, new add-ons, new integrations to existing users. (medium)</a:t>
            </a:r>
          </a:p>
          <a:p>
            <a:pPr>
              <a:spcAft>
                <a:spcPts val="400"/>
              </a:spcAft>
            </a:pPr>
            <a:r>
              <a:t>10. Capturing feedback in the Model from Recommendations: As a result of users responding to Recommendations, we want that data to be captured as feedback to train the Model. If a user indicates “Not Interested”, what does that mean to the Model?If a user clicks Got it, how do we inform the model not to recommend it again? (HIGH)</a:t>
            </a:r>
          </a:p>
          <a:p>
            <a:pPr>
              <a:spcAft>
                <a:spcPts val="400"/>
              </a:spcAft>
            </a:pPr>
            <a:r>
              <a:t>11. Enable mechanism for easier data collection/extraction for training models (DB Design Project - will include data about Personas) Currently, the process is quite time intensive (by Vivek).</a:t>
            </a:r>
          </a:p>
          <a:p>
            <a:pPr>
              <a:spcAft>
                <a:spcPts val="600"/>
              </a:spcAft>
            </a:pPr>
            <a:r>
              <a:rPr sz="1100" b="0" u="none">
                <a:latin typeface="Avenir"/>
              </a:rPr>
              <a:t>Note: Need data versioning for the data used to train the model. Also need a data archival strategy. We will end up with a great deal of data. DB schema design for the entire Alpha phase - source data, model versioning, recommendation results, campaigns, metadata, etc.</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GR-601</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[PLG] Increase Feature Adoption</a:t>
            </a:r>
          </a:p>
        </p:txBody>
      </p:sp>
      <p:sp>
        <p:nvSpPr>
          <p:cNvPr id="3" name="Content Placeholder 2"/>
          <p:cNvSpPr>
            <a:spLocks noGrp="1"/>
          </p:cNvSpPr>
          <p:nvPr>
            <p:ph idx="1" sz="half"/>
          </p:nvPr>
        </p:nvSpPr>
        <p:spPr/>
        <p:txBody>
          <a:bodyPr/>
          <a:lstStyle/>
          <a:p>
            <a:pPr>
              <a:spcAft>
                <a:spcPts val="600"/>
              </a:spcAft>
            </a:pPr>
            <a:r>
              <a:rPr sz="1100" b="1" u="none">
                <a:latin typeface="Avenir"/>
              </a:rPr>
              <a:t>AKA "Add-On Metadata API for Pendo"</a:t>
            </a:r>
          </a:p>
          <a:p>
            <a:pPr>
              <a:spcAft>
                <a:spcPts val="600"/>
              </a:spcAft>
            </a:pPr>
            <a:r>
              <a:rPr sz="1100" b="0" u="none">
                <a:latin typeface="Avenir"/>
              </a:rPr>
              <a:t>This project is to automate User Awareness of Features and Add-ons</a:t>
            </a:r>
          </a:p>
          <a:p>
            <a:pPr>
              <a:spcAft>
                <a:spcPts val="600"/>
              </a:spcAft>
            </a:pPr>
            <a:r>
              <a:rPr sz="1100" b="1" u="none">
                <a:latin typeface="Avenir"/>
              </a:rPr>
              <a:t>Problem Statement</a:t>
            </a:r>
          </a:p>
          <a:p>
            <a:pPr>
              <a:spcAft>
                <a:spcPts val="400"/>
              </a:spcAft>
            </a:pPr>
            <a:r>
              <a:t>• Pendo has the ability to automatically trigger Adoption campaigns and Awareness "Badges" to users to facilitate discoverability of new features or changes in the UI.</a:t>
            </a:r>
          </a:p>
          <a:p>
            <a:pPr>
              <a:spcAft>
                <a:spcPts val="400"/>
              </a:spcAft>
            </a:pPr>
            <a:r>
              <a:t>• We need to invest in some minor development work to relay the necessary information from CFS to Pendo in order to make this happen.</a:t>
            </a:r>
          </a:p>
          <a:p>
            <a:pPr>
              <a:spcAft>
                <a:spcPts val="400"/>
              </a:spcAft>
            </a:pPr>
            <a:r>
              <a:t>• Automation here will allow us to improve the user experience and feature adoption, increasing delight and reducing churn.</a:t>
            </a:r>
          </a:p>
          <a:p>
            <a:pPr>
              <a:spcAft>
                <a:spcPts val="400"/>
              </a:spcAft>
            </a:pPr>
            <a:r>
              <a:t>• Doing this will remove reliance on Engineering and allow us to execute awareness campaigns automatically via Pendo.</a:t>
            </a:r>
          </a:p>
          <a:p>
            <a:pPr>
              <a:spcAft>
                <a:spcPts val="600"/>
              </a:spcAft>
            </a:pPr>
            <a:r>
              <a:rPr sz="1100" b="1" u="none">
                <a:latin typeface="Avenir"/>
              </a:rPr>
              <a:t>User Story</a:t>
            </a:r>
          </a:p>
          <a:p>
            <a:pPr>
              <a:spcAft>
                <a:spcPts val="400"/>
              </a:spcAft>
            </a:pPr>
            <a:r>
              <a:t>• As a PM, I want to be able to create evergreen Pendo campaigns that show users how to use new features, or make them aware of newly-added capabilities.</a:t>
            </a:r>
          </a:p>
          <a:p>
            <a:pPr>
              <a:spcAft>
                <a:spcPts val="600"/>
              </a:spcAft>
            </a:pPr>
            <a:r>
              <a:rPr sz="1100" b="1" u="none">
                <a:latin typeface="Avenir"/>
              </a:rPr>
              <a:t>Feature Description</a:t>
            </a:r>
          </a:p>
          <a:p>
            <a:pPr>
              <a:spcAft>
                <a:spcPts val="400"/>
              </a:spcAft>
            </a:pPr>
            <a:r>
              <a:t>• By adding simple tags to the ENV file that is served to the Web UI, Pendo will be able to determine whether:</a:t>
            </a:r>
          </a:p>
          <a:p>
            <a:pPr>
              <a:spcAft>
                <a:spcPts val="600"/>
              </a:spcAft>
            </a:pPr>
            <a:r>
              <a:rPr sz="1100" b="1" u="none">
                <a:latin typeface="Avenir"/>
              </a:rPr>
              <a:t>Public Summary</a:t>
            </a:r>
          </a:p>
          <a:p>
            <a:pPr>
              <a:spcAft>
                <a:spcPts val="400"/>
              </a:spcAft>
            </a:pPr>
            <a:r>
              <a:t>• This capability will allow us to create a series of automated Pendo campaigns to help existing and new users understand the features available to them in Egnyte, including add-ons in trial, and any newly-released features.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GR-577</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Productivity Agents</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AI: Security Agent - Suggestions based on internal data</a:t>
            </a:r>
          </a:p>
        </p:txBody>
      </p:sp>
      <p:sp>
        <p:nvSpPr>
          <p:cNvPr id="3" name="Content Placeholder 2"/>
          <p:cNvSpPr>
            <a:spLocks noGrp="1"/>
          </p:cNvSpPr>
          <p:nvPr>
            <p:ph idx="1" sz="half"/>
          </p:nvPr>
        </p:nvSpPr>
        <p:spPr/>
        <p:txBody>
          <a:bodyPr/>
          <a:lstStyle/>
          <a:p>
            <a:pPr>
              <a:spcAft>
                <a:spcPts val="600"/>
              </a:spcAft>
            </a:pPr>
            <a:r>
              <a:rPr sz="1100" b="0" u="none">
                <a:latin typeface="Avenir"/>
              </a:rPr>
              <a:t>AI security agent would enable agents to suggest actions to users pre-emptively based on several historic insights obtained across Issues, SC, Permissions&gt;</a:t>
            </a:r>
          </a:p>
          <a:p>
            <a:pPr>
              <a:spcAft>
                <a:spcPts val="600"/>
              </a:spcAft>
            </a:pPr>
            <a:r>
              <a:rPr sz="1100" b="0" u="none">
                <a:latin typeface="Avenir"/>
              </a:rPr>
              <a:t>Role of the agent to be specific:</a:t>
            </a:r>
            <a:r>
              <a:rPr sz="1100" b="0" u="none">
                <a:latin typeface="Avenir"/>
              </a:rPr>
              <a:t>The idea is to provide suggestions on specific S&amp;G actions based on internal data analysis, like:</a:t>
            </a:r>
          </a:p>
          <a:p>
            <a:pPr>
              <a:spcAft>
                <a:spcPts val="400"/>
              </a:spcAft>
            </a:pPr>
            <a:r>
              <a:t>• Creation of Polices -&gt; Content Safeguard Policies,  Content Life Cycle Polices, Classification Policies</a:t>
            </a:r>
          </a:p>
          <a:p>
            <a:pPr>
              <a:spcAft>
                <a:spcPts val="400"/>
              </a:spcAft>
            </a:pPr>
            <a:r>
              <a:t>• Specific Remediation Actions -&gt; Bulk Remediate, Auto Remediation Actions</a:t>
            </a:r>
          </a:p>
          <a:p>
            <a:pPr>
              <a:spcAft>
                <a:spcPts val="400"/>
              </a:spcAft>
            </a:pPr>
            <a:r>
              <a:t>• Report Creation -&gt; Creation of User / Audit Reports</a:t>
            </a:r>
          </a:p>
          <a:p>
            <a:pPr>
              <a:spcAft>
                <a:spcPts val="400"/>
              </a:spcAft>
            </a:pPr>
            <a:r>
              <a:t>• Other S&amp;G Actions - TBD</a:t>
            </a:r>
          </a:p>
          <a:p>
            <a:pPr>
              <a:spcAft>
                <a:spcPts val="600"/>
              </a:spcAft>
            </a:pPr>
            <a:r>
              <a:rPr sz="1100" b="0" u="none">
                <a:latin typeface="Avenir"/>
              </a:rPr>
              <a:t>perform the action via calling respective tools / API's.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DLAB-5054</a:t>
            </a:r>
          </a:p>
        </p:txBody>
      </p:sp>
      <p:sp>
        <p:nvSpPr>
          <p:cNvPr id="7" name="Text Placeholder 6"/>
          <p:cNvSpPr>
            <a:spLocks noGrp="1"/>
          </p:cNvSpPr>
          <p:nvPr>
            <p:ph type="body" idx="13" sz="quarter"/>
          </p:nvPr>
        </p:nvSpPr>
        <p:spPr/>
        <p:txBody>
          <a:bodyPr/>
          <a:lstStyle/>
          <a:p>
            <a:r>
              <a:rPr sz="1100">
                <a:latin typeface="Avenir"/>
                <a:hlinkClick r:id="rId4"/>
              </a:rPr>
              <a:t>Link to requirements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[Customer Ask] Specific allowed/denied email domains for external link sharing (T&amp;P, Nasdaq, human8 +2)</a:t>
            </a:r>
          </a:p>
        </p:txBody>
      </p:sp>
      <p:sp>
        <p:nvSpPr>
          <p:cNvPr id="3" name="Content Placeholder 2"/>
          <p:cNvSpPr>
            <a:spLocks noGrp="1"/>
          </p:cNvSpPr>
          <p:nvPr>
            <p:ph idx="1" sz="half"/>
          </p:nvPr>
        </p:nvSpPr>
        <p:spPr/>
        <p:txBody>
          <a:bodyPr/>
          <a:lstStyle/>
          <a:p>
            <a:pPr>
              <a:spcAft>
                <a:spcPts val="600"/>
              </a:spcAft>
            </a:pPr>
            <a:r>
              <a:rPr sz="1100" b="1" u="none">
                <a:latin typeface="Avenir"/>
              </a:rPr>
              <a:t>Problem</a:t>
            </a:r>
          </a:p>
          <a:p>
            <a:pPr>
              <a:spcAft>
                <a:spcPts val="600"/>
              </a:spcAft>
            </a:pPr>
            <a:r>
              <a:rPr sz="1100" b="0" u="none">
                <a:latin typeface="Avenir"/>
              </a:rPr>
              <a:t>When sharing editable links with other firms or other known organisations, often companies would like to whitelist certain domains so sharing can be freely supported with those types of accounts. With personal account email domains- These can be blocked off so sharing is not open to them for coediting. It becomes a Business 2 Business sharing only.</a:t>
            </a:r>
          </a:p>
          <a:p>
            <a:pPr>
              <a:spcAft>
                <a:spcPts val="600"/>
              </a:spcAft>
            </a:pPr>
            <a:r>
              <a:rPr sz="1100" b="1" u="none">
                <a:latin typeface="Avenir"/>
              </a:rPr>
              <a:t>User Story:</a:t>
            </a:r>
          </a:p>
          <a:p>
            <a:pPr>
              <a:spcAft>
                <a:spcPts val="600"/>
              </a:spcAft>
            </a:pPr>
            <a:r>
              <a:rPr sz="1100" b="0" u="none">
                <a:latin typeface="Avenir"/>
              </a:rPr>
              <a:t>As a domain admin, I would like to configure allowed/denied email domains for external sharing so that I can have more control over the links shared from my domain.</a:t>
            </a:r>
          </a:p>
          <a:p>
            <a:pPr>
              <a:spcAft>
                <a:spcPts val="600"/>
              </a:spcAft>
            </a:pPr>
            <a:r>
              <a:rPr sz="1100" b="0" u="none">
                <a:latin typeface="Avenir"/>
              </a:rPr>
              <a:t>As a power user, I would like to share links only with email recipients with allowed email domains so that links are shared only with the intended email recipients</a:t>
            </a:r>
          </a:p>
          <a:p>
            <a:pPr>
              <a:spcAft>
                <a:spcPts val="600"/>
              </a:spcAft>
            </a:pPr>
            <a:r>
              <a:rPr sz="1100" b="1" u="none">
                <a:latin typeface="Avenir"/>
              </a:rPr>
              <a:t>Description</a:t>
            </a:r>
            <a:r>
              <a:rPr sz="1100" b="0" u="none">
                <a:latin typeface="Avenir"/>
              </a:rPr>
              <a:t>Allow certain domain types for Coediting making it a better experience for collaboration</a:t>
            </a:r>
          </a:p>
          <a:p>
            <a:pPr>
              <a:spcAft>
                <a:spcPts val="600"/>
              </a:spcAft>
            </a:pPr>
            <a:r>
              <a:rPr sz="1100" b="0" u="none">
                <a:latin typeface="Avenir"/>
              </a:rPr>
              <a:t>Enable the admins to define the email domains to be allowed/blocked for external link sharing at the domain level (default) and specific folder level (overridden defaults) and based on which the restrictions to be added at the time of sharing the external recipient email links. We can also allow to apply the setting only for specific types of links - public links/co-editable links/upload links/etc (nice to have).</a:t>
            </a:r>
          </a:p>
          <a:p>
            <a:pPr>
              <a:spcAft>
                <a:spcPts val="600"/>
              </a:spcAft>
            </a:pPr>
            <a:r>
              <a:rPr sz="1100" b="0" u="none">
                <a:latin typeface="Avenir"/>
              </a:rPr>
              <a:t>Having this configuration at domain levelis must have.</a:t>
            </a:r>
          </a:p>
          <a:p>
            <a:pPr>
              <a:spcAft>
                <a:spcPts val="600"/>
              </a:spcAft>
            </a:pPr>
            <a:r>
              <a:rPr sz="1100" b="0" u="none">
                <a:latin typeface="Avenir"/>
              </a:rPr>
              <a:t>Figma Designs:</a:t>
            </a:r>
          </a:p>
          <a:p>
            <a:pPr>
              <a:spcAft>
                <a:spcPts val="600"/>
              </a:spcAft>
            </a:pPr>
            <a:r>
              <a:rPr sz="1100" b="0" u="sng">
                <a:latin typeface="Avenir"/>
                <a:hlinkClick r:id="rId2"/>
              </a:rPr>
              <a:t>Embedded content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CFS-67573</a:t>
            </a:r>
          </a:p>
        </p:txBody>
      </p:sp>
      <p:sp>
        <p:nvSpPr>
          <p:cNvPr id="7" name="Text Placeholder 6"/>
          <p:cNvSpPr>
            <a:spLocks noGrp="1"/>
          </p:cNvSpPr>
          <p:nvPr>
            <p:ph type="body" idx="13" sz="quarter"/>
          </p:nvPr>
        </p:nvSpPr>
        <p:spPr/>
        <p:txBody>
          <a:bodyPr/>
          <a:lstStyle/>
          <a:p>
            <a:r>
              <a:rPr sz="1100">
                <a:latin typeface="Avenir"/>
                <a:hlinkClick r:id="rId5"/>
              </a:rPr>
              <a:t>Link to requirements</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Permissions Management</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Mark 'Unused Permissions' on Permissions View</a:t>
            </a:r>
          </a:p>
        </p:txBody>
      </p:sp>
      <p:sp>
        <p:nvSpPr>
          <p:cNvPr id="3" name="Content Placeholder 2"/>
          <p:cNvSpPr>
            <a:spLocks noGrp="1"/>
          </p:cNvSpPr>
          <p:nvPr>
            <p:ph idx="1" sz="half"/>
          </p:nvPr>
        </p:nvSpPr>
        <p:spPr/>
        <p:txBody>
          <a:bodyPr/>
          <a:lstStyle/>
          <a:p>
            <a:pPr>
              <a:spcAft>
                <a:spcPts val="600"/>
              </a:spcAft>
            </a:pPr>
            <a:r>
              <a:rPr sz="1100" b="1" u="none">
                <a:latin typeface="Avenir"/>
              </a:rPr>
              <a:t>Context:</a:t>
            </a:r>
          </a:p>
          <a:p>
            <a:pPr>
              <a:spcAft>
                <a:spcPts val="600"/>
              </a:spcAft>
            </a:pPr>
            <a:r>
              <a:rPr sz="1100" b="0" u="none">
                <a:latin typeface="Avenir"/>
              </a:rPr>
              <a:t>User currently has the provision to access the list of unused permissions from the reporting center.</a:t>
            </a:r>
            <a:r>
              <a:rPr sz="1100" b="0" u="none">
                <a:latin typeface="Avenir"/>
              </a:rPr>
              <a:t>We want to extend the functionalty to highlight folders with unused permission direclty in the S&amp;G platform view.</a:t>
            </a:r>
          </a:p>
          <a:p>
            <a:pPr>
              <a:spcAft>
                <a:spcPts val="600"/>
              </a:spcAft>
            </a:pPr>
            <a:r>
              <a:rPr sz="1100" b="1" u="none">
                <a:latin typeface="Avenir"/>
              </a:rPr>
              <a:t>Requirement:</a:t>
            </a:r>
          </a:p>
          <a:p>
            <a:pPr>
              <a:spcAft>
                <a:spcPts val="400"/>
              </a:spcAft>
            </a:pPr>
            <a:r>
              <a:t>1. Show that a folder contains a UNUSED PERMISSION as shown below.</a:t>
            </a:r>
          </a:p>
          <a:p>
            <a:pPr>
              <a:spcAft>
                <a:spcPts val="400"/>
              </a:spcAft>
            </a:pPr>
            <a:r>
              <a:t>2. Primary Question: How do we describe which access is Unused?</a:t>
            </a:r>
          </a:p>
          <a:p>
            <a:pPr>
              <a:spcAft>
                <a:spcPts val="400"/>
              </a:spcAft>
            </a:pPr>
            <a:r>
              <a:t>3. On hover we can show the 'Reason' and point to chnage settings if required.</a:t>
            </a:r>
          </a:p>
          <a:p>
            <a:pPr>
              <a:spcAft>
                <a:spcPts val="400"/>
              </a:spcAft>
            </a:pPr>
            <a:r>
              <a:t>4. TBD: Provision for 'Action'</a:t>
            </a:r>
          </a:p>
          <a:p>
            <a:pPr>
              <a:spcAft>
                <a:spcPts val="400"/>
              </a:spcAft>
            </a:pPr>
            <a:r>
              <a:t>5. As additonal notation to be provided on the right pane indicating the amount of unused permissions on the folder.</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hlinkClick r:id="rId4"/>
              </a:rPr>
              <a:t>DEL-43511</a:t>
            </a:r>
          </a:p>
        </p:txBody>
      </p:sp>
      <p:sp>
        <p:nvSpPr>
          <p:cNvPr id="7" name="Text Placeholder 6"/>
          <p:cNvSpPr>
            <a:spLocks noGrp="1"/>
          </p:cNvSpPr>
          <p:nvPr>
            <p:ph type="body" idx="13" sz="quarter"/>
          </p:nvPr>
        </p:nvSpPr>
        <p:spPr/>
        <p:txBody>
          <a:bodyPr/>
          <a:lstStyle/>
          <a:p>
            <a:r>
              <a:rPr sz="1100">
                <a:latin typeface="Avenir"/>
              </a:rPr>
              <a:t>Missing requirements</a:t>
            </a:r>
          </a:p>
        </p:txBody>
      </p:sp>
      <p:pic>
        <p:nvPicPr>
          <p:cNvPr id="8" name="Picture 7" descr="image.png"/>
          <p:cNvPicPr>
            <a:picLocks noChangeAspect="1"/>
          </p:cNvPicPr>
          <p:nvPr/>
        </p:nvPicPr>
        <p:blipFill>
          <a:blip r:embed="rId2"/>
          <a:stretch>
            <a:fillRect/>
          </a:stretch>
        </p:blipFill>
        <p:spPr>
          <a:xfrm>
            <a:off x="4641850" y="1730522"/>
            <a:ext cx="3873500" cy="1487094"/>
          </a:xfrm>
          <a:prstGeom prst="rect">
            <a:avLst/>
          </a:prstGeom>
        </p:spPr>
      </p:pic>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Co-Editing Enhancements</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[Usability] WebUI Context Menu Redesign</a:t>
            </a:r>
          </a:p>
        </p:txBody>
      </p:sp>
      <p:sp>
        <p:nvSpPr>
          <p:cNvPr id="3" name="Content Placeholder 2"/>
          <p:cNvSpPr>
            <a:spLocks noGrp="1"/>
          </p:cNvSpPr>
          <p:nvPr>
            <p:ph idx="1" sz="half"/>
          </p:nvPr>
        </p:nvSpPr>
        <p:spPr/>
        <p:txBody>
          <a:bodyPr/>
          <a:lstStyle/>
          <a:p>
            <a:pPr>
              <a:spcAft>
                <a:spcPts val="400"/>
              </a:spcAft>
            </a:pPr>
            <a:r>
              <a:t>1. The entire menu must be aligned with the way sidebars work</a:t>
            </a:r>
          </a:p>
          <a:p>
            <a:pPr>
              <a:spcAft>
                <a:spcPts val="400"/>
              </a:spcAft>
            </a:pPr>
            <a:r>
              <a:t>2. The available options must be aligned with options available on the top bar and mini preview</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Specialized Agents - AEC</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RFP/Proposal Agent</a:t>
            </a:r>
          </a:p>
        </p:txBody>
      </p:sp>
      <p:sp>
        <p:nvSpPr>
          <p:cNvPr id="3" name="Content Placeholder 2"/>
          <p:cNvSpPr>
            <a:spLocks noGrp="1"/>
          </p:cNvSpPr>
          <p:nvPr>
            <p:ph idx="1" sz="half"/>
          </p:nvPr>
        </p:nvSpPr>
        <p:spPr/>
        <p:txBody>
          <a:bodyPr/>
          <a:lstStyle/>
          <a:p>
            <a:pPr>
              <a:spcAft>
                <a:spcPts val="600"/>
              </a:spcAft>
            </a:pPr>
            <a:r>
              <a:rPr sz="1100" b="0" u="none">
                <a:latin typeface="Avenir"/>
              </a:rPr>
              <a:t>In an effort to strengthen our vertical specific AI positioning, Egnyte needs to deliver industry specific agents. One such agent is a Proposal agent which will be adopted by users in the Architecture, Engineering, and Construction industry (AEC). There is at least one known point solution available on the market,</a:t>
            </a:r>
            <a:r>
              <a:rPr sz="1100" b="0" u="sng">
                <a:latin typeface="Avenir"/>
                <a:hlinkClick r:id="rId2"/>
              </a:rPr>
              <a:t>Joist AI</a:t>
            </a:r>
            <a:r>
              <a:rPr sz="1100" b="0" u="none">
                <a:latin typeface="Avenir"/>
              </a:rPr>
              <a:t>, that should be taken into consideration when building a competing product. The expectation is that Egnyte’s proposal agent will streamline the RFP response process by:</a:t>
            </a:r>
          </a:p>
          <a:p>
            <a:pPr>
              <a:spcAft>
                <a:spcPts val="400"/>
              </a:spcAft>
            </a:pPr>
            <a:r>
              <a:t>• Identifying and retrieving past proposals closely aligned with new RFP requirements.</a:t>
            </a:r>
          </a:p>
          <a:p>
            <a:pPr>
              <a:spcAft>
                <a:spcPts val="400"/>
              </a:spcAft>
            </a:pPr>
            <a:r>
              <a:t>• Generating a draft proposal tailored to the specific RFP inputs</a:t>
            </a:r>
          </a:p>
          <a:p>
            <a:pPr>
              <a:spcAft>
                <a:spcPts val="400"/>
              </a:spcAft>
            </a:pPr>
            <a:r>
              <a:t>• Validating a draft proposal against the RFP requirements</a:t>
            </a:r>
          </a:p>
          <a:p>
            <a:pPr>
              <a:spcAft>
                <a:spcPts val="600"/>
              </a:spcAft>
            </a:pPr>
            <a:r>
              <a:rPr sz="1100" b="0" u="none">
                <a:latin typeface="Avenir"/>
              </a:rPr>
              <a:t>We need to iterate quickly, and thus will deliver an Alpha version of the Proposal agent first. The intent of this alpha is to get early customer feedback and traction, while continuing to communicate with our AEC customer base about the forthcoming MVP.</a:t>
            </a:r>
          </a:p>
          <a:p>
            <a:pPr>
              <a:spcAft>
                <a:spcPts val="600"/>
              </a:spcAft>
            </a:pPr>
            <a:r>
              <a:rPr sz="1100" b="0" u="none">
                <a:latin typeface="Avenir"/>
              </a:rPr>
              <a:t>Full Requirements -</a:t>
            </a:r>
            <a:r>
              <a:rPr sz="1100" b="0" u="sng">
                <a:latin typeface="Avenir"/>
                <a:hlinkClick r:id="rId3"/>
              </a:rPr>
              <a:t>https://egnyte.atlassian.net/wiki/spaces/AEC/pages/1452703784/Proposal+Agent+Alpha?force_transition=ccc75338-410b-4304-8493-476271b71f12</a:t>
            </a:r>
          </a:p>
          <a:p>
            <a:pPr>
              <a:spcAft>
                <a:spcPts val="600"/>
              </a:spcAft>
            </a:pPr>
            <a:r>
              <a:rPr sz="1100" b="0" u="none">
                <a:latin typeface="Avenir"/>
              </a:rPr>
              <a:t>Jira -</a:t>
            </a:r>
            <a:r>
              <a:rPr sz="1100" b="0" u="sng">
                <a:latin typeface="Avenir"/>
                <a:hlinkClick r:id="rId4"/>
              </a:rPr>
              <a:t>https://jira.egnyte-it.com/browse/CFS-66991</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5"/>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Schedule Agent for AEC</a:t>
            </a:r>
          </a:p>
        </p:txBody>
      </p:sp>
      <p:sp>
        <p:nvSpPr>
          <p:cNvPr id="3" name="Content Placeholder 2"/>
          <p:cNvSpPr>
            <a:spLocks noGrp="1"/>
          </p:cNvSpPr>
          <p:nvPr>
            <p:ph idx="1" sz="half"/>
          </p:nvPr>
        </p:nvSpPr>
        <p:spPr/>
        <p:txBody>
          <a:bodyPr/>
          <a:lstStyle/>
          <a:p>
            <a:pPr>
              <a:spcAft>
                <a:spcPts val="600"/>
              </a:spcAft>
            </a:pPr>
            <a:r>
              <a:rPr sz="1100" b="0" u="none">
                <a:latin typeface="Avenir"/>
              </a:rPr>
              <a:t>The Project Schedule Agent is an AI-powered tool designed to support users in the Architecture, Engineering, and Construction (AEC) industry by automating schedule analysis tasks. The agent will perform three primary functions:</a:t>
            </a:r>
          </a:p>
          <a:p>
            <a:pPr>
              <a:spcAft>
                <a:spcPts val="400"/>
              </a:spcAft>
            </a:pPr>
            <a:r>
              <a:t>1. Schedule Comparison:Compare two project schedules and identify changes.</a:t>
            </a:r>
          </a:p>
          <a:p>
            <a:pPr>
              <a:spcAft>
                <a:spcPts val="400"/>
              </a:spcAft>
            </a:pPr>
            <a:r>
              <a:t>2. Change Summarization:Provide a concise summary of detected changes.</a:t>
            </a:r>
          </a:p>
          <a:p>
            <a:pPr>
              <a:spcAft>
                <a:spcPts val="400"/>
              </a:spcAft>
            </a:pPr>
            <a:r>
              <a:t>3. Risk Identification:Identify upcoming high-risk safety items in a project schedule based on project milestones, dependencies, and constraints</a:t>
            </a:r>
          </a:p>
          <a:p>
            <a:pPr>
              <a:spcAft>
                <a:spcPts val="600"/>
              </a:spcAft>
            </a:pPr>
            <a:r>
              <a:rPr sz="1100" b="0" u="none">
                <a:latin typeface="Avenir"/>
              </a:rPr>
              <a:t>Full Requirements -</a:t>
            </a:r>
            <a:r>
              <a:rPr sz="1100" b="0" u="sng">
                <a:latin typeface="Avenir"/>
                <a:hlinkClick r:id="rId2"/>
              </a:rPr>
              <a:t>https://egnyte.atlassian.net/wiki/spaces/AEC/pages/1489305902/Schedule+Agent+AEC</a:t>
            </a:r>
          </a:p>
          <a:p>
            <a:pPr>
              <a:spcAft>
                <a:spcPts val="600"/>
              </a:spcAft>
            </a:pPr>
            <a:r>
              <a:rPr sz="1100" b="0" u="none">
                <a:latin typeface="Avenir"/>
              </a:rPr>
              <a:t>Jira ticket -</a:t>
            </a:r>
            <a:r>
              <a:rPr sz="1100" b="0" u="sng">
                <a:latin typeface="Avenir"/>
                <a:hlinkClick r:id="rId3"/>
              </a:rPr>
              <a:t>https://jira.egnyte-it.com/browse/CFS-67499</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[Agent] Project Supervisory Agent for AEC</a:t>
            </a:r>
          </a:p>
        </p:txBody>
      </p:sp>
      <p:sp>
        <p:nvSpPr>
          <p:cNvPr id="3" name="Content Placeholder 2"/>
          <p:cNvSpPr>
            <a:spLocks noGrp="1"/>
          </p:cNvSpPr>
          <p:nvPr>
            <p:ph idx="1" sz="half"/>
          </p:nvPr>
        </p:nvSpPr>
        <p:spPr/>
        <p:txBody>
          <a:bodyPr/>
          <a:lstStyle/>
          <a:p>
            <a:pPr>
              <a:spcAft>
                <a:spcPts val="600"/>
              </a:spcAft>
            </a:pPr>
            <a:r>
              <a:rPr sz="1100" b="0" u="none">
                <a:latin typeface="Avenir"/>
              </a:rPr>
              <a:t>The Project Supervisory Agent (PSA) will serve as a centralized, intelligent interface for end users within the enterprise content management platform for the architecture, engineering, and construction (AEC) industry. It will act as a single entry point for users to interact with various specialized agents, including:</a:t>
            </a:r>
          </a:p>
          <a:p>
            <a:pPr>
              <a:spcAft>
                <a:spcPts val="400"/>
              </a:spcAft>
            </a:pPr>
            <a:r>
              <a:t>• </a:t>
            </a:r>
            <a:r>
              <a:rPr sz="1100" b="1" u="none">
                <a:latin typeface="Avenir"/>
              </a:rPr>
              <a:t>Codebooks Agent</a:t>
            </a:r>
          </a:p>
          <a:p>
            <a:pPr>
              <a:spcAft>
                <a:spcPts val="400"/>
              </a:spcAft>
            </a:pPr>
            <a:r>
              <a:t>• </a:t>
            </a:r>
            <a:r>
              <a:rPr sz="1100" b="1" u="none">
                <a:latin typeface="Avenir"/>
              </a:rPr>
              <a:t>Proposal Agent</a:t>
            </a:r>
          </a:p>
          <a:p>
            <a:pPr>
              <a:spcAft>
                <a:spcPts val="400"/>
              </a:spcAft>
            </a:pPr>
            <a:r>
              <a:t>• </a:t>
            </a:r>
            <a:r>
              <a:rPr sz="1100" b="1" u="none">
                <a:latin typeface="Avenir"/>
              </a:rPr>
              <a:t>Schedule Agent</a:t>
            </a:r>
          </a:p>
          <a:p>
            <a:pPr>
              <a:spcAft>
                <a:spcPts val="400"/>
              </a:spcAft>
            </a:pPr>
            <a:r>
              <a:t>• </a:t>
            </a:r>
            <a:r>
              <a:rPr sz="1100" b="1" u="none">
                <a:latin typeface="Avenir"/>
              </a:rPr>
              <a:t>Specification Agent</a:t>
            </a:r>
          </a:p>
          <a:p>
            <a:pPr>
              <a:spcAft>
                <a:spcPts val="400"/>
              </a:spcAft>
            </a:pPr>
            <a:r>
              <a:t>• </a:t>
            </a:r>
            <a:r>
              <a:rPr sz="1100" b="1" u="none">
                <a:latin typeface="Avenir"/>
              </a:rPr>
              <a:t>Any other AEC agent to come in the future</a:t>
            </a:r>
          </a:p>
          <a:p>
            <a:pPr>
              <a:spcAft>
                <a:spcPts val="600"/>
              </a:spcAft>
            </a:pPr>
            <a:r>
              <a:rPr sz="1100" b="0" u="none">
                <a:latin typeface="Avenir"/>
              </a:rPr>
              <a:t>The PSA will interpret user inputs, determine intent, and dynamically invoke one or more relevant agents based on the context.</a:t>
            </a:r>
          </a:p>
          <a:p>
            <a:pPr>
              <a:spcAft>
                <a:spcPts val="600"/>
              </a:spcAft>
            </a:pPr>
            <a:r>
              <a:rPr sz="1100" b="0" u="none">
                <a:latin typeface="Avenir"/>
              </a:rPr>
              <a:t>Full Requirements -</a:t>
            </a:r>
            <a:r>
              <a:rPr sz="1100" b="0" u="sng">
                <a:latin typeface="Avenir"/>
                <a:hlinkClick r:id="rId2"/>
              </a:rPr>
              <a:t>https://egnyte.atlassian.net/wiki/spaces/AEC/pages/1489502556/Project+Supervisory+Agent+AEC</a:t>
            </a:r>
          </a:p>
          <a:p>
            <a:pPr>
              <a:spcAft>
                <a:spcPts val="600"/>
              </a:spcAft>
            </a:pPr>
            <a:r>
              <a:rPr sz="1100" b="0" u="none">
                <a:latin typeface="Avenir"/>
              </a:rPr>
              <a:t>Jira ticket -</a:t>
            </a:r>
            <a:r>
              <a:rPr sz="1100" b="0" u="sng">
                <a:latin typeface="Avenir"/>
                <a:hlinkClick r:id="rId3"/>
              </a:rPr>
              <a:t>https://jira.egnyte-it.com/browse/CFS-67500</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Enhanced AI copilot</a:t>
            </a:r>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 [Copilot] Improve Prompt (Wand Icon) on Chat Input UI [Copilot, ASK, and KB]</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Users often struggle to craft clear and effective prompts when interacting with Copilot, ASK, and Knowledge Base. This results in suboptimal model outputs—particularly for small or multi-step queries—leading to a poor user experience and negative perception of product performance. This issue becomes especially evident during onboarding sessions and Sales demos, where non-technical users may not articulate inputs in a way that elicits the desired responses from the system.</a:t>
            </a:r>
          </a:p>
          <a:p>
            <a:pPr>
              <a:spcAft>
                <a:spcPts val="600"/>
              </a:spcAft>
            </a:pPr>
            <a:r>
              <a:rPr sz="1100" b="1" u="none">
                <a:latin typeface="Avenir"/>
              </a:rPr>
              <a:t>User Story</a:t>
            </a:r>
          </a:p>
          <a:p>
            <a:pPr>
              <a:spcAft>
                <a:spcPts val="600"/>
              </a:spcAft>
            </a:pPr>
            <a:r>
              <a:rPr sz="1100" b="1" u="none">
                <a:latin typeface="Avenir"/>
              </a:rPr>
              <a:t>As a user</a:t>
            </a:r>
            <a:r>
              <a:rPr sz="1100" b="0" u="none">
                <a:latin typeface="Avenir"/>
              </a:rPr>
              <a:t>, I want the ability to automatically improve or rephrase my input using a built-in feature, so that my query is clearer, more complete, and more likely to return accurate and helpful results from the Egnyte AI products.</a:t>
            </a:r>
          </a:p>
          <a:p>
            <a:pPr>
              <a:spcAft>
                <a:spcPts val="600"/>
              </a:spcAft>
            </a:pPr>
            <a:r>
              <a:rPr sz="1100" b="1" u="none">
                <a:latin typeface="Avenir"/>
              </a:rPr>
              <a:t>Feature Description</a:t>
            </a:r>
          </a:p>
          <a:p>
            <a:pPr>
              <a:spcAft>
                <a:spcPts val="600"/>
              </a:spcAft>
            </a:pPr>
            <a:r>
              <a:rPr sz="1100" b="0" u="none">
                <a:latin typeface="Avenir"/>
              </a:rPr>
              <a:t>We propose introducing a</a:t>
            </a:r>
            <a:r>
              <a:rPr sz="1100" b="1" u="none">
                <a:latin typeface="Avenir"/>
              </a:rPr>
              <a:t>“Refine Prompt”</a:t>
            </a:r>
            <a:r>
              <a:rPr sz="1100" b="0" u="none">
                <a:latin typeface="Avenir"/>
              </a:rPr>
              <a:t>feature, represented by a</a:t>
            </a:r>
            <a:r>
              <a:rPr sz="1100" b="1" u="none">
                <a:latin typeface="Avenir"/>
              </a:rPr>
              <a:t>magic wand icon</a:t>
            </a:r>
            <a:r>
              <a:rPr sz="1100" b="0" u="none">
                <a:latin typeface="Avenir"/>
              </a:rPr>
              <a:t>placed beside the user input field across Copilot, ASK, and Knowledge Base interfaces.</a:t>
            </a:r>
          </a:p>
          <a:p>
            <a:pPr>
              <a:spcAft>
                <a:spcPts val="400"/>
              </a:spcAft>
            </a:pPr>
            <a:r>
              <a:t>• When clicked, the feature sends the user’s input to a backend LLM service, which rewrites the prompt to make it more explicit, structured, and contextually rich.</a:t>
            </a:r>
          </a:p>
          <a:p>
            <a:pPr>
              <a:spcAft>
                <a:spcPts val="400"/>
              </a:spcAft>
            </a:pPr>
            <a:r>
              <a:t>• The rewritten prompt helps improve model understanding and response accuracy.</a:t>
            </a:r>
          </a:p>
          <a:p>
            <a:pPr>
              <a:spcAft>
                <a:spcPts val="400"/>
              </a:spcAft>
            </a:pPr>
            <a:r>
              <a:t>• This functionality already exists in our “Create Prompt” workflow; the aim is to extend or repurpose that flow into high-usage chat surfaces with minimal lift.</a:t>
            </a:r>
          </a:p>
          <a:p>
            <a:pPr>
              <a:spcAft>
                <a:spcPts val="600"/>
              </a:spcAft>
            </a:pPr>
            <a:r>
              <a:rPr sz="1100" b="1" u="none">
                <a:latin typeface="Avenir"/>
              </a:rPr>
              <a:t>Value</a:t>
            </a:r>
          </a:p>
          <a:p>
            <a:pPr>
              <a:spcAft>
                <a:spcPts val="600"/>
              </a:spcAft>
            </a:pPr>
            <a:r>
              <a:rPr sz="1100" b="0" u="none">
                <a:latin typeface="Avenir"/>
              </a:rPr>
              <a:t>•	Increases prompt clarity and quality, especially for new or non-technical users</a:t>
            </a:r>
          </a:p>
          <a:p>
            <a:pPr>
              <a:spcAft>
                <a:spcPts val="600"/>
              </a:spcAft>
            </a:pPr>
            <a:r>
              <a:rPr sz="1100" b="0" u="none">
                <a:latin typeface="Avenir"/>
              </a:rPr>
              <a:t>•	Reduces trial-and-error for the end user</a:t>
            </a:r>
          </a:p>
          <a:p>
            <a:pPr>
              <a:spcAft>
                <a:spcPts val="600"/>
              </a:spcAft>
            </a:pPr>
            <a:r>
              <a:rPr sz="1100" b="0" u="none">
                <a:latin typeface="Avenir"/>
              </a:rPr>
              <a:t>•	Helps Sales and CS teams showcase the platform more effectively</a:t>
            </a:r>
          </a:p>
          <a:p>
            <a:pPr>
              <a:spcAft>
                <a:spcPts val="600"/>
              </a:spcAft>
            </a:pPr>
            <a:r>
              <a:rPr sz="1100" b="0" u="none">
                <a:latin typeface="Avenir"/>
              </a:rPr>
              <a:t>•	Lays the groundwork for future automated prompt rewriting.</a:t>
            </a:r>
          </a:p>
          <a:p>
            <a:pPr>
              <a:spcAft>
                <a:spcPts val="600"/>
              </a:spcAft>
            </a:pPr>
            <a:r>
              <a:rPr sz="1100" b="0" u="none">
                <a:latin typeface="Avenir"/>
              </a:rPr>
              <a:t>UX designs -</a:t>
            </a:r>
          </a:p>
          <a:p>
            <a:pPr>
              <a:spcAft>
                <a:spcPts val="600"/>
              </a:spcAft>
            </a:pPr>
            <a:r>
              <a:rPr sz="1100" b="0" u="sng">
                <a:latin typeface="Avenir"/>
                <a:hlinkClick r:id="rId2"/>
              </a:rPr>
              <a:t>Embedded content</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4"/>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hlinkClick r:id="rId5"/>
              </a:rPr>
              <a:t>Link to requirements</a:t>
            </a:r>
          </a:p>
        </p:txBody>
      </p:sp>
      <p:pic>
        <p:nvPicPr>
          <p:cNvPr id="8" name="Picture 7" descr="image.png"/>
          <p:cNvPicPr>
            <a:picLocks noChangeAspect="1"/>
          </p:cNvPicPr>
          <p:nvPr/>
        </p:nvPicPr>
        <p:blipFill>
          <a:blip r:embed="rId3"/>
          <a:stretch>
            <a:fillRect/>
          </a:stretch>
        </p:blipFill>
        <p:spPr>
          <a:xfrm>
            <a:off x="5069588" y="726519"/>
            <a:ext cx="3018024" cy="34951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Malware - Scan folder download links</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Shore the Core</a:t>
            </a:r>
          </a:p>
        </p:txBody>
      </p:sp>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Purview labeling - Read the label from an uploaded file and insert it into file metadata</a:t>
            </a:r>
          </a:p>
        </p:txBody>
      </p:sp>
      <p:sp>
        <p:nvSpPr>
          <p:cNvPr id="3" name="Content Placeholder 2"/>
          <p:cNvSpPr>
            <a:spLocks noGrp="1"/>
          </p:cNvSpPr>
          <p:nvPr>
            <p:ph idx="1" sz="half"/>
          </p:nvPr>
        </p:nvSpPr>
        <p:spPr/>
        <p:txBody>
          <a:bodyPr/>
          <a:lstStyle/>
          <a:p>
            <a:pPr>
              <a:spcAft>
                <a:spcPts val="600"/>
              </a:spcAft>
            </a:pPr>
            <a:r>
              <a:rPr sz="1100" b="1" u="none">
                <a:latin typeface="Avenir"/>
              </a:rPr>
              <a:t>Problem Statement</a:t>
            </a:r>
          </a:p>
          <a:p>
            <a:pPr>
              <a:spcAft>
                <a:spcPts val="600"/>
              </a:spcAft>
            </a:pPr>
            <a:r>
              <a:rPr sz="1100" b="0" u="none">
                <a:latin typeface="Avenir"/>
              </a:rPr>
              <a:t>Files that have been stamped with a Purview-label outside of Egnyte and then uploaded into Egnyte do not have this label information available with the file metadata in Egnyte. Such files do not show in search results by metadata.</a:t>
            </a:r>
          </a:p>
          <a:p>
            <a:pPr>
              <a:spcAft>
                <a:spcPts val="600"/>
              </a:spcAft>
            </a:pPr>
            <a:r>
              <a:rPr sz="1100" b="1" u="none">
                <a:latin typeface="Avenir"/>
              </a:rPr>
              <a:t>User Story</a:t>
            </a:r>
          </a:p>
          <a:p>
            <a:pPr>
              <a:spcAft>
                <a:spcPts val="600"/>
              </a:spcAft>
            </a:pPr>
            <a:r>
              <a:rPr sz="1100" b="0" u="none">
                <a:latin typeface="Avenir"/>
              </a:rPr>
              <a:t>As a business user I would like to automatically read the Purview-label, if it exists, on an uploaded file and insert this into the file's metadata in Egnyte so that I can search for all files in Egnyte that have the same Purview-label.</a:t>
            </a:r>
          </a:p>
          <a:p>
            <a:pPr>
              <a:spcAft>
                <a:spcPts val="600"/>
              </a:spcAft>
            </a:pPr>
            <a:r>
              <a:rPr sz="1100" b="1" u="none">
                <a:latin typeface="Avenir"/>
              </a:rPr>
              <a:t>Feature Description</a:t>
            </a:r>
          </a:p>
          <a:p>
            <a:pPr>
              <a:spcAft>
                <a:spcPts val="400"/>
              </a:spcAft>
            </a:pPr>
            <a:r>
              <a:t>• When a file is uploaded to Egnyte, check if the file already has a Purview-label</a:t>
            </a:r>
          </a:p>
          <a:p>
            <a:pPr>
              <a:spcAft>
                <a:spcPts val="400"/>
              </a:spcAft>
            </a:pPr>
            <a:r>
              <a:t>• If yes, read the Purview-label information and insert it into the file's metadata</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DEL-44970</a:t>
            </a:r>
          </a:p>
        </p:txBody>
      </p:sp>
      <p:sp>
        <p:nvSpPr>
          <p:cNvPr id="7" name="Text Placeholder 6"/>
          <p:cNvSpPr>
            <a:spLocks noGrp="1"/>
          </p:cNvSpPr>
          <p:nvPr>
            <p:ph type="body" idx="13" sz="quarter"/>
          </p:nvPr>
        </p:nvSpPr>
        <p:spPr/>
        <p:txBody>
          <a:bodyPr/>
          <a:lstStyle/>
          <a:p>
            <a:r>
              <a:rPr sz="1100">
                <a:latin typeface="Avenir"/>
                <a:hlinkClick r:id="rId3"/>
              </a:rPr>
              <a:t>Link to requirements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Report Scheduling for S&amp;G Report on CFS</a:t>
            </a:r>
          </a:p>
        </p:txBody>
      </p:sp>
      <p:sp>
        <p:nvSpPr>
          <p:cNvPr id="3" name="Content Placeholder 2"/>
          <p:cNvSpPr>
            <a:spLocks noGrp="1"/>
          </p:cNvSpPr>
          <p:nvPr>
            <p:ph idx="1" sz="half"/>
          </p:nvPr>
        </p:nvSpPr>
        <p:spPr/>
        <p:txBody>
          <a:bodyPr/>
          <a:lstStyle/>
          <a:p>
            <a:pPr>
              <a:spcAft>
                <a:spcPts val="600"/>
              </a:spcAft>
            </a:pPr>
            <a:r>
              <a:rPr sz="1100" b="0" u="none">
                <a:latin typeface="Avenir"/>
              </a:rPr>
              <a:t>The following feature will provide the users the provision to schedule S&amp;G specific reports from the existing collaboration reporting feature.</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DEL-43442</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Egnyte Cloud Agent - Delta Snapshots</a:t>
            </a:r>
          </a:p>
        </p:txBody>
      </p:sp>
      <p:sp>
        <p:nvSpPr>
          <p:cNvPr id="3" name="Content Placeholder 2"/>
          <p:cNvSpPr>
            <a:spLocks noGrp="1"/>
          </p:cNvSpPr>
          <p:nvPr>
            <p:ph idx="1" sz="half"/>
          </p:nvPr>
        </p:nvSpPr>
        <p:spPr/>
        <p:txBody>
          <a:bodyPr/>
          <a:lstStyle/>
          <a:p>
            <a:pPr>
              <a:spcAft>
                <a:spcPts val="600"/>
              </a:spcAft>
            </a:pPr>
            <a:r>
              <a:rPr sz="1100" b="0" u="none">
                <a:latin typeface="Avenir"/>
              </a:rPr>
              <a:t>Delta snapshots provides a quicker way to scan the source by looking only the metadata of the file system based on changes made from the previous scan.</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EMT-12070</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Enable Event Access for Unusual Access on WFS via ECA</a:t>
            </a:r>
          </a:p>
        </p:txBody>
      </p:sp>
      <p:sp>
        <p:nvSpPr>
          <p:cNvPr id="3" name="Content Placeholder 2"/>
          <p:cNvSpPr>
            <a:spLocks noGrp="1"/>
          </p:cNvSpPr>
          <p:nvPr>
            <p:ph idx="1" sz="half"/>
          </p:nvPr>
        </p:nvSpPr>
        <p:spPr/>
        <p:txBody>
          <a:bodyPr/>
          <a:lstStyle/>
          <a:p>
            <a:pPr>
              <a:spcAft>
                <a:spcPts val="600"/>
              </a:spcAft>
            </a:pPr>
            <a:r>
              <a:rPr sz="1100" b="0" u="none">
                <a:latin typeface="Avenir"/>
              </a:rPr>
              <a:t>Event up-streaming to S&amp;G - Sending events to S&amp;G to detect unusual activities by user based on WFS events.</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hlinkClick r:id="rId3"/>
              </a:rPr>
              <a:t>EMT-12066</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Outlook Email Archiving/Indexing</a:t>
            </a:r>
          </a:p>
        </p:txBody>
      </p:sp>
      <p:sp>
        <p:nvSpPr>
          <p:cNvPr id="3" name="Content Placeholder 2"/>
          <p:cNvSpPr>
            <a:spLocks noGrp="1"/>
          </p:cNvSpPr>
          <p:nvPr>
            <p:ph idx="1" sz="half"/>
          </p:nvPr>
        </p:nvSpPr>
        <p:spPr/>
        <p:txBody>
          <a:bodyPr/>
          <a:lstStyle/>
          <a:p>
            <a:pPr>
              <a:spcAft>
                <a:spcPts val="600"/>
              </a:spcAft>
            </a:pPr>
            <a:r>
              <a:rPr sz="1100" b="0" u="sng">
                <a:latin typeface="Avenir"/>
                <a:hlinkClick r:id="rId2"/>
              </a:rPr>
              <a:t>https://egnyte.atlassian.net/wiki/spaces/AEC/pages/445317176/Outlook+Email+Archiving+Indexing</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3"/>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Configure Syncs in Bulk</a:t>
            </a:r>
          </a:p>
        </p:txBody>
      </p:sp>
      <p:sp>
        <p:nvSpPr>
          <p:cNvPr id="3" name="Content Placeholder 2"/>
          <p:cNvSpPr>
            <a:spLocks noGrp="1"/>
          </p:cNvSpPr>
          <p:nvPr>
            <p:ph idx="1" sz="half"/>
          </p:nvPr>
        </p:nvSpPr>
        <p:spPr/>
        <p:txBody>
          <a:bodyPr/>
          <a:lstStyle/>
          <a:p/>
          <a:p>
            <a:r>
              <a:rPr sz="1100">
                <a:latin typeface="Avenir"/>
              </a:rPr>
              <a:t>The description is empty.</a:t>
            </a:r>
          </a:p>
        </p:txBody>
      </p:sp>
      <p:sp>
        <p:nvSpPr>
          <p:cNvPr id="4" name="Picture Placeholder 3"/>
          <p:cNvSpPr>
            <a:spLocks noGrp="1"/>
          </p:cNvSpPr>
          <p:nvPr>
            <p:ph type="pic" idx="10" sz="quarter"/>
          </p:nvPr>
        </p:nvSpPr>
        <p:spPr/>
        <p:txBody>
          <a:bodyPr/>
          <a:p>
            <a:r>
              <a:t> </a:t>
            </a:r>
          </a:p>
        </p:txBody>
      </p:sp>
      <p:sp>
        <p:nvSpPr>
          <p:cNvPr id="5" name="Text Placeholder 4"/>
          <p:cNvSpPr>
            <a:spLocks noGrp="1"/>
          </p:cNvSpPr>
          <p:nvPr>
            <p:ph type="body" idx="11" sz="quarter"/>
          </p:nvPr>
        </p:nvSpPr>
        <p:spPr/>
        <p:txBody>
          <a:bodyPr/>
          <a:lstStyle/>
          <a:p>
            <a:r>
              <a:rPr sz="1100">
                <a:latin typeface="Avenir"/>
                <a:hlinkClick r:id="rId2"/>
              </a:rPr>
              <a:t>View in Productboard</a:t>
            </a:r>
          </a:p>
        </p:txBody>
      </p:sp>
      <p:sp>
        <p:nvSpPr>
          <p:cNvPr id="6" name="Text Placeholder 5"/>
          <p:cNvSpPr>
            <a:spLocks noGrp="1"/>
          </p:cNvSpPr>
          <p:nvPr>
            <p:ph type="body" idx="12" sz="quarter"/>
          </p:nvPr>
        </p:nvSpPr>
        <p:spPr/>
        <p:txBody>
          <a:bodyPr/>
          <a:lstStyle/>
          <a:p>
            <a:r>
              <a:rPr sz="1100">
                <a:latin typeface="Avenir"/>
              </a:rPr>
              <a:t>No Jira Link</a:t>
            </a:r>
          </a:p>
        </p:txBody>
      </p:sp>
      <p:sp>
        <p:nvSpPr>
          <p:cNvPr id="7" name="Text Placeholder 6"/>
          <p:cNvSpPr>
            <a:spLocks noGrp="1"/>
          </p:cNvSpPr>
          <p:nvPr>
            <p:ph type="body" idx="13" sz="quarter"/>
          </p:nvPr>
        </p:nvSpPr>
        <p:spPr/>
        <p:txBody>
          <a:bodyPr/>
          <a:lstStyle/>
          <a:p>
            <a:r>
              <a:rPr sz="1100">
                <a:latin typeface="Avenir"/>
              </a:rPr>
              <a:t>Missing requirements</a:t>
            </a:r>
          </a:p>
        </p:txBody>
      </p:sp>
    </p:spTree>
  </p:cSld>
  <p:clrMapOvr>
    <a:masterClrMapping/>
  </p:clrMapOvr>
</p:sld>
</file>

<file path=ppt/theme/theme1.xml><?xml version="1.0" encoding="utf-8"?>
<a:theme xmlns:a="http://schemas.openxmlformats.org/drawingml/2006/main" name="Blank Master">
  <a:themeElements>
    <a:clrScheme name="2023 Brand Guidelines">
      <a:dk1>
        <a:srgbClr val="0CC5B9"/>
      </a:dk1>
      <a:lt1>
        <a:srgbClr val="F7F9FC"/>
      </a:lt1>
      <a:dk2>
        <a:srgbClr val="132549"/>
      </a:dk2>
      <a:lt2>
        <a:srgbClr val="FFFFFF"/>
      </a:lt2>
      <a:accent1>
        <a:srgbClr val="6E49FE"/>
      </a:accent1>
      <a:accent2>
        <a:srgbClr val="01529A"/>
      </a:accent2>
      <a:accent3>
        <a:srgbClr val="19FEF0"/>
      </a:accent3>
      <a:accent4>
        <a:srgbClr val="3C71E9"/>
      </a:accent4>
      <a:accent5>
        <a:srgbClr val="047ABD"/>
      </a:accent5>
      <a:accent6>
        <a:srgbClr val="34364E"/>
      </a:accent6>
      <a:hlink>
        <a:srgbClr val="6E49FE"/>
      </a:hlink>
      <a:folHlink>
        <a:srgbClr val="01529A"/>
      </a:folHlink>
    </a:clrScheme>
    <a:fontScheme name="Century Gothic">
      <a:majorFont>
        <a:latin typeface="Century Gothic" panose="020F030202020403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F03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1540</TotalTime>
  <Words>0</Words>
  <Application>Microsoft Macintosh PowerPoint</Application>
  <PresentationFormat>On-screen Show (16:9)</PresentationFormat>
  <Paragraphs>0</Paragraphs>
  <Slides>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0</vt:i4>
      </vt:variant>
    </vt:vector>
  </HeadingPairs>
  <TitlesOfParts>
    <vt:vector size="6" baseType="lpstr">
      <vt:lpstr>Arial</vt:lpstr>
      <vt:lpstr>Avenir Black</vt:lpstr>
      <vt:lpstr>Avenir Book</vt:lpstr>
      <vt:lpstr>Calibri</vt:lpstr>
      <vt:lpstr>Roboto Light</vt:lpstr>
      <vt:lpstr>Blank Master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Christina Dao</dc:creator>
  <cp:lastModifiedBy>Dave Soetanto</cp:lastModifiedBy>
  <cp:revision>37</cp:revision>
  <dcterms:created xsi:type="dcterms:W3CDTF">2023-12-27T19:29:24Z</dcterms:created>
  <dcterms:modified xsi:type="dcterms:W3CDTF">2025-04-08T20:23:14Z</dcterms:modified>
</cp:coreProperties>
</file>