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60" r:id="rId5"/>
    <p:sldId id="261" r:id="rId6"/>
    <p:sldId id="262" r:id="rId7"/>
    <p:sldId id="259"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19"/>
    <p:restoredTop sz="54490"/>
  </p:normalViewPr>
  <p:slideViewPr>
    <p:cSldViewPr snapToGrid="0">
      <p:cViewPr varScale="1">
        <p:scale>
          <a:sx n="66" d="100"/>
          <a:sy n="66" d="100"/>
        </p:scale>
        <p:origin x="247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6CFC6F-41F3-514D-AE1A-7AD3AC8A9A39}" type="datetimeFigureOut">
              <a:rPr lang="en-US" smtClean="0"/>
              <a:t>6/25/24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70D69E-6C90-4C48-845C-92CE507C44D7}" type="slidenum">
              <a:rPr lang="en-US" smtClean="0"/>
              <a:t>‹#›</a:t>
            </a:fld>
            <a:endParaRPr lang="en-US"/>
          </a:p>
        </p:txBody>
      </p:sp>
    </p:spTree>
    <p:extLst>
      <p:ext uri="{BB962C8B-B14F-4D97-AF65-F5344CB8AC3E}">
        <p14:creationId xmlns:p14="http://schemas.microsoft.com/office/powerpoint/2010/main" val="114216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 Why is their work significant within art history?</a:t>
            </a:r>
          </a:p>
          <a:p>
            <a:r>
              <a:rPr lang="en-US" dirty="0"/>
              <a:t>    - What were the social conditions they were responding to?</a:t>
            </a:r>
          </a:p>
          <a:p>
            <a:r>
              <a:rPr lang="en-US" dirty="0"/>
              <a:t>    - Were there any technological developments, new materials or processes they were responding to or utilizing in their practices?</a:t>
            </a:r>
          </a:p>
          <a:p>
            <a:r>
              <a:rPr lang="en-US" dirty="0"/>
              <a:t>    - Compare and contrast the two artists in relation to each other. How were they similar? Different?</a:t>
            </a:r>
          </a:p>
        </p:txBody>
      </p:sp>
      <p:sp>
        <p:nvSpPr>
          <p:cNvPr id="4" name="Slide Number Placeholder 3"/>
          <p:cNvSpPr>
            <a:spLocks noGrp="1"/>
          </p:cNvSpPr>
          <p:nvPr>
            <p:ph type="sldNum" sz="quarter" idx="5"/>
          </p:nvPr>
        </p:nvSpPr>
        <p:spPr/>
        <p:txBody>
          <a:bodyPr/>
          <a:lstStyle/>
          <a:p>
            <a:fld id="{DE70D69E-6C90-4C48-845C-92CE507C44D7}" type="slidenum">
              <a:rPr lang="en-US" smtClean="0"/>
              <a:t>2</a:t>
            </a:fld>
            <a:endParaRPr lang="en-US"/>
          </a:p>
        </p:txBody>
      </p:sp>
    </p:spTree>
    <p:extLst>
      <p:ext uri="{BB962C8B-B14F-4D97-AF65-F5344CB8AC3E}">
        <p14:creationId xmlns:p14="http://schemas.microsoft.com/office/powerpoint/2010/main" val="1610489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51515"/>
                </a:solidFill>
                <a:effectLst/>
                <a:highlight>
                  <a:srgbClr val="F9F9F4"/>
                </a:highlight>
                <a:latin typeface="Avenir LT W01 55 Roman" panose="02000503020000020003" pitchFamily="2" charset="0"/>
              </a:rPr>
              <a:t>Jill spent 31 days in Liverpool, and engaged with the city’s “Citywatch” program</a:t>
            </a:r>
          </a:p>
          <a:p>
            <a:endParaRPr lang="en-US" b="0" i="0" dirty="0">
              <a:solidFill>
                <a:srgbClr val="151515"/>
              </a:solidFill>
              <a:effectLst/>
              <a:highlight>
                <a:srgbClr val="F9F9F4"/>
              </a:highlight>
              <a:latin typeface="Avenir LT W01 55 Roman" panose="02000503020000020003" pitchFamily="2" charset="0"/>
            </a:endParaRPr>
          </a:p>
          <a:p>
            <a:r>
              <a:rPr lang="en-US" b="0" i="0" dirty="0">
                <a:solidFill>
                  <a:srgbClr val="151515"/>
                </a:solidFill>
                <a:effectLst/>
                <a:highlight>
                  <a:srgbClr val="F9F9F4"/>
                </a:highlight>
                <a:latin typeface="Avenir LT W01 55 Roman" panose="02000503020000020003" pitchFamily="2" charset="0"/>
              </a:rPr>
              <a:t>Unless requested as evidence, CCTV footage obtained from the system is stored for 31 days before being erased. </a:t>
            </a:r>
            <a:br>
              <a:rPr lang="en-US" b="0" i="0" dirty="0">
                <a:solidFill>
                  <a:srgbClr val="151515"/>
                </a:solidFill>
                <a:effectLst/>
                <a:highlight>
                  <a:srgbClr val="F9F9F4"/>
                </a:highlight>
                <a:latin typeface="Avenir LT W01 55 Roman" panose="02000503020000020003" pitchFamily="2" charset="0"/>
              </a:rPr>
            </a:br>
            <a:r>
              <a:rPr lang="en-US" b="0" i="0" dirty="0">
                <a:solidFill>
                  <a:srgbClr val="151515"/>
                </a:solidFill>
                <a:effectLst/>
                <a:highlight>
                  <a:srgbClr val="F9F9F4"/>
                </a:highlight>
                <a:latin typeface="Avenir LT W01 55 Roman" panose="02000503020000020003" pitchFamily="2" charset="0"/>
              </a:rPr>
              <a:t>For access to this footage, </a:t>
            </a:r>
            <a:r>
              <a:rPr lang="en-US" b="0" i="0" dirty="0" err="1">
                <a:solidFill>
                  <a:srgbClr val="151515"/>
                </a:solidFill>
                <a:effectLst/>
                <a:highlight>
                  <a:srgbClr val="F9F9F4"/>
                </a:highlight>
                <a:latin typeface="Avenir LT W01 55 Roman" panose="02000503020000020003" pitchFamily="2" charset="0"/>
              </a:rPr>
              <a:t>Magid</a:t>
            </a:r>
            <a:r>
              <a:rPr lang="en-US" b="0" i="0" dirty="0">
                <a:solidFill>
                  <a:srgbClr val="151515"/>
                </a:solidFill>
                <a:effectLst/>
                <a:highlight>
                  <a:srgbClr val="F9F9F4"/>
                </a:highlight>
                <a:latin typeface="Avenir LT W01 55 Roman" panose="02000503020000020003" pitchFamily="2" charset="0"/>
              </a:rPr>
              <a:t> had to submit 31 Subject Access Request Forms - the legal document necessary to outline to the police details of how and when an 'incident' occurred. </a:t>
            </a:r>
            <a:br>
              <a:rPr lang="en-US" b="0" i="0" dirty="0">
                <a:solidFill>
                  <a:srgbClr val="151515"/>
                </a:solidFill>
                <a:effectLst/>
                <a:highlight>
                  <a:srgbClr val="F9F9F4"/>
                </a:highlight>
                <a:latin typeface="Avenir LT W01 55 Roman" panose="02000503020000020003" pitchFamily="2" charset="0"/>
              </a:rPr>
            </a:br>
            <a:r>
              <a:rPr lang="en-US" b="0" i="0" dirty="0" err="1">
                <a:solidFill>
                  <a:srgbClr val="151515"/>
                </a:solidFill>
                <a:effectLst/>
                <a:highlight>
                  <a:srgbClr val="F9F9F4"/>
                </a:highlight>
                <a:latin typeface="Avenir LT W01 55 Roman" panose="02000503020000020003" pitchFamily="2" charset="0"/>
              </a:rPr>
              <a:t>Magid</a:t>
            </a:r>
            <a:r>
              <a:rPr lang="en-US" b="0" i="0" dirty="0">
                <a:solidFill>
                  <a:srgbClr val="151515"/>
                </a:solidFill>
                <a:effectLst/>
                <a:highlight>
                  <a:srgbClr val="F9F9F4"/>
                </a:highlight>
                <a:latin typeface="Avenir LT W01 55 Roman" panose="02000503020000020003" pitchFamily="2" charset="0"/>
              </a:rPr>
              <a:t> chose to complete these forms as though they were letters to a lover, expressing how she was feeling and what she was thinking. </a:t>
            </a:r>
          </a:p>
          <a:p>
            <a:endParaRPr lang="en-US" b="0" i="0" dirty="0">
              <a:solidFill>
                <a:srgbClr val="151515"/>
              </a:solidFill>
              <a:effectLst/>
              <a:highlight>
                <a:srgbClr val="F9F9F4"/>
              </a:highlight>
              <a:latin typeface="Avenir LT W01 55 Roman" panose="02000503020000020003" pitchFamily="2" charset="0"/>
            </a:endParaRPr>
          </a:p>
          <a:p>
            <a:r>
              <a:rPr lang="en-US" b="0" i="0" dirty="0">
                <a:solidFill>
                  <a:srgbClr val="151515"/>
                </a:solidFill>
                <a:effectLst/>
                <a:highlight>
                  <a:srgbClr val="F9F9F4"/>
                </a:highlight>
                <a:latin typeface="Avenir LT W01 55 Roman" panose="02000503020000020003" pitchFamily="2" charset="0"/>
              </a:rPr>
              <a:t>These letters form the diary </a:t>
            </a:r>
            <a:r>
              <a:rPr lang="en-US" b="0" i="1" dirty="0">
                <a:solidFill>
                  <a:srgbClr val="151515"/>
                </a:solidFill>
                <a:effectLst/>
                <a:highlight>
                  <a:srgbClr val="F9F9F4"/>
                </a:highlight>
                <a:latin typeface="Avenir LT W01 55 Roman" panose="02000503020000020003" pitchFamily="2" charset="0"/>
              </a:rPr>
              <a:t>One Cycle of Memory in the City of L </a:t>
            </a:r>
            <a:r>
              <a:rPr lang="en-US" dirty="0"/>
              <a:t>presented her subject access requests as a novella, </a:t>
            </a:r>
            <a:br>
              <a:rPr lang="en-US" dirty="0"/>
            </a:br>
            <a:r>
              <a:rPr lang="en-US" dirty="0"/>
              <a:t>critiquing and repurposing a system designed for control into a medium for personal expression and artistic exploration.</a:t>
            </a:r>
          </a:p>
        </p:txBody>
      </p:sp>
      <p:sp>
        <p:nvSpPr>
          <p:cNvPr id="4" name="Slide Number Placeholder 3"/>
          <p:cNvSpPr>
            <a:spLocks noGrp="1"/>
          </p:cNvSpPr>
          <p:nvPr>
            <p:ph type="sldNum" sz="quarter" idx="5"/>
          </p:nvPr>
        </p:nvSpPr>
        <p:spPr/>
        <p:txBody>
          <a:bodyPr/>
          <a:lstStyle/>
          <a:p>
            <a:fld id="{DE70D69E-6C90-4C48-845C-92CE507C44D7}" type="slidenum">
              <a:rPr lang="en-US" smtClean="0"/>
              <a:t>3</a:t>
            </a:fld>
            <a:endParaRPr lang="en-US"/>
          </a:p>
        </p:txBody>
      </p:sp>
    </p:spTree>
    <p:extLst>
      <p:ext uri="{BB962C8B-B14F-4D97-AF65-F5344CB8AC3E}">
        <p14:creationId xmlns:p14="http://schemas.microsoft.com/office/powerpoint/2010/main" val="6682054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”looking at forms of description as a way of implicating the visual that then people kind of have to construct for themselves”</a:t>
            </a:r>
          </a:p>
          <a:p>
            <a:endParaRPr lang="en-US" dirty="0"/>
          </a:p>
          <a:p>
            <a:endParaRPr lang="en-US" dirty="0"/>
          </a:p>
        </p:txBody>
      </p:sp>
      <p:sp>
        <p:nvSpPr>
          <p:cNvPr id="4" name="Slide Number Placeholder 3"/>
          <p:cNvSpPr>
            <a:spLocks noGrp="1"/>
          </p:cNvSpPr>
          <p:nvPr>
            <p:ph type="sldNum" sz="quarter" idx="5"/>
          </p:nvPr>
        </p:nvSpPr>
        <p:spPr/>
        <p:txBody>
          <a:bodyPr/>
          <a:lstStyle/>
          <a:p>
            <a:fld id="{DE70D69E-6C90-4C48-845C-92CE507C44D7}" type="slidenum">
              <a:rPr lang="en-US" smtClean="0"/>
              <a:t>4</a:t>
            </a:fld>
            <a:endParaRPr lang="en-US"/>
          </a:p>
        </p:txBody>
      </p:sp>
    </p:spTree>
    <p:extLst>
      <p:ext uri="{BB962C8B-B14F-4D97-AF65-F5344CB8AC3E}">
        <p14:creationId xmlns:p14="http://schemas.microsoft.com/office/powerpoint/2010/main" val="14289992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work can be presented in a variety of different ways – social media feed, audio, performance. </a:t>
            </a:r>
          </a:p>
          <a:p>
            <a:endParaRPr lang="en-US" dirty="0"/>
          </a:p>
          <a:p>
            <a:r>
              <a:rPr lang="en-US" dirty="0"/>
              <a:t>The work is revised and updated continually, so it’s also continually evolving.</a:t>
            </a:r>
          </a:p>
          <a:p>
            <a:endParaRPr lang="en-US" dirty="0"/>
          </a:p>
          <a:p>
            <a:r>
              <a:rPr lang="en-US" dirty="0"/>
              <a:t>I find the variability of the work, and the mode of collecting data to create art very interesting. </a:t>
            </a:r>
          </a:p>
          <a:p>
            <a:endParaRPr lang="en-US" dirty="0"/>
          </a:p>
          <a:p>
            <a:endParaRPr lang="en-US" dirty="0"/>
          </a:p>
        </p:txBody>
      </p:sp>
      <p:sp>
        <p:nvSpPr>
          <p:cNvPr id="4" name="Slide Number Placeholder 3"/>
          <p:cNvSpPr>
            <a:spLocks noGrp="1"/>
          </p:cNvSpPr>
          <p:nvPr>
            <p:ph type="sldNum" sz="quarter" idx="5"/>
          </p:nvPr>
        </p:nvSpPr>
        <p:spPr/>
        <p:txBody>
          <a:bodyPr/>
          <a:lstStyle/>
          <a:p>
            <a:fld id="{DE70D69E-6C90-4C48-845C-92CE507C44D7}" type="slidenum">
              <a:rPr lang="en-US" smtClean="0"/>
              <a:t>5</a:t>
            </a:fld>
            <a:endParaRPr lang="en-US"/>
          </a:p>
        </p:txBody>
      </p:sp>
    </p:spTree>
    <p:extLst>
      <p:ext uri="{BB962C8B-B14F-4D97-AF65-F5344CB8AC3E}">
        <p14:creationId xmlns:p14="http://schemas.microsoft.com/office/powerpoint/2010/main" val="38823945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Benjamin Bratton – anthropologist/researcher/writer talking about the world in terms of the stack, which is the multilayered components and data that make up our digital age. </a:t>
            </a:r>
          </a:p>
          <a:p>
            <a:endParaRPr lang="en-US" dirty="0"/>
          </a:p>
          <a:p>
            <a:endParaRPr lang="en-US" dirty="0"/>
          </a:p>
        </p:txBody>
      </p:sp>
      <p:sp>
        <p:nvSpPr>
          <p:cNvPr id="4" name="Slide Number Placeholder 3"/>
          <p:cNvSpPr>
            <a:spLocks noGrp="1"/>
          </p:cNvSpPr>
          <p:nvPr>
            <p:ph type="sldNum" sz="quarter" idx="5"/>
          </p:nvPr>
        </p:nvSpPr>
        <p:spPr/>
        <p:txBody>
          <a:bodyPr/>
          <a:lstStyle/>
          <a:p>
            <a:fld id="{DE70D69E-6C90-4C48-845C-92CE507C44D7}" type="slidenum">
              <a:rPr lang="en-US" smtClean="0"/>
              <a:t>6</a:t>
            </a:fld>
            <a:endParaRPr lang="en-US"/>
          </a:p>
        </p:txBody>
      </p:sp>
    </p:spTree>
    <p:extLst>
      <p:ext uri="{BB962C8B-B14F-4D97-AF65-F5344CB8AC3E}">
        <p14:creationId xmlns:p14="http://schemas.microsoft.com/office/powerpoint/2010/main" val="4039734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70D69E-6C90-4C48-845C-92CE507C44D7}" type="slidenum">
              <a:rPr lang="en-US" smtClean="0"/>
              <a:t>7</a:t>
            </a:fld>
            <a:endParaRPr lang="en-US"/>
          </a:p>
        </p:txBody>
      </p:sp>
    </p:spTree>
    <p:extLst>
      <p:ext uri="{BB962C8B-B14F-4D97-AF65-F5344CB8AC3E}">
        <p14:creationId xmlns:p14="http://schemas.microsoft.com/office/powerpoint/2010/main" val="35994262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F6C0B-2525-0BE4-66B3-5CFC9CD677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E03A5A8-8E3D-4E18-F220-9189E20195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12C850E-0CB0-ED12-D13B-ED6D34507E74}"/>
              </a:ext>
            </a:extLst>
          </p:cNvPr>
          <p:cNvSpPr>
            <a:spLocks noGrp="1"/>
          </p:cNvSpPr>
          <p:nvPr>
            <p:ph type="dt" sz="half" idx="10"/>
          </p:nvPr>
        </p:nvSpPr>
        <p:spPr/>
        <p:txBody>
          <a:bodyPr/>
          <a:lstStyle/>
          <a:p>
            <a:fld id="{ABC630BF-5E92-214D-A112-25460AB37FCB}" type="datetimeFigureOut">
              <a:rPr lang="en-US" smtClean="0"/>
              <a:t>6/25/24</a:t>
            </a:fld>
            <a:endParaRPr lang="en-US"/>
          </a:p>
        </p:txBody>
      </p:sp>
      <p:sp>
        <p:nvSpPr>
          <p:cNvPr id="5" name="Footer Placeholder 4">
            <a:extLst>
              <a:ext uri="{FF2B5EF4-FFF2-40B4-BE49-F238E27FC236}">
                <a16:creationId xmlns:a16="http://schemas.microsoft.com/office/drawing/2014/main" id="{39002077-A5F7-B8A9-ABBD-682ABC7B88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249957-0DB4-DD14-9221-A321BB16EEBB}"/>
              </a:ext>
            </a:extLst>
          </p:cNvPr>
          <p:cNvSpPr>
            <a:spLocks noGrp="1"/>
          </p:cNvSpPr>
          <p:nvPr>
            <p:ph type="sldNum" sz="quarter" idx="12"/>
          </p:nvPr>
        </p:nvSpPr>
        <p:spPr/>
        <p:txBody>
          <a:bodyPr/>
          <a:lstStyle/>
          <a:p>
            <a:fld id="{E2B0DBFD-92DF-1E47-B8B0-1182B6BF2507}" type="slidenum">
              <a:rPr lang="en-US" smtClean="0"/>
              <a:t>‹#›</a:t>
            </a:fld>
            <a:endParaRPr lang="en-US"/>
          </a:p>
        </p:txBody>
      </p:sp>
    </p:spTree>
    <p:extLst>
      <p:ext uri="{BB962C8B-B14F-4D97-AF65-F5344CB8AC3E}">
        <p14:creationId xmlns:p14="http://schemas.microsoft.com/office/powerpoint/2010/main" val="1335616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018C5-5437-B244-B587-FE830A8DF6C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E995D10-BD5A-3690-BC39-359D480443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42895B-1E6D-AFDA-944E-CA95722AFCF9}"/>
              </a:ext>
            </a:extLst>
          </p:cNvPr>
          <p:cNvSpPr>
            <a:spLocks noGrp="1"/>
          </p:cNvSpPr>
          <p:nvPr>
            <p:ph type="dt" sz="half" idx="10"/>
          </p:nvPr>
        </p:nvSpPr>
        <p:spPr/>
        <p:txBody>
          <a:bodyPr/>
          <a:lstStyle/>
          <a:p>
            <a:fld id="{ABC630BF-5E92-214D-A112-25460AB37FCB}" type="datetimeFigureOut">
              <a:rPr lang="en-US" smtClean="0"/>
              <a:t>6/25/24</a:t>
            </a:fld>
            <a:endParaRPr lang="en-US"/>
          </a:p>
        </p:txBody>
      </p:sp>
      <p:sp>
        <p:nvSpPr>
          <p:cNvPr id="5" name="Footer Placeholder 4">
            <a:extLst>
              <a:ext uri="{FF2B5EF4-FFF2-40B4-BE49-F238E27FC236}">
                <a16:creationId xmlns:a16="http://schemas.microsoft.com/office/drawing/2014/main" id="{CF80BF61-5781-D485-0881-26222C3869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8DB529-50A6-C9C4-341D-D67428984059}"/>
              </a:ext>
            </a:extLst>
          </p:cNvPr>
          <p:cNvSpPr>
            <a:spLocks noGrp="1"/>
          </p:cNvSpPr>
          <p:nvPr>
            <p:ph type="sldNum" sz="quarter" idx="12"/>
          </p:nvPr>
        </p:nvSpPr>
        <p:spPr/>
        <p:txBody>
          <a:bodyPr/>
          <a:lstStyle/>
          <a:p>
            <a:fld id="{E2B0DBFD-92DF-1E47-B8B0-1182B6BF2507}" type="slidenum">
              <a:rPr lang="en-US" smtClean="0"/>
              <a:t>‹#›</a:t>
            </a:fld>
            <a:endParaRPr lang="en-US"/>
          </a:p>
        </p:txBody>
      </p:sp>
    </p:spTree>
    <p:extLst>
      <p:ext uri="{BB962C8B-B14F-4D97-AF65-F5344CB8AC3E}">
        <p14:creationId xmlns:p14="http://schemas.microsoft.com/office/powerpoint/2010/main" val="2735522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B77F49-8FB1-1513-0220-DF4E649B49B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D448B72-830C-8252-209B-93D4F8E454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526FA7-6306-2236-2249-328CD3709CDC}"/>
              </a:ext>
            </a:extLst>
          </p:cNvPr>
          <p:cNvSpPr>
            <a:spLocks noGrp="1"/>
          </p:cNvSpPr>
          <p:nvPr>
            <p:ph type="dt" sz="half" idx="10"/>
          </p:nvPr>
        </p:nvSpPr>
        <p:spPr/>
        <p:txBody>
          <a:bodyPr/>
          <a:lstStyle/>
          <a:p>
            <a:fld id="{ABC630BF-5E92-214D-A112-25460AB37FCB}" type="datetimeFigureOut">
              <a:rPr lang="en-US" smtClean="0"/>
              <a:t>6/25/24</a:t>
            </a:fld>
            <a:endParaRPr lang="en-US"/>
          </a:p>
        </p:txBody>
      </p:sp>
      <p:sp>
        <p:nvSpPr>
          <p:cNvPr id="5" name="Footer Placeholder 4">
            <a:extLst>
              <a:ext uri="{FF2B5EF4-FFF2-40B4-BE49-F238E27FC236}">
                <a16:creationId xmlns:a16="http://schemas.microsoft.com/office/drawing/2014/main" id="{B752AA66-9E1A-CAE1-1BC9-25C0B2CB97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7A327A-CF22-8327-6742-AFAEB344435C}"/>
              </a:ext>
            </a:extLst>
          </p:cNvPr>
          <p:cNvSpPr>
            <a:spLocks noGrp="1"/>
          </p:cNvSpPr>
          <p:nvPr>
            <p:ph type="sldNum" sz="quarter" idx="12"/>
          </p:nvPr>
        </p:nvSpPr>
        <p:spPr/>
        <p:txBody>
          <a:bodyPr/>
          <a:lstStyle/>
          <a:p>
            <a:fld id="{E2B0DBFD-92DF-1E47-B8B0-1182B6BF2507}" type="slidenum">
              <a:rPr lang="en-US" smtClean="0"/>
              <a:t>‹#›</a:t>
            </a:fld>
            <a:endParaRPr lang="en-US"/>
          </a:p>
        </p:txBody>
      </p:sp>
    </p:spTree>
    <p:extLst>
      <p:ext uri="{BB962C8B-B14F-4D97-AF65-F5344CB8AC3E}">
        <p14:creationId xmlns:p14="http://schemas.microsoft.com/office/powerpoint/2010/main" val="2574446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57E60-B8D2-8E68-5A19-98D872ADA6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7E113F-B733-F1A6-885C-E23CA6D1B5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CF73FC-45E0-93D8-0B29-90DC7251E8BF}"/>
              </a:ext>
            </a:extLst>
          </p:cNvPr>
          <p:cNvSpPr>
            <a:spLocks noGrp="1"/>
          </p:cNvSpPr>
          <p:nvPr>
            <p:ph type="dt" sz="half" idx="10"/>
          </p:nvPr>
        </p:nvSpPr>
        <p:spPr/>
        <p:txBody>
          <a:bodyPr/>
          <a:lstStyle/>
          <a:p>
            <a:fld id="{ABC630BF-5E92-214D-A112-25460AB37FCB}" type="datetimeFigureOut">
              <a:rPr lang="en-US" smtClean="0"/>
              <a:t>6/25/24</a:t>
            </a:fld>
            <a:endParaRPr lang="en-US"/>
          </a:p>
        </p:txBody>
      </p:sp>
      <p:sp>
        <p:nvSpPr>
          <p:cNvPr id="5" name="Footer Placeholder 4">
            <a:extLst>
              <a:ext uri="{FF2B5EF4-FFF2-40B4-BE49-F238E27FC236}">
                <a16:creationId xmlns:a16="http://schemas.microsoft.com/office/drawing/2014/main" id="{D42E722D-2830-79DD-7C8D-4B2D8EDFDC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2A0366-1871-3ACD-403A-57AC1FB3C98D}"/>
              </a:ext>
            </a:extLst>
          </p:cNvPr>
          <p:cNvSpPr>
            <a:spLocks noGrp="1"/>
          </p:cNvSpPr>
          <p:nvPr>
            <p:ph type="sldNum" sz="quarter" idx="12"/>
          </p:nvPr>
        </p:nvSpPr>
        <p:spPr/>
        <p:txBody>
          <a:bodyPr/>
          <a:lstStyle/>
          <a:p>
            <a:fld id="{E2B0DBFD-92DF-1E47-B8B0-1182B6BF2507}" type="slidenum">
              <a:rPr lang="en-US" smtClean="0"/>
              <a:t>‹#›</a:t>
            </a:fld>
            <a:endParaRPr lang="en-US"/>
          </a:p>
        </p:txBody>
      </p:sp>
    </p:spTree>
    <p:extLst>
      <p:ext uri="{BB962C8B-B14F-4D97-AF65-F5344CB8AC3E}">
        <p14:creationId xmlns:p14="http://schemas.microsoft.com/office/powerpoint/2010/main" val="4079857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85F23-70C5-3D52-DD28-CB796D9554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BF6ACAF-474B-502B-3B34-D8F45704503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198F229-DC0F-67DD-52EB-5614DDA4EC29}"/>
              </a:ext>
            </a:extLst>
          </p:cNvPr>
          <p:cNvSpPr>
            <a:spLocks noGrp="1"/>
          </p:cNvSpPr>
          <p:nvPr>
            <p:ph type="dt" sz="half" idx="10"/>
          </p:nvPr>
        </p:nvSpPr>
        <p:spPr/>
        <p:txBody>
          <a:bodyPr/>
          <a:lstStyle/>
          <a:p>
            <a:fld id="{ABC630BF-5E92-214D-A112-25460AB37FCB}" type="datetimeFigureOut">
              <a:rPr lang="en-US" smtClean="0"/>
              <a:t>6/25/24</a:t>
            </a:fld>
            <a:endParaRPr lang="en-US"/>
          </a:p>
        </p:txBody>
      </p:sp>
      <p:sp>
        <p:nvSpPr>
          <p:cNvPr id="5" name="Footer Placeholder 4">
            <a:extLst>
              <a:ext uri="{FF2B5EF4-FFF2-40B4-BE49-F238E27FC236}">
                <a16:creationId xmlns:a16="http://schemas.microsoft.com/office/drawing/2014/main" id="{2375AD76-DAB8-A6B3-42F6-8FC999DE8A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D306DC-9E89-843E-5687-13663B14ACAF}"/>
              </a:ext>
            </a:extLst>
          </p:cNvPr>
          <p:cNvSpPr>
            <a:spLocks noGrp="1"/>
          </p:cNvSpPr>
          <p:nvPr>
            <p:ph type="sldNum" sz="quarter" idx="12"/>
          </p:nvPr>
        </p:nvSpPr>
        <p:spPr/>
        <p:txBody>
          <a:bodyPr/>
          <a:lstStyle/>
          <a:p>
            <a:fld id="{E2B0DBFD-92DF-1E47-B8B0-1182B6BF2507}" type="slidenum">
              <a:rPr lang="en-US" smtClean="0"/>
              <a:t>‹#›</a:t>
            </a:fld>
            <a:endParaRPr lang="en-US"/>
          </a:p>
        </p:txBody>
      </p:sp>
    </p:spTree>
    <p:extLst>
      <p:ext uri="{BB962C8B-B14F-4D97-AF65-F5344CB8AC3E}">
        <p14:creationId xmlns:p14="http://schemas.microsoft.com/office/powerpoint/2010/main" val="1308072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DCFAC-7563-1D42-3790-66B8985375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3CD167-011E-2757-46AF-9E8C272C953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321A695-683C-0721-10B5-E69CFFA0F99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7DB5E3B-0BAC-A1BF-F62F-3CA699C609F4}"/>
              </a:ext>
            </a:extLst>
          </p:cNvPr>
          <p:cNvSpPr>
            <a:spLocks noGrp="1"/>
          </p:cNvSpPr>
          <p:nvPr>
            <p:ph type="dt" sz="half" idx="10"/>
          </p:nvPr>
        </p:nvSpPr>
        <p:spPr/>
        <p:txBody>
          <a:bodyPr/>
          <a:lstStyle/>
          <a:p>
            <a:fld id="{ABC630BF-5E92-214D-A112-25460AB37FCB}" type="datetimeFigureOut">
              <a:rPr lang="en-US" smtClean="0"/>
              <a:t>6/25/24</a:t>
            </a:fld>
            <a:endParaRPr lang="en-US"/>
          </a:p>
        </p:txBody>
      </p:sp>
      <p:sp>
        <p:nvSpPr>
          <p:cNvPr id="6" name="Footer Placeholder 5">
            <a:extLst>
              <a:ext uri="{FF2B5EF4-FFF2-40B4-BE49-F238E27FC236}">
                <a16:creationId xmlns:a16="http://schemas.microsoft.com/office/drawing/2014/main" id="{B1032731-E402-DF5E-71D4-C51FF147D0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6CD7E0-113C-73A5-CE44-022DC78310F4}"/>
              </a:ext>
            </a:extLst>
          </p:cNvPr>
          <p:cNvSpPr>
            <a:spLocks noGrp="1"/>
          </p:cNvSpPr>
          <p:nvPr>
            <p:ph type="sldNum" sz="quarter" idx="12"/>
          </p:nvPr>
        </p:nvSpPr>
        <p:spPr/>
        <p:txBody>
          <a:bodyPr/>
          <a:lstStyle/>
          <a:p>
            <a:fld id="{E2B0DBFD-92DF-1E47-B8B0-1182B6BF2507}" type="slidenum">
              <a:rPr lang="en-US" smtClean="0"/>
              <a:t>‹#›</a:t>
            </a:fld>
            <a:endParaRPr lang="en-US"/>
          </a:p>
        </p:txBody>
      </p:sp>
    </p:spTree>
    <p:extLst>
      <p:ext uri="{BB962C8B-B14F-4D97-AF65-F5344CB8AC3E}">
        <p14:creationId xmlns:p14="http://schemas.microsoft.com/office/powerpoint/2010/main" val="2962561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6B43A-4D7A-C737-8174-B21FFC8D540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C7E6083-B77D-E61F-82D5-4ED3BCA78E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65E08E-ED68-EAC0-1C3D-1D44C6C988E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522C80E-C432-0BAC-AEC1-1B30989989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8F902E-1BDE-B290-8F58-2C692592250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3F0718F-AABA-61E6-0A47-1C027248AA2F}"/>
              </a:ext>
            </a:extLst>
          </p:cNvPr>
          <p:cNvSpPr>
            <a:spLocks noGrp="1"/>
          </p:cNvSpPr>
          <p:nvPr>
            <p:ph type="dt" sz="half" idx="10"/>
          </p:nvPr>
        </p:nvSpPr>
        <p:spPr/>
        <p:txBody>
          <a:bodyPr/>
          <a:lstStyle/>
          <a:p>
            <a:fld id="{ABC630BF-5E92-214D-A112-25460AB37FCB}" type="datetimeFigureOut">
              <a:rPr lang="en-US" smtClean="0"/>
              <a:t>6/25/24</a:t>
            </a:fld>
            <a:endParaRPr lang="en-US"/>
          </a:p>
        </p:txBody>
      </p:sp>
      <p:sp>
        <p:nvSpPr>
          <p:cNvPr id="8" name="Footer Placeholder 7">
            <a:extLst>
              <a:ext uri="{FF2B5EF4-FFF2-40B4-BE49-F238E27FC236}">
                <a16:creationId xmlns:a16="http://schemas.microsoft.com/office/drawing/2014/main" id="{15447663-13C5-6056-0782-2D0C019CAD6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A9092FE-2B01-4387-E2DA-01C99542F53D}"/>
              </a:ext>
            </a:extLst>
          </p:cNvPr>
          <p:cNvSpPr>
            <a:spLocks noGrp="1"/>
          </p:cNvSpPr>
          <p:nvPr>
            <p:ph type="sldNum" sz="quarter" idx="12"/>
          </p:nvPr>
        </p:nvSpPr>
        <p:spPr/>
        <p:txBody>
          <a:bodyPr/>
          <a:lstStyle/>
          <a:p>
            <a:fld id="{E2B0DBFD-92DF-1E47-B8B0-1182B6BF2507}" type="slidenum">
              <a:rPr lang="en-US" smtClean="0"/>
              <a:t>‹#›</a:t>
            </a:fld>
            <a:endParaRPr lang="en-US"/>
          </a:p>
        </p:txBody>
      </p:sp>
    </p:spTree>
    <p:extLst>
      <p:ext uri="{BB962C8B-B14F-4D97-AF65-F5344CB8AC3E}">
        <p14:creationId xmlns:p14="http://schemas.microsoft.com/office/powerpoint/2010/main" val="2318122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98E92-D2CD-B349-B5E7-F4938E7611D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558E2D6-A54F-7DBC-9398-251D0C1C7C86}"/>
              </a:ext>
            </a:extLst>
          </p:cNvPr>
          <p:cNvSpPr>
            <a:spLocks noGrp="1"/>
          </p:cNvSpPr>
          <p:nvPr>
            <p:ph type="dt" sz="half" idx="10"/>
          </p:nvPr>
        </p:nvSpPr>
        <p:spPr/>
        <p:txBody>
          <a:bodyPr/>
          <a:lstStyle/>
          <a:p>
            <a:fld id="{ABC630BF-5E92-214D-A112-25460AB37FCB}" type="datetimeFigureOut">
              <a:rPr lang="en-US" smtClean="0"/>
              <a:t>6/25/24</a:t>
            </a:fld>
            <a:endParaRPr lang="en-US"/>
          </a:p>
        </p:txBody>
      </p:sp>
      <p:sp>
        <p:nvSpPr>
          <p:cNvPr id="4" name="Footer Placeholder 3">
            <a:extLst>
              <a:ext uri="{FF2B5EF4-FFF2-40B4-BE49-F238E27FC236}">
                <a16:creationId xmlns:a16="http://schemas.microsoft.com/office/drawing/2014/main" id="{4CDDBABF-61E4-97E7-B9B6-F16337F2795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8C83EE-C4C4-622D-7A5B-CE89DCBD1A11}"/>
              </a:ext>
            </a:extLst>
          </p:cNvPr>
          <p:cNvSpPr>
            <a:spLocks noGrp="1"/>
          </p:cNvSpPr>
          <p:nvPr>
            <p:ph type="sldNum" sz="quarter" idx="12"/>
          </p:nvPr>
        </p:nvSpPr>
        <p:spPr/>
        <p:txBody>
          <a:bodyPr/>
          <a:lstStyle/>
          <a:p>
            <a:fld id="{E2B0DBFD-92DF-1E47-B8B0-1182B6BF2507}" type="slidenum">
              <a:rPr lang="en-US" smtClean="0"/>
              <a:t>‹#›</a:t>
            </a:fld>
            <a:endParaRPr lang="en-US"/>
          </a:p>
        </p:txBody>
      </p:sp>
    </p:spTree>
    <p:extLst>
      <p:ext uri="{BB962C8B-B14F-4D97-AF65-F5344CB8AC3E}">
        <p14:creationId xmlns:p14="http://schemas.microsoft.com/office/powerpoint/2010/main" val="3271844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CFDCEF-7D79-6207-1FFC-3922BFCEC8AF}"/>
              </a:ext>
            </a:extLst>
          </p:cNvPr>
          <p:cNvSpPr>
            <a:spLocks noGrp="1"/>
          </p:cNvSpPr>
          <p:nvPr>
            <p:ph type="dt" sz="half" idx="10"/>
          </p:nvPr>
        </p:nvSpPr>
        <p:spPr/>
        <p:txBody>
          <a:bodyPr/>
          <a:lstStyle/>
          <a:p>
            <a:fld id="{ABC630BF-5E92-214D-A112-25460AB37FCB}" type="datetimeFigureOut">
              <a:rPr lang="en-US" smtClean="0"/>
              <a:t>6/25/24</a:t>
            </a:fld>
            <a:endParaRPr lang="en-US"/>
          </a:p>
        </p:txBody>
      </p:sp>
      <p:sp>
        <p:nvSpPr>
          <p:cNvPr id="3" name="Footer Placeholder 2">
            <a:extLst>
              <a:ext uri="{FF2B5EF4-FFF2-40B4-BE49-F238E27FC236}">
                <a16:creationId xmlns:a16="http://schemas.microsoft.com/office/drawing/2014/main" id="{FEE4DF50-304A-9CC7-91D7-5A3C61A7C92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3EB622A-54EA-AD84-D359-BD9E389A10A1}"/>
              </a:ext>
            </a:extLst>
          </p:cNvPr>
          <p:cNvSpPr>
            <a:spLocks noGrp="1"/>
          </p:cNvSpPr>
          <p:nvPr>
            <p:ph type="sldNum" sz="quarter" idx="12"/>
          </p:nvPr>
        </p:nvSpPr>
        <p:spPr/>
        <p:txBody>
          <a:bodyPr/>
          <a:lstStyle/>
          <a:p>
            <a:fld id="{E2B0DBFD-92DF-1E47-B8B0-1182B6BF2507}" type="slidenum">
              <a:rPr lang="en-US" smtClean="0"/>
              <a:t>‹#›</a:t>
            </a:fld>
            <a:endParaRPr lang="en-US"/>
          </a:p>
        </p:txBody>
      </p:sp>
    </p:spTree>
    <p:extLst>
      <p:ext uri="{BB962C8B-B14F-4D97-AF65-F5344CB8AC3E}">
        <p14:creationId xmlns:p14="http://schemas.microsoft.com/office/powerpoint/2010/main" val="2644624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325C0-3423-24F5-AC3C-B841D73D0B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B39F57E-D3F1-09F4-1BE8-5D451B2C6E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8E10A03-2F90-5DD2-A161-1CD510A9D0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093E4A-58B1-2DC2-0BF9-762A51337F08}"/>
              </a:ext>
            </a:extLst>
          </p:cNvPr>
          <p:cNvSpPr>
            <a:spLocks noGrp="1"/>
          </p:cNvSpPr>
          <p:nvPr>
            <p:ph type="dt" sz="half" idx="10"/>
          </p:nvPr>
        </p:nvSpPr>
        <p:spPr/>
        <p:txBody>
          <a:bodyPr/>
          <a:lstStyle/>
          <a:p>
            <a:fld id="{ABC630BF-5E92-214D-A112-25460AB37FCB}" type="datetimeFigureOut">
              <a:rPr lang="en-US" smtClean="0"/>
              <a:t>6/25/24</a:t>
            </a:fld>
            <a:endParaRPr lang="en-US"/>
          </a:p>
        </p:txBody>
      </p:sp>
      <p:sp>
        <p:nvSpPr>
          <p:cNvPr id="6" name="Footer Placeholder 5">
            <a:extLst>
              <a:ext uri="{FF2B5EF4-FFF2-40B4-BE49-F238E27FC236}">
                <a16:creationId xmlns:a16="http://schemas.microsoft.com/office/drawing/2014/main" id="{A03AF1FB-41FB-C51F-A7E0-307C953968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C403C3-3FAC-E906-F46D-DCA87660F198}"/>
              </a:ext>
            </a:extLst>
          </p:cNvPr>
          <p:cNvSpPr>
            <a:spLocks noGrp="1"/>
          </p:cNvSpPr>
          <p:nvPr>
            <p:ph type="sldNum" sz="quarter" idx="12"/>
          </p:nvPr>
        </p:nvSpPr>
        <p:spPr/>
        <p:txBody>
          <a:bodyPr/>
          <a:lstStyle/>
          <a:p>
            <a:fld id="{E2B0DBFD-92DF-1E47-B8B0-1182B6BF2507}" type="slidenum">
              <a:rPr lang="en-US" smtClean="0"/>
              <a:t>‹#›</a:t>
            </a:fld>
            <a:endParaRPr lang="en-US"/>
          </a:p>
        </p:txBody>
      </p:sp>
    </p:spTree>
    <p:extLst>
      <p:ext uri="{BB962C8B-B14F-4D97-AF65-F5344CB8AC3E}">
        <p14:creationId xmlns:p14="http://schemas.microsoft.com/office/powerpoint/2010/main" val="383831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41C0D-E2CA-26D8-B2CE-AC746727B6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B890378-9C30-E134-300E-BB4560A5DB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2B1A86-4B9D-730A-F9CA-50D6F0E26C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5C552A-C157-80DF-432F-5043E91FDC39}"/>
              </a:ext>
            </a:extLst>
          </p:cNvPr>
          <p:cNvSpPr>
            <a:spLocks noGrp="1"/>
          </p:cNvSpPr>
          <p:nvPr>
            <p:ph type="dt" sz="half" idx="10"/>
          </p:nvPr>
        </p:nvSpPr>
        <p:spPr/>
        <p:txBody>
          <a:bodyPr/>
          <a:lstStyle/>
          <a:p>
            <a:fld id="{ABC630BF-5E92-214D-A112-25460AB37FCB}" type="datetimeFigureOut">
              <a:rPr lang="en-US" smtClean="0"/>
              <a:t>6/25/24</a:t>
            </a:fld>
            <a:endParaRPr lang="en-US"/>
          </a:p>
        </p:txBody>
      </p:sp>
      <p:sp>
        <p:nvSpPr>
          <p:cNvPr id="6" name="Footer Placeholder 5">
            <a:extLst>
              <a:ext uri="{FF2B5EF4-FFF2-40B4-BE49-F238E27FC236}">
                <a16:creationId xmlns:a16="http://schemas.microsoft.com/office/drawing/2014/main" id="{D108F3E3-D4CC-EE21-44E7-85DCE1544C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30D385-8EFD-1C4E-284F-77A3F0535CD3}"/>
              </a:ext>
            </a:extLst>
          </p:cNvPr>
          <p:cNvSpPr>
            <a:spLocks noGrp="1"/>
          </p:cNvSpPr>
          <p:nvPr>
            <p:ph type="sldNum" sz="quarter" idx="12"/>
          </p:nvPr>
        </p:nvSpPr>
        <p:spPr/>
        <p:txBody>
          <a:bodyPr/>
          <a:lstStyle/>
          <a:p>
            <a:fld id="{E2B0DBFD-92DF-1E47-B8B0-1182B6BF2507}" type="slidenum">
              <a:rPr lang="en-US" smtClean="0"/>
              <a:t>‹#›</a:t>
            </a:fld>
            <a:endParaRPr lang="en-US"/>
          </a:p>
        </p:txBody>
      </p:sp>
    </p:spTree>
    <p:extLst>
      <p:ext uri="{BB962C8B-B14F-4D97-AF65-F5344CB8AC3E}">
        <p14:creationId xmlns:p14="http://schemas.microsoft.com/office/powerpoint/2010/main" val="3826038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9E9461-A6C9-3965-D9C6-A54375828D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75683F4-CC01-93DD-86D2-292C6C80C1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560F74-4BEE-FF34-1322-C2E523FF16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BC630BF-5E92-214D-A112-25460AB37FCB}" type="datetimeFigureOut">
              <a:rPr lang="en-US" smtClean="0"/>
              <a:t>6/25/24</a:t>
            </a:fld>
            <a:endParaRPr lang="en-US"/>
          </a:p>
        </p:txBody>
      </p:sp>
      <p:sp>
        <p:nvSpPr>
          <p:cNvPr id="5" name="Footer Placeholder 4">
            <a:extLst>
              <a:ext uri="{FF2B5EF4-FFF2-40B4-BE49-F238E27FC236}">
                <a16:creationId xmlns:a16="http://schemas.microsoft.com/office/drawing/2014/main" id="{084EAE75-ECA1-E5E8-082F-EB5BB77D71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2AC002C-8639-7909-BCBE-692F4F265B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2B0DBFD-92DF-1E47-B8B0-1182B6BF2507}" type="slidenum">
              <a:rPr lang="en-US" smtClean="0"/>
              <a:t>‹#›</a:t>
            </a:fld>
            <a:endParaRPr lang="en-US"/>
          </a:p>
        </p:txBody>
      </p:sp>
    </p:spTree>
    <p:extLst>
      <p:ext uri="{BB962C8B-B14F-4D97-AF65-F5344CB8AC3E}">
        <p14:creationId xmlns:p14="http://schemas.microsoft.com/office/powerpoint/2010/main" val="25219603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hyperlink" Target="https://youtu.be/HRiAF6ILpxw?si=TtN00TiF2R1mJsYf&amp;t=1523"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www.artnews.com/art-in-america/interviews/artist-investigators-jill-magid-lawrence-abu-hamdan-crystal-z-campbell-1234659223/" TargetMode="External"/><Relationship Id="rId3" Type="http://schemas.openxmlformats.org/officeDocument/2006/relationships/hyperlink" Target="https://www.jillmagid.com/projects/evidence-locker-2" TargetMode="External"/><Relationship Id="rId7" Type="http://schemas.openxmlformats.org/officeDocument/2006/relationships/hyperlink" Target="https://vimeo.com/52046842" TargetMode="External"/><Relationship Id="rId2" Type="http://schemas.openxmlformats.org/officeDocument/2006/relationships/hyperlink" Target="https://www.youtube.com/watch?v=Eh0Xjo1gPQk" TargetMode="External"/><Relationship Id="rId1" Type="http://schemas.openxmlformats.org/officeDocument/2006/relationships/slideLayout" Target="../slideLayouts/slideLayout2.xml"/><Relationship Id="rId6" Type="http://schemas.openxmlformats.org/officeDocument/2006/relationships/hyperlink" Target="https://www.youtube.com/watch?v=HRiAF6ILpxw" TargetMode="External"/><Relationship Id="rId5" Type="http://schemas.openxmlformats.org/officeDocument/2006/relationships/hyperlink" Target="https://doi.org/10.4000/conflits.2853" TargetMode="External"/><Relationship Id="rId4" Type="http://schemas.openxmlformats.org/officeDocument/2006/relationships/hyperlink" Target="https://www.jillmagid.com/books/one-cycle-of-memory-in-the-city-of-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89048-6329-07DC-CB0C-2EDD8E3B40B1}"/>
              </a:ext>
            </a:extLst>
          </p:cNvPr>
          <p:cNvSpPr>
            <a:spLocks noGrp="1"/>
          </p:cNvSpPr>
          <p:nvPr>
            <p:ph type="ctrTitle"/>
          </p:nvPr>
        </p:nvSpPr>
        <p:spPr/>
        <p:txBody>
          <a:bodyPr/>
          <a:lstStyle/>
          <a:p>
            <a:r>
              <a:rPr lang="en-US" dirty="0"/>
              <a:t>Artist Presentation</a:t>
            </a:r>
          </a:p>
        </p:txBody>
      </p:sp>
      <p:sp>
        <p:nvSpPr>
          <p:cNvPr id="3" name="Subtitle 2">
            <a:extLst>
              <a:ext uri="{FF2B5EF4-FFF2-40B4-BE49-F238E27FC236}">
                <a16:creationId xmlns:a16="http://schemas.microsoft.com/office/drawing/2014/main" id="{F45B6C35-F93F-7405-70A1-35C8C22F4547}"/>
              </a:ext>
            </a:extLst>
          </p:cNvPr>
          <p:cNvSpPr>
            <a:spLocks noGrp="1"/>
          </p:cNvSpPr>
          <p:nvPr>
            <p:ph type="subTitle" idx="1"/>
          </p:nvPr>
        </p:nvSpPr>
        <p:spPr/>
        <p:txBody>
          <a:bodyPr/>
          <a:lstStyle/>
          <a:p>
            <a:r>
              <a:rPr lang="en-US" dirty="0"/>
              <a:t>Kenna Lewis</a:t>
            </a:r>
          </a:p>
        </p:txBody>
      </p:sp>
    </p:spTree>
    <p:extLst>
      <p:ext uri="{BB962C8B-B14F-4D97-AF65-F5344CB8AC3E}">
        <p14:creationId xmlns:p14="http://schemas.microsoft.com/office/powerpoint/2010/main" val="3602417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C6FEB-B550-8043-2274-C0A8CB70EA9A}"/>
              </a:ext>
            </a:extLst>
          </p:cNvPr>
          <p:cNvSpPr>
            <a:spLocks noGrp="1"/>
          </p:cNvSpPr>
          <p:nvPr>
            <p:ph type="title"/>
          </p:nvPr>
        </p:nvSpPr>
        <p:spPr/>
        <p:txBody>
          <a:bodyPr/>
          <a:lstStyle/>
          <a:p>
            <a:r>
              <a:rPr lang="en-US" dirty="0"/>
              <a:t>Jill </a:t>
            </a:r>
            <a:r>
              <a:rPr lang="en-US" dirty="0" err="1"/>
              <a:t>Magid</a:t>
            </a:r>
            <a:endParaRPr lang="en-US" dirty="0"/>
          </a:p>
        </p:txBody>
      </p:sp>
      <p:sp>
        <p:nvSpPr>
          <p:cNvPr id="4" name="Text Placeholder 3">
            <a:extLst>
              <a:ext uri="{FF2B5EF4-FFF2-40B4-BE49-F238E27FC236}">
                <a16:creationId xmlns:a16="http://schemas.microsoft.com/office/drawing/2014/main" id="{5A85A942-7909-A578-9A1D-03EDE9E68C8B}"/>
              </a:ext>
            </a:extLst>
          </p:cNvPr>
          <p:cNvSpPr>
            <a:spLocks noGrp="1"/>
          </p:cNvSpPr>
          <p:nvPr>
            <p:ph type="body" sz="half" idx="2"/>
          </p:nvPr>
        </p:nvSpPr>
        <p:spPr/>
        <p:txBody>
          <a:bodyPr/>
          <a:lstStyle/>
          <a:p>
            <a:pPr marL="285750" indent="-285750">
              <a:buFont typeface="Arial" panose="020B0604020202020204" pitchFamily="34" charset="0"/>
              <a:buChar char="•"/>
            </a:pPr>
            <a:r>
              <a:rPr lang="en-US" dirty="0"/>
              <a:t>Responding to the surveillance state, and politics surrounding autonomy, and ownership.</a:t>
            </a:r>
          </a:p>
          <a:p>
            <a:pPr marL="285750" indent="-285750">
              <a:buFont typeface="Arial" panose="020B0604020202020204" pitchFamily="34" charset="0"/>
              <a:buChar char="•"/>
            </a:pPr>
            <a:r>
              <a:rPr lang="en-US" dirty="0"/>
              <a:t>Material process – using existing data collection to aggregate media and present it in a new context.</a:t>
            </a:r>
          </a:p>
        </p:txBody>
      </p:sp>
      <p:pic>
        <p:nvPicPr>
          <p:cNvPr id="2050" name="Picture 2" descr="Jill Magid Exhibition 'Authority to Remove' - WSJ">
            <a:extLst>
              <a:ext uri="{FF2B5EF4-FFF2-40B4-BE49-F238E27FC236}">
                <a16:creationId xmlns:a16="http://schemas.microsoft.com/office/drawing/2014/main" id="{FA5409F3-11C0-E7A5-29F3-C29F60AB0D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9815" y="1396365"/>
            <a:ext cx="6092397" cy="4065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04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3C1B2-99D8-8196-7790-A8BBFF15373E}"/>
              </a:ext>
            </a:extLst>
          </p:cNvPr>
          <p:cNvSpPr>
            <a:spLocks noGrp="1"/>
          </p:cNvSpPr>
          <p:nvPr>
            <p:ph type="title"/>
          </p:nvPr>
        </p:nvSpPr>
        <p:spPr/>
        <p:txBody>
          <a:bodyPr/>
          <a:lstStyle/>
          <a:p>
            <a:r>
              <a:rPr lang="en-US" dirty="0"/>
              <a:t>Evidence Locker (2004)</a:t>
            </a:r>
          </a:p>
        </p:txBody>
      </p:sp>
      <p:sp>
        <p:nvSpPr>
          <p:cNvPr id="4" name="Text Placeholder 3">
            <a:extLst>
              <a:ext uri="{FF2B5EF4-FFF2-40B4-BE49-F238E27FC236}">
                <a16:creationId xmlns:a16="http://schemas.microsoft.com/office/drawing/2014/main" id="{BCDC1BA9-2268-23FF-FE82-192A4B17C112}"/>
              </a:ext>
            </a:extLst>
          </p:cNvPr>
          <p:cNvSpPr>
            <a:spLocks noGrp="1"/>
          </p:cNvSpPr>
          <p:nvPr>
            <p:ph type="body" sz="half" idx="2"/>
          </p:nvPr>
        </p:nvSpPr>
        <p:spPr/>
        <p:txBody>
          <a:bodyPr/>
          <a:lstStyle/>
          <a:p>
            <a:pPr marL="285750" indent="-285750">
              <a:buFont typeface="Arial" panose="020B0604020202020204" pitchFamily="34" charset="0"/>
              <a:buChar char="•"/>
            </a:pPr>
            <a:r>
              <a:rPr lang="en-US" dirty="0"/>
              <a:t>Explores surveillance and intimacy through Liverpool’s extensive CCTV system</a:t>
            </a:r>
          </a:p>
          <a:p>
            <a:pPr marL="285750" indent="-285750">
              <a:buFont typeface="Arial" panose="020B0604020202020204" pitchFamily="34" charset="0"/>
              <a:buChar char="•"/>
            </a:pPr>
            <a:r>
              <a:rPr lang="en-US" dirty="0"/>
              <a:t>Initiated the project by writing daily subject access requests to the Liverpool Police Department’s “Citywatch” program, asking them to track her.</a:t>
            </a:r>
          </a:p>
          <a:p>
            <a:pPr marL="285750" indent="-285750">
              <a:buFont typeface="Arial" panose="020B0604020202020204" pitchFamily="34" charset="0"/>
              <a:buChar char="•"/>
            </a:pPr>
            <a:r>
              <a:rPr lang="en-US" dirty="0"/>
              <a:t>31 days - collected and edited this footage into a series of videos </a:t>
            </a:r>
          </a:p>
          <a:p>
            <a:pPr marL="285750" indent="-285750">
              <a:buFont typeface="Arial" panose="020B0604020202020204" pitchFamily="34" charset="0"/>
              <a:buChar char="•"/>
            </a:pPr>
            <a:r>
              <a:rPr lang="en-US" dirty="0"/>
              <a:t>Created a novella from the forms, </a:t>
            </a:r>
            <a:br>
              <a:rPr lang="en-US" dirty="0"/>
            </a:br>
            <a:r>
              <a:rPr lang="en-US" i="1" dirty="0"/>
              <a:t>One Cycle of Memory in the City of L </a:t>
            </a:r>
          </a:p>
        </p:txBody>
      </p:sp>
      <p:pic>
        <p:nvPicPr>
          <p:cNvPr id="1028" name="Picture 4">
            <a:extLst>
              <a:ext uri="{FF2B5EF4-FFF2-40B4-BE49-F238E27FC236}">
                <a16:creationId xmlns:a16="http://schemas.microsoft.com/office/drawing/2014/main" id="{B7A060F3-CF3B-B6ED-7C6E-5D7A7F4900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7325" y="991608"/>
            <a:ext cx="5076825" cy="384608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One Cycle of Memory in the City of L - M HKA Ensembles">
            <a:extLst>
              <a:ext uri="{FF2B5EF4-FFF2-40B4-BE49-F238E27FC236}">
                <a16:creationId xmlns:a16="http://schemas.microsoft.com/office/drawing/2014/main" id="{A4804A04-A7FA-2870-4692-0B576DE647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1200" y="3429000"/>
            <a:ext cx="1751012" cy="248991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03E8CD3-19D6-BB81-8C8F-6F6272802F7D}"/>
              </a:ext>
            </a:extLst>
          </p:cNvPr>
          <p:cNvSpPr txBox="1"/>
          <p:nvPr/>
        </p:nvSpPr>
        <p:spPr>
          <a:xfrm>
            <a:off x="5267325" y="4837688"/>
            <a:ext cx="4333875" cy="461665"/>
          </a:xfrm>
          <a:prstGeom prst="rect">
            <a:avLst/>
          </a:prstGeom>
          <a:noFill/>
        </p:spPr>
        <p:txBody>
          <a:bodyPr wrap="square" rtlCol="0">
            <a:spAutoFit/>
          </a:bodyPr>
          <a:lstStyle/>
          <a:p>
            <a:r>
              <a:rPr lang="en-US" sz="1200" dirty="0"/>
              <a:t>^ Evidence Locker. Trust (video still edited by the Forensic Imaging Unit). Digital video. 18 min. 2004</a:t>
            </a:r>
          </a:p>
        </p:txBody>
      </p:sp>
      <p:sp>
        <p:nvSpPr>
          <p:cNvPr id="6" name="TextBox 5">
            <a:extLst>
              <a:ext uri="{FF2B5EF4-FFF2-40B4-BE49-F238E27FC236}">
                <a16:creationId xmlns:a16="http://schemas.microsoft.com/office/drawing/2014/main" id="{6BE74D2A-0371-ECA8-187C-5A780081B5CC}"/>
              </a:ext>
            </a:extLst>
          </p:cNvPr>
          <p:cNvSpPr txBox="1"/>
          <p:nvPr/>
        </p:nvSpPr>
        <p:spPr>
          <a:xfrm>
            <a:off x="4524376" y="5536204"/>
            <a:ext cx="5076824" cy="461665"/>
          </a:xfrm>
          <a:prstGeom prst="rect">
            <a:avLst/>
          </a:prstGeom>
          <a:noFill/>
        </p:spPr>
        <p:txBody>
          <a:bodyPr wrap="square" rtlCol="0">
            <a:spAutoFit/>
          </a:bodyPr>
          <a:lstStyle/>
          <a:p>
            <a:pPr algn="r"/>
            <a:r>
              <a:rPr lang="en-US" sz="1200" i="1" dirty="0"/>
              <a:t>One Cycle of Memory in the City of L, </a:t>
            </a:r>
            <a:br>
              <a:rPr lang="en-US" sz="1200" i="1" dirty="0"/>
            </a:br>
            <a:r>
              <a:rPr lang="en-US" sz="1200" dirty="0"/>
              <a:t>Book, 100 pages. 5.75 x 8. 25”, 2004</a:t>
            </a:r>
          </a:p>
        </p:txBody>
      </p:sp>
    </p:spTree>
    <p:extLst>
      <p:ext uri="{BB962C8B-B14F-4D97-AF65-F5344CB8AC3E}">
        <p14:creationId xmlns:p14="http://schemas.microsoft.com/office/powerpoint/2010/main" val="882595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4D1DE-1C19-38F2-2197-2709A58175C4}"/>
              </a:ext>
            </a:extLst>
          </p:cNvPr>
          <p:cNvSpPr>
            <a:spLocks noGrp="1"/>
          </p:cNvSpPr>
          <p:nvPr>
            <p:ph type="title"/>
          </p:nvPr>
        </p:nvSpPr>
        <p:spPr/>
        <p:txBody>
          <a:bodyPr/>
          <a:lstStyle/>
          <a:p>
            <a:r>
              <a:rPr lang="en-US" dirty="0"/>
              <a:t>Anthony Discenza</a:t>
            </a:r>
          </a:p>
        </p:txBody>
      </p:sp>
      <p:sp>
        <p:nvSpPr>
          <p:cNvPr id="4" name="Text Placeholder 3">
            <a:extLst>
              <a:ext uri="{FF2B5EF4-FFF2-40B4-BE49-F238E27FC236}">
                <a16:creationId xmlns:a16="http://schemas.microsoft.com/office/drawing/2014/main" id="{F9ECD832-0532-3D97-846E-25A828FFE0B3}"/>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US" dirty="0"/>
              <a:t>Conceptual artist</a:t>
            </a:r>
          </a:p>
          <a:p>
            <a:pPr marL="285750" indent="-285750">
              <a:buFont typeface="Arial" panose="020B0604020202020204" pitchFamily="34" charset="0"/>
              <a:buChar char="•"/>
            </a:pPr>
            <a:r>
              <a:rPr lang="en-US" dirty="0"/>
              <a:t>Implicates the viewer in the act of conceptualizing by creating a description of an object.</a:t>
            </a:r>
          </a:p>
          <a:p>
            <a:pPr marL="742950" lvl="1" indent="-285750">
              <a:buFont typeface="Arial" panose="020B0604020202020204" pitchFamily="34" charset="0"/>
              <a:buChar char="•"/>
            </a:pPr>
            <a:r>
              <a:rPr lang="en-US" dirty="0"/>
              <a:t>”…looking at forms of description as a way of implicating the visual that then people kind of have to construct for themselves”</a:t>
            </a:r>
          </a:p>
          <a:p>
            <a:pPr marL="285750" indent="-285750">
              <a:buFont typeface="Arial" panose="020B0604020202020204" pitchFamily="34" charset="0"/>
              <a:buChar char="•"/>
            </a:pPr>
            <a:r>
              <a:rPr lang="en-US" i="1" dirty="0"/>
              <a:t>Interior construction </a:t>
            </a:r>
            <a:r>
              <a:rPr lang="en-US" dirty="0"/>
              <a:t>as a response to the onslaught of prescribed images we’re subjected to daily. </a:t>
            </a:r>
          </a:p>
          <a:p>
            <a:pPr marL="285750" indent="-285750">
              <a:buFont typeface="Arial" panose="020B0604020202020204" pitchFamily="34" charset="0"/>
              <a:buChar char="•"/>
            </a:pPr>
            <a:r>
              <a:rPr lang="en-US" dirty="0"/>
              <a:t>Responding to the art institution’s preoccupation with buying and selling art, as well as our subjective interpretations.</a:t>
            </a:r>
          </a:p>
        </p:txBody>
      </p:sp>
      <p:pic>
        <p:nvPicPr>
          <p:cNvPr id="4098" name="Picture 2" descr="Anthony Discenza – Movies, Bio and Lists on MUBI">
            <a:extLst>
              <a:ext uri="{FF2B5EF4-FFF2-40B4-BE49-F238E27FC236}">
                <a16:creationId xmlns:a16="http://schemas.microsoft.com/office/drawing/2014/main" id="{386A6F13-2C63-CC2B-EC85-01F5CEBDBB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701040"/>
            <a:ext cx="4594592" cy="5455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5700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AF1EC-94C9-4EE9-23C5-C91B9CB24590}"/>
              </a:ext>
            </a:extLst>
          </p:cNvPr>
          <p:cNvSpPr>
            <a:spLocks noGrp="1"/>
          </p:cNvSpPr>
          <p:nvPr>
            <p:ph type="title"/>
          </p:nvPr>
        </p:nvSpPr>
        <p:spPr/>
        <p:txBody>
          <a:bodyPr/>
          <a:lstStyle/>
          <a:p>
            <a:r>
              <a:rPr lang="en-US" b="0" i="1" dirty="0">
                <a:solidFill>
                  <a:srgbClr val="000000"/>
                </a:solidFill>
                <a:effectLst/>
                <a:highlight>
                  <a:srgbClr val="FFFFFF"/>
                </a:highlight>
                <a:latin typeface="aktiv-grotesk-std"/>
              </a:rPr>
              <a:t>The Truth as We Know It (#</a:t>
            </a:r>
            <a:r>
              <a:rPr lang="en-US" b="0" i="1" dirty="0" err="1">
                <a:solidFill>
                  <a:srgbClr val="000000"/>
                </a:solidFill>
                <a:effectLst/>
                <a:highlight>
                  <a:srgbClr val="FFFFFF"/>
                </a:highlight>
                <a:latin typeface="aktiv-grotesk-std"/>
              </a:rPr>
              <a:t>thetruth</a:t>
            </a:r>
            <a:r>
              <a:rPr lang="en-US" b="0" i="1" dirty="0">
                <a:solidFill>
                  <a:srgbClr val="000000"/>
                </a:solidFill>
                <a:effectLst/>
                <a:highlight>
                  <a:srgbClr val="FFFFFF"/>
                </a:highlight>
                <a:latin typeface="aktiv-grotesk-std"/>
              </a:rPr>
              <a:t>)</a:t>
            </a:r>
            <a:r>
              <a:rPr lang="en-US" b="0" i="0" dirty="0">
                <a:solidFill>
                  <a:srgbClr val="000000"/>
                </a:solidFill>
                <a:effectLst/>
                <a:highlight>
                  <a:srgbClr val="FFFFFF"/>
                </a:highlight>
                <a:latin typeface="aktiv-grotesk-std"/>
              </a:rPr>
              <a:t>, 2013 - ongoing</a:t>
            </a:r>
            <a:endParaRPr lang="en-US" dirty="0"/>
          </a:p>
        </p:txBody>
      </p:sp>
      <p:sp>
        <p:nvSpPr>
          <p:cNvPr id="4" name="Text Placeholder 3">
            <a:extLst>
              <a:ext uri="{FF2B5EF4-FFF2-40B4-BE49-F238E27FC236}">
                <a16:creationId xmlns:a16="http://schemas.microsoft.com/office/drawing/2014/main" id="{71745411-C882-2DC7-9A11-7F552E361302}"/>
              </a:ext>
            </a:extLst>
          </p:cNvPr>
          <p:cNvSpPr>
            <a:spLocks noGrp="1"/>
          </p:cNvSpPr>
          <p:nvPr>
            <p:ph type="body" sz="half" idx="2"/>
          </p:nvPr>
        </p:nvSpPr>
        <p:spPr/>
        <p:txBody>
          <a:bodyPr/>
          <a:lstStyle/>
          <a:p>
            <a:pPr marL="285750" indent="-285750">
              <a:buFont typeface="Arial" panose="020B0604020202020204" pitchFamily="34" charset="0"/>
              <a:buChar char="•"/>
            </a:pPr>
            <a:r>
              <a:rPr lang="en-US" dirty="0"/>
              <a:t>Variable media work</a:t>
            </a:r>
          </a:p>
          <a:p>
            <a:pPr marL="285750" indent="-285750">
              <a:buFont typeface="Arial" panose="020B0604020202020204" pitchFamily="34" charset="0"/>
              <a:buChar char="•"/>
            </a:pPr>
            <a:r>
              <a:rPr lang="en-US" dirty="0"/>
              <a:t>1,000 statements collected by searching the internet for occurrences of the phrase, “The truth is that...”</a:t>
            </a:r>
          </a:p>
          <a:p>
            <a:pPr marL="285750" indent="-285750">
              <a:buFont typeface="Arial" panose="020B0604020202020204" pitchFamily="34" charset="0"/>
              <a:buChar char="•"/>
            </a:pPr>
            <a:endParaRPr lang="en-US" dirty="0"/>
          </a:p>
        </p:txBody>
      </p:sp>
      <p:pic>
        <p:nvPicPr>
          <p:cNvPr id="3074" name="Picture 2">
            <a:extLst>
              <a:ext uri="{FF2B5EF4-FFF2-40B4-BE49-F238E27FC236}">
                <a16:creationId xmlns:a16="http://schemas.microsoft.com/office/drawing/2014/main" id="{80FD7F44-1A85-DF34-4AA5-4AB712C36D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1623" y="1054316"/>
            <a:ext cx="6229371" cy="4707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3421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98CADF-6F68-BE7C-73F3-5719F17AB2A4}"/>
              </a:ext>
            </a:extLst>
          </p:cNvPr>
          <p:cNvSpPr txBox="1"/>
          <p:nvPr/>
        </p:nvSpPr>
        <p:spPr>
          <a:xfrm>
            <a:off x="863600" y="4836160"/>
            <a:ext cx="10464800" cy="1754326"/>
          </a:xfrm>
          <a:prstGeom prst="rect">
            <a:avLst/>
          </a:prstGeom>
          <a:noFill/>
        </p:spPr>
        <p:txBody>
          <a:bodyPr wrap="square" rtlCol="0">
            <a:spAutoFit/>
          </a:bodyPr>
          <a:lstStyle/>
          <a:p>
            <a:r>
              <a:rPr lang="en-US" dirty="0">
                <a:effectLst/>
                <a:latin typeface=".AppleSystemUIFontMonospaced"/>
              </a:rPr>
              <a:t>25:25 - ...if the panopticon effect is when you don't know you are being watched or not and so behave as if you are then the inverse panopticon effect is when you know you're being watched but act as if you aren't. This is today's surveillance culture exhibitionism in bad faith. The emergence of stack platforms doesn't promise any solution or even distinctions between friend and enemy...</a:t>
            </a:r>
          </a:p>
          <a:p>
            <a:r>
              <a:rPr lang="en-US" dirty="0">
                <a:latin typeface=".AppleSystemUIFontMonospaced"/>
              </a:rPr>
              <a:t>							</a:t>
            </a:r>
            <a:r>
              <a:rPr lang="en-US" dirty="0">
                <a:latin typeface=".AppleSystemUIFontMonospaced"/>
                <a:hlinkClick r:id="rId3"/>
              </a:rPr>
              <a:t>- Benjamin Bratton on ”The Stack”</a:t>
            </a:r>
            <a:endParaRPr lang="en-US" dirty="0">
              <a:effectLst/>
              <a:latin typeface=".AppleSystemUIFontMonospaced"/>
            </a:endParaRPr>
          </a:p>
          <a:p>
            <a:endParaRPr lang="en-US" dirty="0"/>
          </a:p>
        </p:txBody>
      </p:sp>
      <p:pic>
        <p:nvPicPr>
          <p:cNvPr id="6" name="Picture 5">
            <a:hlinkClick r:id="rId3"/>
            <a:extLst>
              <a:ext uri="{FF2B5EF4-FFF2-40B4-BE49-F238E27FC236}">
                <a16:creationId xmlns:a16="http://schemas.microsoft.com/office/drawing/2014/main" id="{0C8EEC90-78C9-7DE3-B232-4C0225CBB726}"/>
              </a:ext>
            </a:extLst>
          </p:cNvPr>
          <p:cNvPicPr>
            <a:picLocks noChangeAspect="1"/>
          </p:cNvPicPr>
          <p:nvPr/>
        </p:nvPicPr>
        <p:blipFill>
          <a:blip r:embed="rId4"/>
          <a:stretch>
            <a:fillRect/>
          </a:stretch>
        </p:blipFill>
        <p:spPr>
          <a:xfrm>
            <a:off x="2209800" y="332105"/>
            <a:ext cx="7772400" cy="4371975"/>
          </a:xfrm>
          <a:prstGeom prst="rect">
            <a:avLst/>
          </a:prstGeom>
        </p:spPr>
      </p:pic>
    </p:spTree>
    <p:extLst>
      <p:ext uri="{BB962C8B-B14F-4D97-AF65-F5344CB8AC3E}">
        <p14:creationId xmlns:p14="http://schemas.microsoft.com/office/powerpoint/2010/main" val="58638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11D43-1B98-CE8D-2E86-9B26326A80DD}"/>
              </a:ext>
            </a:extLst>
          </p:cNvPr>
          <p:cNvSpPr>
            <a:spLocks noGrp="1"/>
          </p:cNvSpPr>
          <p:nvPr>
            <p:ph type="title"/>
          </p:nvPr>
        </p:nvSpPr>
        <p:spPr/>
        <p:txBody>
          <a:bodyPr/>
          <a:lstStyle/>
          <a:p>
            <a:r>
              <a:rPr lang="en-US" dirty="0"/>
              <a:t>My Relation to these artists</a:t>
            </a:r>
          </a:p>
        </p:txBody>
      </p:sp>
      <p:sp>
        <p:nvSpPr>
          <p:cNvPr id="3" name="Content Placeholder 2">
            <a:extLst>
              <a:ext uri="{FF2B5EF4-FFF2-40B4-BE49-F238E27FC236}">
                <a16:creationId xmlns:a16="http://schemas.microsoft.com/office/drawing/2014/main" id="{5E2122A2-14DA-7433-2696-330CA131E2B9}"/>
              </a:ext>
            </a:extLst>
          </p:cNvPr>
          <p:cNvSpPr>
            <a:spLocks noGrp="1"/>
          </p:cNvSpPr>
          <p:nvPr>
            <p:ph idx="1"/>
          </p:nvPr>
        </p:nvSpPr>
        <p:spPr/>
        <p:txBody>
          <a:bodyPr>
            <a:normAutofit/>
          </a:bodyPr>
          <a:lstStyle/>
          <a:p>
            <a:r>
              <a:rPr lang="en-US" sz="2400" dirty="0"/>
              <a:t>Creating interventions between myself and power structures (AI, the Cloud)</a:t>
            </a:r>
          </a:p>
          <a:p>
            <a:r>
              <a:rPr lang="en-US" sz="2400" dirty="0"/>
              <a:t>Collecting information, aggregating it, and altering it to fit my needs.</a:t>
            </a:r>
          </a:p>
          <a:p>
            <a:r>
              <a:rPr lang="en-US" sz="2400" dirty="0"/>
              <a:t>Variable media – creating conceptual works that can be adapted, tuned, recreated by others, and shared in a multitude of ways.</a:t>
            </a:r>
          </a:p>
          <a:p>
            <a:pPr lvl="1"/>
            <a:r>
              <a:rPr lang="en-US" dirty="0"/>
              <a:t>Connection to the Fluxus movement and the Event score</a:t>
            </a:r>
          </a:p>
          <a:p>
            <a:r>
              <a:rPr lang="en-US" sz="2400" dirty="0"/>
              <a:t>Social Conditions – I am living during the same time as these contemporary artists, so their ideas are very present to me</a:t>
            </a:r>
          </a:p>
          <a:p>
            <a:pPr lvl="1"/>
            <a:r>
              <a:rPr lang="en-US" dirty="0"/>
              <a:t>Power structures relating to the ownership of data</a:t>
            </a:r>
          </a:p>
          <a:p>
            <a:r>
              <a:rPr lang="en-US" sz="2400" dirty="0"/>
              <a:t>Extending the work – Utilizing AI and operating from the perspective of a digital native</a:t>
            </a:r>
          </a:p>
          <a:p>
            <a:pPr lvl="1"/>
            <a:endParaRPr lang="en-US" dirty="0"/>
          </a:p>
        </p:txBody>
      </p:sp>
    </p:spTree>
    <p:extLst>
      <p:ext uri="{BB962C8B-B14F-4D97-AF65-F5344CB8AC3E}">
        <p14:creationId xmlns:p14="http://schemas.microsoft.com/office/powerpoint/2010/main" val="2146229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8C049-C3D0-9E53-C6AC-90BE810DD0DB}"/>
              </a:ext>
            </a:extLst>
          </p:cNvPr>
          <p:cNvSpPr>
            <a:spLocks noGrp="1"/>
          </p:cNvSpPr>
          <p:nvPr>
            <p:ph type="title"/>
          </p:nvPr>
        </p:nvSpPr>
        <p:spPr/>
        <p:txBody>
          <a:bodyPr/>
          <a:lstStyle/>
          <a:p>
            <a:r>
              <a:rPr lang="en-US" dirty="0"/>
              <a:t>Bibliography</a:t>
            </a:r>
          </a:p>
        </p:txBody>
      </p:sp>
      <p:sp>
        <p:nvSpPr>
          <p:cNvPr id="3" name="Content Placeholder 2">
            <a:extLst>
              <a:ext uri="{FF2B5EF4-FFF2-40B4-BE49-F238E27FC236}">
                <a16:creationId xmlns:a16="http://schemas.microsoft.com/office/drawing/2014/main" id="{DE1F20F7-79EE-EE60-DEC2-D71C075A213C}"/>
              </a:ext>
            </a:extLst>
          </p:cNvPr>
          <p:cNvSpPr>
            <a:spLocks noGrp="1"/>
          </p:cNvSpPr>
          <p:nvPr>
            <p:ph idx="1"/>
          </p:nvPr>
        </p:nvSpPr>
        <p:spPr/>
        <p:txBody>
          <a:bodyPr>
            <a:normAutofit/>
          </a:bodyPr>
          <a:lstStyle/>
          <a:p>
            <a:pPr marL="0" indent="0">
              <a:buNone/>
            </a:pPr>
            <a:r>
              <a:rPr lang="en-US" sz="1200" i="1" dirty="0">
                <a:effectLst/>
              </a:rPr>
              <a:t>Art of Surveillance</a:t>
            </a:r>
            <a:r>
              <a:rPr lang="en-US" sz="1200" dirty="0">
                <a:effectLst/>
              </a:rPr>
              <a:t>. Directed by </a:t>
            </a:r>
            <a:r>
              <a:rPr lang="en-US" sz="1200" dirty="0" err="1">
                <a:effectLst/>
              </a:rPr>
              <a:t>PopTech</a:t>
            </a:r>
            <a:r>
              <a:rPr lang="en-US" sz="1200" dirty="0">
                <a:effectLst/>
              </a:rPr>
              <a:t>, 2015. </a:t>
            </a:r>
            <a:r>
              <a:rPr lang="en-US" sz="1200" i="1" dirty="0">
                <a:effectLst/>
              </a:rPr>
              <a:t>YouTube</a:t>
            </a:r>
            <a:r>
              <a:rPr lang="en-US" sz="1200" dirty="0">
                <a:effectLst/>
              </a:rPr>
              <a:t>, </a:t>
            </a:r>
            <a:r>
              <a:rPr lang="en-US" sz="1200" dirty="0">
                <a:effectLst/>
                <a:hlinkClick r:id="rId2"/>
              </a:rPr>
              <a:t>https://www.youtube.com/watch?v=Eh0Xjo1gPQk</a:t>
            </a:r>
            <a:r>
              <a:rPr lang="en-US" sz="1200" dirty="0">
                <a:effectLst/>
              </a:rPr>
              <a:t>.</a:t>
            </a:r>
          </a:p>
          <a:p>
            <a:pPr marL="0" indent="0">
              <a:buNone/>
            </a:pPr>
            <a:r>
              <a:rPr lang="en-US" sz="1200" dirty="0">
                <a:effectLst/>
              </a:rPr>
              <a:t>Discenza, Anthony. “Anthony Discenza: Host.” </a:t>
            </a:r>
            <a:r>
              <a:rPr lang="en-US" sz="1200" i="1" dirty="0">
                <a:effectLst/>
              </a:rPr>
              <a:t>Leonardo</a:t>
            </a:r>
            <a:r>
              <a:rPr lang="en-US" sz="1200" dirty="0">
                <a:effectLst/>
              </a:rPr>
              <a:t>, vol. 40, no. 1, pp. 11–11.</a:t>
            </a:r>
          </a:p>
          <a:p>
            <a:pPr marL="0" indent="0">
              <a:buNone/>
            </a:pPr>
            <a:r>
              <a:rPr lang="en-US" sz="1200" dirty="0">
                <a:effectLst/>
              </a:rPr>
              <a:t>Helfand, Glen. “Anthony Discenza.” </a:t>
            </a:r>
            <a:r>
              <a:rPr lang="en-US" sz="1200" i="1" dirty="0" err="1">
                <a:effectLst/>
              </a:rPr>
              <a:t>Artforum</a:t>
            </a:r>
            <a:r>
              <a:rPr lang="en-US" sz="1200" i="1" dirty="0">
                <a:effectLst/>
              </a:rPr>
              <a:t> International</a:t>
            </a:r>
            <a:r>
              <a:rPr lang="en-US" sz="1200" dirty="0">
                <a:effectLst/>
              </a:rPr>
              <a:t>, vol. 48, no. 7, Mar. 2010, p. 24. Gale In Context: Biography.</a:t>
            </a:r>
          </a:p>
          <a:p>
            <a:pPr marL="0" indent="0">
              <a:buNone/>
            </a:pPr>
            <a:r>
              <a:rPr lang="en-US" sz="1200" dirty="0" err="1">
                <a:effectLst/>
              </a:rPr>
              <a:t>Magid</a:t>
            </a:r>
            <a:r>
              <a:rPr lang="en-US" sz="1200" dirty="0">
                <a:effectLst/>
              </a:rPr>
              <a:t>, Jill. </a:t>
            </a:r>
            <a:r>
              <a:rPr lang="en-US" sz="1200" i="1" dirty="0">
                <a:effectLst/>
              </a:rPr>
              <a:t>Evidence Locker | Jill </a:t>
            </a:r>
            <a:r>
              <a:rPr lang="en-US" sz="1200" i="1" dirty="0" err="1">
                <a:effectLst/>
              </a:rPr>
              <a:t>Magid</a:t>
            </a:r>
            <a:r>
              <a:rPr lang="en-US" sz="1200" dirty="0">
                <a:effectLst/>
              </a:rPr>
              <a:t>. </a:t>
            </a:r>
            <a:r>
              <a:rPr lang="en-US" sz="1200" dirty="0">
                <a:effectLst/>
                <a:hlinkClick r:id="rId3"/>
              </a:rPr>
              <a:t>https://www.jillmagid.com/projects/evidence-locker-2</a:t>
            </a:r>
            <a:r>
              <a:rPr lang="en-US" sz="1200" dirty="0">
                <a:effectLst/>
              </a:rPr>
              <a:t>. Accessed 25 June 2024.</a:t>
            </a:r>
          </a:p>
          <a:p>
            <a:pPr marL="0" indent="0">
              <a:buNone/>
            </a:pPr>
            <a:r>
              <a:rPr lang="en-US" sz="1200" dirty="0">
                <a:effectLst/>
              </a:rPr>
              <a:t>---. </a:t>
            </a:r>
            <a:r>
              <a:rPr lang="en-US" sz="1200" i="1" dirty="0">
                <a:effectLst/>
              </a:rPr>
              <a:t>One Cycle of Memory in the City of L | Jill </a:t>
            </a:r>
            <a:r>
              <a:rPr lang="en-US" sz="1200" i="1" dirty="0" err="1">
                <a:effectLst/>
              </a:rPr>
              <a:t>Magid</a:t>
            </a:r>
            <a:r>
              <a:rPr lang="en-US" sz="1200" dirty="0">
                <a:effectLst/>
              </a:rPr>
              <a:t>. </a:t>
            </a:r>
            <a:r>
              <a:rPr lang="en-US" sz="1200" dirty="0">
                <a:effectLst/>
                <a:hlinkClick r:id="rId4"/>
              </a:rPr>
              <a:t>https://www.jillmagid.com/books/one-cycle-of-memory-in-the-city-of-l</a:t>
            </a:r>
            <a:r>
              <a:rPr lang="en-US" sz="1200" dirty="0">
                <a:effectLst/>
              </a:rPr>
              <a:t>. Accessed 25 June 2024.</a:t>
            </a:r>
          </a:p>
          <a:p>
            <a:pPr marL="0" indent="0">
              <a:buNone/>
            </a:pPr>
            <a:r>
              <a:rPr lang="en-US" sz="1200" dirty="0" err="1">
                <a:effectLst/>
              </a:rPr>
              <a:t>Magid</a:t>
            </a:r>
            <a:r>
              <a:rPr lang="en-US" sz="1200" dirty="0">
                <a:effectLst/>
              </a:rPr>
              <a:t>, Jill, and Miriam </a:t>
            </a:r>
            <a:r>
              <a:rPr lang="en-US" sz="1200" dirty="0" err="1">
                <a:effectLst/>
              </a:rPr>
              <a:t>Perier</a:t>
            </a:r>
            <a:r>
              <a:rPr lang="en-US" sz="1200" dirty="0">
                <a:effectLst/>
              </a:rPr>
              <a:t>. “« Look !» About Jill </a:t>
            </a:r>
            <a:r>
              <a:rPr lang="en-US" sz="1200" dirty="0" err="1">
                <a:effectLst/>
              </a:rPr>
              <a:t>Magid’s</a:t>
            </a:r>
            <a:r>
              <a:rPr lang="en-US" sz="1200" dirty="0">
                <a:effectLst/>
              </a:rPr>
              <a:t> Work on </a:t>
            </a:r>
            <a:r>
              <a:rPr lang="en-US" sz="1200" dirty="0" err="1">
                <a:effectLst/>
              </a:rPr>
              <a:t>Surveilance</a:t>
            </a:r>
            <a:r>
              <a:rPr lang="en-US" sz="1200" dirty="0">
                <a:effectLst/>
              </a:rPr>
              <a:t> and Security Tools.” </a:t>
            </a:r>
            <a:r>
              <a:rPr lang="en-US" sz="1200" i="1" dirty="0">
                <a:effectLst/>
              </a:rPr>
              <a:t>Cultures &amp; </a:t>
            </a:r>
            <a:r>
              <a:rPr lang="en-US" sz="1200" i="1" dirty="0" err="1">
                <a:effectLst/>
              </a:rPr>
              <a:t>Conflits</a:t>
            </a:r>
            <a:r>
              <a:rPr lang="en-US" sz="1200" dirty="0">
                <a:effectLst/>
              </a:rPr>
              <a:t>, Mar. 2008. </a:t>
            </a:r>
            <a:r>
              <a:rPr lang="en-US" sz="1200" i="1" dirty="0" err="1">
                <a:effectLst/>
              </a:rPr>
              <a:t>DOI.org</a:t>
            </a:r>
            <a:r>
              <a:rPr lang="en-US" sz="1200" i="1" dirty="0">
                <a:effectLst/>
              </a:rPr>
              <a:t> (</a:t>
            </a:r>
            <a:r>
              <a:rPr lang="en-US" sz="1200" i="1" dirty="0" err="1">
                <a:effectLst/>
              </a:rPr>
              <a:t>Crossref</a:t>
            </a:r>
            <a:r>
              <a:rPr lang="en-US" sz="1200" i="1" dirty="0">
                <a:effectLst/>
              </a:rPr>
              <a:t>)</a:t>
            </a:r>
            <a:r>
              <a:rPr lang="en-US" sz="1200" dirty="0">
                <a:effectLst/>
              </a:rPr>
              <a:t>, </a:t>
            </a:r>
            <a:r>
              <a:rPr lang="en-US" sz="1200" dirty="0">
                <a:effectLst/>
                <a:hlinkClick r:id="rId5"/>
              </a:rPr>
              <a:t>https://doi.org/10.4000/conflits.2853</a:t>
            </a:r>
            <a:r>
              <a:rPr lang="en-US" sz="1200" dirty="0">
                <a:effectLst/>
              </a:rPr>
              <a:t>.</a:t>
            </a:r>
          </a:p>
          <a:p>
            <a:pPr marL="0" indent="0">
              <a:buNone/>
            </a:pPr>
            <a:r>
              <a:rPr lang="en-US" sz="1200" i="1" dirty="0">
                <a:effectLst/>
              </a:rPr>
              <a:t>The Stack We Have and The Stack To Come | Benjamin Bratton |  2016 Gray Area Festival</a:t>
            </a:r>
            <a:r>
              <a:rPr lang="en-US" sz="1200" dirty="0">
                <a:effectLst/>
              </a:rPr>
              <a:t>. Directed by Gray Area, 2018. </a:t>
            </a:r>
            <a:r>
              <a:rPr lang="en-US" sz="1200" i="1" dirty="0">
                <a:effectLst/>
              </a:rPr>
              <a:t>YouTube</a:t>
            </a:r>
            <a:r>
              <a:rPr lang="en-US" sz="1200" dirty="0">
                <a:effectLst/>
              </a:rPr>
              <a:t>, </a:t>
            </a:r>
            <a:r>
              <a:rPr lang="en-US" sz="1200" dirty="0">
                <a:effectLst/>
                <a:hlinkClick r:id="rId6"/>
              </a:rPr>
              <a:t>https://www.youtube.com/watch?v=HRiAF6ILpxw</a:t>
            </a:r>
            <a:r>
              <a:rPr lang="en-US" sz="1200" dirty="0">
                <a:effectLst/>
              </a:rPr>
              <a:t>.</a:t>
            </a:r>
          </a:p>
          <a:p>
            <a:pPr marL="0" indent="0">
              <a:buNone/>
            </a:pPr>
            <a:r>
              <a:rPr lang="en-US" sz="1200" i="1" dirty="0">
                <a:effectLst/>
              </a:rPr>
              <a:t>Tony Discenza, Interviewed by David </a:t>
            </a:r>
            <a:r>
              <a:rPr lang="en-US" sz="1200" i="1" dirty="0" err="1">
                <a:effectLst/>
              </a:rPr>
              <a:t>Kasprzak</a:t>
            </a:r>
            <a:r>
              <a:rPr lang="en-US" sz="1200" dirty="0">
                <a:effectLst/>
              </a:rPr>
              <a:t>. Directed by KADIST, 2012. </a:t>
            </a:r>
            <a:r>
              <a:rPr lang="en-US" sz="1200" i="1" dirty="0">
                <a:effectLst/>
              </a:rPr>
              <a:t>Vimeo</a:t>
            </a:r>
            <a:r>
              <a:rPr lang="en-US" sz="1200" dirty="0">
                <a:effectLst/>
              </a:rPr>
              <a:t>, </a:t>
            </a:r>
            <a:r>
              <a:rPr lang="en-US" sz="1200" dirty="0">
                <a:effectLst/>
                <a:hlinkClick r:id="rId7"/>
              </a:rPr>
              <a:t>https://vimeo.com/52046842</a:t>
            </a:r>
            <a:r>
              <a:rPr lang="en-US" sz="1200" dirty="0">
                <a:effectLst/>
              </a:rPr>
              <a:t>.</a:t>
            </a:r>
          </a:p>
          <a:p>
            <a:pPr marL="0" indent="0">
              <a:buNone/>
            </a:pPr>
            <a:r>
              <a:rPr lang="en-US" sz="1200" dirty="0">
                <a:effectLst/>
              </a:rPr>
              <a:t>Watlington, Emily. “Meet The Artists Who Double as Investigators, Revealing ‘Public Secrets.’” </a:t>
            </a:r>
            <a:r>
              <a:rPr lang="en-US" sz="1200" i="1" dirty="0" err="1">
                <a:effectLst/>
              </a:rPr>
              <a:t>ARTnews.Com</a:t>
            </a:r>
            <a:r>
              <a:rPr lang="en-US" sz="1200" dirty="0">
                <a:effectLst/>
              </a:rPr>
              <a:t>, 1 Mar. 2023, </a:t>
            </a:r>
            <a:r>
              <a:rPr lang="en-US" sz="1200" dirty="0">
                <a:effectLst/>
                <a:hlinkClick r:id="rId8"/>
              </a:rPr>
              <a:t>https://www.artnews.com/art-in-america/interviews/artist-investigators-jill-magid-lawrence-abu-hamdan-crystal-z-campbell-1234659223/</a:t>
            </a:r>
            <a:r>
              <a:rPr lang="en-US" sz="1200" dirty="0">
                <a:effectLst/>
              </a:rPr>
              <a:t>.</a:t>
            </a:r>
          </a:p>
          <a:p>
            <a:pPr marL="0" indent="0">
              <a:buNone/>
            </a:pPr>
            <a:endParaRPr lang="en-US" sz="1800" dirty="0"/>
          </a:p>
        </p:txBody>
      </p:sp>
    </p:spTree>
    <p:extLst>
      <p:ext uri="{BB962C8B-B14F-4D97-AF65-F5344CB8AC3E}">
        <p14:creationId xmlns:p14="http://schemas.microsoft.com/office/powerpoint/2010/main" val="40991109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78</TotalTime>
  <Words>1081</Words>
  <Application>Microsoft Macintosh PowerPoint</Application>
  <PresentationFormat>Widescreen</PresentationFormat>
  <Paragraphs>63</Paragraphs>
  <Slides>8</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.AppleSystemUIFontMonospaced</vt:lpstr>
      <vt:lpstr>aktiv-grotesk-std</vt:lpstr>
      <vt:lpstr>Aptos</vt:lpstr>
      <vt:lpstr>Aptos Display</vt:lpstr>
      <vt:lpstr>Arial</vt:lpstr>
      <vt:lpstr>Avenir LT W01 55 Roman</vt:lpstr>
      <vt:lpstr>Office Theme</vt:lpstr>
      <vt:lpstr>Artist Presentation</vt:lpstr>
      <vt:lpstr>Jill Magid</vt:lpstr>
      <vt:lpstr>Evidence Locker (2004)</vt:lpstr>
      <vt:lpstr>Anthony Discenza</vt:lpstr>
      <vt:lpstr>The Truth as We Know It (#thetruth), 2013 - ongoing</vt:lpstr>
      <vt:lpstr>PowerPoint Presentation</vt:lpstr>
      <vt:lpstr>My Relation to these artists</vt:lpstr>
      <vt:lpstr>Bibliography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Artist Presentation</dc:title>
  <dc:creator>Lewis, Kenna (lewis2mp)</dc:creator>
  <cp:lastModifiedBy>Lewis, Kenna (lewis2mp)</cp:lastModifiedBy>
  <cp:revision>2</cp:revision>
  <dcterms:created xsi:type="dcterms:W3CDTF">2024-06-25T13:13:36Z</dcterms:created>
  <dcterms:modified xsi:type="dcterms:W3CDTF">2024-06-25T14:35:36Z</dcterms:modified>
</cp:coreProperties>
</file>