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47"/>
  </p:notesMasterIdLst>
  <p:sldIdLst>
    <p:sldId id="300" r:id="rId5"/>
    <p:sldId id="314" r:id="rId6"/>
    <p:sldId id="271" r:id="rId7"/>
    <p:sldId id="317" r:id="rId8"/>
    <p:sldId id="319" r:id="rId9"/>
    <p:sldId id="292" r:id="rId10"/>
    <p:sldId id="315" r:id="rId11"/>
    <p:sldId id="323" r:id="rId12"/>
    <p:sldId id="322" r:id="rId13"/>
    <p:sldId id="318" r:id="rId14"/>
    <p:sldId id="267" r:id="rId15"/>
    <p:sldId id="266" r:id="rId16"/>
    <p:sldId id="295" r:id="rId17"/>
    <p:sldId id="268" r:id="rId18"/>
    <p:sldId id="270" r:id="rId19"/>
    <p:sldId id="293" r:id="rId20"/>
    <p:sldId id="269" r:id="rId21"/>
    <p:sldId id="272" r:id="rId22"/>
    <p:sldId id="280" r:id="rId23"/>
    <p:sldId id="273" r:id="rId24"/>
    <p:sldId id="274" r:id="rId25"/>
    <p:sldId id="275" r:id="rId26"/>
    <p:sldId id="277" r:id="rId27"/>
    <p:sldId id="279" r:id="rId28"/>
    <p:sldId id="278" r:id="rId29"/>
    <p:sldId id="296" r:id="rId30"/>
    <p:sldId id="291" r:id="rId31"/>
    <p:sldId id="298" r:id="rId32"/>
    <p:sldId id="311" r:id="rId33"/>
    <p:sldId id="302" r:id="rId34"/>
    <p:sldId id="303" r:id="rId35"/>
    <p:sldId id="304" r:id="rId36"/>
    <p:sldId id="305" r:id="rId37"/>
    <p:sldId id="306" r:id="rId38"/>
    <p:sldId id="313" r:id="rId39"/>
    <p:sldId id="307" r:id="rId40"/>
    <p:sldId id="308" r:id="rId41"/>
    <p:sldId id="312" r:id="rId42"/>
    <p:sldId id="321" r:id="rId43"/>
    <p:sldId id="320" r:id="rId44"/>
    <p:sldId id="309" r:id="rId45"/>
    <p:sldId id="31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6" autoAdjust="0"/>
    <p:restoredTop sz="93284" autoAdjust="0"/>
  </p:normalViewPr>
  <p:slideViewPr>
    <p:cSldViewPr>
      <p:cViewPr varScale="1">
        <p:scale>
          <a:sx n="102" d="100"/>
          <a:sy n="102" d="100"/>
        </p:scale>
        <p:origin x="-90" y="-102"/>
      </p:cViewPr>
      <p:guideLst>
        <p:guide orient="horz" pos="2160"/>
        <p:guide pos="288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1C865-6B8A-4E27-90CC-098616255C72}" type="datetimeFigureOut">
              <a:rPr lang="en-GB" smtClean="0"/>
              <a:t>27/11/2014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880C2A-7D0A-468E-87D6-2A0BB4D19BF1}" type="slidenum">
              <a:rPr lang="en-GB" smtClean="0"/>
              <a:t>‹#›</a:t>
            </a:fld>
            <a:endParaRPr lang="en-GB"/>
          </a:p>
        </p:txBody>
      </p:sp>
    </p:spTree>
    <p:extLst>
      <p:ext uri="{BB962C8B-B14F-4D97-AF65-F5344CB8AC3E}">
        <p14:creationId xmlns:p14="http://schemas.microsoft.com/office/powerpoint/2010/main" val="124931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532E1E9-52B3-4890-B464-72D60F102268}" type="slidenum">
              <a:rPr lang="en-GB" smtClean="0"/>
              <a:t>1</a:t>
            </a:fld>
            <a:endParaRPr lang="en-GB"/>
          </a:p>
        </p:txBody>
      </p:sp>
      <p:sp>
        <p:nvSpPr>
          <p:cNvPr id="5" name="Header Placeholder 4"/>
          <p:cNvSpPr>
            <a:spLocks noGrp="1"/>
          </p:cNvSpPr>
          <p:nvPr>
            <p:ph type="hdr" sz="quarter" idx="11"/>
          </p:nvPr>
        </p:nvSpPr>
        <p:spPr/>
        <p:txBody>
          <a:bodyPr/>
          <a:lstStyle/>
          <a:p>
            <a:r>
              <a:rPr lang="en-GB" smtClean="0"/>
              <a:t>ISBN Code Generator - Task 3</a:t>
            </a:r>
            <a:endParaRPr lang="en-GB"/>
          </a:p>
        </p:txBody>
      </p:sp>
    </p:spTree>
    <p:extLst>
      <p:ext uri="{BB962C8B-B14F-4D97-AF65-F5344CB8AC3E}">
        <p14:creationId xmlns:p14="http://schemas.microsoft.com/office/powerpoint/2010/main" val="149525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2880C2A-7D0A-468E-87D6-2A0BB4D19BF1}" type="slidenum">
              <a:rPr lang="en-GB" smtClean="0"/>
              <a:t>28</a:t>
            </a:fld>
            <a:endParaRPr lang="en-GB"/>
          </a:p>
        </p:txBody>
      </p:sp>
    </p:spTree>
    <p:extLst>
      <p:ext uri="{BB962C8B-B14F-4D97-AF65-F5344CB8AC3E}">
        <p14:creationId xmlns:p14="http://schemas.microsoft.com/office/powerpoint/2010/main" val="2621622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Done!</a:t>
            </a:r>
            <a:endParaRPr lang="en-GB" dirty="0"/>
          </a:p>
        </p:txBody>
      </p:sp>
      <p:sp>
        <p:nvSpPr>
          <p:cNvPr id="4" name="Header Placeholder 3"/>
          <p:cNvSpPr>
            <a:spLocks noGrp="1"/>
          </p:cNvSpPr>
          <p:nvPr>
            <p:ph type="hdr" sz="quarter" idx="10"/>
          </p:nvPr>
        </p:nvSpPr>
        <p:spPr/>
        <p:txBody>
          <a:bodyPr/>
          <a:lstStyle/>
          <a:p>
            <a:r>
              <a:rPr lang="en-GB" smtClean="0"/>
              <a:t>ISBN Code Generator - Task 3</a:t>
            </a:r>
            <a:endParaRPr lang="en-GB"/>
          </a:p>
        </p:txBody>
      </p:sp>
      <p:sp>
        <p:nvSpPr>
          <p:cNvPr id="5" name="Slide Number Placeholder 4"/>
          <p:cNvSpPr>
            <a:spLocks noGrp="1"/>
          </p:cNvSpPr>
          <p:nvPr>
            <p:ph type="sldNum" sz="quarter" idx="11"/>
          </p:nvPr>
        </p:nvSpPr>
        <p:spPr/>
        <p:txBody>
          <a:bodyPr/>
          <a:lstStyle/>
          <a:p>
            <a:fld id="{2532E1E9-52B3-4890-B464-72D60F102268}" type="slidenum">
              <a:rPr lang="en-GB" smtClean="0"/>
              <a:t>42</a:t>
            </a:fld>
            <a:endParaRPr lang="en-GB"/>
          </a:p>
        </p:txBody>
      </p:sp>
    </p:spTree>
    <p:extLst>
      <p:ext uri="{BB962C8B-B14F-4D97-AF65-F5344CB8AC3E}">
        <p14:creationId xmlns:p14="http://schemas.microsoft.com/office/powerpoint/2010/main" val="47952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7704E79-86B6-46DA-9F51-A80B6FCD2CBB}" type="slidenum">
              <a:rPr lang="en-GB" smtClean="0"/>
              <a:t>‹#›</a:t>
            </a:fld>
            <a:endParaRPr lang="en-GB" dirty="0"/>
          </a:p>
        </p:txBody>
      </p:sp>
    </p:spTree>
    <p:extLst>
      <p:ext uri="{BB962C8B-B14F-4D97-AF65-F5344CB8AC3E}">
        <p14:creationId xmlns:p14="http://schemas.microsoft.com/office/powerpoint/2010/main" val="297518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7704E79-86B6-46DA-9F51-A80B6FCD2CBB}" type="slidenum">
              <a:rPr lang="en-GB" smtClean="0"/>
              <a:t>‹#›</a:t>
            </a:fld>
            <a:endParaRPr lang="en-GB" dirty="0"/>
          </a:p>
        </p:txBody>
      </p:sp>
    </p:spTree>
    <p:extLst>
      <p:ext uri="{BB962C8B-B14F-4D97-AF65-F5344CB8AC3E}">
        <p14:creationId xmlns:p14="http://schemas.microsoft.com/office/powerpoint/2010/main" val="139603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7704E79-86B6-46DA-9F51-A80B6FCD2CBB}" type="slidenum">
              <a:rPr lang="en-GB" smtClean="0"/>
              <a:t>‹#›</a:t>
            </a:fld>
            <a:endParaRPr lang="en-GB" dirty="0"/>
          </a:p>
        </p:txBody>
      </p:sp>
    </p:spTree>
    <p:extLst>
      <p:ext uri="{BB962C8B-B14F-4D97-AF65-F5344CB8AC3E}">
        <p14:creationId xmlns:p14="http://schemas.microsoft.com/office/powerpoint/2010/main" val="177580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7704E79-86B6-46DA-9F51-A80B6FCD2CBB}" type="slidenum">
              <a:rPr lang="en-GB" smtClean="0"/>
              <a:t>‹#›</a:t>
            </a:fld>
            <a:endParaRPr lang="en-GB" dirty="0"/>
          </a:p>
        </p:txBody>
      </p:sp>
    </p:spTree>
    <p:extLst>
      <p:ext uri="{BB962C8B-B14F-4D97-AF65-F5344CB8AC3E}">
        <p14:creationId xmlns:p14="http://schemas.microsoft.com/office/powerpoint/2010/main" val="288149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7704E79-86B6-46DA-9F51-A80B6FCD2CBB}" type="slidenum">
              <a:rPr lang="en-GB" smtClean="0"/>
              <a:t>‹#›</a:t>
            </a:fld>
            <a:endParaRPr lang="en-GB" dirty="0"/>
          </a:p>
        </p:txBody>
      </p:sp>
    </p:spTree>
    <p:extLst>
      <p:ext uri="{BB962C8B-B14F-4D97-AF65-F5344CB8AC3E}">
        <p14:creationId xmlns:p14="http://schemas.microsoft.com/office/powerpoint/2010/main" val="377898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7704E79-86B6-46DA-9F51-A80B6FCD2CBB}" type="slidenum">
              <a:rPr lang="en-GB" smtClean="0"/>
              <a:t>‹#›</a:t>
            </a:fld>
            <a:endParaRPr lang="en-GB" dirty="0"/>
          </a:p>
        </p:txBody>
      </p:sp>
    </p:spTree>
    <p:extLst>
      <p:ext uri="{BB962C8B-B14F-4D97-AF65-F5344CB8AC3E}">
        <p14:creationId xmlns:p14="http://schemas.microsoft.com/office/powerpoint/2010/main" val="249100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7704E79-86B6-46DA-9F51-A80B6FCD2CBB}" type="slidenum">
              <a:rPr lang="en-GB" smtClean="0"/>
              <a:t>‹#›</a:t>
            </a:fld>
            <a:endParaRPr lang="en-GB" dirty="0"/>
          </a:p>
        </p:txBody>
      </p:sp>
    </p:spTree>
    <p:extLst>
      <p:ext uri="{BB962C8B-B14F-4D97-AF65-F5344CB8AC3E}">
        <p14:creationId xmlns:p14="http://schemas.microsoft.com/office/powerpoint/2010/main" val="191369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7704E79-86B6-46DA-9F51-A80B6FCD2CBB}" type="slidenum">
              <a:rPr lang="en-GB" smtClean="0"/>
              <a:t>‹#›</a:t>
            </a:fld>
            <a:endParaRPr lang="en-GB" dirty="0"/>
          </a:p>
        </p:txBody>
      </p:sp>
    </p:spTree>
    <p:extLst>
      <p:ext uri="{BB962C8B-B14F-4D97-AF65-F5344CB8AC3E}">
        <p14:creationId xmlns:p14="http://schemas.microsoft.com/office/powerpoint/2010/main" val="266233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7704E79-86B6-46DA-9F51-A80B6FCD2CBB}" type="slidenum">
              <a:rPr lang="en-GB" smtClean="0"/>
              <a:t>‹#›</a:t>
            </a:fld>
            <a:endParaRPr lang="en-GB" dirty="0"/>
          </a:p>
        </p:txBody>
      </p:sp>
    </p:spTree>
    <p:extLst>
      <p:ext uri="{BB962C8B-B14F-4D97-AF65-F5344CB8AC3E}">
        <p14:creationId xmlns:p14="http://schemas.microsoft.com/office/powerpoint/2010/main" val="376415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7704E79-86B6-46DA-9F51-A80B6FCD2CBB}" type="slidenum">
              <a:rPr lang="en-GB" smtClean="0"/>
              <a:t>‹#›</a:t>
            </a:fld>
            <a:endParaRPr lang="en-GB"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412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D2A1929-58FB-49BD-AC4C-96F52ADC922C}" type="datetimeFigureOut">
              <a:rPr lang="en-GB" smtClean="0"/>
              <a:t>27/11/2014</a:t>
            </a:fld>
            <a:endParaRPr lang="en-GB" dirty="0"/>
          </a:p>
        </p:txBody>
      </p:sp>
      <p:sp>
        <p:nvSpPr>
          <p:cNvPr id="9" name="Slide Number Placeholder 8"/>
          <p:cNvSpPr>
            <a:spLocks noGrp="1"/>
          </p:cNvSpPr>
          <p:nvPr>
            <p:ph type="sldNum" sz="quarter" idx="11"/>
          </p:nvPr>
        </p:nvSpPr>
        <p:spPr/>
        <p:txBody>
          <a:bodyPr/>
          <a:lstStyle/>
          <a:p>
            <a:fld id="{17704E79-86B6-46DA-9F51-A80B6FCD2CBB}" type="slidenum">
              <a:rPr lang="en-GB" smtClean="0"/>
              <a:t>‹#›</a:t>
            </a:fld>
            <a:endParaRPr lang="en-GB" dirty="0"/>
          </a:p>
        </p:txBody>
      </p:sp>
      <p:sp>
        <p:nvSpPr>
          <p:cNvPr id="10" name="Footer Placeholder 9"/>
          <p:cNvSpPr>
            <a:spLocks noGrp="1"/>
          </p:cNvSpPr>
          <p:nvPr>
            <p:ph type="ftr" sz="quarter" idx="12"/>
          </p:nvPr>
        </p:nvSpPr>
        <p:spPr/>
        <p:txBody>
          <a:bodyPr/>
          <a:lstStyle/>
          <a:p>
            <a:endParaRPr lang="en-GB" dirty="0"/>
          </a:p>
        </p:txBody>
      </p:sp>
    </p:spTree>
    <p:extLst>
      <p:ext uri="{BB962C8B-B14F-4D97-AF65-F5344CB8AC3E}">
        <p14:creationId xmlns:p14="http://schemas.microsoft.com/office/powerpoint/2010/main" val="190569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7704E79-86B6-46DA-9F51-A80B6FCD2CBB}" type="slidenum">
              <a:rPr lang="en-GB" smtClean="0"/>
              <a:t>‹#›</a:t>
            </a:fld>
            <a:endParaRPr lang="en-GB"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D2A1929-58FB-49BD-AC4C-96F52ADC922C}" type="datetimeFigureOut">
              <a:rPr lang="en-GB" smtClean="0"/>
              <a:t>27/11/2014</a:t>
            </a:fld>
            <a:endParaRPr lang="en-GB" dirty="0"/>
          </a:p>
        </p:txBody>
      </p:sp>
    </p:spTree>
    <p:extLst>
      <p:ext uri="{BB962C8B-B14F-4D97-AF65-F5344CB8AC3E}">
        <p14:creationId xmlns:p14="http://schemas.microsoft.com/office/powerpoint/2010/main" val="130488875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xda-developers.com/wp-content/uploads/2013/12/python.pn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xda-developers.com/wp-content/uploads/2013/12/python.png" TargetMode="Externa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0"/>
            <a:ext cx="7543800" cy="2593975"/>
          </a:xfrm>
        </p:spPr>
        <p:txBody>
          <a:bodyPr/>
          <a:lstStyle/>
          <a:p>
            <a:r>
              <a:rPr lang="en-GB" dirty="0" smtClean="0"/>
              <a:t>Computing GCSE CA </a:t>
            </a:r>
            <a:endParaRPr lang="en-GB" dirty="0"/>
          </a:p>
        </p:txBody>
      </p:sp>
      <p:sp>
        <p:nvSpPr>
          <p:cNvPr id="3" name="Subtitle 2"/>
          <p:cNvSpPr>
            <a:spLocks noGrp="1"/>
          </p:cNvSpPr>
          <p:nvPr>
            <p:ph type="subTitle" idx="1"/>
          </p:nvPr>
        </p:nvSpPr>
        <p:spPr>
          <a:xfrm>
            <a:off x="1115616" y="2636912"/>
            <a:ext cx="6461760" cy="1066800"/>
          </a:xfrm>
        </p:spPr>
        <p:txBody>
          <a:bodyPr>
            <a:normAutofit/>
          </a:bodyPr>
          <a:lstStyle/>
          <a:p>
            <a:r>
              <a:rPr lang="en-GB" dirty="0" smtClean="0">
                <a:solidFill>
                  <a:schemeClr val="tx1"/>
                </a:solidFill>
              </a:rPr>
              <a:t>Task 1 - A453 – Currency Converter</a:t>
            </a:r>
          </a:p>
          <a:p>
            <a:r>
              <a:rPr lang="en-GB" dirty="0" smtClean="0">
                <a:solidFill>
                  <a:schemeClr val="tx1"/>
                </a:solidFill>
              </a:rPr>
              <a:t>Kenneth Cajigas</a:t>
            </a:r>
          </a:p>
          <a:p>
            <a:endParaRPr lang="en-GB" dirty="0">
              <a:solidFill>
                <a:srgbClr val="002060"/>
              </a:solidFill>
            </a:endParaRPr>
          </a:p>
        </p:txBody>
      </p:sp>
      <p:pic>
        <p:nvPicPr>
          <p:cNvPr id="3074" name="Picture 2" descr="http://www.xda-developers.com/wp-content/uploads/2013/12/pyth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3573016"/>
            <a:ext cx="3608512" cy="3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00267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development</a:t>
            </a:r>
            <a:endParaRPr lang="en-GB" dirty="0"/>
          </a:p>
        </p:txBody>
      </p:sp>
      <p:sp>
        <p:nvSpPr>
          <p:cNvPr id="3" name="Text Placeholder 2"/>
          <p:cNvSpPr>
            <a:spLocks noGrp="1"/>
          </p:cNvSpPr>
          <p:nvPr>
            <p:ph type="body" idx="1"/>
          </p:nvPr>
        </p:nvSpPr>
        <p:spPr/>
        <p:txBody>
          <a:bodyPr/>
          <a:lstStyle/>
          <a:p>
            <a:r>
              <a:rPr lang="en-GB" dirty="0" smtClean="0"/>
              <a:t>I will only annotate code only when there are differences in the code</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26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68444" cy="1306368"/>
          </a:xfrm>
        </p:spPr>
        <p:txBody>
          <a:bodyPr>
            <a:normAutofit fontScale="90000"/>
          </a:bodyPr>
          <a:lstStyle/>
          <a:p>
            <a:r>
              <a:rPr lang="en-GB" dirty="0" smtClean="0"/>
              <a:t>Development log of the different versions for the currency converter code</a:t>
            </a:r>
            <a:endParaRPr lang="en-GB" dirty="0"/>
          </a:p>
        </p:txBody>
      </p:sp>
      <p:sp>
        <p:nvSpPr>
          <p:cNvPr id="4" name="Content Placeholder 3"/>
          <p:cNvSpPr>
            <a:spLocks noGrp="1"/>
          </p:cNvSpPr>
          <p:nvPr>
            <p:ph idx="1"/>
          </p:nvPr>
        </p:nvSpPr>
        <p:spPr>
          <a:xfrm>
            <a:off x="251520" y="1916832"/>
            <a:ext cx="8229600" cy="4526280"/>
          </a:xfrm>
        </p:spPr>
        <p:txBody>
          <a:bodyPr>
            <a:normAutofit fontScale="92500" lnSpcReduction="10000"/>
          </a:bodyPr>
          <a:lstStyle/>
          <a:p>
            <a:pPr marL="114300" indent="0">
              <a:buNone/>
            </a:pPr>
            <a:r>
              <a:rPr lang="en-GB" dirty="0" smtClean="0"/>
              <a:t>Version 1:</a:t>
            </a:r>
          </a:p>
          <a:p>
            <a:r>
              <a:rPr lang="en-GB" dirty="0" smtClean="0"/>
              <a:t>Version 1 used the very simple dictionary function where all the conversion rates were stored in each dictionary for each currency to convert from and to.</a:t>
            </a:r>
          </a:p>
          <a:p>
            <a:pPr marL="114300" indent="0">
              <a:buNone/>
            </a:pPr>
            <a:endParaRPr lang="en-GB" dirty="0"/>
          </a:p>
          <a:p>
            <a:pPr marL="114300" indent="0">
              <a:buNone/>
            </a:pPr>
            <a:r>
              <a:rPr lang="en-GB" dirty="0" smtClean="0"/>
              <a:t>Version 2:</a:t>
            </a:r>
          </a:p>
          <a:p>
            <a:r>
              <a:rPr lang="en-GB" dirty="0" smtClean="0"/>
              <a:t>Version 2 was much different and this time opened a file and was able to read, identify and separate the values to the conversions.</a:t>
            </a:r>
          </a:p>
          <a:p>
            <a:endParaRPr lang="en-GB" dirty="0"/>
          </a:p>
          <a:p>
            <a:pPr marL="114300" indent="0">
              <a:buNone/>
            </a:pPr>
            <a:r>
              <a:rPr lang="en-GB" dirty="0" smtClean="0"/>
              <a:t>Version 3:</a:t>
            </a:r>
          </a:p>
          <a:p>
            <a:r>
              <a:rPr lang="en-GB" dirty="0" smtClean="0"/>
              <a:t>Version 3 was a much more efficient and a shorter way of producing a code and outputting results, making more use of the .split function</a:t>
            </a:r>
          </a:p>
          <a:p>
            <a:pPr marL="114300" indent="0">
              <a:buNone/>
            </a:pPr>
            <a:r>
              <a:rPr lang="en-GB" dirty="0" smtClean="0"/>
              <a:t>Version 4:</a:t>
            </a:r>
          </a:p>
          <a:p>
            <a:r>
              <a:rPr lang="en-GB" dirty="0" smtClean="0"/>
              <a:t>Finalized code, with added looping if values entered were invalid.</a:t>
            </a:r>
          </a:p>
          <a:p>
            <a:pPr marL="114300" indent="0">
              <a:buNone/>
            </a:pPr>
            <a:endParaRPr lang="en-GB" dirty="0"/>
          </a:p>
        </p:txBody>
      </p:sp>
      <p:pic>
        <p:nvPicPr>
          <p:cNvPr id="3"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64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1</a:t>
            </a:r>
            <a:endParaRPr lang="en-GB" dirty="0"/>
          </a:p>
        </p:txBody>
      </p:sp>
      <p:sp>
        <p:nvSpPr>
          <p:cNvPr id="3" name="Content Placeholder 2"/>
          <p:cNvSpPr>
            <a:spLocks noGrp="1"/>
          </p:cNvSpPr>
          <p:nvPr>
            <p:ph idx="1"/>
          </p:nvPr>
        </p:nvSpPr>
        <p:spPr/>
        <p:txBody>
          <a:bodyPr>
            <a:normAutofit/>
          </a:bodyPr>
          <a:lstStyle/>
          <a:p>
            <a:r>
              <a:rPr lang="en-GB" dirty="0" smtClean="0"/>
              <a:t>My first version of the code used the dictionary function</a:t>
            </a:r>
          </a:p>
          <a:p>
            <a:r>
              <a:rPr lang="en-GB" dirty="0" smtClean="0"/>
              <a:t>I found that it was simple to do and easy to manage the currencies in a dictionary</a:t>
            </a:r>
          </a:p>
          <a:p>
            <a:r>
              <a:rPr lang="en-GB" dirty="0" smtClean="0"/>
              <a:t>I was able to name the dictionary for each of the currency rate names and to be able to put the other currencies in it to convert to it</a:t>
            </a:r>
          </a:p>
          <a:p>
            <a:r>
              <a:rPr lang="en-GB" dirty="0" smtClean="0"/>
              <a:t>The user had to input a currency to ‘convert from’ which would determine what dictionary the code would be using</a:t>
            </a:r>
          </a:p>
          <a:p>
            <a:r>
              <a:rPr lang="en-GB" dirty="0" smtClean="0"/>
              <a:t>There were also multiple ‘if’ statements that I used in my version of the code</a:t>
            </a:r>
          </a:p>
          <a:p>
            <a:r>
              <a:rPr lang="en-GB" dirty="0" smtClean="0"/>
              <a:t>These if statements enabled me to have different currency signs for each and to determine which dictionary to get the conversion rates from</a:t>
            </a:r>
          </a:p>
          <a:p>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83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code version 1 - Overview</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010" y="1484784"/>
            <a:ext cx="644842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630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1</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010" y="1484784"/>
            <a:ext cx="644842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Callout 1 (Accent Bar) 3"/>
          <p:cNvSpPr/>
          <p:nvPr/>
        </p:nvSpPr>
        <p:spPr>
          <a:xfrm>
            <a:off x="6803740" y="1484784"/>
            <a:ext cx="2016224" cy="1368152"/>
          </a:xfrm>
          <a:prstGeom prst="accentCallout1">
            <a:avLst>
              <a:gd name="adj1" fmla="val 18750"/>
              <a:gd name="adj2" fmla="val -8333"/>
              <a:gd name="adj3" fmla="val 54643"/>
              <a:gd name="adj4" fmla="val -83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All the currency rates would be kept here</a:t>
            </a:r>
            <a:endParaRPr lang="en-GB" dirty="0"/>
          </a:p>
        </p:txBody>
      </p:sp>
      <p:sp>
        <p:nvSpPr>
          <p:cNvPr id="6" name="Line Callout 1 (Accent Bar) 5"/>
          <p:cNvSpPr/>
          <p:nvPr/>
        </p:nvSpPr>
        <p:spPr>
          <a:xfrm>
            <a:off x="6803740" y="3005336"/>
            <a:ext cx="2016224" cy="1368152"/>
          </a:xfrm>
          <a:prstGeom prst="accentCallout1">
            <a:avLst>
              <a:gd name="adj1" fmla="val 18750"/>
              <a:gd name="adj2" fmla="val -8333"/>
              <a:gd name="adj3" fmla="val 37684"/>
              <a:gd name="adj4" fmla="val -5119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The inputs will all determine which ‘if’ statement</a:t>
            </a:r>
            <a:endParaRPr lang="en-GB" dirty="0"/>
          </a:p>
        </p:txBody>
      </p:sp>
      <p:sp>
        <p:nvSpPr>
          <p:cNvPr id="7" name="Line Callout 1 (Accent Bar) 6"/>
          <p:cNvSpPr/>
          <p:nvPr/>
        </p:nvSpPr>
        <p:spPr>
          <a:xfrm>
            <a:off x="4139952" y="4896458"/>
            <a:ext cx="4248472" cy="1556878"/>
          </a:xfrm>
          <a:prstGeom prst="accentCallout1">
            <a:avLst>
              <a:gd name="adj1" fmla="val 18750"/>
              <a:gd name="adj2" fmla="val -8333"/>
              <a:gd name="adj3" fmla="val -45837"/>
              <a:gd name="adj4" fmla="val -5234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For </a:t>
            </a:r>
            <a:r>
              <a:rPr lang="en-GB" dirty="0" smtClean="0"/>
              <a:t>example, if the </a:t>
            </a:r>
            <a:r>
              <a:rPr lang="en-GB" dirty="0" err="1" smtClean="0"/>
              <a:t>currencyfrom</a:t>
            </a:r>
            <a:r>
              <a:rPr lang="en-GB" dirty="0" smtClean="0"/>
              <a:t> input is equal to ‘USD’ and </a:t>
            </a:r>
            <a:r>
              <a:rPr lang="en-GB" dirty="0" err="1" smtClean="0"/>
              <a:t>currencyto</a:t>
            </a:r>
            <a:r>
              <a:rPr lang="en-GB" dirty="0" smtClean="0"/>
              <a:t> is equal to ‘GBP’ then the code will do the conversions by multiplying the number in the dictionary by the amount inputted by the user</a:t>
            </a:r>
            <a:endParaRPr lang="en-GB" dirty="0"/>
          </a:p>
        </p:txBody>
      </p:sp>
      <p:pic>
        <p:nvPicPr>
          <p:cNvPr id="8"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522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1 - results</a:t>
            </a:r>
            <a:endParaRPr lang="en-GB" dirty="0"/>
          </a:p>
        </p:txBody>
      </p:sp>
      <p:sp>
        <p:nvSpPr>
          <p:cNvPr id="3" name="Content Placeholder 2"/>
          <p:cNvSpPr>
            <a:spLocks noGrp="1"/>
          </p:cNvSpPr>
          <p:nvPr>
            <p:ph idx="1"/>
          </p:nvPr>
        </p:nvSpPr>
        <p:spPr/>
        <p:txBody>
          <a:bodyPr>
            <a:normAutofit fontScale="92500" lnSpcReduction="10000"/>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sz="2400" dirty="0" smtClean="0"/>
          </a:p>
          <a:p>
            <a:r>
              <a:rPr lang="en-GB" sz="2400" dirty="0" smtClean="0"/>
              <a:t>The code allowed me to have different currency symbols when printing the results of the conversion</a:t>
            </a:r>
          </a:p>
          <a:p>
            <a:r>
              <a:rPr lang="en-GB" sz="2400" dirty="0" smtClean="0"/>
              <a:t>It also told the user that it was a correct input and printed out the results</a:t>
            </a:r>
            <a:endParaRPr lang="en-GB"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63627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285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code version 1 - feedback</a:t>
            </a:r>
            <a:endParaRPr lang="en-GB" dirty="0"/>
          </a:p>
        </p:txBody>
      </p:sp>
      <p:sp>
        <p:nvSpPr>
          <p:cNvPr id="3" name="Content Placeholder 2"/>
          <p:cNvSpPr>
            <a:spLocks noGrp="1"/>
          </p:cNvSpPr>
          <p:nvPr>
            <p:ph idx="1"/>
          </p:nvPr>
        </p:nvSpPr>
        <p:spPr/>
        <p:txBody>
          <a:bodyPr>
            <a:normAutofit/>
          </a:bodyPr>
          <a:lstStyle/>
          <a:p>
            <a:r>
              <a:rPr lang="en-GB" dirty="0" smtClean="0"/>
              <a:t>I received some positive feedback for my first solution towards the code.</a:t>
            </a:r>
          </a:p>
          <a:p>
            <a:r>
              <a:rPr lang="en-GB" dirty="0" smtClean="0"/>
              <a:t>My code was able to convert between any two currencies</a:t>
            </a:r>
          </a:p>
          <a:p>
            <a:r>
              <a:rPr lang="en-GB" dirty="0" smtClean="0"/>
              <a:t>It was also simple to manage the currency rates too</a:t>
            </a:r>
          </a:p>
          <a:p>
            <a:r>
              <a:rPr lang="en-GB" dirty="0" smtClean="0"/>
              <a:t>However I thought that I can do more in the next version of my code by making it be able to open a file</a:t>
            </a:r>
          </a:p>
          <a:p>
            <a:r>
              <a:rPr lang="en-GB" dirty="0" smtClean="0"/>
              <a:t>It should also have different ways of calculating the output instead of keeping the figures in a dictionary.</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629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2</a:t>
            </a:r>
            <a:endParaRPr lang="en-GB" dirty="0"/>
          </a:p>
        </p:txBody>
      </p:sp>
      <p:sp>
        <p:nvSpPr>
          <p:cNvPr id="3" name="Content Placeholder 2"/>
          <p:cNvSpPr>
            <a:spLocks noGrp="1"/>
          </p:cNvSpPr>
          <p:nvPr>
            <p:ph idx="1"/>
          </p:nvPr>
        </p:nvSpPr>
        <p:spPr/>
        <p:txBody>
          <a:bodyPr>
            <a:normAutofit lnSpcReduction="10000"/>
          </a:bodyPr>
          <a:lstStyle/>
          <a:p>
            <a:r>
              <a:rPr lang="en-GB" dirty="0" smtClean="0"/>
              <a:t>The code here was able to take in what the person would like to convert from and to,  giving the appropriate figure at the end</a:t>
            </a:r>
          </a:p>
          <a:p>
            <a:endParaRPr lang="en-GB" dirty="0" smtClean="0"/>
          </a:p>
          <a:p>
            <a:r>
              <a:rPr lang="en-GB" dirty="0" smtClean="0"/>
              <a:t>However I found that it was quite complicated to manage and to write each ‘if’ statement separately.  This also applied to my next version of the currency converter code. </a:t>
            </a:r>
          </a:p>
          <a:p>
            <a:endParaRPr lang="en-GB" dirty="0" smtClean="0"/>
          </a:p>
          <a:p>
            <a:r>
              <a:rPr lang="en-GB" dirty="0" smtClean="0"/>
              <a:t>Therefore I decided to make the code be able to open a file with all the currency rates inside of it</a:t>
            </a:r>
          </a:p>
          <a:p>
            <a:endParaRPr lang="en-GB" dirty="0" smtClean="0"/>
          </a:p>
          <a:p>
            <a:r>
              <a:rPr lang="en-GB" dirty="0" smtClean="0"/>
              <a:t>There were still the custom currency sign for each calculation depending on the currency to and from the user inputs</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46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code version 2 - Overview</a:t>
            </a:r>
            <a:endParaRPr lang="en-GB" dirty="0"/>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8" y="1268760"/>
            <a:ext cx="644842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92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code version 2 – Text File Overview</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713" t="8657" r="4151" b="4768"/>
          <a:stretch/>
        </p:blipFill>
        <p:spPr bwMode="auto">
          <a:xfrm>
            <a:off x="806116" y="1700808"/>
            <a:ext cx="6751131" cy="473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6" name="Line Callout 1 (Accent Bar) 5"/>
          <p:cNvSpPr/>
          <p:nvPr/>
        </p:nvSpPr>
        <p:spPr>
          <a:xfrm>
            <a:off x="806116" y="4149080"/>
            <a:ext cx="6934236" cy="2016224"/>
          </a:xfrm>
          <a:prstGeom prst="accentCallout1">
            <a:avLst>
              <a:gd name="adj1" fmla="val 7937"/>
              <a:gd name="adj2" fmla="val 8708"/>
              <a:gd name="adj3" fmla="val -43607"/>
              <a:gd name="adj4" fmla="val 8343"/>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The currency rates to convert to another currency is set here. For example Pounds to Dollars will be shown here as ‘GBP_USD’. The figure and the name of the currency rate conversion will be separated in the code with a space. This will be shown as </a:t>
            </a:r>
            <a:r>
              <a:rPr lang="en-GB" dirty="0" err="1" smtClean="0"/>
              <a:t>line.split</a:t>
            </a:r>
            <a:r>
              <a:rPr lang="en-GB" dirty="0" smtClean="0"/>
              <a:t>(‘ ‘)  in the code.</a:t>
            </a:r>
            <a:endParaRPr lang="en-GB" dirty="0"/>
          </a:p>
        </p:txBody>
      </p:sp>
    </p:spTree>
    <p:extLst>
      <p:ext uri="{BB962C8B-B14F-4D97-AF65-F5344CB8AC3E}">
        <p14:creationId xmlns:p14="http://schemas.microsoft.com/office/powerpoint/2010/main" val="2274068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idx="1"/>
          </p:nvPr>
        </p:nvSpPr>
        <p:spPr/>
        <p:txBody>
          <a:bodyPr/>
          <a:lstStyle/>
          <a:p>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963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38" y="-223576"/>
            <a:ext cx="7620000" cy="1143000"/>
          </a:xfrm>
        </p:spPr>
        <p:txBody>
          <a:bodyPr/>
          <a:lstStyle/>
          <a:p>
            <a:r>
              <a:rPr lang="en-GB" dirty="0" smtClean="0"/>
              <a:t>The code version 2 - Full</a:t>
            </a:r>
            <a:endParaRPr lang="en-GB" dirty="0"/>
          </a:p>
        </p:txBody>
      </p:sp>
      <p:sp>
        <p:nvSpPr>
          <p:cNvPr id="3" name="Content Placeholder 2"/>
          <p:cNvSpPr>
            <a:spLocks noGrp="1"/>
          </p:cNvSpPr>
          <p:nvPr>
            <p:ph sz="half" idx="2"/>
          </p:nvPr>
        </p:nvSpPr>
        <p:spPr/>
        <p:txBody>
          <a:bodyPr/>
          <a:lstStyle/>
          <a:p>
            <a:endParaRPr lang="en-GB"/>
          </a:p>
        </p:txBody>
      </p:sp>
      <p:sp>
        <p:nvSpPr>
          <p:cNvPr id="4" name="Content Placeholder 3"/>
          <p:cNvSpPr>
            <a:spLocks noGrp="1"/>
          </p:cNvSpPr>
          <p:nvPr>
            <p:ph sz="quarter" idx="4"/>
          </p:nvPr>
        </p:nvSpPr>
        <p:spPr/>
        <p:txBody>
          <a:bodyPr/>
          <a:lstStyle/>
          <a:p>
            <a:endParaRPr lang="en-GB"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82" t="7320" r="34390" b="5081"/>
          <a:stretch/>
        </p:blipFill>
        <p:spPr bwMode="auto">
          <a:xfrm>
            <a:off x="0" y="913904"/>
            <a:ext cx="4135272" cy="574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534" t="7462" r="4920" b="9233"/>
          <a:stretch/>
        </p:blipFill>
        <p:spPr bwMode="auto">
          <a:xfrm>
            <a:off x="4135272" y="929593"/>
            <a:ext cx="5878360" cy="5745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Callout 1 (Accent Bar) 8"/>
          <p:cNvSpPr/>
          <p:nvPr/>
        </p:nvSpPr>
        <p:spPr>
          <a:xfrm>
            <a:off x="2130480" y="1052736"/>
            <a:ext cx="2016224" cy="1368152"/>
          </a:xfrm>
          <a:prstGeom prst="accentCallout1">
            <a:avLst>
              <a:gd name="adj1" fmla="val 18750"/>
              <a:gd name="adj2" fmla="val -8333"/>
              <a:gd name="adj3" fmla="val 94544"/>
              <a:gd name="adj4" fmla="val -3291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will loop until all the lines are printed and prints each line with an option</a:t>
            </a:r>
            <a:endParaRPr lang="en-GB" dirty="0"/>
          </a:p>
        </p:txBody>
      </p:sp>
      <p:sp>
        <p:nvSpPr>
          <p:cNvPr id="10" name="Line Callout 1 (Accent Bar) 9"/>
          <p:cNvSpPr/>
          <p:nvPr/>
        </p:nvSpPr>
        <p:spPr>
          <a:xfrm>
            <a:off x="6942442" y="4662898"/>
            <a:ext cx="2232248" cy="1989745"/>
          </a:xfrm>
          <a:prstGeom prst="accentCallout1">
            <a:avLst>
              <a:gd name="adj1" fmla="val 18750"/>
              <a:gd name="adj2" fmla="val -8333"/>
              <a:gd name="adj3" fmla="val -10423"/>
              <a:gd name="adj4" fmla="val -240098"/>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From here, it will find what option is equivalent to the input and do the multiplication. It will also add the currency sign too.</a:t>
            </a:r>
            <a:endParaRPr lang="en-GB" dirty="0"/>
          </a:p>
        </p:txBody>
      </p:sp>
      <p:sp>
        <p:nvSpPr>
          <p:cNvPr id="11" name="Line Callout 1 (Accent Bar) 10"/>
          <p:cNvSpPr/>
          <p:nvPr/>
        </p:nvSpPr>
        <p:spPr>
          <a:xfrm>
            <a:off x="7091826" y="1205670"/>
            <a:ext cx="2016224" cy="1368152"/>
          </a:xfrm>
          <a:prstGeom prst="accentCallout1">
            <a:avLst>
              <a:gd name="adj1" fmla="val 18750"/>
              <a:gd name="adj2" fmla="val -8333"/>
              <a:gd name="adj3" fmla="val 108065"/>
              <a:gd name="adj4" fmla="val -18149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will allow the user to input an option and the amount</a:t>
            </a:r>
            <a:endParaRPr lang="en-GB" dirty="0"/>
          </a:p>
        </p:txBody>
      </p:sp>
      <p:sp>
        <p:nvSpPr>
          <p:cNvPr id="12" name="Line Callout 1 (Accent Bar) 11"/>
          <p:cNvSpPr/>
          <p:nvPr/>
        </p:nvSpPr>
        <p:spPr>
          <a:xfrm>
            <a:off x="7091826" y="2708920"/>
            <a:ext cx="2016224" cy="1368152"/>
          </a:xfrm>
          <a:prstGeom prst="accentCallout1">
            <a:avLst>
              <a:gd name="adj1" fmla="val 18750"/>
              <a:gd name="adj2" fmla="val -8333"/>
              <a:gd name="adj3" fmla="val 51933"/>
              <a:gd name="adj4" fmla="val -276326"/>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The chosen line will be defined by the input</a:t>
            </a:r>
            <a:endParaRPr lang="en-GB" dirty="0"/>
          </a:p>
        </p:txBody>
      </p:sp>
    </p:spTree>
    <p:extLst>
      <p:ext uri="{BB962C8B-B14F-4D97-AF65-F5344CB8AC3E}">
        <p14:creationId xmlns:p14="http://schemas.microsoft.com/office/powerpoint/2010/main" val="2131004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smtClean="0"/>
              <a:t>The code version 2 - Feedback</a:t>
            </a:r>
            <a:endParaRPr lang="en-GB" dirty="0"/>
          </a:p>
        </p:txBody>
      </p:sp>
      <p:sp>
        <p:nvSpPr>
          <p:cNvPr id="8" name="Content Placeholder 7"/>
          <p:cNvSpPr>
            <a:spLocks noGrp="1"/>
          </p:cNvSpPr>
          <p:nvPr>
            <p:ph idx="1"/>
          </p:nvPr>
        </p:nvSpPr>
        <p:spPr/>
        <p:txBody>
          <a:bodyPr>
            <a:normAutofit fontScale="92500" lnSpcReduction="10000"/>
          </a:bodyPr>
          <a:lstStyle/>
          <a:p>
            <a:r>
              <a:rPr lang="en-GB" dirty="0" smtClean="0"/>
              <a:t>The version 2 of the code allowed the option inputted to print out the results for each conversion</a:t>
            </a:r>
          </a:p>
          <a:p>
            <a:endParaRPr lang="en-GB" dirty="0" smtClean="0"/>
          </a:p>
          <a:p>
            <a:r>
              <a:rPr lang="en-GB" dirty="0" smtClean="0"/>
              <a:t>The code also allowed for each option in the ‘if’ statements to have a different currency sign for each conversion put</a:t>
            </a:r>
          </a:p>
          <a:p>
            <a:endParaRPr lang="en-GB" dirty="0" smtClean="0"/>
          </a:p>
          <a:p>
            <a:r>
              <a:rPr lang="en-GB" dirty="0" smtClean="0"/>
              <a:t>However there were also problems with the code…..</a:t>
            </a:r>
          </a:p>
          <a:p>
            <a:pPr marL="868680" lvl="1" indent="-457200">
              <a:buFont typeface="+mj-lt"/>
              <a:buAutoNum type="arabicPeriod"/>
            </a:pPr>
            <a:r>
              <a:rPr lang="en-GB" dirty="0" smtClean="0"/>
              <a:t>The code didn’t have any error messages</a:t>
            </a:r>
          </a:p>
          <a:p>
            <a:pPr marL="868680" lvl="1" indent="-457200">
              <a:buFont typeface="+mj-lt"/>
              <a:buAutoNum type="arabicPeriod"/>
            </a:pPr>
            <a:r>
              <a:rPr lang="en-GB" dirty="0" smtClean="0"/>
              <a:t>The code wasn’t able to have a verification check</a:t>
            </a:r>
          </a:p>
          <a:p>
            <a:pPr marL="868680" lvl="1" indent="-457200">
              <a:buFont typeface="+mj-lt"/>
              <a:buAutoNum type="arabicPeriod"/>
            </a:pPr>
            <a:r>
              <a:rPr lang="en-GB" dirty="0" smtClean="0"/>
              <a:t>It was also inefficient and was way too long to write each if statement separately</a:t>
            </a:r>
          </a:p>
          <a:p>
            <a:pPr marL="868680" lvl="1" indent="-457200">
              <a:buFont typeface="+mj-lt"/>
              <a:buAutoNum type="arabicPeriod"/>
            </a:pPr>
            <a:r>
              <a:rPr lang="en-GB" dirty="0" smtClean="0"/>
              <a:t>The code wasn’t able to determine between an integer and a string</a:t>
            </a:r>
          </a:p>
          <a:p>
            <a:pPr marL="868680" lvl="1" indent="-457200">
              <a:buFont typeface="+mj-lt"/>
              <a:buAutoNum type="arabicPeriod"/>
            </a:pPr>
            <a:endParaRPr lang="en-GB" dirty="0" smtClean="0"/>
          </a:p>
          <a:p>
            <a:r>
              <a:rPr lang="en-GB" dirty="0" smtClean="0"/>
              <a:t>Therefore a version 3 was now needed………</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85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3</a:t>
            </a:r>
            <a:endParaRPr lang="en-GB" dirty="0"/>
          </a:p>
        </p:txBody>
      </p:sp>
      <p:sp>
        <p:nvSpPr>
          <p:cNvPr id="3" name="Content Placeholder 2"/>
          <p:cNvSpPr>
            <a:spLocks noGrp="1"/>
          </p:cNvSpPr>
          <p:nvPr>
            <p:ph idx="1"/>
          </p:nvPr>
        </p:nvSpPr>
        <p:spPr/>
        <p:txBody>
          <a:bodyPr>
            <a:normAutofit/>
          </a:bodyPr>
          <a:lstStyle/>
          <a:p>
            <a:r>
              <a:rPr lang="en-GB" sz="2400" dirty="0" smtClean="0"/>
              <a:t>The new version of the code was much shorter and allowed me to do more edits to the code easily instead of having to continually edit each of the lines</a:t>
            </a:r>
          </a:p>
          <a:p>
            <a:r>
              <a:rPr lang="en-GB" sz="2400" dirty="0" smtClean="0"/>
              <a:t>The new code also allowed me to learn more about split lines and their flexibility to do many more things</a:t>
            </a:r>
          </a:p>
          <a:p>
            <a:r>
              <a:rPr lang="en-GB" sz="2400" dirty="0" smtClean="0"/>
              <a:t>It was also able to do much more, but in a more smaller, compressed version of the code</a:t>
            </a:r>
            <a:endParaRPr lang="en-GB" sz="2400"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859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code version 3 - Overview</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84784"/>
            <a:ext cx="64484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9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3 – Text File</a:t>
            </a:r>
            <a:endParaRPr lang="en-GB" dirty="0"/>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105" t="8773" r="2966" b="5281"/>
          <a:stretch/>
        </p:blipFill>
        <p:spPr bwMode="auto">
          <a:xfrm>
            <a:off x="761999" y="1676400"/>
            <a:ext cx="6807201" cy="4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Accent Bar) 4"/>
          <p:cNvSpPr/>
          <p:nvPr/>
        </p:nvSpPr>
        <p:spPr>
          <a:xfrm>
            <a:off x="806116" y="4149080"/>
            <a:ext cx="6934236" cy="2016224"/>
          </a:xfrm>
          <a:prstGeom prst="accentCallout1">
            <a:avLst>
              <a:gd name="adj1" fmla="val 7937"/>
              <a:gd name="adj2" fmla="val 8708"/>
              <a:gd name="adj3" fmla="val -43607"/>
              <a:gd name="adj4" fmla="val 8343"/>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The currency rates to convert to another currency is set here. For example Pounds to Dollars will be shown here as ‘GBP to USD’. You may notice that now in this text file there are now spaces which may confuse the code, however I have solved it by instead separating the figure and the conversion name with a dash (‘-’). I was also able to separate the currency sign with multiple .split variables as seen in the next slide.</a:t>
            </a:r>
            <a:endParaRPr lang="en-GB" dirty="0"/>
          </a:p>
        </p:txBody>
      </p:sp>
      <p:sp>
        <p:nvSpPr>
          <p:cNvPr id="6" name="Line Callout 1 (Accent Bar) 5"/>
          <p:cNvSpPr/>
          <p:nvPr/>
        </p:nvSpPr>
        <p:spPr>
          <a:xfrm>
            <a:off x="4644008" y="1676400"/>
            <a:ext cx="3672408" cy="2213918"/>
          </a:xfrm>
          <a:prstGeom prst="accentCallout1">
            <a:avLst>
              <a:gd name="adj1" fmla="val 55076"/>
              <a:gd name="adj2" fmla="val -4433"/>
              <a:gd name="adj3" fmla="val 27770"/>
              <a:gd name="adj4" fmla="val -54371"/>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The currency signs were now also added to the new version of the next file. They were separated with a space, and the variable used in V3 of the code was called ‘</a:t>
            </a:r>
            <a:r>
              <a:rPr lang="en-GB" dirty="0" err="1" smtClean="0"/>
              <a:t>currencynames</a:t>
            </a:r>
            <a:r>
              <a:rPr lang="en-GB" dirty="0" smtClean="0"/>
              <a:t>’</a:t>
            </a:r>
            <a:endParaRPr lang="en-GB" dirty="0"/>
          </a:p>
        </p:txBody>
      </p:sp>
    </p:spTree>
    <p:extLst>
      <p:ext uri="{BB962C8B-B14F-4D97-AF65-F5344CB8AC3E}">
        <p14:creationId xmlns:p14="http://schemas.microsoft.com/office/powerpoint/2010/main" val="79845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3 - Full</a:t>
            </a:r>
            <a:endParaRPr lang="en-GB" dirty="0"/>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64" t="10066" r="4170" b="4710"/>
          <a:stretch/>
        </p:blipFill>
        <p:spPr bwMode="auto">
          <a:xfrm>
            <a:off x="0" y="1196752"/>
            <a:ext cx="8388424" cy="570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Accent Bar) 4"/>
          <p:cNvSpPr/>
          <p:nvPr/>
        </p:nvSpPr>
        <p:spPr>
          <a:xfrm>
            <a:off x="6228184" y="1196752"/>
            <a:ext cx="2016224" cy="1368152"/>
          </a:xfrm>
          <a:prstGeom prst="accentCallout1">
            <a:avLst>
              <a:gd name="adj1" fmla="val 18750"/>
              <a:gd name="adj2" fmla="val -8333"/>
              <a:gd name="adj3" fmla="val 114201"/>
              <a:gd name="adj4" fmla="val -191649"/>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Loops until all lines are printed out. Will be splitting the lines with a ‘-’</a:t>
            </a:r>
            <a:endParaRPr lang="en-GB" dirty="0"/>
          </a:p>
        </p:txBody>
      </p:sp>
      <p:sp>
        <p:nvSpPr>
          <p:cNvPr id="6" name="Line Callout 1 (Accent Bar) 5"/>
          <p:cNvSpPr/>
          <p:nvPr/>
        </p:nvSpPr>
        <p:spPr>
          <a:xfrm>
            <a:off x="6212656" y="2924944"/>
            <a:ext cx="2016224" cy="1368152"/>
          </a:xfrm>
          <a:prstGeom prst="accentCallout1">
            <a:avLst>
              <a:gd name="adj1" fmla="val 18750"/>
              <a:gd name="adj2" fmla="val -8333"/>
              <a:gd name="adj3" fmla="val 49223"/>
              <a:gd name="adj4" fmla="val -13747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Allows the user to chose options and input an amount</a:t>
            </a:r>
            <a:endParaRPr lang="en-GB" dirty="0"/>
          </a:p>
        </p:txBody>
      </p:sp>
      <p:pic>
        <p:nvPicPr>
          <p:cNvPr id="8"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7" name="Line Callout 1 (Accent Bar) 6"/>
          <p:cNvSpPr/>
          <p:nvPr/>
        </p:nvSpPr>
        <p:spPr>
          <a:xfrm>
            <a:off x="6259636" y="4509120"/>
            <a:ext cx="2776860" cy="2088232"/>
          </a:xfrm>
          <a:prstGeom prst="accentCallout1">
            <a:avLst>
              <a:gd name="adj1" fmla="val 18750"/>
              <a:gd name="adj2" fmla="val -8333"/>
              <a:gd name="adj3" fmla="val 56521"/>
              <a:gd name="adj4" fmla="val -6428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will print the amount * exchanged rate and will print the results. This bit will also print the currency sign that can be seen in the text file along with the results.</a:t>
            </a:r>
            <a:endParaRPr lang="en-GB" dirty="0"/>
          </a:p>
        </p:txBody>
      </p:sp>
    </p:spTree>
    <p:extLst>
      <p:ext uri="{BB962C8B-B14F-4D97-AF65-F5344CB8AC3E}">
        <p14:creationId xmlns:p14="http://schemas.microsoft.com/office/powerpoint/2010/main" val="1741673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code version 3 - feedback</a:t>
            </a:r>
            <a:endParaRPr lang="en-GB" dirty="0"/>
          </a:p>
        </p:txBody>
      </p:sp>
      <p:sp>
        <p:nvSpPr>
          <p:cNvPr id="3" name="Content Placeholder 2"/>
          <p:cNvSpPr>
            <a:spLocks noGrp="1"/>
          </p:cNvSpPr>
          <p:nvPr>
            <p:ph idx="1"/>
          </p:nvPr>
        </p:nvSpPr>
        <p:spPr/>
        <p:txBody>
          <a:bodyPr>
            <a:normAutofit fontScale="92500"/>
          </a:bodyPr>
          <a:lstStyle/>
          <a:p>
            <a:r>
              <a:rPr lang="en-GB" dirty="0" smtClean="0"/>
              <a:t>The new code that I had produced was almost perfected with only a few minor changes that I had to do</a:t>
            </a:r>
          </a:p>
          <a:p>
            <a:r>
              <a:rPr lang="en-GB" dirty="0" smtClean="0"/>
              <a:t>These changes included things such as:</a:t>
            </a:r>
          </a:p>
          <a:p>
            <a:pPr marL="868680" lvl="1" indent="-457200">
              <a:buFont typeface="+mj-lt"/>
              <a:buAutoNum type="arabicPeriod"/>
            </a:pPr>
            <a:r>
              <a:rPr lang="en-GB" dirty="0" smtClean="0"/>
              <a:t>Understandable and variables with an actual meaning towards the name</a:t>
            </a:r>
          </a:p>
          <a:p>
            <a:pPr marL="868680" lvl="1" indent="-457200">
              <a:buFont typeface="+mj-lt"/>
              <a:buAutoNum type="arabicPeriod"/>
            </a:pPr>
            <a:r>
              <a:rPr lang="en-GB" dirty="0" smtClean="0"/>
              <a:t>Be able to have a verification check into my code</a:t>
            </a:r>
          </a:p>
          <a:p>
            <a:pPr marL="868680" lvl="1" indent="-457200">
              <a:buFont typeface="+mj-lt"/>
              <a:buAutoNum type="arabicPeriod"/>
            </a:pPr>
            <a:r>
              <a:rPr lang="en-GB" dirty="0" smtClean="0"/>
              <a:t>To allow the user to easily change the conversion rate if needed to the file for ease</a:t>
            </a:r>
          </a:p>
          <a:p>
            <a:pPr marL="868680" lvl="1" indent="-457200">
              <a:buFont typeface="+mj-lt"/>
              <a:buAutoNum type="arabicPeriod"/>
            </a:pPr>
            <a:r>
              <a:rPr lang="en-GB" dirty="0" smtClean="0"/>
              <a:t>To be able to have the code determine whether an input is valid or invalid (point 2)</a:t>
            </a:r>
          </a:p>
          <a:p>
            <a:pPr marL="868680" lvl="1" indent="-457200">
              <a:buFont typeface="+mj-lt"/>
              <a:buAutoNum type="arabicPeriod"/>
            </a:pPr>
            <a:r>
              <a:rPr lang="en-GB" dirty="0" smtClean="0"/>
              <a:t>To have an option to change the conversion file via the code in Python (point 3)</a:t>
            </a:r>
          </a:p>
          <a:p>
            <a:pPr marL="868680" lvl="1" indent="-457200">
              <a:buFont typeface="+mj-lt"/>
              <a:buAutoNum type="arabicPeriod"/>
            </a:pPr>
            <a:endParaRPr lang="en-GB" dirty="0" smtClean="0"/>
          </a:p>
          <a:p>
            <a:r>
              <a:rPr lang="en-GB" dirty="0" smtClean="0"/>
              <a:t>Version 4 hopefully should have addressed most of these issues</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538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code version 4 - Overview</a:t>
            </a:r>
            <a:endParaRPr lang="en-GB" dirty="0"/>
          </a:p>
        </p:txBody>
      </p:sp>
      <p:pic>
        <p:nvPicPr>
          <p:cNvPr id="5"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475656" y="1196752"/>
            <a:ext cx="6143625" cy="5661248"/>
          </a:xfrm>
          <a:prstGeom prst="rect">
            <a:avLst/>
          </a:prstGeom>
        </p:spPr>
      </p:pic>
    </p:spTree>
    <p:extLst>
      <p:ext uri="{BB962C8B-B14F-4D97-AF65-F5344CB8AC3E}">
        <p14:creationId xmlns:p14="http://schemas.microsoft.com/office/powerpoint/2010/main" val="1658824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776"/>
          <a:stretch/>
        </p:blipFill>
        <p:spPr bwMode="auto">
          <a:xfrm>
            <a:off x="0" y="493487"/>
            <a:ext cx="8477975" cy="588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6" name="Line Callout 1 (Accent Bar) 5"/>
          <p:cNvSpPr/>
          <p:nvPr/>
        </p:nvSpPr>
        <p:spPr>
          <a:xfrm>
            <a:off x="6771691" y="764704"/>
            <a:ext cx="2372309" cy="1673407"/>
          </a:xfrm>
          <a:prstGeom prst="accentCallout1">
            <a:avLst>
              <a:gd name="adj1" fmla="val 18750"/>
              <a:gd name="adj2" fmla="val -8333"/>
              <a:gd name="adj3" fmla="val 73269"/>
              <a:gd name="adj4" fmla="val -24666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Allows the user to chose options and input an amount and an option. The use of ‘while True’ allows the code to loop until it is satisfied with the user input</a:t>
            </a:r>
            <a:endParaRPr lang="en-GB" dirty="0"/>
          </a:p>
        </p:txBody>
      </p:sp>
      <p:sp>
        <p:nvSpPr>
          <p:cNvPr id="8" name="Line Callout 1 (Accent Bar) 7"/>
          <p:cNvSpPr/>
          <p:nvPr/>
        </p:nvSpPr>
        <p:spPr>
          <a:xfrm>
            <a:off x="6742436" y="2718234"/>
            <a:ext cx="2430818" cy="720080"/>
          </a:xfrm>
          <a:prstGeom prst="accentCallout1">
            <a:avLst>
              <a:gd name="adj1" fmla="val 18750"/>
              <a:gd name="adj2" fmla="val -8333"/>
              <a:gd name="adj3" fmla="val -13502"/>
              <a:gd name="adj4" fmla="val -141026"/>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Except </a:t>
            </a:r>
            <a:r>
              <a:rPr lang="en-GB" sz="1600" dirty="0" err="1" smtClean="0"/>
              <a:t>ValueError</a:t>
            </a:r>
            <a:r>
              <a:rPr lang="en-GB" sz="1600" dirty="0" smtClean="0"/>
              <a:t> means, if the input entered is not an integer. </a:t>
            </a:r>
            <a:endParaRPr lang="en-GB" sz="1600" dirty="0"/>
          </a:p>
        </p:txBody>
      </p:sp>
      <p:sp>
        <p:nvSpPr>
          <p:cNvPr id="9" name="Line Callout 1 (Accent Bar) 8"/>
          <p:cNvSpPr/>
          <p:nvPr/>
        </p:nvSpPr>
        <p:spPr>
          <a:xfrm>
            <a:off x="6742436" y="3848596"/>
            <a:ext cx="2430818" cy="1080119"/>
          </a:xfrm>
          <a:prstGeom prst="accentCallout1">
            <a:avLst>
              <a:gd name="adj1" fmla="val 18750"/>
              <a:gd name="adj2" fmla="val -8333"/>
              <a:gd name="adj3" fmla="val 97905"/>
              <a:gd name="adj4" fmla="val -100014"/>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dirty="0" smtClean="0"/>
              <a:t>Although it may look complicated, this print bit allows the code to show the use of variables.</a:t>
            </a:r>
            <a:endParaRPr lang="en-GB" sz="1600" dirty="0"/>
          </a:p>
        </p:txBody>
      </p:sp>
      <p:sp>
        <p:nvSpPr>
          <p:cNvPr id="2" name="TextBox 1"/>
          <p:cNvSpPr txBox="1"/>
          <p:nvPr/>
        </p:nvSpPr>
        <p:spPr>
          <a:xfrm>
            <a:off x="0" y="0"/>
            <a:ext cx="3707904" cy="369332"/>
          </a:xfrm>
          <a:prstGeom prst="rect">
            <a:avLst/>
          </a:prstGeom>
          <a:noFill/>
        </p:spPr>
        <p:txBody>
          <a:bodyPr wrap="square" rtlCol="0">
            <a:spAutoFit/>
          </a:bodyPr>
          <a:lstStyle/>
          <a:p>
            <a:r>
              <a:rPr lang="en-GB" dirty="0" smtClean="0"/>
              <a:t>Full code </a:t>
            </a:r>
            <a:endParaRPr lang="en-GB" dirty="0"/>
          </a:p>
        </p:txBody>
      </p:sp>
    </p:spTree>
    <p:extLst>
      <p:ext uri="{BB962C8B-B14F-4D97-AF65-F5344CB8AC3E}">
        <p14:creationId xmlns:p14="http://schemas.microsoft.com/office/powerpoint/2010/main" val="3723033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code version 4 - Feedback</a:t>
            </a:r>
            <a:endParaRPr lang="en-GB" dirty="0"/>
          </a:p>
        </p:txBody>
      </p:sp>
      <p:sp>
        <p:nvSpPr>
          <p:cNvPr id="3" name="Content Placeholder 2"/>
          <p:cNvSpPr>
            <a:spLocks noGrp="1"/>
          </p:cNvSpPr>
          <p:nvPr>
            <p:ph idx="1"/>
          </p:nvPr>
        </p:nvSpPr>
        <p:spPr/>
        <p:txBody>
          <a:bodyPr/>
          <a:lstStyle/>
          <a:p>
            <a:r>
              <a:rPr lang="en-GB" dirty="0" smtClean="0"/>
              <a:t>My final version of the code was very simple and allowed me to do many changes as I pleased. It was working very well. </a:t>
            </a:r>
          </a:p>
          <a:p>
            <a:r>
              <a:rPr lang="en-GB" dirty="0" smtClean="0"/>
              <a:t>The code was finally able to loop, thanks to research on how to do a while loop until the input entered satisfied the conditions.</a:t>
            </a:r>
            <a:endParaRPr lang="en-GB" dirty="0"/>
          </a:p>
          <a:p>
            <a:r>
              <a:rPr lang="en-GB" dirty="0" smtClean="0"/>
              <a:t>The code was able to have the currency sign integrated from the text file into the actual code, without me having to do repetition like in Version 2 of my code, where it was repetition, with only the difference being the currency sign outputted</a:t>
            </a:r>
          </a:p>
          <a:p>
            <a:r>
              <a:rPr lang="en-GB" dirty="0" smtClean="0"/>
              <a:t>It was also able round the results printed into two decimal places</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 Requirements	</a:t>
            </a:r>
            <a:endParaRPr lang="en-GB" dirty="0"/>
          </a:p>
        </p:txBody>
      </p:sp>
      <p:sp>
        <p:nvSpPr>
          <p:cNvPr id="3" name="Content Placeholder 2"/>
          <p:cNvSpPr>
            <a:spLocks noGrp="1"/>
          </p:cNvSpPr>
          <p:nvPr>
            <p:ph idx="1"/>
          </p:nvPr>
        </p:nvSpPr>
        <p:spPr/>
        <p:txBody>
          <a:bodyPr>
            <a:normAutofit/>
          </a:bodyPr>
          <a:lstStyle/>
          <a:p>
            <a:pPr marL="114300" indent="0">
              <a:buNone/>
            </a:pPr>
            <a:r>
              <a:rPr lang="en-GB" dirty="0" smtClean="0"/>
              <a:t>Create a simple currency exchange calculator to convert between four major currencies, Pound sterling, Euro, US Dollar and Japanese Yen. </a:t>
            </a:r>
          </a:p>
          <a:p>
            <a:pPr marL="114300" indent="0">
              <a:buNone/>
            </a:pPr>
            <a:endParaRPr lang="en-GB" dirty="0" smtClean="0"/>
          </a:p>
          <a:p>
            <a:r>
              <a:rPr lang="en-GB" dirty="0" smtClean="0"/>
              <a:t>The system should be able to have exchange rates changed regularly by the user</a:t>
            </a:r>
          </a:p>
          <a:p>
            <a:r>
              <a:rPr lang="en-GB" dirty="0" smtClean="0"/>
              <a:t>The user should be able to enter an amount, select the chosen currency for this and the currency into which this should be converted</a:t>
            </a:r>
          </a:p>
          <a:p>
            <a:r>
              <a:rPr lang="en-GB" dirty="0" smtClean="0"/>
              <a:t>The figure shown should be displayed to two decimal places, for example to the nearest cent in US Dollars</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75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0"/>
            <a:ext cx="7429499" cy="1478570"/>
          </a:xfrm>
        </p:spPr>
        <p:txBody>
          <a:bodyPr/>
          <a:lstStyle/>
          <a:p>
            <a:r>
              <a:rPr lang="en-GB" dirty="0" smtClean="0"/>
              <a:t>The test plan</a:t>
            </a:r>
            <a:endParaRPr lang="en-GB" dirty="0"/>
          </a:p>
        </p:txBody>
      </p:sp>
      <p:sp>
        <p:nvSpPr>
          <p:cNvPr id="3" name="Content Placeholder 2"/>
          <p:cNvSpPr>
            <a:spLocks noGrp="1"/>
          </p:cNvSpPr>
          <p:nvPr>
            <p:ph idx="1"/>
          </p:nvPr>
        </p:nvSpPr>
        <p:spPr>
          <a:xfrm>
            <a:off x="899592" y="1709427"/>
            <a:ext cx="7429499" cy="4131841"/>
          </a:xfrm>
        </p:spPr>
        <p:txBody>
          <a:bodyPr>
            <a:normAutofit/>
          </a:bodyPr>
          <a:lstStyle/>
          <a:p>
            <a:r>
              <a:rPr lang="en-GB" sz="2400" dirty="0" smtClean="0"/>
              <a:t>I am going to be testing my currency converter code by entering multiple inputs</a:t>
            </a:r>
          </a:p>
          <a:p>
            <a:r>
              <a:rPr lang="en-GB" sz="2400" dirty="0" smtClean="0"/>
              <a:t>Hopefully the code should be able to recognize the input and it should output its currency sign and the conversion result</a:t>
            </a:r>
          </a:p>
          <a:p>
            <a:r>
              <a:rPr lang="en-GB" sz="2400" dirty="0" smtClean="0"/>
              <a:t>I will try my best to break it, and if there are any errors, fix it.</a:t>
            </a:r>
          </a:p>
        </p:txBody>
      </p:sp>
      <p:sp>
        <p:nvSpPr>
          <p:cNvPr id="8" name="Slide Number Placeholder 7"/>
          <p:cNvSpPr>
            <a:spLocks noGrp="1"/>
          </p:cNvSpPr>
          <p:nvPr>
            <p:ph type="sldNum" sz="quarter" idx="12"/>
          </p:nvPr>
        </p:nvSpPr>
        <p:spPr/>
        <p:txBody>
          <a:bodyPr/>
          <a:lstStyle/>
          <a:p>
            <a:fld id="{20D5AB4D-E8C0-49CC-BD5B-A5DEBD9904AC}" type="slidenum">
              <a:rPr lang="en-GB" smtClean="0"/>
              <a:t>30</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6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43408"/>
            <a:ext cx="7429499" cy="902506"/>
          </a:xfrm>
        </p:spPr>
        <p:txBody>
          <a:bodyPr/>
          <a:lstStyle/>
          <a:p>
            <a:r>
              <a:rPr lang="en-GB" dirty="0" smtClean="0"/>
              <a:t>Test plan table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51583002"/>
              </p:ext>
            </p:extLst>
          </p:nvPr>
        </p:nvGraphicFramePr>
        <p:xfrm>
          <a:off x="827584" y="620688"/>
          <a:ext cx="7429500" cy="6091846"/>
        </p:xfrm>
        <a:graphic>
          <a:graphicData uri="http://schemas.openxmlformats.org/drawingml/2006/table">
            <a:tbl>
              <a:tblPr firstRow="1" bandRow="1">
                <a:tableStyleId>{3B4B98B0-60AC-42C2-AFA5-B58CD77FA1E5}</a:tableStyleId>
              </a:tblPr>
              <a:tblGrid>
                <a:gridCol w="1857375"/>
                <a:gridCol w="1858962"/>
                <a:gridCol w="1855788"/>
                <a:gridCol w="1857375"/>
              </a:tblGrid>
              <a:tr h="792088">
                <a:tc>
                  <a:txBody>
                    <a:bodyPr/>
                    <a:lstStyle/>
                    <a:p>
                      <a:r>
                        <a:rPr lang="en-GB" sz="1400" dirty="0" smtClean="0"/>
                        <a:t>Test number</a:t>
                      </a:r>
                    </a:p>
                    <a:p>
                      <a:r>
                        <a:rPr lang="en-GB" sz="1400" dirty="0" smtClean="0"/>
                        <a:t>Valid/Invalid</a:t>
                      </a:r>
                      <a:endParaRPr lang="en-GB" sz="1400" dirty="0"/>
                    </a:p>
                  </a:txBody>
                  <a:tcPr/>
                </a:tc>
                <a:tc>
                  <a:txBody>
                    <a:bodyPr/>
                    <a:lstStyle/>
                    <a:p>
                      <a:r>
                        <a:rPr lang="en-GB" sz="1400" dirty="0" smtClean="0"/>
                        <a:t>Input</a:t>
                      </a:r>
                      <a:endParaRPr lang="en-GB" sz="1400" dirty="0"/>
                    </a:p>
                  </a:txBody>
                  <a:tcPr/>
                </a:tc>
                <a:tc>
                  <a:txBody>
                    <a:bodyPr/>
                    <a:lstStyle/>
                    <a:p>
                      <a:r>
                        <a:rPr lang="en-GB" sz="1400" dirty="0" smtClean="0"/>
                        <a:t>Data</a:t>
                      </a:r>
                      <a:endParaRPr lang="en-GB" sz="1400" dirty="0"/>
                    </a:p>
                  </a:txBody>
                  <a:tcPr/>
                </a:tc>
                <a:tc>
                  <a:txBody>
                    <a:bodyPr/>
                    <a:lstStyle/>
                    <a:p>
                      <a:r>
                        <a:rPr lang="en-GB" sz="1400" dirty="0" smtClean="0"/>
                        <a:t>Expected outcome</a:t>
                      </a:r>
                      <a:endParaRPr lang="en-GB" sz="1400" dirty="0"/>
                    </a:p>
                  </a:txBody>
                  <a:tcPr/>
                </a:tc>
              </a:tr>
              <a:tr h="820922">
                <a:tc>
                  <a:txBody>
                    <a:bodyPr/>
                    <a:lstStyle/>
                    <a:p>
                      <a:r>
                        <a:rPr lang="en-GB" sz="1400" dirty="0" smtClean="0"/>
                        <a:t>1: </a:t>
                      </a:r>
                      <a:r>
                        <a:rPr lang="en-GB" sz="1400" dirty="0" smtClean="0">
                          <a:solidFill>
                            <a:srgbClr val="92D050"/>
                          </a:solidFill>
                        </a:rPr>
                        <a:t>Valid</a:t>
                      </a:r>
                      <a:endParaRPr lang="en-GB" sz="1400" dirty="0">
                        <a:solidFill>
                          <a:srgbClr val="92D050"/>
                        </a:solidFill>
                      </a:endParaRPr>
                    </a:p>
                  </a:txBody>
                  <a:tcPr/>
                </a:tc>
                <a:tc>
                  <a:txBody>
                    <a:bodyPr/>
                    <a:lstStyle/>
                    <a:p>
                      <a:r>
                        <a:rPr lang="en-GB" sz="1400" dirty="0" smtClean="0"/>
                        <a:t>Option</a:t>
                      </a:r>
                      <a:r>
                        <a:rPr lang="en-GB" sz="1400" baseline="0" dirty="0" smtClean="0"/>
                        <a:t> ‘0’</a:t>
                      </a:r>
                    </a:p>
                    <a:p>
                      <a:r>
                        <a:rPr lang="en-GB" sz="1400" baseline="0" dirty="0" smtClean="0"/>
                        <a:t>96</a:t>
                      </a:r>
                      <a:endParaRPr lang="en-GB" sz="1400" dirty="0"/>
                    </a:p>
                  </a:txBody>
                  <a:tcPr/>
                </a:tc>
                <a:tc>
                  <a:txBody>
                    <a:bodyPr/>
                    <a:lstStyle/>
                    <a:p>
                      <a:r>
                        <a:rPr lang="en-GB" sz="1400" dirty="0" smtClean="0"/>
                        <a:t>Integer</a:t>
                      </a:r>
                    </a:p>
                    <a:p>
                      <a:r>
                        <a:rPr lang="en-GB" sz="1400" dirty="0" smtClean="0"/>
                        <a:t>Integer</a:t>
                      </a:r>
                      <a:endParaRPr lang="en-GB" sz="1400" dirty="0"/>
                    </a:p>
                  </a:txBody>
                  <a:tcPr/>
                </a:tc>
                <a:tc>
                  <a:txBody>
                    <a:bodyPr/>
                    <a:lstStyle/>
                    <a:p>
                      <a:r>
                        <a:rPr lang="en-GB" sz="1400" dirty="0" smtClean="0"/>
                        <a:t>Should give out the result $</a:t>
                      </a:r>
                      <a:r>
                        <a:rPr lang="en-GB" sz="1400" dirty="0" smtClean="0">
                          <a:effectLst/>
                        </a:rPr>
                        <a:t>164.281</a:t>
                      </a:r>
                      <a:endParaRPr lang="en-GB" sz="1400" dirty="0"/>
                    </a:p>
                  </a:txBody>
                  <a:tcPr/>
                </a:tc>
              </a:tr>
              <a:tr h="1172745">
                <a:tc>
                  <a:txBody>
                    <a:bodyPr/>
                    <a:lstStyle/>
                    <a:p>
                      <a:r>
                        <a:rPr lang="en-GB" sz="1400" dirty="0" smtClean="0"/>
                        <a:t>2: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err="1" smtClean="0"/>
                        <a:t>abcdefgjik</a:t>
                      </a:r>
                      <a:endParaRPr lang="en-GB" sz="1400" dirty="0"/>
                    </a:p>
                  </a:txBody>
                  <a:tcPr/>
                </a:tc>
                <a:tc>
                  <a:txBody>
                    <a:bodyPr/>
                    <a:lstStyle/>
                    <a:p>
                      <a:r>
                        <a:rPr lang="en-GB" sz="1400" dirty="0" smtClean="0"/>
                        <a:t>String</a:t>
                      </a:r>
                      <a:endParaRPr lang="en-GB" sz="1400" dirty="0"/>
                    </a:p>
                  </a:txBody>
                  <a:tcPr/>
                </a:tc>
                <a:tc>
                  <a:txBody>
                    <a:bodyPr/>
                    <a:lstStyle/>
                    <a:p>
                      <a:r>
                        <a:rPr lang="en-GB" sz="1400" dirty="0" smtClean="0"/>
                        <a:t>Should fail with a</a:t>
                      </a:r>
                      <a:r>
                        <a:rPr lang="en-GB" sz="1400" baseline="0" dirty="0" smtClean="0"/>
                        <a:t> </a:t>
                      </a:r>
                      <a:r>
                        <a:rPr lang="en-GB" sz="1400" dirty="0" smtClean="0"/>
                        <a:t>message </a:t>
                      </a:r>
                    </a:p>
                    <a:p>
                      <a:r>
                        <a:rPr lang="en-GB" sz="1400" dirty="0" smtClean="0"/>
                        <a:t>‘Letters</a:t>
                      </a:r>
                      <a:r>
                        <a:rPr lang="en-GB" sz="1400" baseline="0" dirty="0" smtClean="0"/>
                        <a:t> entered’ </a:t>
                      </a:r>
                    </a:p>
                    <a:p>
                      <a:r>
                        <a:rPr lang="en-GB" sz="1400" baseline="0" dirty="0" smtClean="0"/>
                        <a:t>Should continue looping</a:t>
                      </a:r>
                      <a:endParaRPr lang="en-GB" sz="1400" dirty="0"/>
                    </a:p>
                  </a:txBody>
                  <a:tcPr/>
                </a:tc>
              </a:tr>
              <a:tr h="820922">
                <a:tc>
                  <a:txBody>
                    <a:bodyPr/>
                    <a:lstStyle/>
                    <a:p>
                      <a:r>
                        <a:rPr lang="en-GB" sz="1400" dirty="0" smtClean="0"/>
                        <a:t>3: </a:t>
                      </a:r>
                      <a:r>
                        <a:rPr lang="en-GB" sz="1400" dirty="0" smtClean="0">
                          <a:solidFill>
                            <a:srgbClr val="92D050"/>
                          </a:solidFill>
                        </a:rPr>
                        <a:t>Valid</a:t>
                      </a:r>
                      <a:endParaRPr lang="en-GB" sz="1400" dirty="0">
                        <a:solidFill>
                          <a:srgbClr val="92D050"/>
                        </a:solidFill>
                      </a:endParaRPr>
                    </a:p>
                  </a:txBody>
                  <a:tcPr/>
                </a:tc>
                <a:tc>
                  <a:txBody>
                    <a:bodyPr/>
                    <a:lstStyle/>
                    <a:p>
                      <a:r>
                        <a:rPr lang="en-GB" sz="1400" dirty="0" smtClean="0"/>
                        <a:t>Option</a:t>
                      </a:r>
                      <a:r>
                        <a:rPr lang="en-GB" sz="1400" baseline="0" dirty="0" smtClean="0"/>
                        <a:t> ‘6’</a:t>
                      </a:r>
                    </a:p>
                    <a:p>
                      <a:r>
                        <a:rPr lang="en-GB" sz="1400" baseline="0" dirty="0" smtClean="0"/>
                        <a:t>498.12</a:t>
                      </a:r>
                      <a:endParaRPr lang="en-GB" sz="1400" dirty="0"/>
                    </a:p>
                  </a:txBody>
                  <a:tcPr/>
                </a:tc>
                <a:tc>
                  <a:txBody>
                    <a:bodyPr/>
                    <a:lstStyle/>
                    <a:p>
                      <a:r>
                        <a:rPr lang="en-GB" sz="1400" dirty="0" smtClean="0"/>
                        <a:t>Integer</a:t>
                      </a:r>
                    </a:p>
                    <a:p>
                      <a:r>
                        <a:rPr lang="en-GB" sz="1400" dirty="0" smtClean="0"/>
                        <a:t>Float</a:t>
                      </a:r>
                      <a:endParaRPr lang="en-GB" sz="1400" dirty="0"/>
                    </a:p>
                  </a:txBody>
                  <a:tcPr/>
                </a:tc>
                <a:tc>
                  <a:txBody>
                    <a:bodyPr/>
                    <a:lstStyle/>
                    <a:p>
                      <a:r>
                        <a:rPr lang="en-GB" sz="1400" dirty="0" smtClean="0"/>
                        <a:t>Should output </a:t>
                      </a:r>
                    </a:p>
                    <a:p>
                      <a:r>
                        <a:rPr lang="en-GB" sz="1400" b="0" i="0" kern="1200" dirty="0" smtClean="0">
                          <a:solidFill>
                            <a:schemeClr val="tx1"/>
                          </a:solidFill>
                          <a:effectLst/>
                          <a:latin typeface="+mn-lt"/>
                          <a:ea typeface="+mn-ea"/>
                          <a:cs typeface="+mn-cs"/>
                        </a:rPr>
                        <a:t>54681.12 Yen, with rounded result</a:t>
                      </a:r>
                      <a:endParaRPr lang="en-GB" sz="1100" dirty="0">
                        <a:solidFill>
                          <a:srgbClr val="FF0000"/>
                        </a:solidFill>
                      </a:endParaRPr>
                    </a:p>
                  </a:txBody>
                  <a:tcPr/>
                </a:tc>
              </a:tr>
              <a:tr h="1172745">
                <a:tc>
                  <a:txBody>
                    <a:bodyPr/>
                    <a:lstStyle/>
                    <a:p>
                      <a:r>
                        <a:rPr lang="en-GB" sz="1400" dirty="0" smtClean="0"/>
                        <a:t>4: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smtClean="0"/>
                        <a:t>Option ‘100’</a:t>
                      </a:r>
                    </a:p>
                    <a:p>
                      <a:endParaRPr lang="en-GB" sz="1400" dirty="0"/>
                    </a:p>
                  </a:txBody>
                  <a:tcPr/>
                </a:tc>
                <a:tc>
                  <a:txBody>
                    <a:bodyPr/>
                    <a:lstStyle/>
                    <a:p>
                      <a:r>
                        <a:rPr lang="en-GB" sz="1400" dirty="0" smtClean="0"/>
                        <a:t>Integer</a:t>
                      </a:r>
                      <a:endParaRPr lang="en-GB" sz="1400" dirty="0"/>
                    </a:p>
                  </a:txBody>
                  <a:tcPr/>
                </a:tc>
                <a:tc>
                  <a:txBody>
                    <a:bodyPr/>
                    <a:lstStyle/>
                    <a:p>
                      <a:r>
                        <a:rPr lang="en-GB" sz="1400" dirty="0" smtClean="0"/>
                        <a:t>Should output</a:t>
                      </a:r>
                      <a:r>
                        <a:rPr lang="en-GB" sz="1400" baseline="0" dirty="0" smtClean="0"/>
                        <a:t> </a:t>
                      </a:r>
                    </a:p>
                    <a:p>
                      <a:r>
                        <a:rPr lang="en-GB" sz="1400" baseline="0" dirty="0" smtClean="0"/>
                        <a:t>‘Sorry that’s not an option’</a:t>
                      </a:r>
                      <a:endParaRPr lang="en-GB" sz="1400" dirty="0"/>
                    </a:p>
                  </a:txBody>
                  <a:tcPr/>
                </a:tc>
              </a:tr>
              <a:tr h="475612">
                <a:tc>
                  <a:txBody>
                    <a:bodyPr/>
                    <a:lstStyle/>
                    <a:p>
                      <a:r>
                        <a:rPr lang="en-GB" sz="1400" dirty="0" smtClean="0"/>
                        <a:t>5: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smtClean="0"/>
                        <a:t>Option ‘1265’</a:t>
                      </a:r>
                      <a:endParaRPr lang="en-GB" sz="1400" dirty="0"/>
                    </a:p>
                  </a:txBody>
                  <a:tcPr/>
                </a:tc>
                <a:tc>
                  <a:txBody>
                    <a:bodyPr/>
                    <a:lstStyle/>
                    <a:p>
                      <a:r>
                        <a:rPr lang="en-GB" sz="1400" dirty="0" smtClean="0"/>
                        <a:t>Integer</a:t>
                      </a:r>
                      <a:endParaRPr lang="en-GB" sz="1400" dirty="0"/>
                    </a:p>
                  </a:txBody>
                  <a:tcPr/>
                </a:tc>
                <a:tc>
                  <a:txBody>
                    <a:bodyPr/>
                    <a:lstStyle/>
                    <a:p>
                      <a:r>
                        <a:rPr lang="en-GB" sz="1400" dirty="0" smtClean="0"/>
                        <a:t>Should output</a:t>
                      </a:r>
                      <a:r>
                        <a:rPr lang="en-GB" sz="1400" baseline="0" dirty="0" smtClean="0"/>
                        <a:t> </a:t>
                      </a:r>
                    </a:p>
                    <a:p>
                      <a:r>
                        <a:rPr lang="en-GB" sz="1400" baseline="0" dirty="0" smtClean="0"/>
                        <a:t>‘Sorry that’s not an option’</a:t>
                      </a:r>
                      <a:endParaRPr lang="en-GB" sz="1400" dirty="0"/>
                    </a:p>
                  </a:txBody>
                  <a:tcPr/>
                </a:tc>
              </a:tr>
              <a:tr h="580904">
                <a:tc>
                  <a:txBody>
                    <a:bodyPr/>
                    <a:lstStyle/>
                    <a:p>
                      <a:r>
                        <a:rPr lang="en-GB" sz="1400" dirty="0" smtClean="0"/>
                        <a:t>6: </a:t>
                      </a:r>
                      <a:r>
                        <a:rPr lang="en-GB" sz="1400" dirty="0" smtClean="0">
                          <a:solidFill>
                            <a:srgbClr val="92D050"/>
                          </a:solidFill>
                        </a:rPr>
                        <a:t>Valid</a:t>
                      </a:r>
                      <a:endParaRPr lang="en-GB" sz="1400" dirty="0">
                        <a:solidFill>
                          <a:srgbClr val="92D050"/>
                        </a:solidFill>
                      </a:endParaRPr>
                    </a:p>
                  </a:txBody>
                  <a:tcPr/>
                </a:tc>
                <a:tc>
                  <a:txBody>
                    <a:bodyPr/>
                    <a:lstStyle/>
                    <a:p>
                      <a:r>
                        <a:rPr lang="en-GB" sz="1400" dirty="0" smtClean="0"/>
                        <a:t>Option</a:t>
                      </a:r>
                      <a:r>
                        <a:rPr lang="en-GB" sz="1400" baseline="0" dirty="0" smtClean="0"/>
                        <a:t> ‘2’</a:t>
                      </a:r>
                    </a:p>
                    <a:p>
                      <a:r>
                        <a:rPr lang="en-GB" sz="1400" baseline="0" dirty="0" smtClean="0"/>
                        <a:t>6.421</a:t>
                      </a:r>
                      <a:endParaRPr lang="en-GB" sz="1400" dirty="0"/>
                    </a:p>
                  </a:txBody>
                  <a:tcPr/>
                </a:tc>
                <a:tc>
                  <a:txBody>
                    <a:bodyPr/>
                    <a:lstStyle/>
                    <a:p>
                      <a:r>
                        <a:rPr lang="en-GB" sz="1400" dirty="0" smtClean="0"/>
                        <a:t>Integer</a:t>
                      </a:r>
                    </a:p>
                    <a:p>
                      <a:r>
                        <a:rPr lang="en-GB" sz="1400" dirty="0" smtClean="0"/>
                        <a:t>Float</a:t>
                      </a:r>
                      <a:endParaRPr lang="en-GB" sz="1400" dirty="0"/>
                    </a:p>
                  </a:txBody>
                  <a:tcPr/>
                </a:tc>
                <a:tc>
                  <a:txBody>
                    <a:bodyPr/>
                    <a:lstStyle/>
                    <a:p>
                      <a:r>
                        <a:rPr lang="en-GB" sz="1400" dirty="0" smtClean="0"/>
                        <a:t>Should</a:t>
                      </a:r>
                      <a:r>
                        <a:rPr lang="en-GB" sz="1400" baseline="0" dirty="0" smtClean="0"/>
                        <a:t> output</a:t>
                      </a:r>
                    </a:p>
                    <a:p>
                      <a:r>
                        <a:rPr lang="en-GB" sz="1400" dirty="0" smtClean="0"/>
                        <a:t>8.19 Euros</a:t>
                      </a:r>
                      <a:endParaRPr lang="en-GB" sz="1400" dirty="0">
                        <a:solidFill>
                          <a:srgbClr val="FF0000"/>
                        </a:solidFill>
                      </a:endParaRPr>
                    </a:p>
                  </a:txBody>
                  <a:tcPr/>
                </a:tc>
              </a:tr>
            </a:tbl>
          </a:graphicData>
        </a:graphic>
      </p:graphicFrame>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400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7" name="Slide Number Placeholder 6"/>
          <p:cNvSpPr>
            <a:spLocks noGrp="1"/>
          </p:cNvSpPr>
          <p:nvPr>
            <p:ph type="sldNum" sz="quarter" idx="12"/>
          </p:nvPr>
        </p:nvSpPr>
        <p:spPr/>
        <p:txBody>
          <a:bodyPr/>
          <a:lstStyle/>
          <a:p>
            <a:fld id="{20D5AB4D-E8C0-49CC-BD5B-A5DEBD9904AC}" type="slidenum">
              <a:rPr lang="en-GB" smtClean="0"/>
              <a:t>32</a:t>
            </a:fld>
            <a:endParaRPr lang="en-GB"/>
          </a:p>
        </p:txBody>
      </p:sp>
      <p:pic>
        <p:nvPicPr>
          <p:cNvPr id="8"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9"/>
          <p:cNvGraphicFramePr>
            <a:graphicFrameLocks noGrp="1"/>
          </p:cNvGraphicFramePr>
          <p:nvPr>
            <p:ph idx="1"/>
          </p:nvPr>
        </p:nvGraphicFramePr>
        <p:xfrm>
          <a:off x="457200" y="1600200"/>
          <a:ext cx="7429500" cy="820922"/>
        </p:xfrm>
        <a:graphic>
          <a:graphicData uri="http://schemas.openxmlformats.org/drawingml/2006/table">
            <a:tbl>
              <a:tblPr firstRow="1" bandRow="1">
                <a:tableStyleId>{3B4B98B0-60AC-42C2-AFA5-B58CD77FA1E5}</a:tableStyleId>
              </a:tblPr>
              <a:tblGrid>
                <a:gridCol w="1857375"/>
                <a:gridCol w="1858962"/>
                <a:gridCol w="1855788"/>
                <a:gridCol w="1857375"/>
              </a:tblGrid>
              <a:tr h="820922">
                <a:tc>
                  <a:txBody>
                    <a:bodyPr/>
                    <a:lstStyle/>
                    <a:p>
                      <a:r>
                        <a:rPr lang="en-GB" sz="1400" dirty="0" smtClean="0"/>
                        <a:t>1: Valid</a:t>
                      </a:r>
                      <a:endParaRPr lang="en-GB" sz="1400" dirty="0"/>
                    </a:p>
                  </a:txBody>
                  <a:tcPr/>
                </a:tc>
                <a:tc>
                  <a:txBody>
                    <a:bodyPr/>
                    <a:lstStyle/>
                    <a:p>
                      <a:r>
                        <a:rPr lang="en-GB" sz="1400" dirty="0" smtClean="0"/>
                        <a:t>Option</a:t>
                      </a:r>
                      <a:r>
                        <a:rPr lang="en-GB" sz="1400" baseline="0" dirty="0" smtClean="0"/>
                        <a:t> 0</a:t>
                      </a:r>
                    </a:p>
                    <a:p>
                      <a:r>
                        <a:rPr lang="en-GB" sz="1400" baseline="0" dirty="0" smtClean="0"/>
                        <a:t>96</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 give out the result $</a:t>
                      </a:r>
                      <a:r>
                        <a:rPr lang="en-GB" sz="1400" dirty="0" smtClean="0">
                          <a:effectLst/>
                        </a:rPr>
                        <a:t>164.281</a:t>
                      </a:r>
                      <a:endParaRPr lang="en-GB" sz="1400" dirty="0"/>
                    </a:p>
                  </a:txBody>
                  <a:tcPr/>
                </a:tc>
              </a:tr>
            </a:tbl>
          </a:graphicData>
        </a:graphic>
      </p:graphicFrame>
      <p:pic>
        <p:nvPicPr>
          <p:cNvPr id="5" name="Picture 4"/>
          <p:cNvPicPr>
            <a:picLocks noChangeAspect="1"/>
          </p:cNvPicPr>
          <p:nvPr/>
        </p:nvPicPr>
        <p:blipFill rotWithShape="1">
          <a:blip r:embed="rId4"/>
          <a:srcRect/>
          <a:stretch/>
        </p:blipFill>
        <p:spPr>
          <a:xfrm>
            <a:off x="1167978" y="2659732"/>
            <a:ext cx="6181725" cy="2857500"/>
          </a:xfrm>
          <a:prstGeom prst="rect">
            <a:avLst/>
          </a:prstGeom>
        </p:spPr>
      </p:pic>
    </p:spTree>
    <p:extLst>
      <p:ext uri="{BB962C8B-B14F-4D97-AF65-F5344CB8AC3E}">
        <p14:creationId xmlns:p14="http://schemas.microsoft.com/office/powerpoint/2010/main" val="39679963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5" name="Slide Number Placeholder 4"/>
          <p:cNvSpPr>
            <a:spLocks noGrp="1"/>
          </p:cNvSpPr>
          <p:nvPr>
            <p:ph type="sldNum" sz="quarter" idx="12"/>
          </p:nvPr>
        </p:nvSpPr>
        <p:spPr/>
        <p:txBody>
          <a:bodyPr/>
          <a:lstStyle/>
          <a:p>
            <a:fld id="{20D5AB4D-E8C0-49CC-BD5B-A5DEBD9904AC}" type="slidenum">
              <a:rPr lang="en-GB" smtClean="0"/>
              <a:t>33</a:t>
            </a:fld>
            <a:endParaRPr lang="en-GB"/>
          </a:p>
        </p:txBody>
      </p:sp>
      <p:pic>
        <p:nvPicPr>
          <p:cNvPr id="7"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7"/>
          <p:cNvGraphicFramePr>
            <a:graphicFrameLocks noGrp="1"/>
          </p:cNvGraphicFramePr>
          <p:nvPr>
            <p:ph idx="1"/>
          </p:nvPr>
        </p:nvGraphicFramePr>
        <p:xfrm>
          <a:off x="457200" y="1600200"/>
          <a:ext cx="7429500" cy="1172745"/>
        </p:xfrm>
        <a:graphic>
          <a:graphicData uri="http://schemas.openxmlformats.org/drawingml/2006/table">
            <a:tbl>
              <a:tblPr firstRow="1" bandRow="1">
                <a:tableStyleId>{3B4B98B0-60AC-42C2-AFA5-B58CD77FA1E5}</a:tableStyleId>
              </a:tblPr>
              <a:tblGrid>
                <a:gridCol w="1857375"/>
                <a:gridCol w="1858962"/>
                <a:gridCol w="1855788"/>
                <a:gridCol w="1857375"/>
              </a:tblGrid>
              <a:tr h="1172745">
                <a:tc>
                  <a:txBody>
                    <a:bodyPr/>
                    <a:lstStyle/>
                    <a:p>
                      <a:r>
                        <a:rPr lang="en-GB" sz="1400" dirty="0" smtClean="0"/>
                        <a:t>2: Invalid</a:t>
                      </a:r>
                      <a:endParaRPr lang="en-GB" sz="1400" dirty="0"/>
                    </a:p>
                  </a:txBody>
                  <a:tcPr/>
                </a:tc>
                <a:tc>
                  <a:txBody>
                    <a:bodyPr/>
                    <a:lstStyle/>
                    <a:p>
                      <a:r>
                        <a:rPr lang="en-GB" sz="1400" dirty="0" err="1" smtClean="0"/>
                        <a:t>abcdefgjik</a:t>
                      </a:r>
                      <a:endParaRPr lang="en-GB" sz="1400" dirty="0"/>
                    </a:p>
                  </a:txBody>
                  <a:tcPr/>
                </a:tc>
                <a:tc>
                  <a:txBody>
                    <a:bodyPr/>
                    <a:lstStyle/>
                    <a:p>
                      <a:r>
                        <a:rPr lang="en-GB" sz="1400" dirty="0" smtClean="0"/>
                        <a:t>Letters </a:t>
                      </a:r>
                      <a:endParaRPr lang="en-GB" sz="1400" dirty="0"/>
                    </a:p>
                  </a:txBody>
                  <a:tcPr/>
                </a:tc>
                <a:tc>
                  <a:txBody>
                    <a:bodyPr/>
                    <a:lstStyle/>
                    <a:p>
                      <a:r>
                        <a:rPr lang="en-GB" sz="1400" dirty="0" smtClean="0"/>
                        <a:t>Should fail with a</a:t>
                      </a:r>
                      <a:r>
                        <a:rPr lang="en-GB" sz="1400" baseline="0" dirty="0" smtClean="0"/>
                        <a:t> </a:t>
                      </a:r>
                      <a:r>
                        <a:rPr lang="en-GB" sz="1400" dirty="0" smtClean="0"/>
                        <a:t>message </a:t>
                      </a:r>
                    </a:p>
                    <a:p>
                      <a:r>
                        <a:rPr lang="en-GB" sz="1400" dirty="0" smtClean="0"/>
                        <a:t>‘Letters</a:t>
                      </a:r>
                      <a:r>
                        <a:rPr lang="en-GB" sz="1400" baseline="0" dirty="0" smtClean="0"/>
                        <a:t> entered’ </a:t>
                      </a:r>
                    </a:p>
                    <a:p>
                      <a:r>
                        <a:rPr lang="en-GB" sz="1400" baseline="0" dirty="0" smtClean="0"/>
                        <a:t>Should continue looping</a:t>
                      </a:r>
                      <a:endParaRPr lang="en-GB" sz="1400" dirty="0"/>
                    </a:p>
                  </a:txBody>
                  <a:tcPr/>
                </a:tc>
              </a:tr>
            </a:tbl>
          </a:graphicData>
        </a:graphic>
      </p:graphicFrame>
      <p:pic>
        <p:nvPicPr>
          <p:cNvPr id="3" name="Picture 2"/>
          <p:cNvPicPr>
            <a:picLocks noChangeAspect="1"/>
          </p:cNvPicPr>
          <p:nvPr/>
        </p:nvPicPr>
        <p:blipFill>
          <a:blip r:embed="rId4"/>
          <a:stretch>
            <a:fillRect/>
          </a:stretch>
        </p:blipFill>
        <p:spPr>
          <a:xfrm>
            <a:off x="1219200" y="2877170"/>
            <a:ext cx="6096000" cy="3152775"/>
          </a:xfrm>
          <a:prstGeom prst="rect">
            <a:avLst/>
          </a:prstGeom>
        </p:spPr>
      </p:pic>
    </p:spTree>
    <p:extLst>
      <p:ext uri="{BB962C8B-B14F-4D97-AF65-F5344CB8AC3E}">
        <p14:creationId xmlns:p14="http://schemas.microsoft.com/office/powerpoint/2010/main" val="169133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Results:</a:t>
            </a:r>
            <a:endParaRPr lang="en-GB" dirty="0"/>
          </a:p>
        </p:txBody>
      </p:sp>
      <p:sp>
        <p:nvSpPr>
          <p:cNvPr id="5" name="Slide Number Placeholder 4"/>
          <p:cNvSpPr>
            <a:spLocks noGrp="1"/>
          </p:cNvSpPr>
          <p:nvPr>
            <p:ph type="sldNum" sz="quarter" idx="12"/>
          </p:nvPr>
        </p:nvSpPr>
        <p:spPr/>
        <p:txBody>
          <a:bodyPr/>
          <a:lstStyle/>
          <a:p>
            <a:fld id="{20D5AB4D-E8C0-49CC-BD5B-A5DEBD9904AC}" type="slidenum">
              <a:rPr lang="en-GB" smtClean="0"/>
              <a:t>34</a:t>
            </a:fld>
            <a:endParaRPr lang="en-GB"/>
          </a:p>
        </p:txBody>
      </p:sp>
      <p:pic>
        <p:nvPicPr>
          <p:cNvPr id="7"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7"/>
          <p:cNvGraphicFramePr>
            <a:graphicFrameLocks noGrp="1"/>
          </p:cNvGraphicFramePr>
          <p:nvPr>
            <p:ph idx="1"/>
          </p:nvPr>
        </p:nvGraphicFramePr>
        <p:xfrm>
          <a:off x="457200" y="1600200"/>
          <a:ext cx="7429500" cy="820922"/>
        </p:xfrm>
        <a:graphic>
          <a:graphicData uri="http://schemas.openxmlformats.org/drawingml/2006/table">
            <a:tbl>
              <a:tblPr firstRow="1" bandRow="1">
                <a:tableStyleId>{3B4B98B0-60AC-42C2-AFA5-B58CD77FA1E5}</a:tableStyleId>
              </a:tblPr>
              <a:tblGrid>
                <a:gridCol w="1857375"/>
                <a:gridCol w="1858962"/>
                <a:gridCol w="1855788"/>
                <a:gridCol w="1857375"/>
              </a:tblGrid>
              <a:tr h="820922">
                <a:tc>
                  <a:txBody>
                    <a:bodyPr/>
                    <a:lstStyle/>
                    <a:p>
                      <a:r>
                        <a:rPr lang="en-GB" sz="1400" dirty="0" smtClean="0"/>
                        <a:t>3: Valid</a:t>
                      </a:r>
                      <a:endParaRPr lang="en-GB" sz="1400" dirty="0"/>
                    </a:p>
                  </a:txBody>
                  <a:tcPr/>
                </a:tc>
                <a:tc>
                  <a:txBody>
                    <a:bodyPr/>
                    <a:lstStyle/>
                    <a:p>
                      <a:r>
                        <a:rPr lang="en-GB" sz="1400" dirty="0" smtClean="0"/>
                        <a:t>Option</a:t>
                      </a:r>
                      <a:r>
                        <a:rPr lang="en-GB" sz="1400" baseline="0" dirty="0" smtClean="0"/>
                        <a:t> 6</a:t>
                      </a:r>
                    </a:p>
                    <a:p>
                      <a:r>
                        <a:rPr lang="en-GB" sz="1400" baseline="0" dirty="0" smtClean="0"/>
                        <a:t>498.12</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 output </a:t>
                      </a:r>
                    </a:p>
                    <a:p>
                      <a:r>
                        <a:rPr lang="en-GB" sz="1400" b="0" i="0" kern="1200" dirty="0" smtClean="0">
                          <a:solidFill>
                            <a:schemeClr val="tx1"/>
                          </a:solidFill>
                          <a:effectLst/>
                          <a:latin typeface="+mn-lt"/>
                          <a:ea typeface="+mn-ea"/>
                          <a:cs typeface="+mn-cs"/>
                        </a:rPr>
                        <a:t>54681.12 Yen</a:t>
                      </a:r>
                      <a:endParaRPr lang="en-GB" sz="1100" dirty="0">
                        <a:solidFill>
                          <a:srgbClr val="FF0000"/>
                        </a:solidFill>
                      </a:endParaRPr>
                    </a:p>
                  </a:txBody>
                  <a:tcPr/>
                </a:tc>
              </a:tr>
            </a:tbl>
          </a:graphicData>
        </a:graphic>
      </p:graphicFrame>
      <p:pic>
        <p:nvPicPr>
          <p:cNvPr id="3" name="Picture 2"/>
          <p:cNvPicPr>
            <a:picLocks noChangeAspect="1"/>
          </p:cNvPicPr>
          <p:nvPr/>
        </p:nvPicPr>
        <p:blipFill>
          <a:blip r:embed="rId4"/>
          <a:stretch>
            <a:fillRect/>
          </a:stretch>
        </p:blipFill>
        <p:spPr>
          <a:xfrm>
            <a:off x="1198835" y="2583532"/>
            <a:ext cx="6181725" cy="2933700"/>
          </a:xfrm>
          <a:prstGeom prst="rect">
            <a:avLst/>
          </a:prstGeom>
        </p:spPr>
      </p:pic>
    </p:spTree>
    <p:extLst>
      <p:ext uri="{BB962C8B-B14F-4D97-AF65-F5344CB8AC3E}">
        <p14:creationId xmlns:p14="http://schemas.microsoft.com/office/powerpoint/2010/main" val="3928841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Test 3 proved the code was not working properly, however this was easily fixed by changing this line, from ‘</a:t>
            </a:r>
            <a:r>
              <a:rPr lang="en-GB" dirty="0" err="1" smtClean="0"/>
              <a:t>int</a:t>
            </a:r>
            <a:r>
              <a:rPr lang="en-GB" dirty="0" smtClean="0"/>
              <a:t>’ to ‘float’</a:t>
            </a:r>
            <a:endParaRPr lang="en-GB" dirty="0"/>
          </a:p>
        </p:txBody>
      </p:sp>
      <p:pic>
        <p:nvPicPr>
          <p:cNvPr id="4" name="Picture 3"/>
          <p:cNvPicPr>
            <a:picLocks noChangeAspect="1"/>
          </p:cNvPicPr>
          <p:nvPr/>
        </p:nvPicPr>
        <p:blipFill>
          <a:blip r:embed="rId2"/>
          <a:stretch>
            <a:fillRect/>
          </a:stretch>
        </p:blipFill>
        <p:spPr>
          <a:xfrm>
            <a:off x="1331640" y="3501008"/>
            <a:ext cx="6134100" cy="2762250"/>
          </a:xfrm>
          <a:prstGeom prst="rect">
            <a:avLst/>
          </a:prstGeom>
        </p:spPr>
      </p:pic>
      <p:pic>
        <p:nvPicPr>
          <p:cNvPr id="5" name="Picture 4"/>
          <p:cNvPicPr>
            <a:picLocks noChangeAspect="1"/>
          </p:cNvPicPr>
          <p:nvPr/>
        </p:nvPicPr>
        <p:blipFill>
          <a:blip r:embed="rId3"/>
          <a:stretch>
            <a:fillRect/>
          </a:stretch>
        </p:blipFill>
        <p:spPr>
          <a:xfrm>
            <a:off x="2047528" y="2852936"/>
            <a:ext cx="3962400" cy="228600"/>
          </a:xfrm>
          <a:prstGeom prst="rect">
            <a:avLst/>
          </a:prstGeom>
        </p:spPr>
      </p:pic>
      <p:pic>
        <p:nvPicPr>
          <p:cNvPr id="6" name="Picture 5"/>
          <p:cNvPicPr>
            <a:picLocks noChangeAspect="1"/>
          </p:cNvPicPr>
          <p:nvPr/>
        </p:nvPicPr>
        <p:blipFill>
          <a:blip r:embed="rId4"/>
          <a:stretch>
            <a:fillRect/>
          </a:stretch>
        </p:blipFill>
        <p:spPr>
          <a:xfrm>
            <a:off x="2123728" y="2492896"/>
            <a:ext cx="3810000" cy="209550"/>
          </a:xfrm>
          <a:prstGeom prst="rect">
            <a:avLst/>
          </a:prstGeom>
        </p:spPr>
      </p:pic>
      <p:pic>
        <p:nvPicPr>
          <p:cNvPr id="7" name="Picture 2" descr="AndroPy Python Library Allows Your Linux PC to Easily Communicate with Your Phone">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635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5" name="Slide Number Placeholder 4"/>
          <p:cNvSpPr>
            <a:spLocks noGrp="1"/>
          </p:cNvSpPr>
          <p:nvPr>
            <p:ph type="sldNum" sz="quarter" idx="12"/>
          </p:nvPr>
        </p:nvSpPr>
        <p:spPr/>
        <p:txBody>
          <a:bodyPr/>
          <a:lstStyle/>
          <a:p>
            <a:fld id="{20D5AB4D-E8C0-49CC-BD5B-A5DEBD9904AC}" type="slidenum">
              <a:rPr lang="en-GB" smtClean="0"/>
              <a:t>36</a:t>
            </a:fld>
            <a:endParaRPr lang="en-GB"/>
          </a:p>
        </p:txBody>
      </p:sp>
      <p:pic>
        <p:nvPicPr>
          <p:cNvPr id="7"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7"/>
          <p:cNvGraphicFramePr>
            <a:graphicFrameLocks noGrp="1"/>
          </p:cNvGraphicFramePr>
          <p:nvPr>
            <p:ph idx="1"/>
          </p:nvPr>
        </p:nvGraphicFramePr>
        <p:xfrm>
          <a:off x="457200" y="1600200"/>
          <a:ext cx="7429500" cy="1172745"/>
        </p:xfrm>
        <a:graphic>
          <a:graphicData uri="http://schemas.openxmlformats.org/drawingml/2006/table">
            <a:tbl>
              <a:tblPr firstRow="1" bandRow="1">
                <a:tableStyleId>{3B4B98B0-60AC-42C2-AFA5-B58CD77FA1E5}</a:tableStyleId>
              </a:tblPr>
              <a:tblGrid>
                <a:gridCol w="1857375"/>
                <a:gridCol w="1858962"/>
                <a:gridCol w="1855788"/>
                <a:gridCol w="1857375"/>
              </a:tblGrid>
              <a:tr h="1172745">
                <a:tc>
                  <a:txBody>
                    <a:bodyPr/>
                    <a:lstStyle/>
                    <a:p>
                      <a:r>
                        <a:rPr lang="en-GB" sz="1400" dirty="0" smtClean="0"/>
                        <a:t>4: Invalid</a:t>
                      </a:r>
                      <a:endParaRPr lang="en-GB" sz="1400" dirty="0"/>
                    </a:p>
                  </a:txBody>
                  <a:tcPr/>
                </a:tc>
                <a:tc>
                  <a:txBody>
                    <a:bodyPr/>
                    <a:lstStyle/>
                    <a:p>
                      <a:r>
                        <a:rPr lang="en-GB" sz="1400" dirty="0" smtClean="0"/>
                        <a:t>Option 100</a:t>
                      </a:r>
                    </a:p>
                    <a:p>
                      <a:r>
                        <a:rPr lang="en-GB" sz="1400" dirty="0" smtClean="0"/>
                        <a:t>5.42</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 output</a:t>
                      </a:r>
                      <a:r>
                        <a:rPr lang="en-GB" sz="1400" baseline="0" dirty="0" smtClean="0"/>
                        <a:t> </a:t>
                      </a:r>
                    </a:p>
                    <a:p>
                      <a:r>
                        <a:rPr lang="en-GB" sz="1400" baseline="0" dirty="0" smtClean="0"/>
                        <a:t>‘Sorry that’s not an option’</a:t>
                      </a:r>
                      <a:endParaRPr lang="en-GB" sz="1400" dirty="0"/>
                    </a:p>
                  </a:txBody>
                  <a:tcPr/>
                </a:tc>
              </a:tr>
            </a:tbl>
          </a:graphicData>
        </a:graphic>
      </p:graphicFrame>
      <p:pic>
        <p:nvPicPr>
          <p:cNvPr id="3" name="Picture 2"/>
          <p:cNvPicPr>
            <a:picLocks noChangeAspect="1"/>
          </p:cNvPicPr>
          <p:nvPr/>
        </p:nvPicPr>
        <p:blipFill>
          <a:blip r:embed="rId4"/>
          <a:stretch>
            <a:fillRect/>
          </a:stretch>
        </p:blipFill>
        <p:spPr>
          <a:xfrm>
            <a:off x="1228725" y="3028950"/>
            <a:ext cx="6076950" cy="2905125"/>
          </a:xfrm>
          <a:prstGeom prst="rect">
            <a:avLst/>
          </a:prstGeom>
        </p:spPr>
      </p:pic>
    </p:spTree>
    <p:extLst>
      <p:ext uri="{BB962C8B-B14F-4D97-AF65-F5344CB8AC3E}">
        <p14:creationId xmlns:p14="http://schemas.microsoft.com/office/powerpoint/2010/main" val="3933904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5" name="Slide Number Placeholder 4"/>
          <p:cNvSpPr>
            <a:spLocks noGrp="1"/>
          </p:cNvSpPr>
          <p:nvPr>
            <p:ph type="sldNum" sz="quarter" idx="12"/>
          </p:nvPr>
        </p:nvSpPr>
        <p:spPr/>
        <p:txBody>
          <a:bodyPr/>
          <a:lstStyle/>
          <a:p>
            <a:fld id="{20D5AB4D-E8C0-49CC-BD5B-A5DEBD9904AC}" type="slidenum">
              <a:rPr lang="en-GB" smtClean="0"/>
              <a:t>37</a:t>
            </a:fld>
            <a:endParaRPr lang="en-GB"/>
          </a:p>
        </p:txBody>
      </p:sp>
      <p:pic>
        <p:nvPicPr>
          <p:cNvPr id="7"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7"/>
          <p:cNvGraphicFramePr>
            <a:graphicFrameLocks noGrp="1"/>
          </p:cNvGraphicFramePr>
          <p:nvPr>
            <p:ph idx="1"/>
          </p:nvPr>
        </p:nvGraphicFramePr>
        <p:xfrm>
          <a:off x="457200" y="1600200"/>
          <a:ext cx="7429500" cy="731520"/>
        </p:xfrm>
        <a:graphic>
          <a:graphicData uri="http://schemas.openxmlformats.org/drawingml/2006/table">
            <a:tbl>
              <a:tblPr firstRow="1" bandRow="1">
                <a:tableStyleId>{3B4B98B0-60AC-42C2-AFA5-B58CD77FA1E5}</a:tableStyleId>
              </a:tblPr>
              <a:tblGrid>
                <a:gridCol w="1857375"/>
                <a:gridCol w="1858962"/>
                <a:gridCol w="1855788"/>
                <a:gridCol w="1857375"/>
              </a:tblGrid>
              <a:tr h="475612">
                <a:tc>
                  <a:txBody>
                    <a:bodyPr/>
                    <a:lstStyle/>
                    <a:p>
                      <a:r>
                        <a:rPr lang="en-GB" sz="1400" dirty="0" smtClean="0"/>
                        <a:t>5: Invalid</a:t>
                      </a:r>
                      <a:endParaRPr lang="en-GB" sz="1400" dirty="0"/>
                    </a:p>
                  </a:txBody>
                  <a:tcPr/>
                </a:tc>
                <a:tc>
                  <a:txBody>
                    <a:bodyPr/>
                    <a:lstStyle/>
                    <a:p>
                      <a:r>
                        <a:rPr lang="en-GB" sz="1400" dirty="0" smtClean="0"/>
                        <a:t>1265</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 output</a:t>
                      </a:r>
                      <a:r>
                        <a:rPr lang="en-GB" sz="1400" baseline="0" dirty="0" smtClean="0"/>
                        <a:t> </a:t>
                      </a:r>
                    </a:p>
                    <a:p>
                      <a:r>
                        <a:rPr lang="en-GB" sz="1400" baseline="0" dirty="0" smtClean="0"/>
                        <a:t>‘Sorry that’s not an option’</a:t>
                      </a:r>
                      <a:endParaRPr lang="en-GB" sz="1400" dirty="0"/>
                    </a:p>
                  </a:txBody>
                  <a:tcPr/>
                </a:tc>
              </a:tr>
            </a:tbl>
          </a:graphicData>
        </a:graphic>
      </p:graphicFrame>
      <p:pic>
        <p:nvPicPr>
          <p:cNvPr id="3" name="Picture 2"/>
          <p:cNvPicPr>
            <a:picLocks noChangeAspect="1"/>
          </p:cNvPicPr>
          <p:nvPr/>
        </p:nvPicPr>
        <p:blipFill>
          <a:blip r:embed="rId4"/>
          <a:stretch>
            <a:fillRect/>
          </a:stretch>
        </p:blipFill>
        <p:spPr>
          <a:xfrm>
            <a:off x="1209675" y="3039110"/>
            <a:ext cx="6115050" cy="2609850"/>
          </a:xfrm>
          <a:prstGeom prst="rect">
            <a:avLst/>
          </a:prstGeom>
        </p:spPr>
      </p:pic>
    </p:spTree>
    <p:extLst>
      <p:ext uri="{BB962C8B-B14F-4D97-AF65-F5344CB8AC3E}">
        <p14:creationId xmlns:p14="http://schemas.microsoft.com/office/powerpoint/2010/main" val="544156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4" name="Content Placeholder 3"/>
          <p:cNvGraphicFramePr>
            <a:graphicFrameLocks noGrp="1"/>
          </p:cNvGraphicFramePr>
          <p:nvPr>
            <p:ph idx="1"/>
          </p:nvPr>
        </p:nvGraphicFramePr>
        <p:xfrm>
          <a:off x="457200" y="1600200"/>
          <a:ext cx="7429500" cy="580904"/>
        </p:xfrm>
        <a:graphic>
          <a:graphicData uri="http://schemas.openxmlformats.org/drawingml/2006/table">
            <a:tbl>
              <a:tblPr firstRow="1" bandRow="1">
                <a:tableStyleId>{3B4B98B0-60AC-42C2-AFA5-B58CD77FA1E5}</a:tableStyleId>
              </a:tblPr>
              <a:tblGrid>
                <a:gridCol w="1857375"/>
                <a:gridCol w="1858962"/>
                <a:gridCol w="1855788"/>
                <a:gridCol w="1857375"/>
              </a:tblGrid>
              <a:tr h="580904">
                <a:tc>
                  <a:txBody>
                    <a:bodyPr/>
                    <a:lstStyle/>
                    <a:p>
                      <a:r>
                        <a:rPr lang="en-GB" sz="1400" dirty="0" smtClean="0"/>
                        <a:t>6: Valid</a:t>
                      </a:r>
                      <a:endParaRPr lang="en-GB" sz="1400" dirty="0"/>
                    </a:p>
                  </a:txBody>
                  <a:tcPr/>
                </a:tc>
                <a:tc>
                  <a:txBody>
                    <a:bodyPr/>
                    <a:lstStyle/>
                    <a:p>
                      <a:r>
                        <a:rPr lang="en-GB" sz="1400" dirty="0" smtClean="0"/>
                        <a:t>Option</a:t>
                      </a:r>
                      <a:r>
                        <a:rPr lang="en-GB" sz="1400" baseline="0" dirty="0" smtClean="0"/>
                        <a:t> 2</a:t>
                      </a:r>
                    </a:p>
                    <a:p>
                      <a:r>
                        <a:rPr lang="en-GB" sz="1400" baseline="0" dirty="0" smtClean="0"/>
                        <a:t>6.421</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a:t>
                      </a:r>
                      <a:r>
                        <a:rPr lang="en-GB" sz="1400" baseline="0" dirty="0" smtClean="0"/>
                        <a:t> output</a:t>
                      </a:r>
                    </a:p>
                    <a:p>
                      <a:r>
                        <a:rPr lang="en-GB" sz="1400" dirty="0" smtClean="0"/>
                        <a:t>8.19 Euros</a:t>
                      </a:r>
                      <a:endParaRPr lang="en-GB" sz="1400" dirty="0">
                        <a:solidFill>
                          <a:srgbClr val="FF0000"/>
                        </a:solidFill>
                      </a:endParaRPr>
                    </a:p>
                  </a:txBody>
                  <a:tcPr/>
                </a:tc>
              </a:tr>
            </a:tbl>
          </a:graphicData>
        </a:graphic>
      </p:graphicFrame>
      <p:pic>
        <p:nvPicPr>
          <p:cNvPr id="3" name="Picture 2"/>
          <p:cNvPicPr>
            <a:picLocks noChangeAspect="1"/>
          </p:cNvPicPr>
          <p:nvPr/>
        </p:nvPicPr>
        <p:blipFill>
          <a:blip r:embed="rId2"/>
          <a:stretch>
            <a:fillRect/>
          </a:stretch>
        </p:blipFill>
        <p:spPr>
          <a:xfrm>
            <a:off x="1185862" y="2708920"/>
            <a:ext cx="6162675" cy="2819400"/>
          </a:xfrm>
          <a:prstGeom prst="rect">
            <a:avLst/>
          </a:prstGeom>
        </p:spPr>
      </p:pic>
    </p:spTree>
    <p:extLst>
      <p:ext uri="{BB962C8B-B14F-4D97-AF65-F5344CB8AC3E}">
        <p14:creationId xmlns:p14="http://schemas.microsoft.com/office/powerpoint/2010/main" val="339585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the success criteria that has been set, my code meets:</a:t>
            </a:r>
            <a:endParaRPr lang="en-GB" dirty="0"/>
          </a:p>
        </p:txBody>
      </p:sp>
      <p:sp>
        <p:nvSpPr>
          <p:cNvPr id="3" name="Content Placeholder 2"/>
          <p:cNvSpPr>
            <a:spLocks noGrp="1"/>
          </p:cNvSpPr>
          <p:nvPr>
            <p:ph idx="1"/>
          </p:nvPr>
        </p:nvSpPr>
        <p:spPr/>
        <p:txBody>
          <a:bodyPr/>
          <a:lstStyle/>
          <a:p>
            <a:pPr marL="411480" lvl="1" indent="0">
              <a:buNone/>
            </a:pPr>
            <a:r>
              <a:rPr lang="en-GB" dirty="0"/>
              <a:t>M</a:t>
            </a:r>
            <a:r>
              <a:rPr lang="en-GB" dirty="0" smtClean="0"/>
              <a:t>y code was able to meet all of the success criteria's that were set before developing the code. These were:</a:t>
            </a:r>
            <a:endParaRPr lang="en-GB" dirty="0"/>
          </a:p>
          <a:p>
            <a:pPr lvl="1">
              <a:buFont typeface="Wingdings" panose="05000000000000000000" pitchFamily="2" charset="2"/>
              <a:buChar char="ü"/>
            </a:pPr>
            <a:r>
              <a:rPr lang="en-GB" dirty="0"/>
              <a:t>Be able to convert to and from the following rates, Pound Sterling, Euros, Japanese Yen and USD Dollars.</a:t>
            </a:r>
          </a:p>
          <a:p>
            <a:pPr lvl="1">
              <a:buFont typeface="Wingdings" panose="05000000000000000000" pitchFamily="2" charset="2"/>
              <a:buChar char="ü"/>
            </a:pPr>
            <a:r>
              <a:rPr lang="en-GB" dirty="0"/>
              <a:t>It would also have to be as short and efficient as possible</a:t>
            </a:r>
          </a:p>
          <a:p>
            <a:pPr lvl="1">
              <a:buFont typeface="Wingdings" panose="05000000000000000000" pitchFamily="2" charset="2"/>
              <a:buChar char="ü"/>
            </a:pPr>
            <a:r>
              <a:rPr lang="en-GB" dirty="0"/>
              <a:t>To be able to be flexible and user friendly</a:t>
            </a:r>
          </a:p>
          <a:p>
            <a:pPr lvl="1">
              <a:buFont typeface="Wingdings" panose="05000000000000000000" pitchFamily="2" charset="2"/>
              <a:buChar char="ü"/>
            </a:pPr>
            <a:r>
              <a:rPr lang="en-GB" dirty="0"/>
              <a:t>To have a verification check on the user input</a:t>
            </a:r>
          </a:p>
          <a:p>
            <a:pPr lvl="1">
              <a:buFont typeface="Wingdings" panose="05000000000000000000" pitchFamily="2" charset="2"/>
              <a:buChar char="ü"/>
            </a:pPr>
            <a:r>
              <a:rPr lang="en-GB" dirty="0"/>
              <a:t>Be able to read from a list of rates</a:t>
            </a:r>
          </a:p>
          <a:p>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821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currency converter?</a:t>
            </a:r>
            <a:endParaRPr lang="en-GB" dirty="0"/>
          </a:p>
        </p:txBody>
      </p:sp>
      <p:sp>
        <p:nvSpPr>
          <p:cNvPr id="3" name="Content Placeholder 2"/>
          <p:cNvSpPr>
            <a:spLocks noGrp="1"/>
          </p:cNvSpPr>
          <p:nvPr>
            <p:ph idx="1"/>
          </p:nvPr>
        </p:nvSpPr>
        <p:spPr/>
        <p:txBody>
          <a:bodyPr/>
          <a:lstStyle/>
          <a:p>
            <a:r>
              <a:rPr lang="en-GB" dirty="0" smtClean="0"/>
              <a:t>A currency converter is used by many people in our everyday lives.</a:t>
            </a:r>
          </a:p>
          <a:p>
            <a:r>
              <a:rPr lang="en-GB" dirty="0" smtClean="0"/>
              <a:t>They can be found at places such as the Bureau du  Change shops or even Google can do a simple currency convert</a:t>
            </a:r>
          </a:p>
          <a:p>
            <a:r>
              <a:rPr lang="en-GB" dirty="0" smtClean="0"/>
              <a:t>They help us to change our unwanted money from other currencies to the one that we want, and we usually have</a:t>
            </a:r>
            <a:endParaRPr lang="en-GB"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69" r="18905" b="53387"/>
          <a:stretch/>
        </p:blipFill>
        <p:spPr bwMode="auto">
          <a:xfrm>
            <a:off x="467544" y="3818878"/>
            <a:ext cx="7901756" cy="301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811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ending</a:t>
            </a:r>
            <a:endParaRPr lang="en-GB" dirty="0"/>
          </a:p>
        </p:txBody>
      </p:sp>
      <p:sp>
        <p:nvSpPr>
          <p:cNvPr id="3" name="Text Placeholder 2"/>
          <p:cNvSpPr>
            <a:spLocks noGrp="1"/>
          </p:cNvSpPr>
          <p:nvPr>
            <p:ph type="body" idx="1"/>
          </p:nvPr>
        </p:nvSpPr>
        <p:spPr/>
        <p:txBody>
          <a:bodyPr/>
          <a:lstStyle/>
          <a:p>
            <a:r>
              <a:rPr lang="en-GB" dirty="0" smtClean="0"/>
              <a:t>Conclusion, Evaluation (Of code)</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791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a:t>
            </a:r>
            <a:endParaRPr lang="en-GB" dirty="0"/>
          </a:p>
        </p:txBody>
      </p:sp>
      <p:sp>
        <p:nvSpPr>
          <p:cNvPr id="3" name="Content Placeholder 2"/>
          <p:cNvSpPr>
            <a:spLocks noGrp="1"/>
          </p:cNvSpPr>
          <p:nvPr>
            <p:ph idx="1"/>
          </p:nvPr>
        </p:nvSpPr>
        <p:spPr/>
        <p:txBody>
          <a:bodyPr/>
          <a:lstStyle/>
          <a:p>
            <a:r>
              <a:rPr lang="en-GB" dirty="0" smtClean="0"/>
              <a:t>I found that the code was working fully and passed all the tests that I did</a:t>
            </a:r>
          </a:p>
          <a:p>
            <a:r>
              <a:rPr lang="en-GB" dirty="0" smtClean="0"/>
              <a:t>The code however was very long and I could have shortened it to add efficiency to the code</a:t>
            </a:r>
          </a:p>
          <a:p>
            <a:r>
              <a:rPr lang="en-GB" dirty="0" smtClean="0"/>
              <a:t>Although it was longer then usual, it was able to know when an input was valid or invalid and it also gave a message when the input was accepted.</a:t>
            </a:r>
          </a:p>
          <a:p>
            <a:r>
              <a:rPr lang="en-GB" dirty="0" smtClean="0"/>
              <a:t>If I could spend longer on the code, I would look for flaws in my code and fix them.</a:t>
            </a:r>
          </a:p>
          <a:p>
            <a:r>
              <a:rPr lang="en-GB" dirty="0" smtClean="0"/>
              <a:t>Also adding a feature where the user would be able to change the rates in the program would be useful also.</a:t>
            </a:r>
            <a:endParaRPr lang="en-GB" dirty="0"/>
          </a:p>
        </p:txBody>
      </p:sp>
      <p:sp>
        <p:nvSpPr>
          <p:cNvPr id="5" name="Slide Number Placeholder 4"/>
          <p:cNvSpPr>
            <a:spLocks noGrp="1"/>
          </p:cNvSpPr>
          <p:nvPr>
            <p:ph type="sldNum" sz="quarter" idx="12"/>
          </p:nvPr>
        </p:nvSpPr>
        <p:spPr/>
        <p:txBody>
          <a:bodyPr/>
          <a:lstStyle/>
          <a:p>
            <a:fld id="{20D5AB4D-E8C0-49CC-BD5B-A5DEBD9904AC}" type="slidenum">
              <a:rPr lang="en-GB" smtClean="0"/>
              <a:t>41</a:t>
            </a:fld>
            <a:endParaRPr lang="en-GB"/>
          </a:p>
        </p:txBody>
      </p:sp>
      <p:pic>
        <p:nvPicPr>
          <p:cNvPr id="6"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5325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t>
            </a:r>
            <a:endParaRPr lang="en-GB" dirty="0"/>
          </a:p>
        </p:txBody>
      </p:sp>
      <p:sp>
        <p:nvSpPr>
          <p:cNvPr id="3" name="Content Placeholder 2"/>
          <p:cNvSpPr>
            <a:spLocks noGrp="1"/>
          </p:cNvSpPr>
          <p:nvPr>
            <p:ph idx="1"/>
          </p:nvPr>
        </p:nvSpPr>
        <p:spPr/>
        <p:txBody>
          <a:bodyPr>
            <a:normAutofit/>
          </a:bodyPr>
          <a:lstStyle/>
          <a:p>
            <a:r>
              <a:rPr lang="en-GB" dirty="0" smtClean="0"/>
              <a:t>Overall I found that making the Currency converter code was challenging.</a:t>
            </a:r>
          </a:p>
          <a:p>
            <a:r>
              <a:rPr lang="en-GB" dirty="0" smtClean="0"/>
              <a:t>I was able to use a range of functions during the development of my code, from a dictionary to a text file.</a:t>
            </a:r>
          </a:p>
          <a:p>
            <a:r>
              <a:rPr lang="en-GB" dirty="0" smtClean="0"/>
              <a:t>However I found it quite challenging when it came to understanding how the Dictionary function worked</a:t>
            </a:r>
            <a:endParaRPr lang="en-GB" dirty="0"/>
          </a:p>
          <a:p>
            <a:r>
              <a:rPr lang="en-GB" dirty="0" smtClean="0"/>
              <a:t>If I could redo the code, I would add an option were the user would  be able to change the currency rates through the code if needed.</a:t>
            </a:r>
          </a:p>
          <a:p>
            <a:endParaRPr lang="en-GB" dirty="0" smtClean="0"/>
          </a:p>
        </p:txBody>
      </p:sp>
      <p:sp>
        <p:nvSpPr>
          <p:cNvPr id="7" name="Slide Number Placeholder 6"/>
          <p:cNvSpPr>
            <a:spLocks noGrp="1"/>
          </p:cNvSpPr>
          <p:nvPr>
            <p:ph type="sldNum" sz="quarter" idx="12"/>
          </p:nvPr>
        </p:nvSpPr>
        <p:spPr/>
        <p:txBody>
          <a:bodyPr/>
          <a:lstStyle/>
          <a:p>
            <a:fld id="{20D5AB4D-E8C0-49CC-BD5B-A5DEBD9904AC}" type="slidenum">
              <a:rPr lang="en-GB" smtClean="0"/>
              <a:t>42</a:t>
            </a:fld>
            <a:endParaRPr lang="en-GB"/>
          </a:p>
        </p:txBody>
      </p:sp>
      <p:pic>
        <p:nvPicPr>
          <p:cNvPr id="6"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73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Discussion</a:t>
            </a:r>
            <a:endParaRPr lang="en-GB" dirty="0"/>
          </a:p>
        </p:txBody>
      </p:sp>
      <p:sp>
        <p:nvSpPr>
          <p:cNvPr id="3" name="Content Placeholder 2"/>
          <p:cNvSpPr>
            <a:spLocks noGrp="1"/>
          </p:cNvSpPr>
          <p:nvPr>
            <p:ph idx="1"/>
          </p:nvPr>
        </p:nvSpPr>
        <p:spPr/>
        <p:txBody>
          <a:bodyPr/>
          <a:lstStyle/>
          <a:p>
            <a:r>
              <a:rPr lang="en-GB" sz="2000" dirty="0" smtClean="0"/>
              <a:t>In my group discussion for the currency converter, we noted certain things that were needed in the Currency Converter Code. These included:</a:t>
            </a:r>
          </a:p>
          <a:p>
            <a:endParaRPr lang="en-GB" dirty="0" smtClean="0"/>
          </a:p>
          <a:p>
            <a:pPr marL="868680" lvl="1" indent="-457200">
              <a:buFont typeface="+mj-lt"/>
              <a:buAutoNum type="arabicPeriod"/>
            </a:pPr>
            <a:r>
              <a:rPr lang="en-GB" dirty="0" smtClean="0"/>
              <a:t>The program must be able to read a set of values</a:t>
            </a:r>
          </a:p>
          <a:p>
            <a:pPr marL="868680" lvl="1" indent="-457200">
              <a:buFont typeface="+mj-lt"/>
              <a:buAutoNum type="arabicPeriod"/>
            </a:pPr>
            <a:r>
              <a:rPr lang="en-GB" dirty="0" smtClean="0"/>
              <a:t>The currency rates must be held in a form of list such as a dictionary or a text file</a:t>
            </a:r>
          </a:p>
          <a:p>
            <a:pPr marL="868680" lvl="1" indent="-457200">
              <a:buFont typeface="+mj-lt"/>
              <a:buAutoNum type="arabicPeriod"/>
            </a:pPr>
            <a:r>
              <a:rPr lang="en-GB" dirty="0" smtClean="0"/>
              <a:t>The program must have be to able to handle an input and multiply it by the set rate set</a:t>
            </a:r>
          </a:p>
          <a:p>
            <a:pPr marL="868680" lvl="1" indent="-457200">
              <a:buFont typeface="+mj-lt"/>
              <a:buAutoNum type="arabicPeriod"/>
            </a:pPr>
            <a:r>
              <a:rPr lang="en-GB" dirty="0" smtClean="0"/>
              <a:t>Verification could also be an added feature in the code</a:t>
            </a:r>
          </a:p>
          <a:p>
            <a:pPr marL="868680" lvl="1" indent="-457200">
              <a:buFont typeface="+mj-lt"/>
              <a:buAutoNum type="arabicPeriod"/>
            </a:pPr>
            <a:endParaRPr lang="en-GB" dirty="0" smtClean="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14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Success </a:t>
            </a:r>
            <a:r>
              <a:rPr lang="en-GB" dirty="0"/>
              <a:t>C</a:t>
            </a:r>
            <a:r>
              <a:rPr lang="en-GB" dirty="0" smtClean="0"/>
              <a:t>riteria 	</a:t>
            </a:r>
            <a:endParaRPr lang="en-GB" dirty="0"/>
          </a:p>
        </p:txBody>
      </p:sp>
      <p:sp>
        <p:nvSpPr>
          <p:cNvPr id="3" name="Content Placeholder 2"/>
          <p:cNvSpPr>
            <a:spLocks noGrp="1"/>
          </p:cNvSpPr>
          <p:nvPr>
            <p:ph idx="1"/>
          </p:nvPr>
        </p:nvSpPr>
        <p:spPr/>
        <p:txBody>
          <a:bodyPr>
            <a:normAutofit lnSpcReduction="10000"/>
          </a:bodyPr>
          <a:lstStyle/>
          <a:p>
            <a:r>
              <a:rPr lang="en-GB" dirty="0" smtClean="0"/>
              <a:t>For a successful code, the currency converter would have to be able to do the following things:</a:t>
            </a:r>
            <a:endParaRPr lang="en-GB" dirty="0"/>
          </a:p>
          <a:p>
            <a:pPr lvl="1">
              <a:buFont typeface="Wingdings" panose="05000000000000000000" pitchFamily="2" charset="2"/>
              <a:buChar char="ü"/>
            </a:pPr>
            <a:r>
              <a:rPr lang="en-GB" sz="2400" dirty="0" smtClean="0"/>
              <a:t>Be able to convert to and from the following rates, Pound Sterling, Euros, Japanese Yen and USD Dollars.</a:t>
            </a:r>
          </a:p>
          <a:p>
            <a:pPr lvl="1">
              <a:buFont typeface="Wingdings" panose="05000000000000000000" pitchFamily="2" charset="2"/>
              <a:buChar char="ü"/>
            </a:pPr>
            <a:r>
              <a:rPr lang="en-GB" sz="2400" dirty="0" smtClean="0"/>
              <a:t>It would also have to be as short and efficient as possible</a:t>
            </a:r>
          </a:p>
          <a:p>
            <a:pPr lvl="1">
              <a:buFont typeface="Wingdings" panose="05000000000000000000" pitchFamily="2" charset="2"/>
              <a:buChar char="ü"/>
            </a:pPr>
            <a:r>
              <a:rPr lang="en-GB" sz="2400" dirty="0" smtClean="0"/>
              <a:t>To be able to be flexible and user friendly</a:t>
            </a:r>
          </a:p>
          <a:p>
            <a:pPr lvl="1">
              <a:buFont typeface="Wingdings" panose="05000000000000000000" pitchFamily="2" charset="2"/>
              <a:buChar char="ü"/>
            </a:pPr>
            <a:r>
              <a:rPr lang="en-GB" sz="2400" dirty="0" smtClean="0"/>
              <a:t>To have a verification check on the user input</a:t>
            </a:r>
          </a:p>
          <a:p>
            <a:pPr lvl="1">
              <a:buFont typeface="Wingdings" panose="05000000000000000000" pitchFamily="2" charset="2"/>
              <a:buChar char="ü"/>
            </a:pPr>
            <a:r>
              <a:rPr lang="en-GB" sz="2400" dirty="0" smtClean="0"/>
              <a:t>Be able to read from a list of rates</a:t>
            </a:r>
            <a:endParaRPr lang="en-GB" dirty="0"/>
          </a:p>
          <a:p>
            <a:r>
              <a:rPr lang="en-GB" dirty="0" smtClean="0"/>
              <a:t>These are all things that I will endeavour include in my code and I will be showing the development of each code through versions and how I eventually got to my final code solution in the end.</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600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algorithms</a:t>
            </a:r>
            <a:endParaRPr lang="en-GB" dirty="0"/>
          </a:p>
        </p:txBody>
      </p:sp>
      <p:sp>
        <p:nvSpPr>
          <p:cNvPr id="3" name="Text Placeholder 2"/>
          <p:cNvSpPr>
            <a:spLocks noGrp="1"/>
          </p:cNvSpPr>
          <p:nvPr>
            <p:ph type="body" idx="1"/>
          </p:nvPr>
        </p:nvSpPr>
        <p:spPr/>
        <p:txBody>
          <a:bodyPr/>
          <a:lstStyle/>
          <a:p>
            <a:r>
              <a:rPr lang="en-GB" dirty="0" smtClean="0"/>
              <a:t>Pseudocode and Flowchart of the currency converter code</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84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Pseudocode</a:t>
            </a:r>
            <a:endParaRPr lang="en-GB" dirty="0"/>
          </a:p>
        </p:txBody>
      </p:sp>
      <p:sp>
        <p:nvSpPr>
          <p:cNvPr id="3" name="Content Placeholder 2"/>
          <p:cNvSpPr>
            <a:spLocks noGrp="1"/>
          </p:cNvSpPr>
          <p:nvPr>
            <p:ph sz="half" idx="1"/>
          </p:nvPr>
        </p:nvSpPr>
        <p:spPr/>
        <p:txBody>
          <a:bodyPr>
            <a:normAutofit lnSpcReduction="10000"/>
          </a:bodyPr>
          <a:lstStyle/>
          <a:p>
            <a:pPr marL="114300" indent="0">
              <a:buNone/>
            </a:pPr>
            <a:r>
              <a:rPr lang="en-GB" sz="1600" dirty="0" smtClean="0"/>
              <a:t>START</a:t>
            </a:r>
          </a:p>
          <a:p>
            <a:pPr marL="114300" indent="0">
              <a:buNone/>
            </a:pPr>
            <a:r>
              <a:rPr lang="en-GB" sz="1600" dirty="0" smtClean="0"/>
              <a:t>Open currency.txt file</a:t>
            </a:r>
          </a:p>
          <a:p>
            <a:pPr marL="114300" indent="0">
              <a:buNone/>
            </a:pPr>
            <a:r>
              <a:rPr lang="en-GB" sz="1600" dirty="0" smtClean="0"/>
              <a:t>Read each line of the currency.txt file</a:t>
            </a:r>
          </a:p>
          <a:p>
            <a:pPr marL="114300" indent="0">
              <a:buNone/>
            </a:pPr>
            <a:r>
              <a:rPr lang="en-GB" sz="1600" dirty="0" smtClean="0"/>
              <a:t>Split each line with ‘-’</a:t>
            </a:r>
          </a:p>
          <a:p>
            <a:pPr marL="114300" indent="0">
              <a:buNone/>
            </a:pPr>
            <a:r>
              <a:rPr lang="en-GB" sz="1600" dirty="0" smtClean="0"/>
              <a:t>Count=0 </a:t>
            </a:r>
          </a:p>
          <a:p>
            <a:pPr marL="114300" indent="0">
              <a:buNone/>
            </a:pPr>
            <a:r>
              <a:rPr lang="en-GB" sz="1600" dirty="0" smtClean="0"/>
              <a:t>For every line in file:</a:t>
            </a:r>
          </a:p>
          <a:p>
            <a:pPr marL="114300" indent="0">
              <a:buNone/>
            </a:pPr>
            <a:r>
              <a:rPr lang="en-GB" sz="1600" dirty="0" smtClean="0"/>
              <a:t>	Print ‘</a:t>
            </a:r>
            <a:r>
              <a:rPr lang="en-GB" sz="1600" dirty="0" smtClean="0"/>
              <a:t>Option:’+</a:t>
            </a:r>
            <a:r>
              <a:rPr lang="en-GB" sz="1600" dirty="0" smtClean="0"/>
              <a:t>Count+ </a:t>
            </a:r>
            <a:r>
              <a:rPr lang="en-GB" sz="1600" dirty="0" smtClean="0"/>
              <a:t>split[0]</a:t>
            </a:r>
            <a:endParaRPr lang="en-GB" sz="1600" dirty="0" smtClean="0"/>
          </a:p>
          <a:p>
            <a:pPr marL="114300" indent="0">
              <a:buNone/>
            </a:pPr>
            <a:endParaRPr lang="en-GB" sz="1600" dirty="0" smtClean="0"/>
          </a:p>
          <a:p>
            <a:pPr marL="114300" indent="0">
              <a:buNone/>
            </a:pPr>
            <a:r>
              <a:rPr lang="en-GB" sz="1600" dirty="0" smtClean="0"/>
              <a:t>While True:</a:t>
            </a:r>
          </a:p>
          <a:p>
            <a:pPr marL="114300" indent="0">
              <a:buNone/>
            </a:pPr>
            <a:r>
              <a:rPr lang="en-GB" sz="1600" dirty="0"/>
              <a:t>	</a:t>
            </a:r>
            <a:r>
              <a:rPr lang="en-GB" sz="1600" dirty="0" smtClean="0"/>
              <a:t>Try:</a:t>
            </a:r>
          </a:p>
          <a:p>
            <a:pPr marL="114300" indent="0">
              <a:buNone/>
            </a:pPr>
            <a:r>
              <a:rPr lang="en-GB" sz="1600" dirty="0"/>
              <a:t>	</a:t>
            </a:r>
            <a:r>
              <a:rPr lang="en-GB" sz="1600" dirty="0" smtClean="0"/>
              <a:t>Input what option would you 	like to choose</a:t>
            </a:r>
          </a:p>
          <a:p>
            <a:pPr marL="114300" indent="0">
              <a:buNone/>
            </a:pPr>
            <a:r>
              <a:rPr lang="en-GB" sz="1600" dirty="0"/>
              <a:t>	</a:t>
            </a:r>
            <a:r>
              <a:rPr lang="en-GB" sz="1600" dirty="0" smtClean="0"/>
              <a:t>Except </a:t>
            </a:r>
            <a:r>
              <a:rPr lang="en-GB" sz="1600" dirty="0" err="1" smtClean="0"/>
              <a:t>ValueError</a:t>
            </a:r>
            <a:r>
              <a:rPr lang="en-GB" sz="1600" dirty="0" smtClean="0"/>
              <a:t>:</a:t>
            </a:r>
          </a:p>
          <a:p>
            <a:pPr marL="114300" indent="0">
              <a:buNone/>
            </a:pPr>
            <a:r>
              <a:rPr lang="en-GB" sz="1600" dirty="0"/>
              <a:t>	</a:t>
            </a:r>
            <a:r>
              <a:rPr lang="en-GB" sz="1600" dirty="0" smtClean="0"/>
              <a:t>Print Error! Wrong Input</a:t>
            </a:r>
          </a:p>
          <a:p>
            <a:pPr marL="114300" indent="0">
              <a:buNone/>
            </a:pPr>
            <a:r>
              <a:rPr lang="en-GB" sz="1600" dirty="0"/>
              <a:t>	</a:t>
            </a:r>
            <a:r>
              <a:rPr lang="en-GB" sz="1600" dirty="0" smtClean="0"/>
              <a:t>Else:</a:t>
            </a:r>
          </a:p>
          <a:p>
            <a:pPr marL="114300" indent="0">
              <a:buNone/>
            </a:pPr>
            <a:r>
              <a:rPr lang="en-GB" sz="1600" dirty="0"/>
              <a:t>	</a:t>
            </a:r>
            <a:r>
              <a:rPr lang="en-GB" sz="1600" dirty="0" smtClean="0"/>
              <a:t>continue</a:t>
            </a:r>
          </a:p>
          <a:p>
            <a:pPr marL="114300" indent="0">
              <a:buNone/>
            </a:pPr>
            <a:r>
              <a:rPr lang="en-GB" sz="1600" dirty="0"/>
              <a:t>	</a:t>
            </a:r>
            <a:r>
              <a:rPr lang="en-GB" sz="1600" dirty="0" smtClean="0"/>
              <a:t> </a:t>
            </a:r>
            <a:endParaRPr lang="en-GB" sz="1600" dirty="0"/>
          </a:p>
        </p:txBody>
      </p:sp>
      <p:sp>
        <p:nvSpPr>
          <p:cNvPr id="4" name="Content Placeholder 3"/>
          <p:cNvSpPr>
            <a:spLocks noGrp="1"/>
          </p:cNvSpPr>
          <p:nvPr>
            <p:ph sz="half" idx="2"/>
          </p:nvPr>
        </p:nvSpPr>
        <p:spPr/>
        <p:txBody>
          <a:bodyPr>
            <a:normAutofit lnSpcReduction="10000"/>
          </a:bodyPr>
          <a:lstStyle/>
          <a:p>
            <a:pPr marL="114300" indent="0">
              <a:buNone/>
            </a:pPr>
            <a:r>
              <a:rPr lang="en-GB" sz="1600" dirty="0" smtClean="0"/>
              <a:t>While True:</a:t>
            </a:r>
          </a:p>
          <a:p>
            <a:pPr marL="114300" indent="0">
              <a:buNone/>
            </a:pPr>
            <a:r>
              <a:rPr lang="en-GB" sz="1600" dirty="0"/>
              <a:t>	</a:t>
            </a:r>
            <a:r>
              <a:rPr lang="en-GB" sz="1600" dirty="0" smtClean="0"/>
              <a:t>Try:</a:t>
            </a:r>
          </a:p>
          <a:p>
            <a:pPr marL="114300" indent="0">
              <a:buNone/>
            </a:pPr>
            <a:r>
              <a:rPr lang="en-GB" sz="1600" dirty="0"/>
              <a:t>	</a:t>
            </a:r>
            <a:r>
              <a:rPr lang="en-GB" sz="1600" dirty="0" smtClean="0"/>
              <a:t>Input Enter the amount to 	convert</a:t>
            </a:r>
          </a:p>
          <a:p>
            <a:pPr marL="114300" indent="0">
              <a:buNone/>
            </a:pPr>
            <a:r>
              <a:rPr lang="en-GB" sz="1600" dirty="0"/>
              <a:t>	</a:t>
            </a:r>
            <a:r>
              <a:rPr lang="en-GB" sz="1600" dirty="0" smtClean="0"/>
              <a:t>Except </a:t>
            </a:r>
            <a:r>
              <a:rPr lang="en-GB" sz="1600" dirty="0" err="1" smtClean="0"/>
              <a:t>ValueError</a:t>
            </a:r>
            <a:r>
              <a:rPr lang="en-GB" sz="1600" dirty="0" smtClean="0"/>
              <a:t>:</a:t>
            </a:r>
          </a:p>
          <a:p>
            <a:pPr marL="114300" indent="0">
              <a:buNone/>
            </a:pPr>
            <a:r>
              <a:rPr lang="en-GB" sz="1600" dirty="0"/>
              <a:t>	</a:t>
            </a:r>
            <a:r>
              <a:rPr lang="en-GB" sz="1600" dirty="0" smtClean="0"/>
              <a:t>Print Error! Input not a float!</a:t>
            </a:r>
          </a:p>
          <a:p>
            <a:pPr marL="114300" indent="0">
              <a:buNone/>
            </a:pPr>
            <a:r>
              <a:rPr lang="en-GB" sz="1600" dirty="0"/>
              <a:t>	</a:t>
            </a:r>
            <a:r>
              <a:rPr lang="en-GB" sz="1600" dirty="0" smtClean="0"/>
              <a:t>Else:</a:t>
            </a:r>
          </a:p>
          <a:p>
            <a:pPr marL="114300" indent="0">
              <a:buNone/>
            </a:pPr>
            <a:r>
              <a:rPr lang="en-GB" sz="1600" dirty="0"/>
              <a:t>	</a:t>
            </a:r>
            <a:r>
              <a:rPr lang="en-GB" sz="1600" dirty="0" smtClean="0"/>
              <a:t>continue</a:t>
            </a:r>
            <a:endParaRPr lang="en-GB" sz="1600" dirty="0"/>
          </a:p>
          <a:p>
            <a:pPr marL="114300" indent="0">
              <a:buNone/>
            </a:pPr>
            <a:endParaRPr lang="en-GB" sz="1600" dirty="0"/>
          </a:p>
          <a:p>
            <a:pPr marL="114300" indent="0">
              <a:buNone/>
            </a:pPr>
            <a:r>
              <a:rPr lang="en-GB" sz="1600" dirty="0" smtClean="0"/>
              <a:t>Calculate the currency conversion:</a:t>
            </a:r>
          </a:p>
          <a:p>
            <a:pPr marL="114300" indent="0">
              <a:buNone/>
            </a:pPr>
            <a:r>
              <a:rPr lang="en-GB" sz="1600" dirty="0" smtClean="0"/>
              <a:t>Do input*split[3] (The currency rate)</a:t>
            </a:r>
          </a:p>
          <a:p>
            <a:pPr marL="114300" indent="0">
              <a:buNone/>
            </a:pPr>
            <a:r>
              <a:rPr lang="en-GB" sz="1600" dirty="0" smtClean="0"/>
              <a:t>Print Result</a:t>
            </a:r>
          </a:p>
          <a:p>
            <a:pPr marL="114300" indent="0">
              <a:buNone/>
            </a:pPr>
            <a:endParaRPr lang="en-GB" sz="1600" dirty="0" smtClean="0"/>
          </a:p>
          <a:p>
            <a:pPr marL="114300" indent="0">
              <a:buNone/>
            </a:pPr>
            <a:r>
              <a:rPr lang="en-GB" sz="1600" dirty="0" smtClean="0"/>
              <a:t>END</a:t>
            </a:r>
            <a:endParaRPr lang="en-GB" sz="1600" dirty="0"/>
          </a:p>
        </p:txBody>
      </p:sp>
    </p:spTree>
    <p:extLst>
      <p:ext uri="{BB962C8B-B14F-4D97-AF65-F5344CB8AC3E}">
        <p14:creationId xmlns:p14="http://schemas.microsoft.com/office/powerpoint/2010/main" val="2766866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94" y="-243408"/>
            <a:ext cx="7620000" cy="1143000"/>
          </a:xfrm>
        </p:spPr>
        <p:txBody>
          <a:bodyPr/>
          <a:lstStyle/>
          <a:p>
            <a:r>
              <a:rPr lang="en-GB" dirty="0" smtClean="0"/>
              <a:t>Flowchart</a:t>
            </a:r>
            <a:endParaRPr lang="en-GB" dirty="0"/>
          </a:p>
        </p:txBody>
      </p:sp>
      <p:sp>
        <p:nvSpPr>
          <p:cNvPr id="4" name="Flowchart: Connector 3"/>
          <p:cNvSpPr/>
          <p:nvPr/>
        </p:nvSpPr>
        <p:spPr>
          <a:xfrm>
            <a:off x="618862" y="1306082"/>
            <a:ext cx="662676" cy="4693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Start</a:t>
            </a:r>
            <a:endParaRPr lang="en-GB" dirty="0"/>
          </a:p>
        </p:txBody>
      </p:sp>
      <p:sp>
        <p:nvSpPr>
          <p:cNvPr id="5" name="Rectangle 4"/>
          <p:cNvSpPr/>
          <p:nvPr/>
        </p:nvSpPr>
        <p:spPr>
          <a:xfrm>
            <a:off x="230120" y="2367828"/>
            <a:ext cx="1440160" cy="54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Open currency.txt file</a:t>
            </a:r>
            <a:endParaRPr lang="en-GB" sz="1100" dirty="0"/>
          </a:p>
        </p:txBody>
      </p:sp>
      <p:sp>
        <p:nvSpPr>
          <p:cNvPr id="6" name="Rectangle 5"/>
          <p:cNvSpPr/>
          <p:nvPr/>
        </p:nvSpPr>
        <p:spPr>
          <a:xfrm>
            <a:off x="242924" y="3359819"/>
            <a:ext cx="1440160" cy="999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For every line in the file, split with a ‘-’ and </a:t>
            </a:r>
            <a:r>
              <a:rPr lang="en-GB" sz="1100" dirty="0" smtClean="0"/>
              <a:t>print the split[0] </a:t>
            </a:r>
            <a:r>
              <a:rPr lang="en-GB" sz="1100" dirty="0" smtClean="0"/>
              <a:t>out as an option to the user</a:t>
            </a:r>
            <a:endParaRPr lang="en-GB" sz="1100" dirty="0"/>
          </a:p>
        </p:txBody>
      </p:sp>
      <p:sp>
        <p:nvSpPr>
          <p:cNvPr id="7" name="Flowchart: Data 6"/>
          <p:cNvSpPr/>
          <p:nvPr/>
        </p:nvSpPr>
        <p:spPr>
          <a:xfrm>
            <a:off x="249448" y="4909039"/>
            <a:ext cx="1474787" cy="84165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Input ‘What conversion option would you like to choose to convert?</a:t>
            </a:r>
            <a:endParaRPr lang="en-GB" sz="900" dirty="0"/>
          </a:p>
        </p:txBody>
      </p:sp>
      <p:sp>
        <p:nvSpPr>
          <p:cNvPr id="8" name="Flowchart: Data 7"/>
          <p:cNvSpPr/>
          <p:nvPr/>
        </p:nvSpPr>
        <p:spPr>
          <a:xfrm>
            <a:off x="2177232" y="4874981"/>
            <a:ext cx="1694760" cy="9097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Input the option the user desires to chose to convert</a:t>
            </a:r>
            <a:endParaRPr lang="en-GB" sz="1100" dirty="0"/>
          </a:p>
        </p:txBody>
      </p:sp>
      <p:sp>
        <p:nvSpPr>
          <p:cNvPr id="9" name="Flowchart: Decision 8"/>
          <p:cNvSpPr/>
          <p:nvPr/>
        </p:nvSpPr>
        <p:spPr>
          <a:xfrm>
            <a:off x="2177233" y="3052192"/>
            <a:ext cx="1694760" cy="1512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Is the option </a:t>
            </a:r>
            <a:r>
              <a:rPr lang="en-GB" sz="1100" dirty="0" smtClean="0"/>
              <a:t>between the range </a:t>
            </a:r>
            <a:endParaRPr lang="en-GB" sz="1100" dirty="0" smtClean="0"/>
          </a:p>
          <a:p>
            <a:pPr algn="ctr"/>
            <a:r>
              <a:rPr lang="en-GB" sz="1100" dirty="0" smtClean="0"/>
              <a:t>1-11?</a:t>
            </a:r>
            <a:endParaRPr lang="en-GB" sz="1100" dirty="0"/>
          </a:p>
        </p:txBody>
      </p:sp>
      <p:sp>
        <p:nvSpPr>
          <p:cNvPr id="11" name="Flowchart: Data 10"/>
          <p:cNvSpPr/>
          <p:nvPr/>
        </p:nvSpPr>
        <p:spPr>
          <a:xfrm>
            <a:off x="2182592" y="1700808"/>
            <a:ext cx="1694759" cy="65399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Print ‘Error</a:t>
            </a:r>
            <a:r>
              <a:rPr lang="en-GB" sz="1100" dirty="0" smtClean="0"/>
              <a:t>! You did not enter a valid input!’</a:t>
            </a:r>
            <a:endParaRPr lang="en-GB" sz="1100" dirty="0"/>
          </a:p>
        </p:txBody>
      </p:sp>
      <p:cxnSp>
        <p:nvCxnSpPr>
          <p:cNvPr id="13" name="Straight Arrow Connector 12"/>
          <p:cNvCxnSpPr>
            <a:stCxn id="11" idx="2"/>
          </p:cNvCxnSpPr>
          <p:nvPr/>
        </p:nvCxnSpPr>
        <p:spPr>
          <a:xfrm flipH="1" flipV="1">
            <a:off x="986842" y="2027806"/>
            <a:ext cx="136522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4"/>
            <a:endCxn id="5" idx="0"/>
          </p:cNvCxnSpPr>
          <p:nvPr/>
        </p:nvCxnSpPr>
        <p:spPr>
          <a:xfrm>
            <a:off x="950200" y="1775452"/>
            <a:ext cx="0" cy="59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6" idx="0"/>
          </p:cNvCxnSpPr>
          <p:nvPr/>
        </p:nvCxnSpPr>
        <p:spPr>
          <a:xfrm>
            <a:off x="950200" y="2911363"/>
            <a:ext cx="12804" cy="448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7" idx="1"/>
          </p:cNvCxnSpPr>
          <p:nvPr/>
        </p:nvCxnSpPr>
        <p:spPr>
          <a:xfrm>
            <a:off x="963004" y="4359361"/>
            <a:ext cx="23838" cy="549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5"/>
            <a:endCxn id="8" idx="2"/>
          </p:cNvCxnSpPr>
          <p:nvPr/>
        </p:nvCxnSpPr>
        <p:spPr>
          <a:xfrm>
            <a:off x="1576756" y="5329868"/>
            <a:ext cx="76995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1"/>
            <a:endCxn id="9" idx="2"/>
          </p:cNvCxnSpPr>
          <p:nvPr/>
        </p:nvCxnSpPr>
        <p:spPr>
          <a:xfrm flipV="1">
            <a:off x="3024612" y="4564360"/>
            <a:ext cx="1" cy="3106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0"/>
            <a:endCxn id="11" idx="4"/>
          </p:cNvCxnSpPr>
          <p:nvPr/>
        </p:nvCxnSpPr>
        <p:spPr>
          <a:xfrm flipV="1">
            <a:off x="3024613" y="2354805"/>
            <a:ext cx="5359" cy="697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72611" y="2788808"/>
            <a:ext cx="720080" cy="369332"/>
          </a:xfrm>
          <a:prstGeom prst="rect">
            <a:avLst/>
          </a:prstGeom>
          <a:noFill/>
        </p:spPr>
        <p:txBody>
          <a:bodyPr wrap="square" rtlCol="0">
            <a:spAutoFit/>
          </a:bodyPr>
          <a:lstStyle/>
          <a:p>
            <a:r>
              <a:rPr lang="en-GB" dirty="0" smtClean="0"/>
              <a:t>No</a:t>
            </a:r>
            <a:endParaRPr lang="en-GB" dirty="0"/>
          </a:p>
        </p:txBody>
      </p:sp>
      <p:cxnSp>
        <p:nvCxnSpPr>
          <p:cNvPr id="42" name="Elbow Connector 41"/>
          <p:cNvCxnSpPr>
            <a:stCxn id="9" idx="3"/>
          </p:cNvCxnSpPr>
          <p:nvPr/>
        </p:nvCxnSpPr>
        <p:spPr>
          <a:xfrm flipV="1">
            <a:off x="3871993" y="927382"/>
            <a:ext cx="222015" cy="2880894"/>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572000" y="548680"/>
            <a:ext cx="1440160" cy="757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Input </a:t>
            </a:r>
            <a:r>
              <a:rPr lang="en-GB" sz="1100" dirty="0" smtClean="0"/>
              <a:t>‘How </a:t>
            </a:r>
            <a:r>
              <a:rPr lang="en-GB" sz="1100" dirty="0" smtClean="0"/>
              <a:t>much user would like to </a:t>
            </a:r>
            <a:r>
              <a:rPr lang="en-GB" sz="1100" dirty="0" smtClean="0"/>
              <a:t>convert’ </a:t>
            </a:r>
            <a:endParaRPr lang="en-GB" sz="1100" dirty="0"/>
          </a:p>
        </p:txBody>
      </p:sp>
      <p:cxnSp>
        <p:nvCxnSpPr>
          <p:cNvPr id="45" name="Straight Arrow Connector 44"/>
          <p:cNvCxnSpPr>
            <a:endCxn id="43" idx="1"/>
          </p:cNvCxnSpPr>
          <p:nvPr/>
        </p:nvCxnSpPr>
        <p:spPr>
          <a:xfrm>
            <a:off x="4094008" y="927381"/>
            <a:ext cx="4779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Flowchart: Decision 47"/>
          <p:cNvSpPr/>
          <p:nvPr/>
        </p:nvSpPr>
        <p:spPr>
          <a:xfrm>
            <a:off x="4645335" y="2078766"/>
            <a:ext cx="1293490" cy="9734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Is the input a float? </a:t>
            </a:r>
            <a:endParaRPr lang="en-GB" sz="1100" dirty="0"/>
          </a:p>
        </p:txBody>
      </p:sp>
      <p:sp>
        <p:nvSpPr>
          <p:cNvPr id="114" name="Flowchart: Data 113"/>
          <p:cNvSpPr/>
          <p:nvPr/>
        </p:nvSpPr>
        <p:spPr>
          <a:xfrm>
            <a:off x="6795714" y="2260104"/>
            <a:ext cx="1440160" cy="61075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Output ‘Error</a:t>
            </a:r>
            <a:r>
              <a:rPr lang="en-GB" sz="900" dirty="0" smtClean="0"/>
              <a:t>! Please make sure you enter a float’</a:t>
            </a:r>
            <a:endParaRPr lang="en-GB" sz="900" dirty="0"/>
          </a:p>
        </p:txBody>
      </p:sp>
      <p:cxnSp>
        <p:nvCxnSpPr>
          <p:cNvPr id="116" name="Straight Arrow Connector 115"/>
          <p:cNvCxnSpPr>
            <a:stCxn id="43" idx="2"/>
            <a:endCxn id="48" idx="0"/>
          </p:cNvCxnSpPr>
          <p:nvPr/>
        </p:nvCxnSpPr>
        <p:spPr>
          <a:xfrm>
            <a:off x="5292080" y="1306082"/>
            <a:ext cx="0" cy="77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48" idx="3"/>
            <a:endCxn id="114" idx="2"/>
          </p:cNvCxnSpPr>
          <p:nvPr/>
        </p:nvCxnSpPr>
        <p:spPr>
          <a:xfrm>
            <a:off x="5938825" y="2565479"/>
            <a:ext cx="10009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4" idx="1"/>
          </p:cNvCxnSpPr>
          <p:nvPr/>
        </p:nvCxnSpPr>
        <p:spPr>
          <a:xfrm flipV="1">
            <a:off x="7515794" y="927382"/>
            <a:ext cx="0" cy="133272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endCxn id="43" idx="3"/>
          </p:cNvCxnSpPr>
          <p:nvPr/>
        </p:nvCxnSpPr>
        <p:spPr>
          <a:xfrm flipH="1">
            <a:off x="6012160" y="927381"/>
            <a:ext cx="15036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3622960" y="3408293"/>
            <a:ext cx="720080" cy="369332"/>
          </a:xfrm>
          <a:prstGeom prst="rect">
            <a:avLst/>
          </a:prstGeom>
          <a:noFill/>
        </p:spPr>
        <p:txBody>
          <a:bodyPr wrap="square" rtlCol="0">
            <a:spAutoFit/>
          </a:bodyPr>
          <a:lstStyle/>
          <a:p>
            <a:r>
              <a:rPr lang="en-GB" dirty="0" smtClean="0"/>
              <a:t>Yes</a:t>
            </a:r>
            <a:endParaRPr lang="en-GB" dirty="0"/>
          </a:p>
        </p:txBody>
      </p:sp>
      <p:sp>
        <p:nvSpPr>
          <p:cNvPr id="127" name="Rectangle 126"/>
          <p:cNvSpPr/>
          <p:nvPr/>
        </p:nvSpPr>
        <p:spPr>
          <a:xfrm>
            <a:off x="4572000" y="3568469"/>
            <a:ext cx="1440160" cy="999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For the chosen line, store the value of the currency rate of the chosen option, and multiply by the user input</a:t>
            </a:r>
            <a:endParaRPr lang="en-GB" sz="1100" dirty="0"/>
          </a:p>
        </p:txBody>
      </p:sp>
      <p:cxnSp>
        <p:nvCxnSpPr>
          <p:cNvPr id="129" name="Straight Arrow Connector 128"/>
          <p:cNvCxnSpPr>
            <a:stCxn id="48" idx="2"/>
            <a:endCxn id="127" idx="0"/>
          </p:cNvCxnSpPr>
          <p:nvPr/>
        </p:nvCxnSpPr>
        <p:spPr>
          <a:xfrm>
            <a:off x="5292080" y="3052192"/>
            <a:ext cx="0" cy="5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Flowchart: Data 129"/>
          <p:cNvSpPr/>
          <p:nvPr/>
        </p:nvSpPr>
        <p:spPr>
          <a:xfrm>
            <a:off x="4444700" y="4909040"/>
            <a:ext cx="1694760" cy="9097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Output the result of the </a:t>
            </a:r>
            <a:r>
              <a:rPr lang="en-GB" sz="1100" dirty="0" smtClean="0"/>
              <a:t>multiplication and conversion</a:t>
            </a:r>
            <a:endParaRPr lang="en-GB" sz="1100" dirty="0" smtClean="0"/>
          </a:p>
        </p:txBody>
      </p:sp>
      <p:cxnSp>
        <p:nvCxnSpPr>
          <p:cNvPr id="134" name="Straight Arrow Connector 133"/>
          <p:cNvCxnSpPr>
            <a:stCxn id="127" idx="2"/>
            <a:endCxn id="130" idx="1"/>
          </p:cNvCxnSpPr>
          <p:nvPr/>
        </p:nvCxnSpPr>
        <p:spPr>
          <a:xfrm>
            <a:off x="5292080" y="4568011"/>
            <a:ext cx="0" cy="341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Flowchart: Connector 134"/>
          <p:cNvSpPr/>
          <p:nvPr/>
        </p:nvSpPr>
        <p:spPr>
          <a:xfrm>
            <a:off x="7092280" y="5129243"/>
            <a:ext cx="662676" cy="4693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End</a:t>
            </a:r>
            <a:endParaRPr lang="en-GB" dirty="0"/>
          </a:p>
        </p:txBody>
      </p:sp>
      <p:cxnSp>
        <p:nvCxnSpPr>
          <p:cNvPr id="137" name="Straight Arrow Connector 136"/>
          <p:cNvCxnSpPr>
            <a:stCxn id="130" idx="5"/>
            <a:endCxn id="135" idx="2"/>
          </p:cNvCxnSpPr>
          <p:nvPr/>
        </p:nvCxnSpPr>
        <p:spPr>
          <a:xfrm>
            <a:off x="5969984" y="5363928"/>
            <a:ext cx="11222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07915" y="2298350"/>
            <a:ext cx="720080" cy="369332"/>
          </a:xfrm>
          <a:prstGeom prst="rect">
            <a:avLst/>
          </a:prstGeom>
          <a:noFill/>
        </p:spPr>
        <p:txBody>
          <a:bodyPr wrap="square" rtlCol="0">
            <a:spAutoFit/>
          </a:bodyPr>
          <a:lstStyle/>
          <a:p>
            <a:r>
              <a:rPr lang="en-GB" dirty="0" smtClean="0"/>
              <a:t>No</a:t>
            </a:r>
            <a:endParaRPr lang="en-GB" dirty="0"/>
          </a:p>
        </p:txBody>
      </p:sp>
      <p:sp>
        <p:nvSpPr>
          <p:cNvPr id="35" name="TextBox 34"/>
          <p:cNvSpPr txBox="1"/>
          <p:nvPr/>
        </p:nvSpPr>
        <p:spPr>
          <a:xfrm>
            <a:off x="5231404" y="3014253"/>
            <a:ext cx="720080" cy="369332"/>
          </a:xfrm>
          <a:prstGeom prst="rect">
            <a:avLst/>
          </a:prstGeom>
          <a:noFill/>
        </p:spPr>
        <p:txBody>
          <a:bodyPr wrap="square" rtlCol="0">
            <a:spAutoFit/>
          </a:bodyPr>
          <a:lstStyle/>
          <a:p>
            <a:r>
              <a:rPr lang="en-GB" dirty="0" smtClean="0"/>
              <a:t>Yes</a:t>
            </a:r>
            <a:endParaRPr lang="en-GB" dirty="0"/>
          </a:p>
        </p:txBody>
      </p:sp>
    </p:spTree>
    <p:extLst>
      <p:ext uri="{BB962C8B-B14F-4D97-AF65-F5344CB8AC3E}">
        <p14:creationId xmlns:p14="http://schemas.microsoft.com/office/powerpoint/2010/main" val="1660113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 xmlns:thm15="http://schemas.microsoft.com/office/thememl/2012/main" name="Theme1" id="{DD4A3E28-0230-4A30-B112-5C8311E79AE8}" vid="{E8883C9B-567A-4BBB-B40B-BD2ECB6782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C914ACD9D2F2478868E9718EAAC2F5" ma:contentTypeVersion="1" ma:contentTypeDescription="Create a new document." ma:contentTypeScope="" ma:versionID="124c6140c6e4cf45d7dcea8de7b6c637">
  <xsd:schema xmlns:xsd="http://www.w3.org/2001/XMLSchema" xmlns:xs="http://www.w3.org/2001/XMLSchema" xmlns:p="http://schemas.microsoft.com/office/2006/metadata/properties" xmlns:ns3="791626a7-dd21-4461-bf00-a785c210c071" targetNamespace="http://schemas.microsoft.com/office/2006/metadata/properties" ma:root="true" ma:fieldsID="8c992832448b123b2cb68c51560a64e7" ns3:_="">
    <xsd:import namespace="791626a7-dd21-4461-bf00-a785c210c071"/>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1626a7-dd21-4461-bf00-a785c210c0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A08CBE-1D31-47AC-9B00-D8749DA69740}">
  <ds:schemaRefs>
    <ds:schemaRef ds:uri="http://schemas.microsoft.com/sharepoint/v3/contenttype/forms"/>
  </ds:schemaRefs>
</ds:datastoreItem>
</file>

<file path=customXml/itemProps2.xml><?xml version="1.0" encoding="utf-8"?>
<ds:datastoreItem xmlns:ds="http://schemas.openxmlformats.org/officeDocument/2006/customXml" ds:itemID="{8864AFA4-E7E1-4CF4-8EE8-635BAAF8A9A1}">
  <ds:schemaRefs>
    <ds:schemaRef ds:uri="http://purl.org/dc/terms/"/>
    <ds:schemaRef ds:uri="http://purl.org/dc/elements/1.1/"/>
    <ds:schemaRef ds:uri="http://purl.org/dc/dcmitype/"/>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791626a7-dd21-4461-bf00-a785c210c071"/>
    <ds:schemaRef ds:uri="http://schemas.microsoft.com/office/2006/metadata/properties"/>
  </ds:schemaRefs>
</ds:datastoreItem>
</file>

<file path=customXml/itemProps3.xml><?xml version="1.0" encoding="utf-8"?>
<ds:datastoreItem xmlns:ds="http://schemas.openxmlformats.org/officeDocument/2006/customXml" ds:itemID="{A741C04E-7813-4B83-851D-7C712CCCE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1626a7-dd21-4461-bf00-a785c210c0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1293</TotalTime>
  <Words>2530</Words>
  <Application>Microsoft Office PowerPoint</Application>
  <PresentationFormat>On-screen Show (4:3)</PresentationFormat>
  <Paragraphs>304</Paragraphs>
  <Slides>42</Slides>
  <Notes>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Theme1</vt:lpstr>
      <vt:lpstr>Computing GCSE CA </vt:lpstr>
      <vt:lpstr>Introduction</vt:lpstr>
      <vt:lpstr>Task 1 Requirements </vt:lpstr>
      <vt:lpstr>What is a currency converter?</vt:lpstr>
      <vt:lpstr>Group Discussion</vt:lpstr>
      <vt:lpstr>The Success Criteria  </vt:lpstr>
      <vt:lpstr>The algorithms</vt:lpstr>
      <vt:lpstr>Pseudocode</vt:lpstr>
      <vt:lpstr>Flowchart</vt:lpstr>
      <vt:lpstr>The code development</vt:lpstr>
      <vt:lpstr>Development log of the different versions for the currency converter code</vt:lpstr>
      <vt:lpstr>The code version 1</vt:lpstr>
      <vt:lpstr>The code version 1 - Overview</vt:lpstr>
      <vt:lpstr>The code version 1</vt:lpstr>
      <vt:lpstr>The code  version 1 - results</vt:lpstr>
      <vt:lpstr>The code version 1 - feedback</vt:lpstr>
      <vt:lpstr>The code version 2</vt:lpstr>
      <vt:lpstr>The code version 2 - Overview</vt:lpstr>
      <vt:lpstr>The code version 2 – Text File Overview</vt:lpstr>
      <vt:lpstr>The code version 2 - Full</vt:lpstr>
      <vt:lpstr>The code version 2 - Feedback</vt:lpstr>
      <vt:lpstr>The code version 3</vt:lpstr>
      <vt:lpstr>The code version 3 - Overview</vt:lpstr>
      <vt:lpstr>The code 3 – Text File</vt:lpstr>
      <vt:lpstr>The code version 3 - Full</vt:lpstr>
      <vt:lpstr>The code version 3 - feedback</vt:lpstr>
      <vt:lpstr>The code version 4 - Overview</vt:lpstr>
      <vt:lpstr>PowerPoint Presentation</vt:lpstr>
      <vt:lpstr>The code version 4 - Feedback</vt:lpstr>
      <vt:lpstr>The test plan</vt:lpstr>
      <vt:lpstr>Test plan table</vt:lpstr>
      <vt:lpstr>Results:</vt:lpstr>
      <vt:lpstr>Results:</vt:lpstr>
      <vt:lpstr>Results:</vt:lpstr>
      <vt:lpstr>PowerPoint Presentation</vt:lpstr>
      <vt:lpstr>Results:</vt:lpstr>
      <vt:lpstr>Results:</vt:lpstr>
      <vt:lpstr>Results:</vt:lpstr>
      <vt:lpstr>In the success criteria that has been set, my code meets:</vt:lpstr>
      <vt:lpstr>ending</vt:lpstr>
      <vt:lpstr>Evaluation</vt:lpstr>
      <vt:lpstr>Conclusion </vt:lpstr>
    </vt:vector>
  </TitlesOfParts>
  <Company>RM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converter </dc:title>
  <dc:creator>ca03</dc:creator>
  <cp:lastModifiedBy>ca03</cp:lastModifiedBy>
  <cp:revision>105</cp:revision>
  <dcterms:created xsi:type="dcterms:W3CDTF">2014-04-04T13:05:52Z</dcterms:created>
  <dcterms:modified xsi:type="dcterms:W3CDTF">2014-11-27T16:29:00Z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0x0101007BC914ACD9D2F2478868E9718EAAC2F5</vt:lpwstr>
  </property>
</Properties>
</file>