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7"/>
  </p:notesMasterIdLst>
  <p:sldIdLst>
    <p:sldId id="257" r:id="rId5"/>
    <p:sldId id="298" r:id="rId6"/>
    <p:sldId id="258" r:id="rId7"/>
    <p:sldId id="261" r:id="rId8"/>
    <p:sldId id="259" r:id="rId9"/>
    <p:sldId id="260" r:id="rId10"/>
    <p:sldId id="297" r:id="rId11"/>
    <p:sldId id="262" r:id="rId12"/>
    <p:sldId id="301" r:id="rId13"/>
    <p:sldId id="295" r:id="rId14"/>
    <p:sldId id="283" r:id="rId15"/>
    <p:sldId id="264" r:id="rId16"/>
    <p:sldId id="265" r:id="rId17"/>
    <p:sldId id="266" r:id="rId18"/>
    <p:sldId id="267" r:id="rId19"/>
    <p:sldId id="268" r:id="rId20"/>
    <p:sldId id="269" r:id="rId21"/>
    <p:sldId id="270" r:id="rId22"/>
    <p:sldId id="271" r:id="rId23"/>
    <p:sldId id="272" r:id="rId24"/>
    <p:sldId id="273" r:id="rId25"/>
    <p:sldId id="277" r:id="rId26"/>
    <p:sldId id="274" r:id="rId27"/>
    <p:sldId id="276" r:id="rId28"/>
    <p:sldId id="275" r:id="rId29"/>
    <p:sldId id="278" r:id="rId30"/>
    <p:sldId id="279" r:id="rId31"/>
    <p:sldId id="280" r:id="rId32"/>
    <p:sldId id="282" r:id="rId33"/>
    <p:sldId id="281" r:id="rId34"/>
    <p:sldId id="285" r:id="rId35"/>
    <p:sldId id="284" r:id="rId36"/>
    <p:sldId id="286" r:id="rId37"/>
    <p:sldId id="287" r:id="rId38"/>
    <p:sldId id="288" r:id="rId39"/>
    <p:sldId id="289" r:id="rId40"/>
    <p:sldId id="290" r:id="rId41"/>
    <p:sldId id="291" r:id="rId42"/>
    <p:sldId id="292" r:id="rId43"/>
    <p:sldId id="299" r:id="rId44"/>
    <p:sldId id="293" r:id="rId45"/>
    <p:sldId id="294"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4" autoAdjust="0"/>
    <p:restoredTop sz="94660"/>
  </p:normalViewPr>
  <p:slideViewPr>
    <p:cSldViewPr>
      <p:cViewPr>
        <p:scale>
          <a:sx n="100" d="100"/>
          <a:sy n="100" d="100"/>
        </p:scale>
        <p:origin x="-162" y="-162"/>
      </p:cViewPr>
      <p:guideLst>
        <p:guide orient="horz" pos="2160"/>
        <p:guide pos="2880"/>
      </p:guideLst>
    </p:cSldViewPr>
  </p:slideViewPr>
  <p:notesTextViewPr>
    <p:cViewPr>
      <p:scale>
        <a:sx n="1" d="1"/>
        <a:sy n="1" d="1"/>
      </p:scale>
      <p:origin x="0" y="0"/>
    </p:cViewPr>
  </p:notesTextViewPr>
  <p:sorterViewPr>
    <p:cViewPr>
      <p:scale>
        <a:sx n="100" d="100"/>
        <a:sy n="100" d="100"/>
      </p:scale>
      <p:origin x="0" y="781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45FA01-443C-4C0E-A7C0-2E58599ADF1B}" type="datetimeFigureOut">
              <a:rPr lang="en-GB" smtClean="0"/>
              <a:t>27/11/2014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B40730-17C1-412E-9170-9209AC0D62DE}" type="slidenum">
              <a:rPr lang="en-GB" smtClean="0"/>
              <a:t>‹#›</a:t>
            </a:fld>
            <a:endParaRPr lang="en-GB"/>
          </a:p>
        </p:txBody>
      </p:sp>
    </p:spTree>
    <p:extLst>
      <p:ext uri="{BB962C8B-B14F-4D97-AF65-F5344CB8AC3E}">
        <p14:creationId xmlns:p14="http://schemas.microsoft.com/office/powerpoint/2010/main" val="3556327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532E1E9-52B3-4890-B464-72D60F102268}" type="slidenum">
              <a:rPr lang="en-GB" smtClean="0"/>
              <a:t>1</a:t>
            </a:fld>
            <a:endParaRPr lang="en-GB"/>
          </a:p>
        </p:txBody>
      </p:sp>
      <p:sp>
        <p:nvSpPr>
          <p:cNvPr id="5" name="Header Placeholder 4"/>
          <p:cNvSpPr>
            <a:spLocks noGrp="1"/>
          </p:cNvSpPr>
          <p:nvPr>
            <p:ph type="hdr" sz="quarter" idx="11"/>
          </p:nvPr>
        </p:nvSpPr>
        <p:spPr/>
        <p:txBody>
          <a:bodyPr/>
          <a:lstStyle/>
          <a:p>
            <a:r>
              <a:rPr lang="en-GB" smtClean="0"/>
              <a:t>ISBN Code Generator - Task 3</a:t>
            </a:r>
            <a:endParaRPr lang="en-GB"/>
          </a:p>
        </p:txBody>
      </p:sp>
    </p:spTree>
    <p:extLst>
      <p:ext uri="{BB962C8B-B14F-4D97-AF65-F5344CB8AC3E}">
        <p14:creationId xmlns:p14="http://schemas.microsoft.com/office/powerpoint/2010/main" val="1495256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Maybe try explain code in sections!</a:t>
            </a:r>
          </a:p>
          <a:p>
            <a:endParaRPr lang="en-GB" dirty="0"/>
          </a:p>
        </p:txBody>
      </p:sp>
      <p:sp>
        <p:nvSpPr>
          <p:cNvPr id="4" name="Slide Number Placeholder 3"/>
          <p:cNvSpPr>
            <a:spLocks noGrp="1"/>
          </p:cNvSpPr>
          <p:nvPr>
            <p:ph type="sldNum" sz="quarter" idx="10"/>
          </p:nvPr>
        </p:nvSpPr>
        <p:spPr/>
        <p:txBody>
          <a:bodyPr/>
          <a:lstStyle/>
          <a:p>
            <a:fld id="{ADB40730-17C1-412E-9170-9209AC0D62DE}" type="slidenum">
              <a:rPr lang="en-GB" smtClean="0"/>
              <a:t>30</a:t>
            </a:fld>
            <a:endParaRPr lang="en-GB"/>
          </a:p>
        </p:txBody>
      </p:sp>
    </p:spTree>
    <p:extLst>
      <p:ext uri="{BB962C8B-B14F-4D97-AF65-F5344CB8AC3E}">
        <p14:creationId xmlns:p14="http://schemas.microsoft.com/office/powerpoint/2010/main" val="70549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3F5D94-C2E3-4041-9056-09045EFA71D2}" type="datetimeFigureOut">
              <a:rPr lang="en-GB" smtClean="0"/>
              <a:t>27/11/2014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5A2737-83D5-499B-9412-E1DB02B757A9}"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3F5D94-C2E3-4041-9056-09045EFA71D2}" type="datetimeFigureOut">
              <a:rPr lang="en-GB" smtClean="0"/>
              <a:t>27/11/2014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5A2737-83D5-499B-9412-E1DB02B757A9}"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3F5D94-C2E3-4041-9056-09045EFA71D2}" type="datetimeFigureOut">
              <a:rPr lang="en-GB" smtClean="0"/>
              <a:t>27/11/2014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5A2737-83D5-499B-9412-E1DB02B757A9}"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3F5D94-C2E3-4041-9056-09045EFA71D2}" type="datetimeFigureOut">
              <a:rPr lang="en-GB" smtClean="0"/>
              <a:t>27/11/2014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5A2737-83D5-499B-9412-E1DB02B757A9}"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3F5D94-C2E3-4041-9056-09045EFA71D2}" type="datetimeFigureOut">
              <a:rPr lang="en-GB" smtClean="0"/>
              <a:t>27/11/2014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5A2737-83D5-499B-9412-E1DB02B757A9}"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3F5D94-C2E3-4041-9056-09045EFA71D2}" type="datetimeFigureOut">
              <a:rPr lang="en-GB" smtClean="0"/>
              <a:t>27/11/2014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5A2737-83D5-499B-9412-E1DB02B757A9}"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3F5D94-C2E3-4041-9056-09045EFA71D2}" type="datetimeFigureOut">
              <a:rPr lang="en-GB" smtClean="0"/>
              <a:t>27/11/2014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45A2737-83D5-499B-9412-E1DB02B757A9}"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3F5D94-C2E3-4041-9056-09045EFA71D2}" type="datetimeFigureOut">
              <a:rPr lang="en-GB" smtClean="0"/>
              <a:t>27/11/2014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45A2737-83D5-499B-9412-E1DB02B757A9}"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3F5D94-C2E3-4041-9056-09045EFA71D2}" type="datetimeFigureOut">
              <a:rPr lang="en-GB" smtClean="0"/>
              <a:t>27/11/2014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45A2737-83D5-499B-9412-E1DB02B757A9}"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3F5D94-C2E3-4041-9056-09045EFA71D2}" type="datetimeFigureOut">
              <a:rPr lang="en-GB" smtClean="0"/>
              <a:t>27/11/2014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5A2737-83D5-499B-9412-E1DB02B757A9}" type="slidenum">
              <a:rPr lang="en-GB" smtClean="0"/>
              <a:t>‹#›</a:t>
            </a:fld>
            <a:endParaRPr lang="en-GB"/>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83F5D94-C2E3-4041-9056-09045EFA71D2}" type="datetimeFigureOut">
              <a:rPr lang="en-GB" smtClean="0"/>
              <a:t>27/11/2014</a:t>
            </a:fld>
            <a:endParaRPr lang="en-GB"/>
          </a:p>
        </p:txBody>
      </p:sp>
      <p:sp>
        <p:nvSpPr>
          <p:cNvPr id="9" name="Slide Number Placeholder 8"/>
          <p:cNvSpPr>
            <a:spLocks noGrp="1"/>
          </p:cNvSpPr>
          <p:nvPr>
            <p:ph type="sldNum" sz="quarter" idx="11"/>
          </p:nvPr>
        </p:nvSpPr>
        <p:spPr/>
        <p:txBody>
          <a:bodyPr/>
          <a:lstStyle/>
          <a:p>
            <a:fld id="{A45A2737-83D5-499B-9412-E1DB02B757A9}" type="slidenum">
              <a:rPr lang="en-GB" smtClean="0"/>
              <a:t>‹#›</a:t>
            </a:fld>
            <a:endParaRPr lang="en-GB"/>
          </a:p>
        </p:txBody>
      </p:sp>
      <p:sp>
        <p:nvSpPr>
          <p:cNvPr id="10" name="Footer Placeholder 9"/>
          <p:cNvSpPr>
            <a:spLocks noGrp="1"/>
          </p:cNvSpPr>
          <p:nvPr>
            <p:ph type="ftr" sz="quarter" idx="12"/>
          </p:nvPr>
        </p:nvSpPr>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A45A2737-83D5-499B-9412-E1DB02B757A9}" type="slidenum">
              <a:rPr lang="en-GB" smtClean="0"/>
              <a:t>‹#›</a:t>
            </a:fld>
            <a:endParaRPr lang="en-GB"/>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GB"/>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83F5D94-C2E3-4041-9056-09045EFA71D2}" type="datetimeFigureOut">
              <a:rPr lang="en-GB" smtClean="0"/>
              <a:t>27/11/2014</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www.xda-developers.com/wp-content/uploads/2013/12/python.png"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www.xda-developers.com/wp-content/uploads/2013/12/python.png" TargetMode="External"/><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www.xda-developers.com/wp-content/uploads/2013/12/python.png"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hyperlink" Target="http://www.xda-developers.com/wp-content/uploads/2013/12/python.png"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xda-developers.com/wp-content/uploads/2013/12/python.png" TargetMode="Externa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hyperlink" Target="http://www.xda-developers.com/wp-content/uploads/2013/12/python.png" TargetMode="Externa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xda-developers.com/wp-content/uploads/2013/12/python.png" TargetMode="Externa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hyperlink" Target="http://www.xda-developers.com/wp-content/uploads/2013/12/python.png" TargetMode="Externa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www.xda-developers.com/wp-content/uploads/2013/12/python.png"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xda-developers.com/wp-content/uploads/2013/12/python.png"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387424"/>
            <a:ext cx="7543800" cy="2593975"/>
          </a:xfrm>
        </p:spPr>
        <p:txBody>
          <a:bodyPr/>
          <a:lstStyle/>
          <a:p>
            <a:r>
              <a:rPr lang="en-GB" dirty="0" smtClean="0"/>
              <a:t>Computing GCSE CA </a:t>
            </a:r>
            <a:endParaRPr lang="en-GB" dirty="0"/>
          </a:p>
        </p:txBody>
      </p:sp>
      <p:sp>
        <p:nvSpPr>
          <p:cNvPr id="3" name="Subtitle 2"/>
          <p:cNvSpPr>
            <a:spLocks noGrp="1"/>
          </p:cNvSpPr>
          <p:nvPr>
            <p:ph type="subTitle" idx="1"/>
          </p:nvPr>
        </p:nvSpPr>
        <p:spPr>
          <a:xfrm>
            <a:off x="1835696" y="2564904"/>
            <a:ext cx="6461760" cy="1066800"/>
          </a:xfrm>
        </p:spPr>
        <p:txBody>
          <a:bodyPr>
            <a:normAutofit/>
          </a:bodyPr>
          <a:lstStyle/>
          <a:p>
            <a:r>
              <a:rPr lang="en-GB" dirty="0" smtClean="0">
                <a:solidFill>
                  <a:schemeClr val="tx1"/>
                </a:solidFill>
              </a:rPr>
              <a:t>Task 3 - A453 – ISBN Code Generator </a:t>
            </a:r>
          </a:p>
          <a:p>
            <a:r>
              <a:rPr lang="en-GB" dirty="0" smtClean="0">
                <a:solidFill>
                  <a:schemeClr val="tx1"/>
                </a:solidFill>
              </a:rPr>
              <a:t>Kenneth Cajigas</a:t>
            </a:r>
          </a:p>
          <a:p>
            <a:endParaRPr lang="en-GB" dirty="0">
              <a:solidFill>
                <a:srgbClr val="002060"/>
              </a:solidFill>
            </a:endParaRPr>
          </a:p>
        </p:txBody>
      </p:sp>
      <p:pic>
        <p:nvPicPr>
          <p:cNvPr id="5" name="Picture 2" descr="http://www.xda-developers.com/wp-content/uploads/2013/12/pyth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4128" y="3573016"/>
            <a:ext cx="3608512" cy="36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988772"/>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overview of the .csv file</a:t>
            </a:r>
            <a:endParaRPr lang="en-GB" dirty="0"/>
          </a:p>
        </p:txBody>
      </p:sp>
      <p:sp>
        <p:nvSpPr>
          <p:cNvPr id="3" name="Content Placeholder 2"/>
          <p:cNvSpPr>
            <a:spLocks noGrp="1"/>
          </p:cNvSpPr>
          <p:nvPr>
            <p:ph idx="1"/>
          </p:nvPr>
        </p:nvSpPr>
        <p:spPr/>
        <p:txBody>
          <a:bodyPr/>
          <a:lstStyle/>
          <a:p>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197267"/>
            <a:ext cx="7524328" cy="5635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Line Callout 1 (Border and Accent Bar) 3"/>
          <p:cNvSpPr/>
          <p:nvPr/>
        </p:nvSpPr>
        <p:spPr>
          <a:xfrm>
            <a:off x="4064521" y="1303437"/>
            <a:ext cx="2088232" cy="1008112"/>
          </a:xfrm>
          <a:prstGeom prst="accentBorderCallout1">
            <a:avLst>
              <a:gd name="adj1" fmla="val 18750"/>
              <a:gd name="adj2" fmla="val -8333"/>
              <a:gd name="adj3" fmla="val 114535"/>
              <a:gd name="adj4" fmla="val -411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In the python code, each row will be represented from row[0] to row[7]</a:t>
            </a:r>
            <a:endParaRPr lang="en-GB" sz="1400" dirty="0"/>
          </a:p>
        </p:txBody>
      </p:sp>
      <p:sp>
        <p:nvSpPr>
          <p:cNvPr id="6" name="Line Callout 1 (Border and Accent Bar) 5"/>
          <p:cNvSpPr/>
          <p:nvPr/>
        </p:nvSpPr>
        <p:spPr>
          <a:xfrm>
            <a:off x="5220072" y="3789040"/>
            <a:ext cx="2088232" cy="1008112"/>
          </a:xfrm>
          <a:prstGeom prst="accentBorderCallout1">
            <a:avLst>
              <a:gd name="adj1" fmla="val 18750"/>
              <a:gd name="adj2" fmla="val -8333"/>
              <a:gd name="adj3" fmla="val -13018"/>
              <a:gd name="adj4" fmla="val -5349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400" dirty="0" smtClean="0"/>
              <a:t>The final code would have to be able to split this part into separate values.</a:t>
            </a:r>
            <a:endParaRPr lang="en-GB" sz="1400" dirty="0"/>
          </a:p>
        </p:txBody>
      </p:sp>
    </p:spTree>
    <p:extLst>
      <p:ext uri="{BB962C8B-B14F-4D97-AF65-F5344CB8AC3E}">
        <p14:creationId xmlns:p14="http://schemas.microsoft.com/office/powerpoint/2010/main" val="1221257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code development</a:t>
            </a:r>
            <a:endParaRPr lang="en-GB" dirty="0"/>
          </a:p>
        </p:txBody>
      </p:sp>
      <p:sp>
        <p:nvSpPr>
          <p:cNvPr id="3" name="Text Placeholder 2"/>
          <p:cNvSpPr>
            <a:spLocks noGrp="1"/>
          </p:cNvSpPr>
          <p:nvPr>
            <p:ph type="body" idx="1"/>
          </p:nvPr>
        </p:nvSpPr>
        <p:spPr/>
        <p:txBody>
          <a:bodyPr/>
          <a:lstStyle/>
          <a:p>
            <a:r>
              <a:rPr lang="en-GB" dirty="0" smtClean="0"/>
              <a:t>I will only annotate code only when there are differences in the code</a:t>
            </a:r>
            <a:endParaRPr lang="en-GB" dirty="0"/>
          </a:p>
        </p:txBody>
      </p:sp>
      <p:pic>
        <p:nvPicPr>
          <p:cNvPr id="4"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121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Change logs / Development of the code 1-6</a:t>
            </a:r>
            <a:endParaRPr lang="en-GB" dirty="0"/>
          </a:p>
        </p:txBody>
      </p:sp>
      <p:sp>
        <p:nvSpPr>
          <p:cNvPr id="3" name="Content Placeholder 2"/>
          <p:cNvSpPr>
            <a:spLocks noGrp="1"/>
          </p:cNvSpPr>
          <p:nvPr>
            <p:ph idx="1"/>
          </p:nvPr>
        </p:nvSpPr>
        <p:spPr/>
        <p:txBody>
          <a:bodyPr>
            <a:normAutofit fontScale="92500" lnSpcReduction="20000"/>
          </a:bodyPr>
          <a:lstStyle/>
          <a:p>
            <a:pPr marL="114300" indent="0">
              <a:buNone/>
            </a:pPr>
            <a:r>
              <a:rPr lang="en-GB" dirty="0" smtClean="0"/>
              <a:t>Version 1:</a:t>
            </a:r>
          </a:p>
          <a:p>
            <a:r>
              <a:rPr lang="en-GB" dirty="0" smtClean="0"/>
              <a:t>The basic version of the code was able to search through the .csv file</a:t>
            </a:r>
          </a:p>
          <a:p>
            <a:pPr marL="114300" indent="0">
              <a:buNone/>
            </a:pPr>
            <a:r>
              <a:rPr lang="en-GB" dirty="0" smtClean="0"/>
              <a:t>Version 2:</a:t>
            </a:r>
          </a:p>
          <a:p>
            <a:r>
              <a:rPr lang="en-GB" dirty="0" smtClean="0"/>
              <a:t>The printing of results was more neater, with the additions and use of ‘+</a:t>
            </a:r>
            <a:r>
              <a:rPr lang="en-GB" dirty="0" err="1" smtClean="0"/>
              <a:t>i</a:t>
            </a:r>
            <a:r>
              <a:rPr lang="en-GB" dirty="0" smtClean="0"/>
              <a:t>[number]’</a:t>
            </a:r>
          </a:p>
          <a:p>
            <a:pPr marL="114300" indent="0">
              <a:buNone/>
            </a:pPr>
            <a:r>
              <a:rPr lang="en-GB" dirty="0" smtClean="0"/>
              <a:t>Version 3:</a:t>
            </a:r>
          </a:p>
          <a:p>
            <a:r>
              <a:rPr lang="en-GB" dirty="0" smtClean="0"/>
              <a:t>Added new variables that define the row numbers </a:t>
            </a:r>
            <a:endParaRPr lang="en-GB" dirty="0"/>
          </a:p>
          <a:p>
            <a:pPr marL="114300" indent="0">
              <a:buNone/>
            </a:pPr>
            <a:r>
              <a:rPr lang="en-GB" dirty="0" smtClean="0"/>
              <a:t>Version 4:</a:t>
            </a:r>
          </a:p>
          <a:p>
            <a:r>
              <a:rPr lang="en-GB" dirty="0" smtClean="0"/>
              <a:t>Fixes problem with code not able to search for month in the date</a:t>
            </a:r>
            <a:endParaRPr lang="en-GB" dirty="0"/>
          </a:p>
          <a:p>
            <a:pPr marL="114300" indent="0">
              <a:buNone/>
            </a:pPr>
            <a:r>
              <a:rPr lang="en-GB" dirty="0" smtClean="0"/>
              <a:t>Version 5:</a:t>
            </a:r>
          </a:p>
          <a:p>
            <a:r>
              <a:rPr lang="en-GB" dirty="0" smtClean="0"/>
              <a:t>Introduces the use of a routine, which made the code seem simple and much shorter</a:t>
            </a:r>
          </a:p>
          <a:p>
            <a:r>
              <a:rPr lang="en-GB" dirty="0" smtClean="0"/>
              <a:t>Also has a loop on the user input</a:t>
            </a:r>
            <a:endParaRPr lang="en-GB" dirty="0"/>
          </a:p>
          <a:p>
            <a:pPr marL="114300" indent="0">
              <a:buNone/>
            </a:pPr>
            <a:r>
              <a:rPr lang="en-GB" dirty="0" smtClean="0"/>
              <a:t>Version 6:</a:t>
            </a:r>
            <a:endParaRPr lang="en-GB" dirty="0"/>
          </a:p>
          <a:p>
            <a:r>
              <a:rPr lang="en-GB" dirty="0" smtClean="0"/>
              <a:t>Fixed a large flaw found in the code</a:t>
            </a:r>
          </a:p>
          <a:p>
            <a:pPr marL="114300" indent="0">
              <a:buNone/>
            </a:pPr>
            <a:r>
              <a:rPr lang="en-GB" dirty="0" smtClean="0"/>
              <a:t>*Feedback only shown when code needs improving</a:t>
            </a:r>
            <a:endParaRPr lang="en-GB" dirty="0"/>
          </a:p>
        </p:txBody>
      </p:sp>
      <p:pic>
        <p:nvPicPr>
          <p:cNvPr id="4"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4297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code Version 1</a:t>
            </a:r>
            <a:endParaRPr lang="en-GB" dirty="0"/>
          </a:p>
        </p:txBody>
      </p:sp>
      <p:sp>
        <p:nvSpPr>
          <p:cNvPr id="3" name="Content Placeholder 2"/>
          <p:cNvSpPr>
            <a:spLocks noGrp="1"/>
          </p:cNvSpPr>
          <p:nvPr>
            <p:ph idx="1"/>
          </p:nvPr>
        </p:nvSpPr>
        <p:spPr/>
        <p:txBody>
          <a:bodyPr/>
          <a:lstStyle/>
          <a:p>
            <a:r>
              <a:rPr lang="en-GB" dirty="0" smtClean="0"/>
              <a:t>My first version of the code was able to open the .csv</a:t>
            </a:r>
            <a:r>
              <a:rPr lang="en-GB" dirty="0"/>
              <a:t> </a:t>
            </a:r>
            <a:r>
              <a:rPr lang="en-GB" dirty="0" smtClean="0"/>
              <a:t>file</a:t>
            </a:r>
          </a:p>
          <a:p>
            <a:r>
              <a:rPr lang="en-GB" dirty="0" smtClean="0"/>
              <a:t>It was able to search through the .csv file depending on the input and if there was a match it would output the specific row</a:t>
            </a:r>
          </a:p>
          <a:p>
            <a:r>
              <a:rPr lang="en-GB" dirty="0" smtClean="0"/>
              <a:t>The code was simple as you may see in the next slide, and was able to search for anything the user requested to</a:t>
            </a:r>
          </a:p>
        </p:txBody>
      </p:sp>
      <p:pic>
        <p:nvPicPr>
          <p:cNvPr id="4"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42173" b="48482"/>
          <a:stretch/>
        </p:blipFill>
        <p:spPr bwMode="auto">
          <a:xfrm>
            <a:off x="1547664" y="2708920"/>
            <a:ext cx="4404467"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94507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code version 1 - Overview</a:t>
            </a:r>
            <a:endParaRPr lang="en-GB" dirty="0"/>
          </a:p>
        </p:txBody>
      </p:sp>
      <p:sp>
        <p:nvSpPr>
          <p:cNvPr id="3" name="Content Placeholder 2"/>
          <p:cNvSpPr>
            <a:spLocks noGrp="1"/>
          </p:cNvSpPr>
          <p:nvPr>
            <p:ph idx="1"/>
          </p:nvPr>
        </p:nvSpPr>
        <p:spPr/>
        <p:txBody>
          <a:bodyPr/>
          <a:lstStyle/>
          <a:p>
            <a:endParaRPr lang="en-GB"/>
          </a:p>
        </p:txBody>
      </p:sp>
      <p:pic>
        <p:nvPicPr>
          <p:cNvPr id="4"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1340768"/>
            <a:ext cx="4630464" cy="5368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05333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smtClean="0"/>
              <a:t>The code version 1 - Annotation</a:t>
            </a:r>
            <a:endParaRPr lang="en-GB" sz="4400" dirty="0"/>
          </a:p>
        </p:txBody>
      </p:sp>
      <p:pic>
        <p:nvPicPr>
          <p:cNvPr id="4"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1340768"/>
            <a:ext cx="4630464" cy="5368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Line Callout 1 (Accent Bar) 5"/>
          <p:cNvSpPr/>
          <p:nvPr/>
        </p:nvSpPr>
        <p:spPr>
          <a:xfrm>
            <a:off x="6803740" y="1484784"/>
            <a:ext cx="1872716" cy="1008112"/>
          </a:xfrm>
          <a:prstGeom prst="accentCallout1">
            <a:avLst>
              <a:gd name="adj1" fmla="val 18750"/>
              <a:gd name="adj2" fmla="val -8333"/>
              <a:gd name="adj3" fmla="val 37090"/>
              <a:gd name="adj4" fmla="val -1541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The code imports the reader, and defines the variable ‘file’ which opens the .csv file</a:t>
            </a:r>
            <a:endParaRPr lang="en-GB" sz="1400" dirty="0"/>
          </a:p>
        </p:txBody>
      </p:sp>
      <p:sp>
        <p:nvSpPr>
          <p:cNvPr id="9" name="Line Callout 1 (Border and Accent Bar) 8"/>
          <p:cNvSpPr/>
          <p:nvPr/>
        </p:nvSpPr>
        <p:spPr>
          <a:xfrm>
            <a:off x="6803740" y="2702171"/>
            <a:ext cx="1872716" cy="798837"/>
          </a:xfrm>
          <a:prstGeom prst="accentBorderCallout1">
            <a:avLst>
              <a:gd name="adj1" fmla="val 18750"/>
              <a:gd name="adj2" fmla="val -8333"/>
              <a:gd name="adj3" fmla="val 22314"/>
              <a:gd name="adj4" fmla="val -11379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smtClean="0"/>
              <a:t>Allows the user to select the row to search in and to input what the user is searching for</a:t>
            </a:r>
            <a:endParaRPr lang="en-GB" sz="1200" dirty="0"/>
          </a:p>
        </p:txBody>
      </p:sp>
      <p:sp>
        <p:nvSpPr>
          <p:cNvPr id="10" name="Line Callout 1 (Border and Accent Bar) 9"/>
          <p:cNvSpPr/>
          <p:nvPr/>
        </p:nvSpPr>
        <p:spPr>
          <a:xfrm>
            <a:off x="6803740" y="3789040"/>
            <a:ext cx="1872716" cy="798837"/>
          </a:xfrm>
          <a:prstGeom prst="accentBorderCallout1">
            <a:avLst>
              <a:gd name="adj1" fmla="val 18750"/>
              <a:gd name="adj2" fmla="val -8333"/>
              <a:gd name="adj3" fmla="val 51220"/>
              <a:gd name="adj4" fmla="val -151278"/>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smtClean="0"/>
              <a:t>This defines that if the option selected is row 6, then it tells the code that date is in row 6 of the file.</a:t>
            </a:r>
            <a:endParaRPr lang="en-GB" sz="1200" dirty="0"/>
          </a:p>
        </p:txBody>
      </p:sp>
      <p:sp>
        <p:nvSpPr>
          <p:cNvPr id="11" name="Line Callout 1 (Border and Accent Bar) 10"/>
          <p:cNvSpPr/>
          <p:nvPr/>
        </p:nvSpPr>
        <p:spPr>
          <a:xfrm>
            <a:off x="6803740" y="4941168"/>
            <a:ext cx="1872716" cy="1296144"/>
          </a:xfrm>
          <a:prstGeom prst="accentBorderCallout1">
            <a:avLst>
              <a:gd name="adj1" fmla="val 18750"/>
              <a:gd name="adj2" fmla="val -8333"/>
              <a:gd name="adj3" fmla="val 36793"/>
              <a:gd name="adj4" fmla="val -152758"/>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200" dirty="0" smtClean="0"/>
              <a:t>If the length of the list ‘results’ is 0 or empty then it will print the error message. </a:t>
            </a:r>
          </a:p>
          <a:p>
            <a:pPr algn="ctr"/>
            <a:r>
              <a:rPr lang="en-GB" sz="1200" dirty="0" smtClean="0"/>
              <a:t>If there are results found, then it will print that row.</a:t>
            </a:r>
            <a:endParaRPr lang="en-GB" sz="1200" dirty="0"/>
          </a:p>
        </p:txBody>
      </p:sp>
    </p:spTree>
    <p:extLst>
      <p:ext uri="{BB962C8B-B14F-4D97-AF65-F5344CB8AC3E}">
        <p14:creationId xmlns:p14="http://schemas.microsoft.com/office/powerpoint/2010/main" val="18972667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code version 1 feedback</a:t>
            </a:r>
            <a:endParaRPr lang="en-GB" dirty="0"/>
          </a:p>
        </p:txBody>
      </p:sp>
      <p:sp>
        <p:nvSpPr>
          <p:cNvPr id="3" name="Content Placeholder 2"/>
          <p:cNvSpPr>
            <a:spLocks noGrp="1"/>
          </p:cNvSpPr>
          <p:nvPr>
            <p:ph idx="1"/>
          </p:nvPr>
        </p:nvSpPr>
        <p:spPr/>
        <p:txBody>
          <a:bodyPr/>
          <a:lstStyle/>
          <a:p>
            <a:r>
              <a:rPr lang="en-GB" dirty="0" smtClean="0"/>
              <a:t>I thought that my code was able to do the basic requirements for searching in an address book.</a:t>
            </a:r>
          </a:p>
          <a:p>
            <a:r>
              <a:rPr lang="en-GB" dirty="0" smtClean="0"/>
              <a:t>However I thought that it needed more additions to it</a:t>
            </a:r>
          </a:p>
          <a:p>
            <a:r>
              <a:rPr lang="en-GB" dirty="0" smtClean="0"/>
              <a:t>These included:</a:t>
            </a:r>
          </a:p>
          <a:p>
            <a:pPr lvl="1"/>
            <a:r>
              <a:rPr lang="en-GB" dirty="0" smtClean="0"/>
              <a:t>Input validation</a:t>
            </a:r>
          </a:p>
          <a:p>
            <a:pPr lvl="1"/>
            <a:r>
              <a:rPr lang="en-GB" dirty="0" smtClean="0"/>
              <a:t>Cleaner outputs, so it is easier for user to read</a:t>
            </a:r>
          </a:p>
          <a:p>
            <a:pPr lvl="1"/>
            <a:r>
              <a:rPr lang="en-GB" dirty="0" smtClean="0"/>
              <a:t>Search for month only</a:t>
            </a:r>
          </a:p>
          <a:p>
            <a:pPr lvl="1"/>
            <a:endParaRPr lang="en-GB" dirty="0"/>
          </a:p>
          <a:p>
            <a:r>
              <a:rPr lang="en-GB" dirty="0" smtClean="0"/>
              <a:t>Version 2 did not address this, however it did have a cleaner output, where it did not just print the row, it listed what each row was.</a:t>
            </a:r>
          </a:p>
        </p:txBody>
      </p:sp>
      <p:pic>
        <p:nvPicPr>
          <p:cNvPr id="4"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3876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code version 2</a:t>
            </a: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7479" y="5517232"/>
            <a:ext cx="646113"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0544" y="1306969"/>
            <a:ext cx="5256584" cy="5517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AndroPy Python Library Allows Your Linux PC to Easily Communicate with Your Phone">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0750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smtClean="0"/>
              <a:t>The code version 2 -Feedback</a:t>
            </a:r>
            <a:endParaRPr lang="en-GB" sz="4400" dirty="0"/>
          </a:p>
        </p:txBody>
      </p:sp>
      <p:sp>
        <p:nvSpPr>
          <p:cNvPr id="3" name="Content Placeholder 2"/>
          <p:cNvSpPr>
            <a:spLocks noGrp="1"/>
          </p:cNvSpPr>
          <p:nvPr>
            <p:ph idx="1"/>
          </p:nvPr>
        </p:nvSpPr>
        <p:spPr/>
        <p:txBody>
          <a:bodyPr/>
          <a:lstStyle/>
          <a:p>
            <a:r>
              <a:rPr lang="en-GB" sz="2000" dirty="0" smtClean="0"/>
              <a:t>The code was identically the same, however there was a cleaner output with the help of this line:</a:t>
            </a:r>
          </a:p>
          <a:p>
            <a:pPr lvl="1"/>
            <a:r>
              <a:rPr lang="en-GB" sz="1400" dirty="0">
                <a:solidFill>
                  <a:schemeClr val="accent6"/>
                </a:solidFill>
              </a:rPr>
              <a:t>print</a:t>
            </a:r>
            <a:r>
              <a:rPr lang="en-GB" sz="1400" dirty="0"/>
              <a:t>(</a:t>
            </a:r>
            <a:r>
              <a:rPr lang="en-GB" sz="1400" dirty="0">
                <a:solidFill>
                  <a:srgbClr val="92D050"/>
                </a:solidFill>
              </a:rPr>
              <a:t>'First Name: '</a:t>
            </a:r>
            <a:r>
              <a:rPr lang="en-GB" sz="1400" dirty="0"/>
              <a:t>+</a:t>
            </a:r>
            <a:r>
              <a:rPr lang="en-GB" sz="1400" dirty="0" err="1"/>
              <a:t>i</a:t>
            </a:r>
            <a:r>
              <a:rPr lang="en-GB" sz="1400" dirty="0"/>
              <a:t>[0]+'\</a:t>
            </a:r>
            <a:r>
              <a:rPr lang="en-GB" sz="1400" dirty="0" err="1"/>
              <a:t>n''</a:t>
            </a:r>
            <a:r>
              <a:rPr lang="en-GB" sz="1400" dirty="0" err="1">
                <a:solidFill>
                  <a:srgbClr val="92D050"/>
                </a:solidFill>
              </a:rPr>
              <a:t>Second</a:t>
            </a:r>
            <a:r>
              <a:rPr lang="en-GB" sz="1400" dirty="0">
                <a:solidFill>
                  <a:srgbClr val="92D050"/>
                </a:solidFill>
              </a:rPr>
              <a:t> Name: </a:t>
            </a:r>
            <a:r>
              <a:rPr lang="en-GB" sz="1400" dirty="0"/>
              <a:t>'+</a:t>
            </a:r>
            <a:r>
              <a:rPr lang="en-GB" sz="1400" dirty="0" err="1"/>
              <a:t>i</a:t>
            </a:r>
            <a:r>
              <a:rPr lang="en-GB" sz="1400" dirty="0"/>
              <a:t>[1]+'\</a:t>
            </a:r>
            <a:r>
              <a:rPr lang="en-GB" sz="1400" dirty="0" err="1"/>
              <a:t>n'</a:t>
            </a:r>
            <a:r>
              <a:rPr lang="en-GB" sz="1400" dirty="0" err="1">
                <a:solidFill>
                  <a:srgbClr val="92D050"/>
                </a:solidFill>
              </a:rPr>
              <a:t>'Address</a:t>
            </a:r>
            <a:r>
              <a:rPr lang="en-GB" sz="1400" dirty="0"/>
              <a:t>: '+</a:t>
            </a:r>
            <a:r>
              <a:rPr lang="en-GB" sz="1400" dirty="0" err="1"/>
              <a:t>i</a:t>
            </a:r>
            <a:r>
              <a:rPr lang="en-GB" sz="1400" dirty="0"/>
              <a:t>[2]+'\</a:t>
            </a:r>
            <a:r>
              <a:rPr lang="en-GB" sz="1400" dirty="0" err="1"/>
              <a:t>n'</a:t>
            </a:r>
            <a:r>
              <a:rPr lang="en-GB" sz="1400" dirty="0" err="1">
                <a:solidFill>
                  <a:srgbClr val="92D050"/>
                </a:solidFill>
              </a:rPr>
              <a:t>'Area</a:t>
            </a:r>
            <a:r>
              <a:rPr lang="en-GB" sz="1400" dirty="0" smtClean="0"/>
              <a:t>:</a:t>
            </a:r>
          </a:p>
          <a:p>
            <a:pPr lvl="1"/>
            <a:endParaRPr lang="en-GB" sz="1400" dirty="0"/>
          </a:p>
          <a:p>
            <a:pPr lvl="1"/>
            <a:endParaRPr lang="en-GB" sz="1600" dirty="0" smtClean="0"/>
          </a:p>
          <a:p>
            <a:r>
              <a:rPr lang="en-GB" sz="2000" dirty="0" smtClean="0"/>
              <a:t>When a result was found, it printed out like this:</a:t>
            </a:r>
            <a:endParaRPr lang="en-GB" sz="2000"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9918" b="33513"/>
          <a:stretch/>
        </p:blipFill>
        <p:spPr bwMode="auto">
          <a:xfrm>
            <a:off x="1403648" y="3789040"/>
            <a:ext cx="5566568" cy="1552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AndroPy Python Library Allows Your Linux PC to Easily Communicate with Your Phone">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t="80338" r="42830" b="14944"/>
          <a:stretch/>
        </p:blipFill>
        <p:spPr bwMode="auto">
          <a:xfrm>
            <a:off x="701824" y="2276872"/>
            <a:ext cx="6970216" cy="32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57081" t="80338" b="17303"/>
          <a:stretch/>
        </p:blipFill>
        <p:spPr bwMode="auto">
          <a:xfrm>
            <a:off x="1051925" y="2600907"/>
            <a:ext cx="5232699" cy="162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4353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code version 3</a:t>
            </a:r>
            <a:endParaRPr lang="en-GB" dirty="0"/>
          </a:p>
        </p:txBody>
      </p:sp>
      <p:sp>
        <p:nvSpPr>
          <p:cNvPr id="3" name="Content Placeholder 2"/>
          <p:cNvSpPr>
            <a:spLocks noGrp="1"/>
          </p:cNvSpPr>
          <p:nvPr>
            <p:ph idx="1"/>
          </p:nvPr>
        </p:nvSpPr>
        <p:spPr/>
        <p:txBody>
          <a:bodyPr/>
          <a:lstStyle/>
          <a:p>
            <a:r>
              <a:rPr lang="en-GB" dirty="0" smtClean="0"/>
              <a:t>The code version 3 allowed the user to input either option 1 or option 2, instead of the user having to enter the actual row number</a:t>
            </a:r>
          </a:p>
          <a:p>
            <a:r>
              <a:rPr lang="en-GB" dirty="0" smtClean="0"/>
              <a:t>It was then reassigned to whatever row number the option selected was.</a:t>
            </a:r>
          </a:p>
          <a:p>
            <a:endParaRPr lang="en-GB" dirty="0"/>
          </a:p>
        </p:txBody>
      </p:sp>
      <p:pic>
        <p:nvPicPr>
          <p:cNvPr id="4"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9183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Text Placeholder 2"/>
          <p:cNvSpPr>
            <a:spLocks noGrp="1"/>
          </p:cNvSpPr>
          <p:nvPr>
            <p:ph type="body" idx="1"/>
          </p:nvPr>
        </p:nvSpPr>
        <p:spPr/>
        <p:txBody>
          <a:bodyPr/>
          <a:lstStyle/>
          <a:p>
            <a:endParaRPr lang="en-GB"/>
          </a:p>
        </p:txBody>
      </p:sp>
      <p:pic>
        <p:nvPicPr>
          <p:cNvPr id="4"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6138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code version 3 – Overview</a:t>
            </a:r>
            <a:endParaRPr lang="en-GB" dirty="0"/>
          </a:p>
        </p:txBody>
      </p:sp>
      <p:sp>
        <p:nvSpPr>
          <p:cNvPr id="3" name="Content Placeholder 2"/>
          <p:cNvSpPr>
            <a:spLocks noGrp="1"/>
          </p:cNvSpPr>
          <p:nvPr>
            <p:ph idx="1"/>
          </p:nvPr>
        </p:nvSpPr>
        <p:spPr/>
        <p:txBody>
          <a:bodyPr/>
          <a:lstStyle/>
          <a:p>
            <a:endParaRPr lang="en-GB"/>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331275"/>
            <a:ext cx="6057106" cy="552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AndroPy Python Library Allows Your Linux PC to Easily Communicate with Your Phone">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2179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smtClean="0"/>
              <a:t>The code version 3 - Annotation</a:t>
            </a:r>
            <a:endParaRPr lang="en-GB" sz="4400" dirty="0"/>
          </a:p>
        </p:txBody>
      </p:sp>
      <p:sp>
        <p:nvSpPr>
          <p:cNvPr id="3" name="Content Placeholder 2"/>
          <p:cNvSpPr>
            <a:spLocks noGrp="1"/>
          </p:cNvSpPr>
          <p:nvPr>
            <p:ph idx="1"/>
          </p:nvPr>
        </p:nvSpPr>
        <p:spPr/>
        <p:txBody>
          <a:bodyPr/>
          <a:lstStyle/>
          <a:p>
            <a:endParaRPr lang="en-GB"/>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331275"/>
            <a:ext cx="6057106" cy="552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ine Callout 1 (Border and Accent Bar) 4"/>
          <p:cNvSpPr/>
          <p:nvPr/>
        </p:nvSpPr>
        <p:spPr>
          <a:xfrm>
            <a:off x="6802315" y="3496924"/>
            <a:ext cx="1872716" cy="1084204"/>
          </a:xfrm>
          <a:prstGeom prst="accentBorderCallout1">
            <a:avLst>
              <a:gd name="adj1" fmla="val 18750"/>
              <a:gd name="adj2" fmla="val -8333"/>
              <a:gd name="adj3" fmla="val 26939"/>
              <a:gd name="adj4" fmla="val -20010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smtClean="0"/>
              <a:t>As mentioned before, this is where the option selected was reassigned to whatever row it was in</a:t>
            </a:r>
            <a:endParaRPr lang="en-GB" sz="1200" dirty="0"/>
          </a:p>
        </p:txBody>
      </p:sp>
      <p:pic>
        <p:nvPicPr>
          <p:cNvPr id="6" name="Picture 2" descr="AndroPy Python Library Allows Your Linux PC to Easily Communicate with Your Phone">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6494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code version 4 - Overview</a:t>
            </a:r>
            <a:endParaRPr lang="en-GB" dirty="0"/>
          </a:p>
        </p:txBody>
      </p:sp>
      <p:sp>
        <p:nvSpPr>
          <p:cNvPr id="3" name="Content Placeholder 2"/>
          <p:cNvSpPr>
            <a:spLocks noGrp="1"/>
          </p:cNvSpPr>
          <p:nvPr>
            <p:ph idx="1"/>
          </p:nvPr>
        </p:nvSpPr>
        <p:spPr/>
        <p:txBody>
          <a:bodyPr/>
          <a:lstStyle/>
          <a:p>
            <a:r>
              <a:rPr lang="en-GB" dirty="0" smtClean="0"/>
              <a:t>The code version 4 was able to finally search for the month the user wishes to search for</a:t>
            </a:r>
          </a:p>
          <a:p>
            <a:r>
              <a:rPr lang="en-GB" dirty="0" smtClean="0"/>
              <a:t>This is with the help of the ‘.split’ function.</a:t>
            </a:r>
            <a:endParaRPr lang="en-GB" dirty="0"/>
          </a:p>
        </p:txBody>
      </p:sp>
      <p:pic>
        <p:nvPicPr>
          <p:cNvPr id="4"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8735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code version 4</a:t>
            </a:r>
            <a:endParaRPr lang="en-GB" dirty="0"/>
          </a:p>
        </p:txBody>
      </p:sp>
      <p:sp>
        <p:nvSpPr>
          <p:cNvPr id="3" name="Content Placeholder 2"/>
          <p:cNvSpPr>
            <a:spLocks noGrp="1"/>
          </p:cNvSpPr>
          <p:nvPr>
            <p:ph idx="1"/>
          </p:nvPr>
        </p:nvSpPr>
        <p:spPr/>
        <p:txBody>
          <a:bodyPr/>
          <a:lstStyle/>
          <a:p>
            <a:endParaRPr lang="en-GB"/>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268760"/>
            <a:ext cx="7247533" cy="5682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AndroPy Python Library Allows Your Linux PC to Easily Communicate with Your Phone">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5658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smtClean="0"/>
              <a:t>The code version 4 - Annotation</a:t>
            </a:r>
            <a:endParaRPr lang="en-GB" sz="4400" dirty="0"/>
          </a:p>
        </p:txBody>
      </p:sp>
      <p:sp>
        <p:nvSpPr>
          <p:cNvPr id="3" name="Content Placeholder 2"/>
          <p:cNvSpPr>
            <a:spLocks noGrp="1"/>
          </p:cNvSpPr>
          <p:nvPr>
            <p:ph idx="1"/>
          </p:nvPr>
        </p:nvSpPr>
        <p:spPr/>
        <p:txBody>
          <a:bodyPr/>
          <a:lstStyle/>
          <a:p>
            <a:endParaRPr lang="en-GB"/>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268760"/>
            <a:ext cx="7247533" cy="5682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ine Callout 1 (Border and Accent Bar) 4"/>
          <p:cNvSpPr/>
          <p:nvPr/>
        </p:nvSpPr>
        <p:spPr>
          <a:xfrm>
            <a:off x="6802315" y="3496924"/>
            <a:ext cx="1872716" cy="1156212"/>
          </a:xfrm>
          <a:prstGeom prst="accentBorderCallout1">
            <a:avLst>
              <a:gd name="adj1" fmla="val 18750"/>
              <a:gd name="adj2" fmla="val -8333"/>
              <a:gd name="adj3" fmla="val 116852"/>
              <a:gd name="adj4" fmla="val -19468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smtClean="0"/>
              <a:t>The .split function here helps to split the date into separate values with a ‘/’</a:t>
            </a:r>
          </a:p>
          <a:p>
            <a:pPr algn="ctr"/>
            <a:r>
              <a:rPr lang="en-GB" sz="1200" dirty="0" smtClean="0"/>
              <a:t>I defined here that the month is the </a:t>
            </a:r>
            <a:r>
              <a:rPr lang="en-GB" sz="1200" dirty="0" err="1" smtClean="0"/>
              <a:t>datesplit</a:t>
            </a:r>
            <a:r>
              <a:rPr lang="en-GB" sz="1200" dirty="0" smtClean="0"/>
              <a:t>[1]</a:t>
            </a:r>
            <a:endParaRPr lang="en-GB" sz="1200" dirty="0"/>
          </a:p>
        </p:txBody>
      </p:sp>
      <p:pic>
        <p:nvPicPr>
          <p:cNvPr id="6" name="Picture 2" descr="AndroPy Python Library Allows Your Linux PC to Easily Communicate with Your Phone">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5241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code version 5 – BIG Changes</a:t>
            </a:r>
            <a:endParaRPr lang="en-GB" dirty="0"/>
          </a:p>
        </p:txBody>
      </p:sp>
      <p:sp>
        <p:nvSpPr>
          <p:cNvPr id="3" name="Content Placeholder 2"/>
          <p:cNvSpPr>
            <a:spLocks noGrp="1"/>
          </p:cNvSpPr>
          <p:nvPr>
            <p:ph idx="1"/>
          </p:nvPr>
        </p:nvSpPr>
        <p:spPr/>
        <p:txBody>
          <a:bodyPr/>
          <a:lstStyle/>
          <a:p>
            <a:r>
              <a:rPr lang="en-GB" dirty="0" smtClean="0"/>
              <a:t>The code version 5 had a big redesign of how I did my code</a:t>
            </a:r>
          </a:p>
          <a:p>
            <a:r>
              <a:rPr lang="en-GB" dirty="0" smtClean="0"/>
              <a:t>I started to use the routine function and it finally had a while loop on the input with the help of ‘break’ ‘continue’ </a:t>
            </a:r>
            <a:endParaRPr lang="en-GB" dirty="0"/>
          </a:p>
        </p:txBody>
      </p:sp>
      <p:pic>
        <p:nvPicPr>
          <p:cNvPr id="4"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5768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code version 5 - Overview</a:t>
            </a:r>
            <a:endParaRPr lang="en-GB" dirty="0"/>
          </a:p>
        </p:txBody>
      </p:sp>
      <p:sp>
        <p:nvSpPr>
          <p:cNvPr id="3" name="Content Placeholder 2"/>
          <p:cNvSpPr>
            <a:spLocks noGrp="1"/>
          </p:cNvSpPr>
          <p:nvPr>
            <p:ph idx="1"/>
          </p:nvPr>
        </p:nvSpPr>
        <p:spPr/>
        <p:txBody>
          <a:bodyPr/>
          <a:lstStyle/>
          <a:p>
            <a:endParaRPr lang="en-GB"/>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196752"/>
            <a:ext cx="6775612" cy="591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AndroPy Python Library Allows Your Linux PC to Easily Communicate with Your Phone">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0958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sz="4400" dirty="0" smtClean="0"/>
              <a:t>The code version 5 - Annotation</a:t>
            </a:r>
            <a:endParaRPr lang="en-GB" sz="4400" dirty="0"/>
          </a:p>
        </p:txBody>
      </p:sp>
      <p:sp>
        <p:nvSpPr>
          <p:cNvPr id="3" name="Content Placeholder 2"/>
          <p:cNvSpPr>
            <a:spLocks noGrp="1"/>
          </p:cNvSpPr>
          <p:nvPr>
            <p:ph idx="1"/>
          </p:nvPr>
        </p:nvSpPr>
        <p:spPr/>
        <p:txBody>
          <a:bodyPr/>
          <a:lstStyle/>
          <a:p>
            <a:endParaRPr lang="en-GB"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1196753"/>
            <a:ext cx="6775612" cy="5661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ine Callout 1 (Border and Accent Bar) 4"/>
          <p:cNvSpPr/>
          <p:nvPr/>
        </p:nvSpPr>
        <p:spPr>
          <a:xfrm>
            <a:off x="6791599" y="1988840"/>
            <a:ext cx="1872716" cy="1872208"/>
          </a:xfrm>
          <a:prstGeom prst="accentBorderCallout1">
            <a:avLst>
              <a:gd name="adj1" fmla="val 18750"/>
              <a:gd name="adj2" fmla="val -8333"/>
              <a:gd name="adj3" fmla="val 57452"/>
              <a:gd name="adj4" fmla="val -13110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smtClean="0"/>
              <a:t>The routines here are defined as </a:t>
            </a:r>
            <a:r>
              <a:rPr lang="en-GB" sz="1200" dirty="0" err="1" smtClean="0"/>
              <a:t>addressbook</a:t>
            </a:r>
            <a:r>
              <a:rPr lang="en-GB" sz="1200" dirty="0" smtClean="0"/>
              <a:t> and </a:t>
            </a:r>
            <a:r>
              <a:rPr lang="en-GB" sz="1200" dirty="0" err="1" smtClean="0"/>
              <a:t>maincode</a:t>
            </a:r>
            <a:r>
              <a:rPr lang="en-GB" sz="1200" dirty="0" smtClean="0"/>
              <a:t>.</a:t>
            </a:r>
          </a:p>
          <a:p>
            <a:pPr algn="ctr"/>
            <a:endParaRPr lang="en-GB" sz="1200" dirty="0"/>
          </a:p>
          <a:p>
            <a:pPr algn="ctr"/>
            <a:r>
              <a:rPr lang="en-GB" sz="1200" dirty="0" smtClean="0"/>
              <a:t>The </a:t>
            </a:r>
            <a:r>
              <a:rPr lang="en-GB" sz="1200" dirty="0" err="1" smtClean="0"/>
              <a:t>addressbook</a:t>
            </a:r>
            <a:r>
              <a:rPr lang="en-GB" sz="1200" dirty="0" smtClean="0"/>
              <a:t> routine is used after the </a:t>
            </a:r>
            <a:r>
              <a:rPr lang="en-GB" sz="1200" dirty="0" err="1" smtClean="0"/>
              <a:t>maincode</a:t>
            </a:r>
            <a:r>
              <a:rPr lang="en-GB" sz="1200" dirty="0" smtClean="0"/>
              <a:t> calls the routine.</a:t>
            </a:r>
          </a:p>
          <a:p>
            <a:pPr algn="ctr"/>
            <a:endParaRPr lang="en-GB" sz="1200" dirty="0"/>
          </a:p>
          <a:p>
            <a:pPr algn="ctr"/>
            <a:r>
              <a:rPr lang="en-GB" sz="1200" dirty="0" err="1"/>
              <a:t>m</a:t>
            </a:r>
            <a:r>
              <a:rPr lang="en-GB" sz="1200" smtClean="0"/>
              <a:t>aincode</a:t>
            </a:r>
            <a:r>
              <a:rPr lang="en-GB" sz="1200" dirty="0" smtClean="0"/>
              <a:t>() commences the routine to begin</a:t>
            </a:r>
            <a:endParaRPr lang="en-GB" sz="1200" dirty="0"/>
          </a:p>
        </p:txBody>
      </p:sp>
      <p:sp>
        <p:nvSpPr>
          <p:cNvPr id="6" name="Line Callout 1 (Border and Accent Bar) 5"/>
          <p:cNvSpPr/>
          <p:nvPr/>
        </p:nvSpPr>
        <p:spPr>
          <a:xfrm>
            <a:off x="6791599" y="4146611"/>
            <a:ext cx="1872716" cy="1872208"/>
          </a:xfrm>
          <a:prstGeom prst="accentBorderCallout1">
            <a:avLst>
              <a:gd name="adj1" fmla="val 18750"/>
              <a:gd name="adj2" fmla="val -8333"/>
              <a:gd name="adj3" fmla="val 9629"/>
              <a:gd name="adj4" fmla="val -98551"/>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200" dirty="0" smtClean="0"/>
              <a:t>This is where the input is validated, with the different error messages given.</a:t>
            </a:r>
          </a:p>
          <a:p>
            <a:pPr algn="ctr"/>
            <a:endParaRPr lang="en-GB" sz="1200" dirty="0"/>
          </a:p>
          <a:p>
            <a:pPr algn="ctr"/>
            <a:r>
              <a:rPr lang="en-GB" sz="1200" dirty="0" smtClean="0">
                <a:solidFill>
                  <a:srgbClr val="FF0000"/>
                </a:solidFill>
              </a:rPr>
              <a:t>Continue </a:t>
            </a:r>
            <a:r>
              <a:rPr lang="en-GB" sz="1200" dirty="0" smtClean="0"/>
              <a:t>– Continues the loop if the condition is met</a:t>
            </a:r>
          </a:p>
          <a:p>
            <a:pPr algn="ctr"/>
            <a:r>
              <a:rPr lang="en-GB" sz="1200" dirty="0" smtClean="0">
                <a:solidFill>
                  <a:srgbClr val="FF0000"/>
                </a:solidFill>
              </a:rPr>
              <a:t>Break </a:t>
            </a:r>
            <a:r>
              <a:rPr lang="en-GB" sz="1200" dirty="0" smtClean="0"/>
              <a:t>– Breaks the loop if none of the conditions are met and the input is valid</a:t>
            </a:r>
            <a:endParaRPr lang="en-GB" sz="1200" dirty="0"/>
          </a:p>
        </p:txBody>
      </p:sp>
    </p:spTree>
    <p:extLst>
      <p:ext uri="{BB962C8B-B14F-4D97-AF65-F5344CB8AC3E}">
        <p14:creationId xmlns:p14="http://schemas.microsoft.com/office/powerpoint/2010/main" val="11061447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smtClean="0"/>
              <a:t>code version 6 -FINAL</a:t>
            </a:r>
            <a:endParaRPr lang="en-GB"/>
          </a:p>
        </p:txBody>
      </p:sp>
      <p:sp>
        <p:nvSpPr>
          <p:cNvPr id="3" name="Content Placeholder 2"/>
          <p:cNvSpPr>
            <a:spLocks noGrp="1"/>
          </p:cNvSpPr>
          <p:nvPr>
            <p:ph idx="1"/>
          </p:nvPr>
        </p:nvSpPr>
        <p:spPr/>
        <p:txBody>
          <a:bodyPr/>
          <a:lstStyle/>
          <a:p>
            <a:r>
              <a:rPr lang="en-GB" dirty="0" smtClean="0"/>
              <a:t>The code version 5 worked, however there was one big flaw. </a:t>
            </a:r>
          </a:p>
          <a:p>
            <a:r>
              <a:rPr lang="en-GB" dirty="0" smtClean="0"/>
              <a:t>This was, that no matter what option was chosen (either 1 or 2) it would search. </a:t>
            </a:r>
          </a:p>
          <a:p>
            <a:r>
              <a:rPr lang="en-GB" dirty="0" smtClean="0"/>
              <a:t>For example if I chose option 1, which is surname, and enter a month, it will print out the result of the month found anyway.</a:t>
            </a:r>
          </a:p>
          <a:p>
            <a:r>
              <a:rPr lang="en-GB" dirty="0" smtClean="0"/>
              <a:t>This can be seen here -&gt;</a:t>
            </a:r>
          </a:p>
          <a:p>
            <a:r>
              <a:rPr lang="en-GB" dirty="0" smtClean="0"/>
              <a:t>Therefore, version 6 fixed</a:t>
            </a:r>
          </a:p>
          <a:p>
            <a:pPr marL="114300" indent="0">
              <a:buNone/>
            </a:pPr>
            <a:r>
              <a:rPr lang="en-GB" dirty="0" smtClean="0"/>
              <a:t>    this issue and fixed it</a:t>
            </a:r>
          </a:p>
          <a:p>
            <a:r>
              <a:rPr lang="en-GB" dirty="0" smtClean="0"/>
              <a:t>Full code can be found in a</a:t>
            </a:r>
            <a:endParaRPr lang="en-GB" dirty="0"/>
          </a:p>
          <a:p>
            <a:pPr marL="114300" indent="0">
              <a:buNone/>
            </a:pPr>
            <a:r>
              <a:rPr lang="en-GB" dirty="0"/>
              <a:t> </a:t>
            </a:r>
            <a:r>
              <a:rPr lang="en-GB" dirty="0" smtClean="0"/>
              <a:t>   text file names ‘Full code’</a:t>
            </a:r>
          </a:p>
        </p:txBody>
      </p:sp>
      <p:pic>
        <p:nvPicPr>
          <p:cNvPr id="4"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3429000"/>
            <a:ext cx="3334321" cy="344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32297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smtClean="0"/>
              <a:t>The code version 6 - Overview</a:t>
            </a:r>
            <a:endParaRPr lang="en-GB" sz="4400" dirty="0"/>
          </a:p>
        </p:txBody>
      </p:sp>
      <p:sp>
        <p:nvSpPr>
          <p:cNvPr id="3" name="Content Placeholder 2"/>
          <p:cNvSpPr>
            <a:spLocks noGrp="1"/>
          </p:cNvSpPr>
          <p:nvPr>
            <p:ph idx="1"/>
          </p:nvPr>
        </p:nvSpPr>
        <p:spPr/>
        <p:txBody>
          <a:bodyPr/>
          <a:lstStyle/>
          <a:p>
            <a:endParaRPr lang="en-GB"/>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287" b="2113"/>
          <a:stretch/>
        </p:blipFill>
        <p:spPr bwMode="auto">
          <a:xfrm>
            <a:off x="1262657" y="1314450"/>
            <a:ext cx="6192689" cy="554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AndroPy Python Library Allows Your Linux PC to Easily Communicate with Your Phone">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7133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 2 Requirements</a:t>
            </a:r>
            <a:endParaRPr lang="en-GB" dirty="0"/>
          </a:p>
        </p:txBody>
      </p:sp>
      <p:sp>
        <p:nvSpPr>
          <p:cNvPr id="3" name="Content Placeholder 2"/>
          <p:cNvSpPr>
            <a:spLocks noGrp="1"/>
          </p:cNvSpPr>
          <p:nvPr>
            <p:ph idx="1"/>
          </p:nvPr>
        </p:nvSpPr>
        <p:spPr/>
        <p:txBody>
          <a:bodyPr>
            <a:normAutofit lnSpcReduction="10000"/>
          </a:bodyPr>
          <a:lstStyle/>
          <a:p>
            <a:pPr marL="114300" indent="0">
              <a:buNone/>
            </a:pPr>
            <a:r>
              <a:rPr lang="en-GB" b="1" dirty="0"/>
              <a:t>A data file will be supplied for this task.</a:t>
            </a:r>
          </a:p>
          <a:p>
            <a:pPr marL="114300" indent="0">
              <a:buNone/>
            </a:pPr>
            <a:r>
              <a:rPr lang="en-GB" dirty="0" smtClean="0"/>
              <a:t>A </a:t>
            </a:r>
            <a:r>
              <a:rPr lang="en-GB" dirty="0"/>
              <a:t>simple address book system holds names, addresses and telephone numbers for friends and </a:t>
            </a:r>
            <a:r>
              <a:rPr lang="en-GB" dirty="0" smtClean="0"/>
              <a:t>family and </a:t>
            </a:r>
            <a:r>
              <a:rPr lang="en-GB" dirty="0"/>
              <a:t>business contacts. The system </a:t>
            </a:r>
            <a:r>
              <a:rPr lang="en-GB" dirty="0" smtClean="0"/>
              <a:t>stores:</a:t>
            </a:r>
          </a:p>
          <a:p>
            <a:pPr marL="571500" indent="-457200">
              <a:buFont typeface="+mj-lt"/>
              <a:buAutoNum type="arabicPeriod"/>
            </a:pPr>
            <a:r>
              <a:rPr lang="en-GB" dirty="0" smtClean="0"/>
              <a:t>a </a:t>
            </a:r>
            <a:r>
              <a:rPr lang="en-GB" dirty="0"/>
              <a:t>surname and first name</a:t>
            </a:r>
          </a:p>
          <a:p>
            <a:pPr marL="571500" indent="-457200">
              <a:buFont typeface="+mj-lt"/>
              <a:buAutoNum type="arabicPeriod"/>
            </a:pPr>
            <a:r>
              <a:rPr lang="en-GB" dirty="0" smtClean="0"/>
              <a:t>two </a:t>
            </a:r>
            <a:r>
              <a:rPr lang="en-GB" dirty="0"/>
              <a:t>lines of the address and a post code</a:t>
            </a:r>
          </a:p>
          <a:p>
            <a:pPr marL="571500" indent="-457200">
              <a:buFont typeface="+mj-lt"/>
              <a:buAutoNum type="arabicPeriod"/>
            </a:pPr>
            <a:r>
              <a:rPr lang="en-GB" dirty="0" smtClean="0"/>
              <a:t>a </a:t>
            </a:r>
            <a:r>
              <a:rPr lang="en-GB" dirty="0"/>
              <a:t>telephone number</a:t>
            </a:r>
          </a:p>
          <a:p>
            <a:pPr marL="571500" indent="-457200">
              <a:buFont typeface="+mj-lt"/>
              <a:buAutoNum type="arabicPeriod"/>
            </a:pPr>
            <a:r>
              <a:rPr lang="en-GB" dirty="0" smtClean="0"/>
              <a:t>date </a:t>
            </a:r>
            <a:r>
              <a:rPr lang="en-GB" dirty="0"/>
              <a:t>of birth</a:t>
            </a:r>
          </a:p>
          <a:p>
            <a:pPr marL="571500" indent="-457200">
              <a:buFont typeface="+mj-lt"/>
              <a:buAutoNum type="arabicPeriod"/>
            </a:pPr>
            <a:r>
              <a:rPr lang="en-GB" dirty="0" smtClean="0"/>
              <a:t>email address.</a:t>
            </a:r>
          </a:p>
          <a:p>
            <a:pPr>
              <a:buFont typeface="Wingdings" panose="05000000000000000000" pitchFamily="2" charset="2"/>
              <a:buChar char="Ø"/>
            </a:pPr>
            <a:r>
              <a:rPr lang="en-GB" dirty="0" smtClean="0"/>
              <a:t>Create </a:t>
            </a:r>
            <a:r>
              <a:rPr lang="en-GB" dirty="0"/>
              <a:t>a program to search this data file:</a:t>
            </a:r>
          </a:p>
          <a:p>
            <a:pPr marL="571500" indent="-457200">
              <a:buFont typeface="+mj-lt"/>
              <a:buAutoNum type="arabicParenR"/>
            </a:pPr>
            <a:r>
              <a:rPr lang="en-GB" dirty="0" smtClean="0"/>
              <a:t>by </a:t>
            </a:r>
            <a:r>
              <a:rPr lang="en-GB" dirty="0"/>
              <a:t>surname to retrieve and display the details for a contact</a:t>
            </a:r>
          </a:p>
          <a:p>
            <a:pPr marL="571500" indent="-457200">
              <a:buFont typeface="+mj-lt"/>
              <a:buAutoNum type="arabicParenR"/>
            </a:pPr>
            <a:r>
              <a:rPr lang="en-GB" dirty="0" smtClean="0"/>
              <a:t>by </a:t>
            </a:r>
            <a:r>
              <a:rPr lang="en-GB" dirty="0"/>
              <a:t>date of birth to retrieve and display all contacts with a birthday in a particular month.</a:t>
            </a:r>
          </a:p>
        </p:txBody>
      </p:sp>
      <p:pic>
        <p:nvPicPr>
          <p:cNvPr id="4"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659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smtClean="0"/>
              <a:t>The code version 6 - Annotation</a:t>
            </a:r>
            <a:endParaRPr lang="en-GB" sz="4400"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330" b="4800"/>
          <a:stretch/>
        </p:blipFill>
        <p:spPr bwMode="auto">
          <a:xfrm>
            <a:off x="899593" y="1196752"/>
            <a:ext cx="6840760" cy="5661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ine Callout 1 (Border and Accent Bar) 4"/>
          <p:cNvSpPr/>
          <p:nvPr/>
        </p:nvSpPr>
        <p:spPr>
          <a:xfrm>
            <a:off x="6791599" y="1988840"/>
            <a:ext cx="1872716" cy="1872208"/>
          </a:xfrm>
          <a:prstGeom prst="accentBorderCallout1">
            <a:avLst>
              <a:gd name="adj1" fmla="val 18750"/>
              <a:gd name="adj2" fmla="val -8333"/>
              <a:gd name="adj3" fmla="val 57452"/>
              <a:gd name="adj4" fmla="val -13110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smtClean="0"/>
              <a:t>This fixes the issue where no matter what option is chosen it would print out the line. This fixes it.</a:t>
            </a:r>
            <a:endParaRPr lang="en-GB" sz="1200" dirty="0"/>
          </a:p>
        </p:txBody>
      </p:sp>
      <p:pic>
        <p:nvPicPr>
          <p:cNvPr id="6" name="Picture 2" descr="AndroPy Python Library Allows Your Linux PC to Easily Communicate with Your Phone">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0275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Testing of the code</a:t>
            </a:r>
            <a:endParaRPr lang="en-GB" dirty="0"/>
          </a:p>
        </p:txBody>
      </p:sp>
      <p:sp>
        <p:nvSpPr>
          <p:cNvPr id="3" name="Text Placeholder 2"/>
          <p:cNvSpPr>
            <a:spLocks noGrp="1"/>
          </p:cNvSpPr>
          <p:nvPr>
            <p:ph type="body" idx="1"/>
          </p:nvPr>
        </p:nvSpPr>
        <p:spPr/>
        <p:txBody>
          <a:bodyPr/>
          <a:lstStyle/>
          <a:p>
            <a:r>
              <a:rPr lang="en-GB" dirty="0" smtClean="0"/>
              <a:t>The testing of my final code, which changes if needed</a:t>
            </a:r>
            <a:endParaRPr lang="en-GB" dirty="0"/>
          </a:p>
        </p:txBody>
      </p:sp>
      <p:pic>
        <p:nvPicPr>
          <p:cNvPr id="4"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1817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71400"/>
            <a:ext cx="7620000" cy="1143000"/>
          </a:xfrm>
        </p:spPr>
        <p:txBody>
          <a:bodyPr/>
          <a:lstStyle/>
          <a:p>
            <a:r>
              <a:rPr lang="en-GB" dirty="0" smtClean="0"/>
              <a:t>The test plan table</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30502986"/>
              </p:ext>
            </p:extLst>
          </p:nvPr>
        </p:nvGraphicFramePr>
        <p:xfrm>
          <a:off x="0" y="692696"/>
          <a:ext cx="8495928" cy="6165304"/>
        </p:xfrm>
        <a:graphic>
          <a:graphicData uri="http://schemas.openxmlformats.org/drawingml/2006/table">
            <a:tbl>
              <a:tblPr firstRow="1" bandRow="1">
                <a:tableStyleId>{3B4B98B0-60AC-42C2-AFA5-B58CD77FA1E5}</a:tableStyleId>
              </a:tblPr>
              <a:tblGrid>
                <a:gridCol w="2127613"/>
                <a:gridCol w="2129430"/>
                <a:gridCol w="2125794"/>
                <a:gridCol w="2113091"/>
              </a:tblGrid>
              <a:tr h="803562">
                <a:tc>
                  <a:txBody>
                    <a:bodyPr/>
                    <a:lstStyle/>
                    <a:p>
                      <a:r>
                        <a:rPr lang="en-GB" sz="1400" dirty="0" smtClean="0"/>
                        <a:t>Test number</a:t>
                      </a:r>
                    </a:p>
                    <a:p>
                      <a:r>
                        <a:rPr lang="en-GB" sz="1400" dirty="0" smtClean="0"/>
                        <a:t>Valid/Invalid</a:t>
                      </a:r>
                      <a:endParaRPr lang="en-GB" sz="1400" dirty="0"/>
                    </a:p>
                  </a:txBody>
                  <a:tcPr/>
                </a:tc>
                <a:tc>
                  <a:txBody>
                    <a:bodyPr/>
                    <a:lstStyle/>
                    <a:p>
                      <a:r>
                        <a:rPr lang="en-GB" sz="1400" dirty="0" smtClean="0"/>
                        <a:t>Input</a:t>
                      </a:r>
                      <a:endParaRPr lang="en-GB" sz="1400" dirty="0"/>
                    </a:p>
                  </a:txBody>
                  <a:tcPr/>
                </a:tc>
                <a:tc>
                  <a:txBody>
                    <a:bodyPr/>
                    <a:lstStyle/>
                    <a:p>
                      <a:r>
                        <a:rPr lang="en-GB" sz="1400" dirty="0" smtClean="0"/>
                        <a:t>Data</a:t>
                      </a:r>
                      <a:endParaRPr lang="en-GB" sz="1400" dirty="0"/>
                    </a:p>
                  </a:txBody>
                  <a:tcPr/>
                </a:tc>
                <a:tc>
                  <a:txBody>
                    <a:bodyPr/>
                    <a:lstStyle/>
                    <a:p>
                      <a:r>
                        <a:rPr lang="en-GB" sz="1400" dirty="0" smtClean="0"/>
                        <a:t>Expected outcome</a:t>
                      </a:r>
                      <a:endParaRPr lang="en-GB" sz="1400" dirty="0"/>
                    </a:p>
                  </a:txBody>
                  <a:tcPr/>
                </a:tc>
              </a:tr>
              <a:tr h="832813">
                <a:tc>
                  <a:txBody>
                    <a:bodyPr/>
                    <a:lstStyle/>
                    <a:p>
                      <a:r>
                        <a:rPr lang="en-GB" sz="1400" dirty="0" smtClean="0"/>
                        <a:t>1: </a:t>
                      </a:r>
                      <a:r>
                        <a:rPr lang="en-GB" sz="1400" dirty="0" smtClean="0">
                          <a:solidFill>
                            <a:srgbClr val="92D050"/>
                          </a:solidFill>
                        </a:rPr>
                        <a:t>Valid</a:t>
                      </a:r>
                      <a:endParaRPr lang="en-GB" sz="1400" dirty="0">
                        <a:solidFill>
                          <a:srgbClr val="92D050"/>
                        </a:solidFill>
                      </a:endParaRPr>
                    </a:p>
                  </a:txBody>
                  <a:tcPr/>
                </a:tc>
                <a:tc>
                  <a:txBody>
                    <a:bodyPr/>
                    <a:lstStyle/>
                    <a:p>
                      <a:r>
                        <a:rPr lang="en-GB" sz="1400" dirty="0" smtClean="0"/>
                        <a:t>Option ‘2’</a:t>
                      </a:r>
                    </a:p>
                    <a:p>
                      <a:r>
                        <a:rPr lang="en-GB" sz="1400" dirty="0" smtClean="0"/>
                        <a:t>02</a:t>
                      </a:r>
                      <a:endParaRPr lang="en-GB" sz="1400" dirty="0"/>
                    </a:p>
                  </a:txBody>
                  <a:tcPr/>
                </a:tc>
                <a:tc>
                  <a:txBody>
                    <a:bodyPr/>
                    <a:lstStyle/>
                    <a:p>
                      <a:r>
                        <a:rPr lang="en-GB" sz="1400" dirty="0" smtClean="0"/>
                        <a:t>Integer</a:t>
                      </a:r>
                    </a:p>
                    <a:p>
                      <a:r>
                        <a:rPr lang="en-GB" sz="1400" dirty="0" smtClean="0"/>
                        <a:t>Integer</a:t>
                      </a:r>
                      <a:endParaRPr lang="en-GB" sz="1400" dirty="0"/>
                    </a:p>
                  </a:txBody>
                  <a:tcPr/>
                </a:tc>
                <a:tc>
                  <a:txBody>
                    <a:bodyPr/>
                    <a:lstStyle/>
                    <a:p>
                      <a:r>
                        <a:rPr lang="en-GB" sz="1400" dirty="0" smtClean="0"/>
                        <a:t>Should print out 3 results</a:t>
                      </a:r>
                      <a:endParaRPr lang="en-GB" sz="1400" dirty="0"/>
                    </a:p>
                  </a:txBody>
                  <a:tcPr/>
                </a:tc>
              </a:tr>
              <a:tr h="1189733">
                <a:tc>
                  <a:txBody>
                    <a:bodyPr/>
                    <a:lstStyle/>
                    <a:p>
                      <a:r>
                        <a:rPr lang="en-GB" sz="1400" dirty="0" smtClean="0"/>
                        <a:t>2: </a:t>
                      </a:r>
                      <a:r>
                        <a:rPr lang="en-GB" sz="1400" dirty="0" smtClean="0">
                          <a:solidFill>
                            <a:srgbClr val="FF0000"/>
                          </a:solidFill>
                        </a:rPr>
                        <a:t>Invalid</a:t>
                      </a:r>
                      <a:endParaRPr lang="en-GB" sz="1400" dirty="0">
                        <a:solidFill>
                          <a:srgbClr val="FF0000"/>
                        </a:solidFill>
                      </a:endParaRPr>
                    </a:p>
                  </a:txBody>
                  <a:tcPr/>
                </a:tc>
                <a:tc>
                  <a:txBody>
                    <a:bodyPr/>
                    <a:lstStyle/>
                    <a:p>
                      <a:r>
                        <a:rPr lang="en-GB" sz="1400" dirty="0" smtClean="0"/>
                        <a:t>Option</a:t>
                      </a:r>
                      <a:r>
                        <a:rPr lang="en-GB" sz="1400" baseline="0" dirty="0" smtClean="0"/>
                        <a:t> ‘2’</a:t>
                      </a:r>
                    </a:p>
                    <a:p>
                      <a:r>
                        <a:rPr lang="en-GB" sz="1400" baseline="0" dirty="0" smtClean="0"/>
                        <a:t>Khan</a:t>
                      </a:r>
                    </a:p>
                  </a:txBody>
                  <a:tcPr/>
                </a:tc>
                <a:tc>
                  <a:txBody>
                    <a:bodyPr/>
                    <a:lstStyle/>
                    <a:p>
                      <a:r>
                        <a:rPr lang="en-GB" sz="1400" dirty="0" smtClean="0"/>
                        <a:t>Integer</a:t>
                      </a:r>
                    </a:p>
                    <a:p>
                      <a:r>
                        <a:rPr lang="en-GB" sz="1400" dirty="0" smtClean="0"/>
                        <a:t>String</a:t>
                      </a:r>
                      <a:endParaRPr lang="en-GB" sz="1400" dirty="0"/>
                    </a:p>
                  </a:txBody>
                  <a:tcPr/>
                </a:tc>
                <a:tc>
                  <a:txBody>
                    <a:bodyPr/>
                    <a:lstStyle/>
                    <a:p>
                      <a:r>
                        <a:rPr lang="en-GB" sz="1400" dirty="0" smtClean="0"/>
                        <a:t>Should fail with a</a:t>
                      </a:r>
                      <a:r>
                        <a:rPr lang="en-GB" sz="1400" baseline="0" dirty="0" smtClean="0"/>
                        <a:t> </a:t>
                      </a:r>
                      <a:r>
                        <a:rPr lang="en-GB" sz="1400" dirty="0" smtClean="0"/>
                        <a:t>message </a:t>
                      </a:r>
                    </a:p>
                    <a:p>
                      <a:r>
                        <a:rPr lang="en-GB" sz="1400" baseline="0" dirty="0" smtClean="0"/>
                        <a:t>‘Sorry we found none’</a:t>
                      </a:r>
                      <a:endParaRPr lang="en-GB" sz="1400" dirty="0"/>
                    </a:p>
                  </a:txBody>
                  <a:tcPr/>
                </a:tc>
              </a:tr>
              <a:tr h="832813">
                <a:tc>
                  <a:txBody>
                    <a:bodyPr/>
                    <a:lstStyle/>
                    <a:p>
                      <a:r>
                        <a:rPr lang="en-GB" sz="1400" dirty="0" smtClean="0"/>
                        <a:t>3: </a:t>
                      </a:r>
                      <a:r>
                        <a:rPr lang="en-GB" sz="1400" dirty="0" smtClean="0">
                          <a:solidFill>
                            <a:srgbClr val="92D050"/>
                          </a:solidFill>
                        </a:rPr>
                        <a:t>Valid</a:t>
                      </a:r>
                      <a:endParaRPr lang="en-GB" sz="1400" dirty="0">
                        <a:solidFill>
                          <a:srgbClr val="92D050"/>
                        </a:solidFill>
                      </a:endParaRPr>
                    </a:p>
                  </a:txBody>
                  <a:tcPr/>
                </a:tc>
                <a:tc>
                  <a:txBody>
                    <a:bodyPr/>
                    <a:lstStyle/>
                    <a:p>
                      <a:r>
                        <a:rPr lang="en-GB" sz="1400" dirty="0" smtClean="0"/>
                        <a:t>Option ‘1’</a:t>
                      </a:r>
                    </a:p>
                    <a:p>
                      <a:r>
                        <a:rPr lang="en-GB" sz="1400" dirty="0" smtClean="0"/>
                        <a:t>Jackson</a:t>
                      </a:r>
                      <a:endParaRPr lang="en-GB" sz="1400" dirty="0"/>
                    </a:p>
                  </a:txBody>
                  <a:tcPr/>
                </a:tc>
                <a:tc>
                  <a:txBody>
                    <a:bodyPr/>
                    <a:lstStyle/>
                    <a:p>
                      <a:r>
                        <a:rPr lang="en-GB" sz="1400" dirty="0" smtClean="0"/>
                        <a:t>Integer</a:t>
                      </a:r>
                    </a:p>
                    <a:p>
                      <a:r>
                        <a:rPr lang="en-GB" sz="1400" dirty="0" smtClean="0"/>
                        <a:t>String</a:t>
                      </a:r>
                      <a:endParaRPr lang="en-GB" sz="1400" dirty="0"/>
                    </a:p>
                  </a:txBody>
                  <a:tcPr/>
                </a:tc>
                <a:tc>
                  <a:txBody>
                    <a:bodyPr/>
                    <a:lstStyle/>
                    <a:p>
                      <a:r>
                        <a:rPr lang="en-GB" sz="1400" dirty="0" smtClean="0"/>
                        <a:t>Should print out</a:t>
                      </a:r>
                      <a:r>
                        <a:rPr lang="en-GB" sz="1400" baseline="0" dirty="0" smtClean="0"/>
                        <a:t> the row with Jackson</a:t>
                      </a:r>
                      <a:endParaRPr lang="en-GB" sz="1100" dirty="0">
                        <a:solidFill>
                          <a:srgbClr val="FF0000"/>
                        </a:solidFill>
                      </a:endParaRPr>
                    </a:p>
                  </a:txBody>
                  <a:tcPr/>
                </a:tc>
              </a:tr>
              <a:tr h="1189733">
                <a:tc>
                  <a:txBody>
                    <a:bodyPr/>
                    <a:lstStyle/>
                    <a:p>
                      <a:r>
                        <a:rPr lang="en-GB" sz="1400" dirty="0" smtClean="0"/>
                        <a:t>4: </a:t>
                      </a:r>
                      <a:r>
                        <a:rPr lang="en-GB" sz="1400" dirty="0" smtClean="0">
                          <a:solidFill>
                            <a:srgbClr val="FF0000"/>
                          </a:solidFill>
                        </a:rPr>
                        <a:t>Invalid</a:t>
                      </a:r>
                      <a:endParaRPr lang="en-GB" sz="1400" dirty="0">
                        <a:solidFill>
                          <a:srgbClr val="FF0000"/>
                        </a:solidFill>
                      </a:endParaRPr>
                    </a:p>
                  </a:txBody>
                  <a:tcPr/>
                </a:tc>
                <a:tc>
                  <a:txBody>
                    <a:bodyPr/>
                    <a:lstStyle/>
                    <a:p>
                      <a:r>
                        <a:rPr lang="en-GB" sz="1400" dirty="0" smtClean="0"/>
                        <a:t>Option ‘101’</a:t>
                      </a:r>
                      <a:endParaRPr lang="en-GB" sz="1400" dirty="0"/>
                    </a:p>
                  </a:txBody>
                  <a:tcPr/>
                </a:tc>
                <a:tc>
                  <a:txBody>
                    <a:bodyPr/>
                    <a:lstStyle/>
                    <a:p>
                      <a:r>
                        <a:rPr lang="en-GB" sz="1400" dirty="0" smtClean="0"/>
                        <a:t>Integer</a:t>
                      </a:r>
                      <a:endParaRPr lang="en-GB" sz="1400" dirty="0"/>
                    </a:p>
                  </a:txBody>
                  <a:tcPr/>
                </a:tc>
                <a:tc>
                  <a:txBody>
                    <a:bodyPr/>
                    <a:lstStyle/>
                    <a:p>
                      <a:r>
                        <a:rPr lang="en-GB" sz="1400" dirty="0" smtClean="0"/>
                        <a:t>Should output</a:t>
                      </a:r>
                      <a:r>
                        <a:rPr lang="en-GB" sz="1400" baseline="0" dirty="0" smtClean="0"/>
                        <a:t> </a:t>
                      </a:r>
                    </a:p>
                    <a:p>
                      <a:r>
                        <a:rPr lang="en-GB" sz="1400" baseline="0" dirty="0" smtClean="0"/>
                        <a:t>‘Sorry that’s not an option’</a:t>
                      </a:r>
                      <a:endParaRPr lang="en-GB" sz="1400" dirty="0"/>
                    </a:p>
                  </a:txBody>
                  <a:tcPr/>
                </a:tc>
              </a:tr>
              <a:tr h="742116">
                <a:tc>
                  <a:txBody>
                    <a:bodyPr/>
                    <a:lstStyle/>
                    <a:p>
                      <a:r>
                        <a:rPr lang="en-GB" sz="1400" dirty="0" smtClean="0"/>
                        <a:t>5: </a:t>
                      </a:r>
                      <a:r>
                        <a:rPr lang="en-GB" sz="1400" dirty="0" smtClean="0">
                          <a:solidFill>
                            <a:srgbClr val="FF0000"/>
                          </a:solidFill>
                        </a:rPr>
                        <a:t>Invalid</a:t>
                      </a:r>
                      <a:endParaRPr lang="en-GB" sz="1400" dirty="0">
                        <a:solidFill>
                          <a:srgbClr val="FF0000"/>
                        </a:solidFill>
                      </a:endParaRPr>
                    </a:p>
                  </a:txBody>
                  <a:tcPr/>
                </a:tc>
                <a:tc>
                  <a:txBody>
                    <a:bodyPr/>
                    <a:lstStyle/>
                    <a:p>
                      <a:r>
                        <a:rPr lang="en-GB" sz="1400" dirty="0" smtClean="0"/>
                        <a:t>Option ‘2’</a:t>
                      </a:r>
                    </a:p>
                    <a:p>
                      <a:r>
                        <a:rPr lang="en-GB" sz="1400" dirty="0" smtClean="0"/>
                        <a:t>‘04’</a:t>
                      </a:r>
                    </a:p>
                    <a:p>
                      <a:endParaRPr lang="en-GB" sz="1400" dirty="0"/>
                    </a:p>
                  </a:txBody>
                  <a:tcPr/>
                </a:tc>
                <a:tc>
                  <a:txBody>
                    <a:bodyPr/>
                    <a:lstStyle/>
                    <a:p>
                      <a:r>
                        <a:rPr lang="en-GB" sz="1400" dirty="0" smtClean="0"/>
                        <a:t>Integer</a:t>
                      </a:r>
                    </a:p>
                    <a:p>
                      <a:r>
                        <a:rPr lang="en-GB" sz="1400" dirty="0" smtClean="0"/>
                        <a:t>Integer</a:t>
                      </a:r>
                      <a:endParaRPr lang="en-GB" sz="1400" dirty="0"/>
                    </a:p>
                  </a:txBody>
                  <a:tcPr/>
                </a:tc>
                <a:tc>
                  <a:txBody>
                    <a:bodyPr/>
                    <a:lstStyle/>
                    <a:p>
                      <a:r>
                        <a:rPr lang="en-GB" sz="1400" dirty="0" smtClean="0"/>
                        <a:t>Should output</a:t>
                      </a:r>
                      <a:r>
                        <a:rPr lang="en-GB" sz="1400" baseline="0" dirty="0" smtClean="0"/>
                        <a:t> </a:t>
                      </a:r>
                    </a:p>
                    <a:p>
                      <a:r>
                        <a:rPr lang="en-GB" sz="1400" baseline="0" dirty="0" smtClean="0"/>
                        <a:t>2 results</a:t>
                      </a:r>
                      <a:endParaRPr lang="en-GB" sz="1400" dirty="0"/>
                    </a:p>
                  </a:txBody>
                  <a:tcPr/>
                </a:tc>
              </a:tr>
              <a:tr h="574534">
                <a:tc>
                  <a:txBody>
                    <a:bodyPr/>
                    <a:lstStyle/>
                    <a:p>
                      <a:r>
                        <a:rPr lang="en-GB" sz="1400" dirty="0" smtClean="0"/>
                        <a:t>6: </a:t>
                      </a:r>
                      <a:r>
                        <a:rPr lang="en-GB" sz="1400" dirty="0" smtClean="0">
                          <a:solidFill>
                            <a:srgbClr val="92D050"/>
                          </a:solidFill>
                        </a:rPr>
                        <a:t>Valid</a:t>
                      </a:r>
                      <a:endParaRPr lang="en-GB" sz="1400" dirty="0">
                        <a:solidFill>
                          <a:srgbClr val="92D050"/>
                        </a:solidFill>
                      </a:endParaRPr>
                    </a:p>
                  </a:txBody>
                  <a:tcPr/>
                </a:tc>
                <a:tc>
                  <a:txBody>
                    <a:bodyPr/>
                    <a:lstStyle/>
                    <a:p>
                      <a:r>
                        <a:rPr lang="en-GB" sz="1400" dirty="0" smtClean="0"/>
                        <a:t>Option</a:t>
                      </a:r>
                      <a:r>
                        <a:rPr lang="en-GB" sz="1400" baseline="0" dirty="0" smtClean="0"/>
                        <a:t> ‘1’</a:t>
                      </a:r>
                    </a:p>
                    <a:p>
                      <a:r>
                        <a:rPr lang="en-GB" sz="1400" baseline="0" dirty="0" smtClean="0"/>
                        <a:t>‘Ken’</a:t>
                      </a:r>
                      <a:endParaRPr lang="en-GB" sz="1400" dirty="0"/>
                    </a:p>
                  </a:txBody>
                  <a:tcPr/>
                </a:tc>
                <a:tc>
                  <a:txBody>
                    <a:bodyPr/>
                    <a:lstStyle/>
                    <a:p>
                      <a:r>
                        <a:rPr lang="en-GB" sz="1400" dirty="0" smtClean="0"/>
                        <a:t>Integer</a:t>
                      </a:r>
                    </a:p>
                    <a:p>
                      <a:r>
                        <a:rPr lang="en-GB" sz="1400" dirty="0" smtClean="0"/>
                        <a:t>String</a:t>
                      </a:r>
                      <a:endParaRPr lang="en-GB" sz="1400" dirty="0"/>
                    </a:p>
                  </a:txBody>
                  <a:tcPr/>
                </a:tc>
                <a:tc>
                  <a:txBody>
                    <a:bodyPr/>
                    <a:lstStyle/>
                    <a:p>
                      <a:r>
                        <a:rPr lang="en-GB" sz="1400" dirty="0" smtClean="0"/>
                        <a:t>Should</a:t>
                      </a:r>
                      <a:r>
                        <a:rPr lang="en-GB" sz="1400" baseline="0" dirty="0" smtClean="0"/>
                        <a:t> output</a:t>
                      </a:r>
                    </a:p>
                    <a:p>
                      <a:r>
                        <a:rPr lang="en-GB" sz="1400" dirty="0" smtClean="0"/>
                        <a:t>‘Sorry we found none’</a:t>
                      </a:r>
                      <a:endParaRPr lang="en-GB" sz="1400" dirty="0">
                        <a:solidFill>
                          <a:srgbClr val="FF0000"/>
                        </a:solidFill>
                      </a:endParaRPr>
                    </a:p>
                  </a:txBody>
                  <a:tcPr/>
                </a:tc>
              </a:tr>
            </a:tbl>
          </a:graphicData>
        </a:graphic>
      </p:graphicFrame>
      <p:pic>
        <p:nvPicPr>
          <p:cNvPr id="4"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2830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16929297"/>
              </p:ext>
            </p:extLst>
          </p:nvPr>
        </p:nvGraphicFramePr>
        <p:xfrm>
          <a:off x="0" y="1600200"/>
          <a:ext cx="8495928" cy="820922"/>
        </p:xfrm>
        <a:graphic>
          <a:graphicData uri="http://schemas.openxmlformats.org/drawingml/2006/table">
            <a:tbl>
              <a:tblPr firstRow="1" bandRow="1">
                <a:tableStyleId>{3B4B98B0-60AC-42C2-AFA5-B58CD77FA1E5}</a:tableStyleId>
              </a:tblPr>
              <a:tblGrid>
                <a:gridCol w="2123982"/>
                <a:gridCol w="2125797"/>
                <a:gridCol w="2122167"/>
                <a:gridCol w="2123982"/>
              </a:tblGrid>
              <a:tr h="820922">
                <a:tc>
                  <a:txBody>
                    <a:bodyPr/>
                    <a:lstStyle/>
                    <a:p>
                      <a:r>
                        <a:rPr lang="en-GB" sz="1400" dirty="0" smtClean="0"/>
                        <a:t>1: Valid</a:t>
                      </a:r>
                      <a:endParaRPr lang="en-GB" sz="1400" dirty="0"/>
                    </a:p>
                  </a:txBody>
                  <a:tcPr/>
                </a:tc>
                <a:tc>
                  <a:txBody>
                    <a:bodyPr/>
                    <a:lstStyle/>
                    <a:p>
                      <a:r>
                        <a:rPr lang="en-GB" sz="1400" dirty="0" smtClean="0"/>
                        <a:t>Option 2</a:t>
                      </a:r>
                    </a:p>
                    <a:p>
                      <a:r>
                        <a:rPr lang="en-GB" sz="1400" dirty="0" smtClean="0"/>
                        <a:t>02</a:t>
                      </a:r>
                      <a:endParaRPr lang="en-GB" sz="1400" dirty="0"/>
                    </a:p>
                  </a:txBody>
                  <a:tcPr/>
                </a:tc>
                <a:tc>
                  <a:txBody>
                    <a:bodyPr/>
                    <a:lstStyle/>
                    <a:p>
                      <a:r>
                        <a:rPr lang="en-GB" sz="1400" dirty="0" smtClean="0"/>
                        <a:t>Integer</a:t>
                      </a:r>
                      <a:endParaRPr lang="en-GB" sz="1400" dirty="0"/>
                    </a:p>
                  </a:txBody>
                  <a:tcPr/>
                </a:tc>
                <a:tc>
                  <a:txBody>
                    <a:bodyPr/>
                    <a:lstStyle/>
                    <a:p>
                      <a:r>
                        <a:rPr lang="en-GB" sz="1400" dirty="0" smtClean="0"/>
                        <a:t>Should print out 3 results</a:t>
                      </a:r>
                      <a:endParaRPr lang="en-GB" sz="1400" dirty="0"/>
                    </a:p>
                  </a:txBody>
                  <a:tcPr/>
                </a:tc>
              </a:tr>
            </a:tbl>
          </a:graphicData>
        </a:graphic>
      </p:graphicFrame>
      <p:pic>
        <p:nvPicPr>
          <p:cNvPr id="5"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7" y="2403046"/>
            <a:ext cx="4270425" cy="448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30783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00142854"/>
              </p:ext>
            </p:extLst>
          </p:nvPr>
        </p:nvGraphicFramePr>
        <p:xfrm>
          <a:off x="0" y="1600200"/>
          <a:ext cx="8495929" cy="1172745"/>
        </p:xfrm>
        <a:graphic>
          <a:graphicData uri="http://schemas.openxmlformats.org/drawingml/2006/table">
            <a:tbl>
              <a:tblPr firstRow="1" bandRow="1">
                <a:tableStyleId>{3B4B98B0-60AC-42C2-AFA5-B58CD77FA1E5}</a:tableStyleId>
              </a:tblPr>
              <a:tblGrid>
                <a:gridCol w="2127612"/>
                <a:gridCol w="2129430"/>
                <a:gridCol w="2125795"/>
                <a:gridCol w="2113092"/>
              </a:tblGrid>
              <a:tr h="1172745">
                <a:tc>
                  <a:txBody>
                    <a:bodyPr/>
                    <a:lstStyle/>
                    <a:p>
                      <a:r>
                        <a:rPr lang="en-GB" sz="1400" dirty="0" smtClean="0"/>
                        <a:t>2: Invalid</a:t>
                      </a:r>
                      <a:endParaRPr lang="en-GB" sz="1400" dirty="0"/>
                    </a:p>
                  </a:txBody>
                  <a:tcPr/>
                </a:tc>
                <a:tc>
                  <a:txBody>
                    <a:bodyPr/>
                    <a:lstStyle/>
                    <a:p>
                      <a:r>
                        <a:rPr lang="en-GB" sz="1400" dirty="0" smtClean="0"/>
                        <a:t>Option</a:t>
                      </a:r>
                      <a:r>
                        <a:rPr lang="en-GB" sz="1400" baseline="0" dirty="0" smtClean="0"/>
                        <a:t> 2</a:t>
                      </a:r>
                    </a:p>
                    <a:p>
                      <a:r>
                        <a:rPr lang="en-GB" sz="1400" baseline="0" dirty="0" smtClean="0"/>
                        <a:t>Khan</a:t>
                      </a:r>
                    </a:p>
                  </a:txBody>
                  <a:tcPr/>
                </a:tc>
                <a:tc>
                  <a:txBody>
                    <a:bodyPr/>
                    <a:lstStyle/>
                    <a:p>
                      <a:r>
                        <a:rPr lang="en-GB" sz="1400" dirty="0" smtClean="0"/>
                        <a:t>String</a:t>
                      </a:r>
                      <a:endParaRPr lang="en-GB" sz="1400" dirty="0"/>
                    </a:p>
                  </a:txBody>
                  <a:tcPr/>
                </a:tc>
                <a:tc>
                  <a:txBody>
                    <a:bodyPr/>
                    <a:lstStyle/>
                    <a:p>
                      <a:r>
                        <a:rPr lang="en-GB" sz="1400" dirty="0" smtClean="0"/>
                        <a:t>Should fail with a</a:t>
                      </a:r>
                      <a:r>
                        <a:rPr lang="en-GB" sz="1400" baseline="0" dirty="0" smtClean="0"/>
                        <a:t> </a:t>
                      </a:r>
                      <a:r>
                        <a:rPr lang="en-GB" sz="1400" dirty="0" smtClean="0"/>
                        <a:t>message </a:t>
                      </a:r>
                    </a:p>
                    <a:p>
                      <a:r>
                        <a:rPr lang="en-GB" sz="1400" baseline="0" dirty="0" smtClean="0"/>
                        <a:t>‘Sorry we found none’</a:t>
                      </a:r>
                      <a:endParaRPr lang="en-GB" sz="1400" dirty="0"/>
                    </a:p>
                  </a:txBody>
                  <a:tcPr/>
                </a:tc>
              </a:tr>
            </a:tbl>
          </a:graphicData>
        </a:graphic>
      </p:graphicFrame>
      <p:pic>
        <p:nvPicPr>
          <p:cNvPr id="5"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4228" y="2780929"/>
            <a:ext cx="4248472" cy="407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04411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34012323"/>
              </p:ext>
            </p:extLst>
          </p:nvPr>
        </p:nvGraphicFramePr>
        <p:xfrm>
          <a:off x="0" y="1600200"/>
          <a:ext cx="8495929" cy="820922"/>
        </p:xfrm>
        <a:graphic>
          <a:graphicData uri="http://schemas.openxmlformats.org/drawingml/2006/table">
            <a:tbl>
              <a:tblPr firstRow="1" bandRow="1">
                <a:tableStyleId>{3B4B98B0-60AC-42C2-AFA5-B58CD77FA1E5}</a:tableStyleId>
              </a:tblPr>
              <a:tblGrid>
                <a:gridCol w="2127612"/>
                <a:gridCol w="2129430"/>
                <a:gridCol w="2125795"/>
                <a:gridCol w="2113092"/>
              </a:tblGrid>
              <a:tr h="820922">
                <a:tc>
                  <a:txBody>
                    <a:bodyPr/>
                    <a:lstStyle/>
                    <a:p>
                      <a:r>
                        <a:rPr lang="en-GB" sz="1400" dirty="0" smtClean="0"/>
                        <a:t>3: Valid</a:t>
                      </a:r>
                      <a:endParaRPr lang="en-GB" sz="1400" dirty="0"/>
                    </a:p>
                  </a:txBody>
                  <a:tcPr/>
                </a:tc>
                <a:tc>
                  <a:txBody>
                    <a:bodyPr/>
                    <a:lstStyle/>
                    <a:p>
                      <a:r>
                        <a:rPr lang="en-GB" sz="1400" dirty="0" smtClean="0"/>
                        <a:t>Option 1</a:t>
                      </a:r>
                    </a:p>
                    <a:p>
                      <a:r>
                        <a:rPr lang="en-GB" sz="1400" dirty="0" smtClean="0"/>
                        <a:t>Jackson</a:t>
                      </a:r>
                      <a:endParaRPr lang="en-GB" sz="1400" dirty="0"/>
                    </a:p>
                  </a:txBody>
                  <a:tcPr/>
                </a:tc>
                <a:tc>
                  <a:txBody>
                    <a:bodyPr/>
                    <a:lstStyle/>
                    <a:p>
                      <a:r>
                        <a:rPr lang="en-GB" sz="1400" dirty="0" smtClean="0"/>
                        <a:t>String</a:t>
                      </a:r>
                      <a:endParaRPr lang="en-GB" sz="1400" dirty="0"/>
                    </a:p>
                  </a:txBody>
                  <a:tcPr/>
                </a:tc>
                <a:tc>
                  <a:txBody>
                    <a:bodyPr/>
                    <a:lstStyle/>
                    <a:p>
                      <a:r>
                        <a:rPr lang="en-GB" sz="1400" dirty="0" smtClean="0"/>
                        <a:t>Should print out</a:t>
                      </a:r>
                      <a:r>
                        <a:rPr lang="en-GB" sz="1400" baseline="0" dirty="0" smtClean="0"/>
                        <a:t> the row with Jackson</a:t>
                      </a:r>
                      <a:endParaRPr lang="en-GB" sz="1100" dirty="0">
                        <a:solidFill>
                          <a:srgbClr val="FF0000"/>
                        </a:solidFill>
                      </a:endParaRPr>
                    </a:p>
                  </a:txBody>
                  <a:tcPr/>
                </a:tc>
              </a:tr>
            </a:tbl>
          </a:graphicData>
        </a:graphic>
      </p:graphicFrame>
      <p:pic>
        <p:nvPicPr>
          <p:cNvPr id="5"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2451194"/>
            <a:ext cx="4198417" cy="4406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86575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26159838"/>
              </p:ext>
            </p:extLst>
          </p:nvPr>
        </p:nvGraphicFramePr>
        <p:xfrm>
          <a:off x="0" y="1600200"/>
          <a:ext cx="8495929" cy="1172745"/>
        </p:xfrm>
        <a:graphic>
          <a:graphicData uri="http://schemas.openxmlformats.org/drawingml/2006/table">
            <a:tbl>
              <a:tblPr firstRow="1" bandRow="1">
                <a:tableStyleId>{3B4B98B0-60AC-42C2-AFA5-B58CD77FA1E5}</a:tableStyleId>
              </a:tblPr>
              <a:tblGrid>
                <a:gridCol w="2127612"/>
                <a:gridCol w="2129430"/>
                <a:gridCol w="2125795"/>
                <a:gridCol w="2113092"/>
              </a:tblGrid>
              <a:tr h="1172745">
                <a:tc>
                  <a:txBody>
                    <a:bodyPr/>
                    <a:lstStyle/>
                    <a:p>
                      <a:r>
                        <a:rPr lang="en-GB" sz="1400" dirty="0" smtClean="0"/>
                        <a:t>4: Invalid</a:t>
                      </a:r>
                      <a:endParaRPr lang="en-GB" sz="1400" dirty="0"/>
                    </a:p>
                  </a:txBody>
                  <a:tcPr/>
                </a:tc>
                <a:tc>
                  <a:txBody>
                    <a:bodyPr/>
                    <a:lstStyle/>
                    <a:p>
                      <a:r>
                        <a:rPr lang="en-GB" sz="1400" dirty="0" smtClean="0"/>
                        <a:t>Option 101</a:t>
                      </a:r>
                      <a:endParaRPr lang="en-GB" sz="1400" dirty="0"/>
                    </a:p>
                  </a:txBody>
                  <a:tcPr/>
                </a:tc>
                <a:tc>
                  <a:txBody>
                    <a:bodyPr/>
                    <a:lstStyle/>
                    <a:p>
                      <a:r>
                        <a:rPr lang="en-GB" sz="1400" dirty="0" smtClean="0"/>
                        <a:t>Integer</a:t>
                      </a:r>
                      <a:endParaRPr lang="en-GB" sz="1400" dirty="0"/>
                    </a:p>
                  </a:txBody>
                  <a:tcPr/>
                </a:tc>
                <a:tc>
                  <a:txBody>
                    <a:bodyPr/>
                    <a:lstStyle/>
                    <a:p>
                      <a:r>
                        <a:rPr lang="en-GB" sz="1400" dirty="0" smtClean="0"/>
                        <a:t>Should output</a:t>
                      </a:r>
                      <a:r>
                        <a:rPr lang="en-GB" sz="1400" baseline="0" dirty="0" smtClean="0"/>
                        <a:t> </a:t>
                      </a:r>
                    </a:p>
                    <a:p>
                      <a:r>
                        <a:rPr lang="en-GB" sz="1400" baseline="0" dirty="0" smtClean="0"/>
                        <a:t>‘Sorry that’s not an option’</a:t>
                      </a:r>
                    </a:p>
                    <a:p>
                      <a:r>
                        <a:rPr lang="en-GB" sz="1400" baseline="0" dirty="0" smtClean="0"/>
                        <a:t>Continue looping</a:t>
                      </a:r>
                      <a:endParaRPr lang="en-GB" sz="1400" dirty="0"/>
                    </a:p>
                  </a:txBody>
                  <a:tcPr/>
                </a:tc>
              </a:tr>
            </a:tbl>
          </a:graphicData>
        </a:graphic>
      </p:graphicFrame>
      <p:pic>
        <p:nvPicPr>
          <p:cNvPr id="5"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2780929"/>
            <a:ext cx="4104456"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67398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44416903"/>
              </p:ext>
            </p:extLst>
          </p:nvPr>
        </p:nvGraphicFramePr>
        <p:xfrm>
          <a:off x="0" y="1600200"/>
          <a:ext cx="8495929" cy="731520"/>
        </p:xfrm>
        <a:graphic>
          <a:graphicData uri="http://schemas.openxmlformats.org/drawingml/2006/table">
            <a:tbl>
              <a:tblPr firstRow="1" bandRow="1">
                <a:tableStyleId>{3B4B98B0-60AC-42C2-AFA5-B58CD77FA1E5}</a:tableStyleId>
              </a:tblPr>
              <a:tblGrid>
                <a:gridCol w="2127612"/>
                <a:gridCol w="2129430"/>
                <a:gridCol w="2125795"/>
                <a:gridCol w="2113092"/>
              </a:tblGrid>
              <a:tr h="475612">
                <a:tc>
                  <a:txBody>
                    <a:bodyPr/>
                    <a:lstStyle/>
                    <a:p>
                      <a:r>
                        <a:rPr lang="en-GB" sz="1400" dirty="0" smtClean="0"/>
                        <a:t>5: Invalid</a:t>
                      </a:r>
                      <a:endParaRPr lang="en-GB" sz="1400" dirty="0"/>
                    </a:p>
                  </a:txBody>
                  <a:tcPr/>
                </a:tc>
                <a:tc>
                  <a:txBody>
                    <a:bodyPr/>
                    <a:lstStyle/>
                    <a:p>
                      <a:r>
                        <a:rPr lang="en-GB" sz="1400" dirty="0" smtClean="0"/>
                        <a:t>Option 2</a:t>
                      </a:r>
                    </a:p>
                    <a:p>
                      <a:r>
                        <a:rPr lang="en-GB" sz="1400" dirty="0" smtClean="0"/>
                        <a:t>04</a:t>
                      </a:r>
                    </a:p>
                    <a:p>
                      <a:endParaRPr lang="en-GB" sz="1400" dirty="0"/>
                    </a:p>
                  </a:txBody>
                  <a:tcPr/>
                </a:tc>
                <a:tc>
                  <a:txBody>
                    <a:bodyPr/>
                    <a:lstStyle/>
                    <a:p>
                      <a:r>
                        <a:rPr lang="en-GB" sz="1400" dirty="0" smtClean="0"/>
                        <a:t>Numbers</a:t>
                      </a:r>
                      <a:endParaRPr lang="en-GB" sz="1400" dirty="0"/>
                    </a:p>
                  </a:txBody>
                  <a:tcPr/>
                </a:tc>
                <a:tc>
                  <a:txBody>
                    <a:bodyPr/>
                    <a:lstStyle/>
                    <a:p>
                      <a:r>
                        <a:rPr lang="en-GB" sz="1400" dirty="0" smtClean="0"/>
                        <a:t>Should output</a:t>
                      </a:r>
                      <a:r>
                        <a:rPr lang="en-GB" sz="1400" baseline="0" dirty="0" smtClean="0"/>
                        <a:t> </a:t>
                      </a:r>
                    </a:p>
                    <a:p>
                      <a:r>
                        <a:rPr lang="en-GB" sz="1400" baseline="0" dirty="0" smtClean="0"/>
                        <a:t>2 results</a:t>
                      </a:r>
                      <a:endParaRPr lang="en-GB" sz="1400" dirty="0"/>
                    </a:p>
                  </a:txBody>
                  <a:tcPr/>
                </a:tc>
              </a:tr>
            </a:tbl>
          </a:graphicData>
        </a:graphic>
      </p:graphicFrame>
      <p:pic>
        <p:nvPicPr>
          <p:cNvPr id="5"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2375612"/>
            <a:ext cx="4270425" cy="448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3717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31015352"/>
              </p:ext>
            </p:extLst>
          </p:nvPr>
        </p:nvGraphicFramePr>
        <p:xfrm>
          <a:off x="0" y="1600200"/>
          <a:ext cx="8495929" cy="566330"/>
        </p:xfrm>
        <a:graphic>
          <a:graphicData uri="http://schemas.openxmlformats.org/drawingml/2006/table">
            <a:tbl>
              <a:tblPr firstRow="1" bandRow="1">
                <a:tableStyleId>{3B4B98B0-60AC-42C2-AFA5-B58CD77FA1E5}</a:tableStyleId>
              </a:tblPr>
              <a:tblGrid>
                <a:gridCol w="2127612"/>
                <a:gridCol w="2129430"/>
                <a:gridCol w="2125795"/>
                <a:gridCol w="2113092"/>
              </a:tblGrid>
              <a:tr h="566330">
                <a:tc>
                  <a:txBody>
                    <a:bodyPr/>
                    <a:lstStyle/>
                    <a:p>
                      <a:r>
                        <a:rPr lang="en-GB" sz="1400" dirty="0" smtClean="0"/>
                        <a:t>6: Valid</a:t>
                      </a:r>
                      <a:endParaRPr lang="en-GB" sz="1400" dirty="0"/>
                    </a:p>
                  </a:txBody>
                  <a:tcPr/>
                </a:tc>
                <a:tc>
                  <a:txBody>
                    <a:bodyPr/>
                    <a:lstStyle/>
                    <a:p>
                      <a:r>
                        <a:rPr lang="en-GB" sz="1400" dirty="0" smtClean="0"/>
                        <a:t>Option</a:t>
                      </a:r>
                      <a:r>
                        <a:rPr lang="en-GB" sz="1400" baseline="0" dirty="0" smtClean="0"/>
                        <a:t> 1</a:t>
                      </a:r>
                    </a:p>
                    <a:p>
                      <a:r>
                        <a:rPr lang="en-GB" sz="1400" baseline="0" dirty="0" smtClean="0"/>
                        <a:t>ken</a:t>
                      </a:r>
                      <a:endParaRPr lang="en-GB" sz="1400" dirty="0"/>
                    </a:p>
                  </a:txBody>
                  <a:tcPr/>
                </a:tc>
                <a:tc>
                  <a:txBody>
                    <a:bodyPr/>
                    <a:lstStyle/>
                    <a:p>
                      <a:r>
                        <a:rPr lang="en-GB" sz="1400" dirty="0" smtClean="0"/>
                        <a:t>Numbers</a:t>
                      </a:r>
                      <a:endParaRPr lang="en-GB" sz="1400" dirty="0"/>
                    </a:p>
                  </a:txBody>
                  <a:tcPr/>
                </a:tc>
                <a:tc>
                  <a:txBody>
                    <a:bodyPr/>
                    <a:lstStyle/>
                    <a:p>
                      <a:r>
                        <a:rPr lang="en-GB" sz="1400" dirty="0" smtClean="0"/>
                        <a:t>Should</a:t>
                      </a:r>
                      <a:r>
                        <a:rPr lang="en-GB" sz="1400" baseline="0" dirty="0" smtClean="0"/>
                        <a:t> output</a:t>
                      </a:r>
                    </a:p>
                    <a:p>
                      <a:r>
                        <a:rPr lang="en-GB" sz="1400" dirty="0" smtClean="0"/>
                        <a:t>‘Sorry we found none’</a:t>
                      </a:r>
                      <a:endParaRPr lang="en-GB" sz="1400" dirty="0">
                        <a:solidFill>
                          <a:srgbClr val="FF0000"/>
                        </a:solidFill>
                      </a:endParaRPr>
                    </a:p>
                  </a:txBody>
                  <a:tcPr/>
                </a:tc>
              </a:tr>
            </a:tbl>
          </a:graphicData>
        </a:graphic>
      </p:graphicFrame>
      <p:pic>
        <p:nvPicPr>
          <p:cNvPr id="5"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2204864"/>
            <a:ext cx="4517331" cy="4741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89278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 the success criteria that has been set, my code meets:</a:t>
            </a:r>
            <a:endParaRPr lang="en-GB" dirty="0"/>
          </a:p>
        </p:txBody>
      </p:sp>
      <p:sp>
        <p:nvSpPr>
          <p:cNvPr id="3" name="Content Placeholder 2"/>
          <p:cNvSpPr>
            <a:spLocks noGrp="1"/>
          </p:cNvSpPr>
          <p:nvPr>
            <p:ph idx="1"/>
          </p:nvPr>
        </p:nvSpPr>
        <p:spPr/>
        <p:txBody>
          <a:bodyPr/>
          <a:lstStyle/>
          <a:p>
            <a:pPr marL="411480" lvl="1" indent="0">
              <a:buNone/>
            </a:pPr>
            <a:r>
              <a:rPr lang="en-GB" dirty="0" smtClean="0"/>
              <a:t>Yes, my code was able to meet all of the success criteria's that were set before developing the code. These were:</a:t>
            </a:r>
          </a:p>
          <a:p>
            <a:pPr marL="411480" lvl="1" indent="0">
              <a:buNone/>
            </a:pPr>
            <a:endParaRPr lang="en-GB" dirty="0"/>
          </a:p>
          <a:p>
            <a:pPr lvl="1">
              <a:buFont typeface="Wingdings" panose="05000000000000000000" pitchFamily="2" charset="2"/>
              <a:buChar char="ü"/>
            </a:pPr>
            <a:r>
              <a:rPr lang="en-GB" dirty="0" smtClean="0"/>
              <a:t>Be </a:t>
            </a:r>
            <a:r>
              <a:rPr lang="en-GB" dirty="0"/>
              <a:t>able to open a .csv file</a:t>
            </a:r>
          </a:p>
          <a:p>
            <a:pPr lvl="1">
              <a:buFont typeface="Wingdings" panose="05000000000000000000" pitchFamily="2" charset="2"/>
              <a:buChar char="ü"/>
            </a:pPr>
            <a:r>
              <a:rPr lang="en-GB" dirty="0"/>
              <a:t>Accept and handle an input</a:t>
            </a:r>
          </a:p>
          <a:p>
            <a:pPr lvl="1">
              <a:buFont typeface="Wingdings" panose="05000000000000000000" pitchFamily="2" charset="2"/>
              <a:buChar char="ü"/>
            </a:pPr>
            <a:r>
              <a:rPr lang="en-GB" dirty="0"/>
              <a:t>Have a verification check to see whether the category to search in is correct and to check if the option entered is valid</a:t>
            </a:r>
          </a:p>
          <a:p>
            <a:pPr lvl="1">
              <a:buFont typeface="Wingdings" panose="05000000000000000000" pitchFamily="2" charset="2"/>
              <a:buChar char="ü"/>
            </a:pPr>
            <a:r>
              <a:rPr lang="en-GB" dirty="0"/>
              <a:t>Be able to read the .csv file provided</a:t>
            </a:r>
          </a:p>
          <a:p>
            <a:pPr lvl="1">
              <a:buFont typeface="Wingdings" panose="05000000000000000000" pitchFamily="2" charset="2"/>
              <a:buChar char="ü"/>
            </a:pPr>
            <a:r>
              <a:rPr lang="en-GB" dirty="0"/>
              <a:t>Search inside the .csv file</a:t>
            </a:r>
          </a:p>
          <a:p>
            <a:pPr lvl="1">
              <a:buFont typeface="Wingdings" panose="05000000000000000000" pitchFamily="2" charset="2"/>
              <a:buChar char="ü"/>
            </a:pPr>
            <a:r>
              <a:rPr lang="en-GB" dirty="0"/>
              <a:t>Output an error message if the input entered by the user doesn’t match the records in the .csv file</a:t>
            </a:r>
          </a:p>
          <a:p>
            <a:endParaRPr lang="en-GB" dirty="0"/>
          </a:p>
        </p:txBody>
      </p:sp>
      <p:pic>
        <p:nvPicPr>
          <p:cNvPr id="4"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22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an address book?</a:t>
            </a:r>
            <a:endParaRPr lang="en-GB" dirty="0"/>
          </a:p>
        </p:txBody>
      </p:sp>
      <p:sp>
        <p:nvSpPr>
          <p:cNvPr id="3" name="Content Placeholder 2"/>
          <p:cNvSpPr>
            <a:spLocks noGrp="1"/>
          </p:cNvSpPr>
          <p:nvPr>
            <p:ph idx="1"/>
          </p:nvPr>
        </p:nvSpPr>
        <p:spPr/>
        <p:txBody>
          <a:bodyPr/>
          <a:lstStyle/>
          <a:p>
            <a:r>
              <a:rPr lang="en-GB" dirty="0" smtClean="0"/>
              <a:t>An address book is a file where a list of names, addresses, work places, phone numbers, email addresses</a:t>
            </a:r>
          </a:p>
          <a:p>
            <a:r>
              <a:rPr lang="en-GB" dirty="0" smtClean="0"/>
              <a:t>It can be in any type of file form, such as in a book, on a computer</a:t>
            </a:r>
          </a:p>
          <a:p>
            <a:r>
              <a:rPr lang="en-GB" dirty="0" smtClean="0"/>
              <a:t>An address book typically holds information such as peoples names, address’s, phone numbers etc. Here is an example:</a:t>
            </a:r>
          </a:p>
        </p:txBody>
      </p:sp>
      <p:pic>
        <p:nvPicPr>
          <p:cNvPr id="4"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obet.webexone.com/help/us/WebOfcHelp/images/address_book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6034" y="3829306"/>
            <a:ext cx="4312171" cy="30286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11560" y="4133979"/>
            <a:ext cx="3096344" cy="2031325"/>
          </a:xfrm>
          <a:prstGeom prst="rect">
            <a:avLst/>
          </a:prstGeom>
          <a:noFill/>
        </p:spPr>
        <p:txBody>
          <a:bodyPr wrap="square" rtlCol="0">
            <a:spAutoFit/>
          </a:bodyPr>
          <a:lstStyle/>
          <a:p>
            <a:r>
              <a:rPr lang="en-GB" dirty="0"/>
              <a:t>In this </a:t>
            </a:r>
            <a:r>
              <a:rPr lang="en-GB" dirty="0" smtClean="0"/>
              <a:t>task, </a:t>
            </a:r>
            <a:r>
              <a:rPr lang="en-GB" dirty="0"/>
              <a:t>the address book </a:t>
            </a:r>
            <a:r>
              <a:rPr lang="en-GB" dirty="0" smtClean="0"/>
              <a:t>is provided </a:t>
            </a:r>
            <a:r>
              <a:rPr lang="en-GB" dirty="0"/>
              <a:t>in the form of a .csv file, with the information of people’s DOB, First Name, Last Name, Phone Number, </a:t>
            </a:r>
            <a:r>
              <a:rPr lang="en-GB" dirty="0" smtClean="0"/>
              <a:t>Address. </a:t>
            </a:r>
            <a:endParaRPr lang="en-GB" dirty="0"/>
          </a:p>
          <a:p>
            <a:endParaRPr lang="en-GB" dirty="0"/>
          </a:p>
        </p:txBody>
      </p:sp>
    </p:spTree>
    <p:extLst>
      <p:ext uri="{BB962C8B-B14F-4D97-AF65-F5344CB8AC3E}">
        <p14:creationId xmlns:p14="http://schemas.microsoft.com/office/powerpoint/2010/main" val="30491631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ending</a:t>
            </a:r>
            <a:endParaRPr lang="en-GB" dirty="0"/>
          </a:p>
        </p:txBody>
      </p:sp>
      <p:sp>
        <p:nvSpPr>
          <p:cNvPr id="3" name="Text Placeholder 2"/>
          <p:cNvSpPr>
            <a:spLocks noGrp="1"/>
          </p:cNvSpPr>
          <p:nvPr>
            <p:ph type="body" idx="1"/>
          </p:nvPr>
        </p:nvSpPr>
        <p:spPr/>
        <p:txBody>
          <a:bodyPr/>
          <a:lstStyle/>
          <a:p>
            <a:r>
              <a:rPr lang="en-GB" dirty="0" smtClean="0"/>
              <a:t>Conclusion, Evaluation (Of code)</a:t>
            </a:r>
            <a:endParaRPr lang="en-GB" dirty="0"/>
          </a:p>
        </p:txBody>
      </p:sp>
      <p:pic>
        <p:nvPicPr>
          <p:cNvPr id="4"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7956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a:t>
            </a:r>
            <a:r>
              <a:rPr lang="en-GB" dirty="0" smtClean="0"/>
              <a:t>valuation</a:t>
            </a:r>
            <a:endParaRPr lang="en-GB" dirty="0"/>
          </a:p>
        </p:txBody>
      </p:sp>
      <p:sp>
        <p:nvSpPr>
          <p:cNvPr id="3" name="Content Placeholder 2"/>
          <p:cNvSpPr>
            <a:spLocks noGrp="1"/>
          </p:cNvSpPr>
          <p:nvPr>
            <p:ph idx="1"/>
          </p:nvPr>
        </p:nvSpPr>
        <p:spPr/>
        <p:txBody>
          <a:bodyPr/>
          <a:lstStyle/>
          <a:p>
            <a:r>
              <a:rPr lang="en-GB" dirty="0" smtClean="0"/>
              <a:t>Overall I feel 	that I have been able to create a code that is efficient and successful. 	</a:t>
            </a:r>
          </a:p>
          <a:p>
            <a:r>
              <a:rPr lang="en-GB" dirty="0" smtClean="0"/>
              <a:t>I used a variety of functions, and I found that at some points it was challenging, especially when creating a while loop with the input. </a:t>
            </a:r>
          </a:p>
          <a:p>
            <a:r>
              <a:rPr lang="en-GB" dirty="0" smtClean="0"/>
              <a:t>It had taken me a while with some research to be able to work out how the while loop and its functions worked.</a:t>
            </a:r>
          </a:p>
          <a:p>
            <a:r>
              <a:rPr lang="en-GB" dirty="0" smtClean="0"/>
              <a:t>Thanks to the while loop and its functions, I was able to have verification checks on all my code.</a:t>
            </a:r>
          </a:p>
          <a:p>
            <a:endParaRPr lang="en-GB" dirty="0"/>
          </a:p>
        </p:txBody>
      </p:sp>
      <p:pic>
        <p:nvPicPr>
          <p:cNvPr id="4"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3207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lstStyle/>
          <a:p>
            <a:r>
              <a:rPr lang="en-GB" dirty="0" smtClean="0"/>
              <a:t>In conclusion I enjoyed creating a code that is efficient and works fully, and is able to search records through a .csv file</a:t>
            </a:r>
          </a:p>
          <a:p>
            <a:r>
              <a:rPr lang="en-GB" dirty="0" smtClean="0"/>
              <a:t>I was able to have a verification check on the user input by using a ‘while’ loop.</a:t>
            </a:r>
          </a:p>
          <a:p>
            <a:r>
              <a:rPr lang="en-GB" dirty="0" smtClean="0"/>
              <a:t>If I could improve my code, I would  try to make it more shorter and efficient as an overall code and also more easy to understand</a:t>
            </a:r>
            <a:endParaRPr lang="en-GB" dirty="0"/>
          </a:p>
        </p:txBody>
      </p:sp>
      <p:pic>
        <p:nvPicPr>
          <p:cNvPr id="4"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49193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Group discussion</a:t>
            </a:r>
            <a:endParaRPr lang="en-GB" dirty="0"/>
          </a:p>
        </p:txBody>
      </p:sp>
      <p:sp>
        <p:nvSpPr>
          <p:cNvPr id="3" name="Content Placeholder 2"/>
          <p:cNvSpPr>
            <a:spLocks noGrp="1"/>
          </p:cNvSpPr>
          <p:nvPr>
            <p:ph idx="1"/>
          </p:nvPr>
        </p:nvSpPr>
        <p:spPr/>
        <p:txBody>
          <a:bodyPr/>
          <a:lstStyle/>
          <a:p>
            <a:r>
              <a:rPr lang="en-GB" dirty="0" smtClean="0"/>
              <a:t>In our group discussion, we discussed the requirements of the address book search. We all agreed that:</a:t>
            </a:r>
          </a:p>
          <a:p>
            <a:endParaRPr lang="en-GB" dirty="0" smtClean="0"/>
          </a:p>
          <a:p>
            <a:pPr marL="868680" lvl="1" indent="-457200">
              <a:buFont typeface="+mj-lt"/>
              <a:buAutoNum type="arabicPeriod"/>
            </a:pPr>
            <a:r>
              <a:rPr lang="en-GB" dirty="0" smtClean="0"/>
              <a:t>The program would have to check the casing in the input the user enters (make it case insensitive) </a:t>
            </a:r>
          </a:p>
          <a:p>
            <a:pPr marL="868680" lvl="1" indent="-457200">
              <a:buFont typeface="+mj-lt"/>
              <a:buAutoNum type="arabicPeriod"/>
            </a:pPr>
            <a:r>
              <a:rPr lang="en-GB" dirty="0" smtClean="0"/>
              <a:t>The task would  provide a .csv file, where the program would have to open and read from it</a:t>
            </a:r>
          </a:p>
          <a:p>
            <a:pPr marL="868680" lvl="1" indent="-457200">
              <a:buFont typeface="+mj-lt"/>
              <a:buAutoNum type="arabicPeriod"/>
            </a:pPr>
            <a:r>
              <a:rPr lang="en-GB" dirty="0" smtClean="0"/>
              <a:t>The user would be able to enter a date, and the program would return results if any are found</a:t>
            </a:r>
          </a:p>
          <a:p>
            <a:pPr marL="868680" lvl="1" indent="-457200">
              <a:buFont typeface="+mj-lt"/>
              <a:buAutoNum type="arabicPeriod"/>
            </a:pPr>
            <a:r>
              <a:rPr lang="en-GB" dirty="0" smtClean="0"/>
              <a:t>And if the program didn’t, it would output some form of error </a:t>
            </a:r>
            <a:r>
              <a:rPr lang="en-GB" dirty="0" err="1" smtClean="0"/>
              <a:t>e.g</a:t>
            </a:r>
            <a:r>
              <a:rPr lang="en-GB" dirty="0" smtClean="0"/>
              <a:t> ‘Sorry no records found’</a:t>
            </a:r>
          </a:p>
        </p:txBody>
      </p:sp>
      <p:pic>
        <p:nvPicPr>
          <p:cNvPr id="4"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186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Success Criteria</a:t>
            </a:r>
            <a:endParaRPr lang="en-GB" dirty="0"/>
          </a:p>
        </p:txBody>
      </p:sp>
      <p:sp>
        <p:nvSpPr>
          <p:cNvPr id="3" name="Content Placeholder 2"/>
          <p:cNvSpPr>
            <a:spLocks noGrp="1"/>
          </p:cNvSpPr>
          <p:nvPr>
            <p:ph idx="1"/>
          </p:nvPr>
        </p:nvSpPr>
        <p:spPr/>
        <p:txBody>
          <a:bodyPr>
            <a:normAutofit fontScale="92500" lnSpcReduction="20000"/>
          </a:bodyPr>
          <a:lstStyle/>
          <a:p>
            <a:r>
              <a:rPr lang="en-GB" dirty="0"/>
              <a:t>To be able to have a successful </a:t>
            </a:r>
            <a:r>
              <a:rPr lang="en-GB" dirty="0" smtClean="0"/>
              <a:t>code </a:t>
            </a:r>
            <a:r>
              <a:rPr lang="en-GB" dirty="0"/>
              <a:t>it needs to be able to in its basic form:</a:t>
            </a:r>
          </a:p>
          <a:p>
            <a:pPr lvl="1">
              <a:buFont typeface="Wingdings" panose="05000000000000000000" pitchFamily="2" charset="2"/>
              <a:buChar char="ü"/>
            </a:pPr>
            <a:r>
              <a:rPr lang="en-GB" dirty="0"/>
              <a:t>Be able to open a .csv file</a:t>
            </a:r>
          </a:p>
          <a:p>
            <a:pPr lvl="1">
              <a:buFont typeface="Wingdings" panose="05000000000000000000" pitchFamily="2" charset="2"/>
              <a:buChar char="ü"/>
            </a:pPr>
            <a:r>
              <a:rPr lang="en-GB" dirty="0"/>
              <a:t>Accept and handle an input</a:t>
            </a:r>
          </a:p>
          <a:p>
            <a:pPr lvl="1">
              <a:buFont typeface="Wingdings" panose="05000000000000000000" pitchFamily="2" charset="2"/>
              <a:buChar char="ü"/>
            </a:pPr>
            <a:r>
              <a:rPr lang="en-GB" dirty="0"/>
              <a:t>Have a verification check to see whether the category to search in is </a:t>
            </a:r>
            <a:r>
              <a:rPr lang="en-GB" dirty="0" smtClean="0"/>
              <a:t>correct and to check if the option entered is valid</a:t>
            </a:r>
            <a:endParaRPr lang="en-GB" dirty="0"/>
          </a:p>
          <a:p>
            <a:pPr lvl="1">
              <a:buFont typeface="Wingdings" panose="05000000000000000000" pitchFamily="2" charset="2"/>
              <a:buChar char="ü"/>
            </a:pPr>
            <a:r>
              <a:rPr lang="en-GB" dirty="0"/>
              <a:t>Be able to read the .csv file provided</a:t>
            </a:r>
          </a:p>
          <a:p>
            <a:pPr lvl="1">
              <a:buFont typeface="Wingdings" panose="05000000000000000000" pitchFamily="2" charset="2"/>
              <a:buChar char="ü"/>
            </a:pPr>
            <a:r>
              <a:rPr lang="en-GB" dirty="0"/>
              <a:t>Search inside the .csv file</a:t>
            </a:r>
          </a:p>
          <a:p>
            <a:pPr lvl="1">
              <a:buFont typeface="Wingdings" panose="05000000000000000000" pitchFamily="2" charset="2"/>
              <a:buChar char="ü"/>
            </a:pPr>
            <a:r>
              <a:rPr lang="en-GB" dirty="0"/>
              <a:t>Output an error message if the input entered by the user doesn’t match the records in the .csv </a:t>
            </a:r>
            <a:r>
              <a:rPr lang="en-GB" dirty="0" smtClean="0"/>
              <a:t>file</a:t>
            </a:r>
            <a:endParaRPr lang="en-GB" dirty="0"/>
          </a:p>
          <a:p>
            <a:r>
              <a:rPr lang="en-GB" dirty="0"/>
              <a:t>If not output the result(s) if found. needs to be able to have a validation check on whether the option that the user has to select is within the correct range (1-2) in this case</a:t>
            </a:r>
          </a:p>
          <a:p>
            <a:r>
              <a:rPr lang="en-GB" dirty="0"/>
              <a:t>It needs to also be able to open the .csv file. Without the code being able to read and open the file, the code would not be able to search for what ever the user desires</a:t>
            </a:r>
          </a:p>
          <a:p>
            <a:pPr lvl="1">
              <a:buFont typeface="Wingdings" panose="05000000000000000000" pitchFamily="2" charset="2"/>
              <a:buChar char="ü"/>
            </a:pPr>
            <a:endParaRPr lang="en-GB" dirty="0"/>
          </a:p>
        </p:txBody>
      </p:sp>
      <p:pic>
        <p:nvPicPr>
          <p:cNvPr id="4"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5153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Algorithms</a:t>
            </a:r>
            <a:endParaRPr lang="en-GB" dirty="0"/>
          </a:p>
        </p:txBody>
      </p:sp>
      <p:sp>
        <p:nvSpPr>
          <p:cNvPr id="3" name="Text Placeholder 2"/>
          <p:cNvSpPr>
            <a:spLocks noGrp="1"/>
          </p:cNvSpPr>
          <p:nvPr>
            <p:ph type="body" idx="1"/>
          </p:nvPr>
        </p:nvSpPr>
        <p:spPr/>
        <p:txBody>
          <a:bodyPr/>
          <a:lstStyle/>
          <a:p>
            <a:r>
              <a:rPr lang="en-GB" dirty="0" smtClean="0"/>
              <a:t>Flowchart and </a:t>
            </a:r>
            <a:r>
              <a:rPr lang="en-GB" dirty="0" err="1" smtClean="0"/>
              <a:t>Pseudocode</a:t>
            </a:r>
            <a:endParaRPr lang="en-GB" dirty="0"/>
          </a:p>
        </p:txBody>
      </p:sp>
      <p:pic>
        <p:nvPicPr>
          <p:cNvPr id="4"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1785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Pseudocode</a:t>
            </a:r>
            <a:endParaRPr lang="en-GB" dirty="0"/>
          </a:p>
        </p:txBody>
      </p:sp>
      <p:sp>
        <p:nvSpPr>
          <p:cNvPr id="5" name="Content Placeholder 4"/>
          <p:cNvSpPr>
            <a:spLocks noGrp="1"/>
          </p:cNvSpPr>
          <p:nvPr>
            <p:ph sz="half" idx="1"/>
          </p:nvPr>
        </p:nvSpPr>
        <p:spPr/>
        <p:txBody>
          <a:bodyPr>
            <a:normAutofit/>
          </a:bodyPr>
          <a:lstStyle/>
          <a:p>
            <a:pPr marL="114300" indent="0">
              <a:buNone/>
            </a:pPr>
            <a:r>
              <a:rPr lang="en-GB" sz="1600" dirty="0" smtClean="0"/>
              <a:t>Import .csv file reader</a:t>
            </a:r>
          </a:p>
          <a:p>
            <a:pPr marL="114300" indent="0">
              <a:buNone/>
            </a:pPr>
            <a:r>
              <a:rPr lang="en-GB" sz="1600" dirty="0" smtClean="0"/>
              <a:t>Open address.csv</a:t>
            </a:r>
          </a:p>
          <a:p>
            <a:pPr marL="114300" indent="0">
              <a:buNone/>
            </a:pPr>
            <a:r>
              <a:rPr lang="en-GB" sz="1600" dirty="0" smtClean="0"/>
              <a:t>Print What category are you looking in?</a:t>
            </a:r>
          </a:p>
          <a:p>
            <a:pPr marL="114300" indent="0">
              <a:buNone/>
            </a:pPr>
            <a:r>
              <a:rPr lang="en-GB" sz="1600" dirty="0" smtClean="0"/>
              <a:t>Input Category</a:t>
            </a:r>
          </a:p>
          <a:p>
            <a:pPr marL="114300" indent="0">
              <a:buNone/>
            </a:pPr>
            <a:r>
              <a:rPr lang="en-GB" sz="1600" dirty="0" smtClean="0"/>
              <a:t>While Category &gt;0 and &lt;2</a:t>
            </a:r>
          </a:p>
          <a:p>
            <a:pPr marL="114300" indent="0">
              <a:buNone/>
            </a:pPr>
            <a:r>
              <a:rPr lang="en-GB" sz="1600" dirty="0" smtClean="0"/>
              <a:t>If Yes:</a:t>
            </a:r>
          </a:p>
          <a:p>
            <a:pPr marL="114300" indent="0">
              <a:buNone/>
            </a:pPr>
            <a:r>
              <a:rPr lang="en-GB" sz="1600" dirty="0" smtClean="0"/>
              <a:t>	Break</a:t>
            </a:r>
            <a:endParaRPr lang="en-GB" sz="1600" dirty="0" smtClean="0"/>
          </a:p>
          <a:p>
            <a:pPr marL="114300" indent="0">
              <a:buNone/>
            </a:pPr>
            <a:r>
              <a:rPr lang="en-GB" sz="1600" dirty="0" smtClean="0"/>
              <a:t>	Else</a:t>
            </a:r>
            <a:r>
              <a:rPr lang="en-GB" sz="1600" dirty="0" smtClean="0"/>
              <a:t>: </a:t>
            </a:r>
          </a:p>
          <a:p>
            <a:pPr marL="114300" indent="0">
              <a:buNone/>
            </a:pPr>
            <a:r>
              <a:rPr lang="en-GB" sz="1600" dirty="0" smtClean="0"/>
              <a:t>	Print: </a:t>
            </a:r>
            <a:r>
              <a:rPr lang="en-GB" sz="1600" dirty="0" smtClean="0"/>
              <a:t>‘That is not an </a:t>
            </a:r>
            <a:r>
              <a:rPr lang="en-GB" sz="1600" dirty="0" smtClean="0"/>
              <a:t>		option</a:t>
            </a:r>
            <a:r>
              <a:rPr lang="en-GB" sz="1600" dirty="0" smtClean="0"/>
              <a:t>’</a:t>
            </a:r>
          </a:p>
          <a:p>
            <a:pPr marL="114300" indent="0">
              <a:buNone/>
            </a:pPr>
            <a:r>
              <a:rPr lang="en-GB" sz="1600" dirty="0" smtClean="0"/>
              <a:t>	Continue</a:t>
            </a:r>
            <a:endParaRPr lang="en-GB" sz="1600" dirty="0"/>
          </a:p>
        </p:txBody>
      </p:sp>
      <p:sp>
        <p:nvSpPr>
          <p:cNvPr id="6" name="Content Placeholder 5"/>
          <p:cNvSpPr>
            <a:spLocks noGrp="1"/>
          </p:cNvSpPr>
          <p:nvPr>
            <p:ph sz="half" idx="2"/>
          </p:nvPr>
        </p:nvSpPr>
        <p:spPr/>
        <p:txBody>
          <a:bodyPr>
            <a:noAutofit/>
          </a:bodyPr>
          <a:lstStyle/>
          <a:p>
            <a:pPr marL="114300" indent="0">
              <a:buNone/>
            </a:pPr>
            <a:r>
              <a:rPr lang="en-GB" sz="1600" dirty="0" smtClean="0"/>
              <a:t>Print ‘What are you searching for?</a:t>
            </a:r>
          </a:p>
          <a:p>
            <a:pPr marL="114300" indent="0">
              <a:buNone/>
            </a:pPr>
            <a:r>
              <a:rPr lang="en-GB" sz="1600" dirty="0" smtClean="0"/>
              <a:t>Input Search</a:t>
            </a:r>
          </a:p>
          <a:p>
            <a:pPr marL="114300" indent="0">
              <a:buNone/>
            </a:pPr>
            <a:r>
              <a:rPr lang="en-GB" sz="1600" dirty="0" smtClean="0"/>
              <a:t>Compare Search with row in .csv file</a:t>
            </a:r>
          </a:p>
          <a:p>
            <a:pPr marL="114300" indent="0">
              <a:buNone/>
            </a:pPr>
            <a:r>
              <a:rPr lang="en-GB" sz="1600" dirty="0" smtClean="0"/>
              <a:t>Is the Input equivalent to row in .csv file?</a:t>
            </a:r>
          </a:p>
          <a:p>
            <a:pPr marL="114300" indent="0">
              <a:buNone/>
            </a:pPr>
            <a:r>
              <a:rPr lang="en-GB" sz="1600" dirty="0" smtClean="0"/>
              <a:t>If Yes:</a:t>
            </a:r>
          </a:p>
          <a:p>
            <a:pPr marL="114300" indent="0">
              <a:buNone/>
            </a:pPr>
            <a:r>
              <a:rPr lang="en-GB" sz="1600" dirty="0" smtClean="0"/>
              <a:t>Print row</a:t>
            </a:r>
          </a:p>
          <a:p>
            <a:pPr marL="114300" indent="0">
              <a:buNone/>
            </a:pPr>
            <a:r>
              <a:rPr lang="en-GB" sz="1600" dirty="0" smtClean="0"/>
              <a:t>Else:</a:t>
            </a:r>
          </a:p>
          <a:p>
            <a:pPr marL="114300" indent="0">
              <a:buNone/>
            </a:pPr>
            <a:r>
              <a:rPr lang="en-GB" sz="1600" dirty="0" smtClean="0"/>
              <a:t>Print ‘Sorry we found none’</a:t>
            </a:r>
            <a:endParaRPr lang="en-GB" sz="1600" dirty="0"/>
          </a:p>
        </p:txBody>
      </p:sp>
      <p:pic>
        <p:nvPicPr>
          <p:cNvPr id="4" name="Picture 2" descr="AndroPy Python Library Allows Your Linux PC to Easily Communicate with Your Phon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5928" y="551723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1839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994" y="-243408"/>
            <a:ext cx="7620000" cy="1143000"/>
          </a:xfrm>
        </p:spPr>
        <p:txBody>
          <a:bodyPr/>
          <a:lstStyle/>
          <a:p>
            <a:r>
              <a:rPr lang="en-GB" dirty="0" smtClean="0"/>
              <a:t>Flowchart</a:t>
            </a:r>
            <a:endParaRPr lang="en-GB" dirty="0"/>
          </a:p>
        </p:txBody>
      </p:sp>
      <p:sp>
        <p:nvSpPr>
          <p:cNvPr id="4" name="Flowchart: Connector 3"/>
          <p:cNvSpPr/>
          <p:nvPr/>
        </p:nvSpPr>
        <p:spPr>
          <a:xfrm>
            <a:off x="515593" y="740339"/>
            <a:ext cx="662676" cy="4693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Start</a:t>
            </a:r>
            <a:endParaRPr lang="en-GB" dirty="0"/>
          </a:p>
        </p:txBody>
      </p:sp>
      <p:sp>
        <p:nvSpPr>
          <p:cNvPr id="5" name="Rectangle 4"/>
          <p:cNvSpPr/>
          <p:nvPr/>
        </p:nvSpPr>
        <p:spPr>
          <a:xfrm>
            <a:off x="126851" y="1548268"/>
            <a:ext cx="1440160" cy="543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smtClean="0"/>
              <a:t>Import the .csv reader. Open </a:t>
            </a:r>
            <a:r>
              <a:rPr lang="en-GB" sz="1050" dirty="0" smtClean="0"/>
              <a:t>and read the address.csv file</a:t>
            </a:r>
            <a:endParaRPr lang="en-GB" sz="1050" dirty="0"/>
          </a:p>
        </p:txBody>
      </p:sp>
      <p:sp>
        <p:nvSpPr>
          <p:cNvPr id="6" name="Rectangle 5"/>
          <p:cNvSpPr/>
          <p:nvPr/>
        </p:nvSpPr>
        <p:spPr>
          <a:xfrm>
            <a:off x="126851" y="2354562"/>
            <a:ext cx="1440160" cy="999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Read file and create a list called ‘results’</a:t>
            </a:r>
            <a:endParaRPr lang="en-GB" sz="1100" dirty="0"/>
          </a:p>
        </p:txBody>
      </p:sp>
      <p:sp>
        <p:nvSpPr>
          <p:cNvPr id="7" name="Flowchart: Data 6"/>
          <p:cNvSpPr/>
          <p:nvPr/>
        </p:nvSpPr>
        <p:spPr>
          <a:xfrm>
            <a:off x="-17165" y="3707025"/>
            <a:ext cx="1728192" cy="946111"/>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Input ‘What would you like to search for? 1- Surname </a:t>
            </a:r>
          </a:p>
          <a:p>
            <a:pPr algn="ctr"/>
            <a:r>
              <a:rPr lang="en-GB" sz="1100" dirty="0" smtClean="0"/>
              <a:t>2- Month of Birth</a:t>
            </a:r>
            <a:endParaRPr lang="en-GB" sz="1100" dirty="0"/>
          </a:p>
        </p:txBody>
      </p:sp>
      <p:sp>
        <p:nvSpPr>
          <p:cNvPr id="9" name="Flowchart: Decision 8"/>
          <p:cNvSpPr/>
          <p:nvPr/>
        </p:nvSpPr>
        <p:spPr>
          <a:xfrm>
            <a:off x="-449" y="4876462"/>
            <a:ext cx="1694760" cy="151216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Is the input between </a:t>
            </a:r>
            <a:r>
              <a:rPr lang="en-GB" sz="1100" dirty="0" smtClean="0"/>
              <a:t>the set range of 1 and 2?</a:t>
            </a:r>
            <a:endParaRPr lang="en-GB" sz="1100" dirty="0"/>
          </a:p>
        </p:txBody>
      </p:sp>
      <p:sp>
        <p:nvSpPr>
          <p:cNvPr id="11" name="Flowchart: Data 10"/>
          <p:cNvSpPr/>
          <p:nvPr/>
        </p:nvSpPr>
        <p:spPr>
          <a:xfrm>
            <a:off x="1817193" y="3863708"/>
            <a:ext cx="1694759" cy="65399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Print ‘Error</a:t>
            </a:r>
            <a:r>
              <a:rPr lang="en-GB" sz="900" dirty="0" smtClean="0"/>
              <a:t>! You did not input 1 or 2. Please try again’</a:t>
            </a:r>
            <a:endParaRPr lang="en-GB" sz="900" dirty="0"/>
          </a:p>
        </p:txBody>
      </p:sp>
      <p:cxnSp>
        <p:nvCxnSpPr>
          <p:cNvPr id="18" name="Straight Arrow Connector 17"/>
          <p:cNvCxnSpPr>
            <a:endCxn id="5" idx="0"/>
          </p:cNvCxnSpPr>
          <p:nvPr/>
        </p:nvCxnSpPr>
        <p:spPr>
          <a:xfrm>
            <a:off x="846931" y="43757"/>
            <a:ext cx="0" cy="15045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2"/>
            <a:endCxn id="6" idx="0"/>
          </p:cNvCxnSpPr>
          <p:nvPr/>
        </p:nvCxnSpPr>
        <p:spPr>
          <a:xfrm>
            <a:off x="846931" y="2091803"/>
            <a:ext cx="0" cy="2627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7" idx="1"/>
          </p:cNvCxnSpPr>
          <p:nvPr/>
        </p:nvCxnSpPr>
        <p:spPr>
          <a:xfrm>
            <a:off x="846931" y="3354104"/>
            <a:ext cx="0" cy="3529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661399" y="5280363"/>
            <a:ext cx="720080" cy="369332"/>
          </a:xfrm>
          <a:prstGeom prst="rect">
            <a:avLst/>
          </a:prstGeom>
          <a:noFill/>
        </p:spPr>
        <p:txBody>
          <a:bodyPr wrap="square" rtlCol="0">
            <a:spAutoFit/>
          </a:bodyPr>
          <a:lstStyle/>
          <a:p>
            <a:r>
              <a:rPr lang="en-GB" dirty="0" smtClean="0"/>
              <a:t>No</a:t>
            </a:r>
            <a:endParaRPr lang="en-GB" dirty="0"/>
          </a:p>
        </p:txBody>
      </p:sp>
      <p:sp>
        <p:nvSpPr>
          <p:cNvPr id="43" name="Flowchart: Decision 42"/>
          <p:cNvSpPr/>
          <p:nvPr/>
        </p:nvSpPr>
        <p:spPr>
          <a:xfrm>
            <a:off x="3737248" y="4632958"/>
            <a:ext cx="1138319" cy="99958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Is input 1?</a:t>
            </a:r>
            <a:endParaRPr lang="en-GB" sz="1100" dirty="0"/>
          </a:p>
        </p:txBody>
      </p:sp>
      <p:sp>
        <p:nvSpPr>
          <p:cNvPr id="48" name="Flowchart: Process 47"/>
          <p:cNvSpPr/>
          <p:nvPr/>
        </p:nvSpPr>
        <p:spPr>
          <a:xfrm>
            <a:off x="3659663" y="3636954"/>
            <a:ext cx="1293490" cy="5537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Input is now 2 – Month of Birth</a:t>
            </a:r>
            <a:endParaRPr lang="en-GB" sz="1100" dirty="0"/>
          </a:p>
        </p:txBody>
      </p:sp>
      <p:sp>
        <p:nvSpPr>
          <p:cNvPr id="114" name="Rectangle 113"/>
          <p:cNvSpPr/>
          <p:nvPr/>
        </p:nvSpPr>
        <p:spPr>
          <a:xfrm>
            <a:off x="5735841" y="3608455"/>
            <a:ext cx="1440160" cy="610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What surname are you searching for?</a:t>
            </a:r>
            <a:endParaRPr lang="en-GB" sz="1100" dirty="0"/>
          </a:p>
        </p:txBody>
      </p:sp>
      <p:sp>
        <p:nvSpPr>
          <p:cNvPr id="126" name="TextBox 125"/>
          <p:cNvSpPr txBox="1"/>
          <p:nvPr/>
        </p:nvSpPr>
        <p:spPr>
          <a:xfrm>
            <a:off x="941319" y="6347885"/>
            <a:ext cx="720080" cy="369332"/>
          </a:xfrm>
          <a:prstGeom prst="rect">
            <a:avLst/>
          </a:prstGeom>
          <a:noFill/>
        </p:spPr>
        <p:txBody>
          <a:bodyPr wrap="square" rtlCol="0">
            <a:spAutoFit/>
          </a:bodyPr>
          <a:lstStyle/>
          <a:p>
            <a:r>
              <a:rPr lang="en-GB" dirty="0" smtClean="0"/>
              <a:t>Yes</a:t>
            </a:r>
            <a:endParaRPr lang="en-GB" dirty="0"/>
          </a:p>
        </p:txBody>
      </p:sp>
      <p:sp>
        <p:nvSpPr>
          <p:cNvPr id="127" name="Flowchart: Data 126"/>
          <p:cNvSpPr/>
          <p:nvPr/>
        </p:nvSpPr>
        <p:spPr>
          <a:xfrm>
            <a:off x="3355388" y="2513330"/>
            <a:ext cx="1902040" cy="84077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Please enter the month of birth you are searching </a:t>
            </a:r>
            <a:r>
              <a:rPr lang="en-GB" sz="1000" dirty="0" smtClean="0"/>
              <a:t>for?</a:t>
            </a:r>
            <a:endParaRPr lang="en-GB" sz="1000" dirty="0"/>
          </a:p>
        </p:txBody>
      </p:sp>
      <p:sp>
        <p:nvSpPr>
          <p:cNvPr id="130" name="Rectangle 129"/>
          <p:cNvSpPr/>
          <p:nvPr/>
        </p:nvSpPr>
        <p:spPr>
          <a:xfrm>
            <a:off x="5570443" y="2294649"/>
            <a:ext cx="1770955" cy="909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Check row[6] and split. Check row[6].split[1] and compare with input. If there is a match add to ‘results’ list </a:t>
            </a:r>
            <a:endParaRPr lang="en-GB" sz="1100" dirty="0" smtClean="0"/>
          </a:p>
        </p:txBody>
      </p:sp>
      <p:sp>
        <p:nvSpPr>
          <p:cNvPr id="135" name="Flowchart: Connector 134"/>
          <p:cNvSpPr/>
          <p:nvPr/>
        </p:nvSpPr>
        <p:spPr>
          <a:xfrm>
            <a:off x="7857439" y="14969"/>
            <a:ext cx="662676" cy="4693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End</a:t>
            </a:r>
            <a:endParaRPr lang="en-GB" dirty="0"/>
          </a:p>
        </p:txBody>
      </p:sp>
      <p:sp>
        <p:nvSpPr>
          <p:cNvPr id="34" name="TextBox 33"/>
          <p:cNvSpPr txBox="1"/>
          <p:nvPr/>
        </p:nvSpPr>
        <p:spPr>
          <a:xfrm>
            <a:off x="4248977" y="4351957"/>
            <a:ext cx="720080" cy="369332"/>
          </a:xfrm>
          <a:prstGeom prst="rect">
            <a:avLst/>
          </a:prstGeom>
          <a:noFill/>
        </p:spPr>
        <p:txBody>
          <a:bodyPr wrap="square" rtlCol="0">
            <a:spAutoFit/>
          </a:bodyPr>
          <a:lstStyle/>
          <a:p>
            <a:r>
              <a:rPr lang="en-GB" dirty="0" smtClean="0"/>
              <a:t>No</a:t>
            </a:r>
            <a:endParaRPr lang="en-GB" dirty="0"/>
          </a:p>
        </p:txBody>
      </p:sp>
      <p:sp>
        <p:nvSpPr>
          <p:cNvPr id="35" name="TextBox 34"/>
          <p:cNvSpPr txBox="1"/>
          <p:nvPr/>
        </p:nvSpPr>
        <p:spPr>
          <a:xfrm>
            <a:off x="5940152" y="545920"/>
            <a:ext cx="720080" cy="369332"/>
          </a:xfrm>
          <a:prstGeom prst="rect">
            <a:avLst/>
          </a:prstGeom>
          <a:noFill/>
        </p:spPr>
        <p:txBody>
          <a:bodyPr wrap="square" rtlCol="0">
            <a:spAutoFit/>
          </a:bodyPr>
          <a:lstStyle/>
          <a:p>
            <a:r>
              <a:rPr lang="en-GB" dirty="0" smtClean="0"/>
              <a:t>Yes</a:t>
            </a:r>
            <a:endParaRPr lang="en-GB" dirty="0"/>
          </a:p>
        </p:txBody>
      </p:sp>
      <p:sp>
        <p:nvSpPr>
          <p:cNvPr id="39" name="Flowchart: Decision 38"/>
          <p:cNvSpPr/>
          <p:nvPr/>
        </p:nvSpPr>
        <p:spPr>
          <a:xfrm>
            <a:off x="5735840" y="730586"/>
            <a:ext cx="1440160" cy="122413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Does list ‘results’ have any values?</a:t>
            </a:r>
            <a:endParaRPr lang="en-GB" sz="1100" dirty="0"/>
          </a:p>
        </p:txBody>
      </p:sp>
      <p:sp>
        <p:nvSpPr>
          <p:cNvPr id="46" name="Flowchart: Data 45"/>
          <p:cNvSpPr/>
          <p:nvPr/>
        </p:nvSpPr>
        <p:spPr>
          <a:xfrm>
            <a:off x="7341398" y="1015655"/>
            <a:ext cx="1694759" cy="65399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Print </a:t>
            </a:r>
            <a:r>
              <a:rPr lang="en-GB" sz="1100" dirty="0" smtClean="0"/>
              <a:t>‘Sorry we found no results!’</a:t>
            </a:r>
            <a:endParaRPr lang="en-GB" sz="1100" dirty="0"/>
          </a:p>
        </p:txBody>
      </p:sp>
      <p:sp>
        <p:nvSpPr>
          <p:cNvPr id="47" name="Flowchart: Data 46"/>
          <p:cNvSpPr/>
          <p:nvPr/>
        </p:nvSpPr>
        <p:spPr>
          <a:xfrm>
            <a:off x="5608541" y="-77344"/>
            <a:ext cx="1694759" cy="65399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Print ‘Results Found’ + row</a:t>
            </a:r>
            <a:endParaRPr lang="en-GB" sz="1100" dirty="0"/>
          </a:p>
        </p:txBody>
      </p:sp>
      <p:sp>
        <p:nvSpPr>
          <p:cNvPr id="49" name="Rectangle 48"/>
          <p:cNvSpPr/>
          <p:nvPr/>
        </p:nvSpPr>
        <p:spPr>
          <a:xfrm>
            <a:off x="3459028" y="1244169"/>
            <a:ext cx="1694760" cy="909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Check row[0] and compare with input. If input and row match, add to result list </a:t>
            </a:r>
            <a:endParaRPr lang="en-GB" sz="1100" dirty="0" smtClean="0"/>
          </a:p>
        </p:txBody>
      </p:sp>
      <p:cxnSp>
        <p:nvCxnSpPr>
          <p:cNvPr id="141" name="Elbow Connector 140"/>
          <p:cNvCxnSpPr>
            <a:stCxn id="9" idx="3"/>
            <a:endCxn id="11" idx="4"/>
          </p:cNvCxnSpPr>
          <p:nvPr/>
        </p:nvCxnSpPr>
        <p:spPr>
          <a:xfrm flipV="1">
            <a:off x="1694311" y="4517705"/>
            <a:ext cx="970262" cy="111484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Elbow Connector 144"/>
          <p:cNvCxnSpPr>
            <a:stCxn id="11" idx="1"/>
          </p:cNvCxnSpPr>
          <p:nvPr/>
        </p:nvCxnSpPr>
        <p:spPr>
          <a:xfrm rot="16200000" flipV="1">
            <a:off x="1589180" y="2788315"/>
            <a:ext cx="333144" cy="18176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7" idx="4"/>
            <a:endCxn id="9" idx="0"/>
          </p:cNvCxnSpPr>
          <p:nvPr/>
        </p:nvCxnSpPr>
        <p:spPr>
          <a:xfrm>
            <a:off x="846931" y="4653136"/>
            <a:ext cx="0" cy="2233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2" name="Elbow Connector 151"/>
          <p:cNvCxnSpPr>
            <a:stCxn id="9" idx="2"/>
            <a:endCxn id="43" idx="2"/>
          </p:cNvCxnSpPr>
          <p:nvPr/>
        </p:nvCxnSpPr>
        <p:spPr>
          <a:xfrm rot="5400000" flipH="1" flipV="1">
            <a:off x="2198627" y="4280849"/>
            <a:ext cx="756084" cy="3459477"/>
          </a:xfrm>
          <a:prstGeom prst="bentConnector3">
            <a:avLst>
              <a:gd name="adj1" fmla="val -3023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43" idx="0"/>
            <a:endCxn id="48" idx="2"/>
          </p:cNvCxnSpPr>
          <p:nvPr/>
        </p:nvCxnSpPr>
        <p:spPr>
          <a:xfrm flipV="1">
            <a:off x="4306408" y="4190706"/>
            <a:ext cx="0" cy="4422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48" idx="0"/>
            <a:endCxn id="127" idx="4"/>
          </p:cNvCxnSpPr>
          <p:nvPr/>
        </p:nvCxnSpPr>
        <p:spPr>
          <a:xfrm flipV="1">
            <a:off x="4306408" y="3354104"/>
            <a:ext cx="0" cy="2828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stCxn id="127" idx="1"/>
            <a:endCxn id="49" idx="2"/>
          </p:cNvCxnSpPr>
          <p:nvPr/>
        </p:nvCxnSpPr>
        <p:spPr>
          <a:xfrm flipV="1">
            <a:off x="4306408" y="2153944"/>
            <a:ext cx="0" cy="3593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2" name="Elbow Connector 161"/>
          <p:cNvCxnSpPr>
            <a:stCxn id="43" idx="3"/>
            <a:endCxn id="114" idx="2"/>
          </p:cNvCxnSpPr>
          <p:nvPr/>
        </p:nvCxnSpPr>
        <p:spPr>
          <a:xfrm flipV="1">
            <a:off x="4875567" y="4219205"/>
            <a:ext cx="1580354" cy="91354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114" idx="0"/>
            <a:endCxn id="130" idx="2"/>
          </p:cNvCxnSpPr>
          <p:nvPr/>
        </p:nvCxnSpPr>
        <p:spPr>
          <a:xfrm flipV="1">
            <a:off x="6455921" y="3204424"/>
            <a:ext cx="0" cy="404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47" idx="5"/>
            <a:endCxn id="135" idx="2"/>
          </p:cNvCxnSpPr>
          <p:nvPr/>
        </p:nvCxnSpPr>
        <p:spPr>
          <a:xfrm flipV="1">
            <a:off x="7133824" y="249654"/>
            <a:ext cx="723615"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stCxn id="46" idx="1"/>
            <a:endCxn id="135" idx="4"/>
          </p:cNvCxnSpPr>
          <p:nvPr/>
        </p:nvCxnSpPr>
        <p:spPr>
          <a:xfrm flipH="1" flipV="1">
            <a:off x="8188777" y="484339"/>
            <a:ext cx="1" cy="5313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39" idx="3"/>
            <a:endCxn id="46" idx="2"/>
          </p:cNvCxnSpPr>
          <p:nvPr/>
        </p:nvCxnSpPr>
        <p:spPr>
          <a:xfrm>
            <a:off x="7176000" y="1342654"/>
            <a:ext cx="3348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39" idx="0"/>
            <a:endCxn id="47" idx="4"/>
          </p:cNvCxnSpPr>
          <p:nvPr/>
        </p:nvCxnSpPr>
        <p:spPr>
          <a:xfrm flipV="1">
            <a:off x="6455920" y="576653"/>
            <a:ext cx="1" cy="1539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a:stCxn id="130" idx="0"/>
            <a:endCxn id="39" idx="2"/>
          </p:cNvCxnSpPr>
          <p:nvPr/>
        </p:nvCxnSpPr>
        <p:spPr>
          <a:xfrm flipH="1" flipV="1">
            <a:off x="6455920" y="1954722"/>
            <a:ext cx="1" cy="3399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8" name="Elbow Connector 177"/>
          <p:cNvCxnSpPr>
            <a:stCxn id="49" idx="0"/>
            <a:endCxn id="47" idx="2"/>
          </p:cNvCxnSpPr>
          <p:nvPr/>
        </p:nvCxnSpPr>
        <p:spPr>
          <a:xfrm rot="5400000" flipH="1" flipV="1">
            <a:off x="4544955" y="11108"/>
            <a:ext cx="994514" cy="14716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4872437" y="4876462"/>
            <a:ext cx="720080" cy="369332"/>
          </a:xfrm>
          <a:prstGeom prst="rect">
            <a:avLst/>
          </a:prstGeom>
          <a:noFill/>
        </p:spPr>
        <p:txBody>
          <a:bodyPr wrap="square" rtlCol="0">
            <a:spAutoFit/>
          </a:bodyPr>
          <a:lstStyle/>
          <a:p>
            <a:r>
              <a:rPr lang="en-GB" dirty="0" smtClean="0"/>
              <a:t>Yes</a:t>
            </a:r>
            <a:endParaRPr lang="en-GB" dirty="0"/>
          </a:p>
        </p:txBody>
      </p:sp>
      <p:sp>
        <p:nvSpPr>
          <p:cNvPr id="180" name="TextBox 179"/>
          <p:cNvSpPr txBox="1"/>
          <p:nvPr/>
        </p:nvSpPr>
        <p:spPr>
          <a:xfrm>
            <a:off x="6983397" y="986742"/>
            <a:ext cx="720080" cy="369332"/>
          </a:xfrm>
          <a:prstGeom prst="rect">
            <a:avLst/>
          </a:prstGeom>
          <a:noFill/>
        </p:spPr>
        <p:txBody>
          <a:bodyPr wrap="square" rtlCol="0">
            <a:spAutoFit/>
          </a:bodyPr>
          <a:lstStyle/>
          <a:p>
            <a:r>
              <a:rPr lang="en-GB" dirty="0" smtClean="0"/>
              <a:t>No</a:t>
            </a:r>
            <a:endParaRPr lang="en-GB" dirty="0"/>
          </a:p>
        </p:txBody>
      </p:sp>
    </p:spTree>
    <p:extLst>
      <p:ext uri="{BB962C8B-B14F-4D97-AF65-F5344CB8AC3E}">
        <p14:creationId xmlns:p14="http://schemas.microsoft.com/office/powerpoint/2010/main" val="1768290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BC914ACD9D2F2478868E9718EAAC2F5" ma:contentTypeVersion="1" ma:contentTypeDescription="Create a new document." ma:contentTypeScope="" ma:versionID="124c6140c6e4cf45d7dcea8de7b6c637">
  <xsd:schema xmlns:xsd="http://www.w3.org/2001/XMLSchema" xmlns:xs="http://www.w3.org/2001/XMLSchema" xmlns:p="http://schemas.microsoft.com/office/2006/metadata/properties" xmlns:ns3="791626a7-dd21-4461-bf00-a785c210c071" targetNamespace="http://schemas.microsoft.com/office/2006/metadata/properties" ma:root="true" ma:fieldsID="8c992832448b123b2cb68c51560a64e7" ns3:_="">
    <xsd:import namespace="791626a7-dd21-4461-bf00-a785c210c071"/>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1626a7-dd21-4461-bf00-a785c210c07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234AAB5-F572-4224-8197-F10961822ECF}">
  <ds:schemaRefs>
    <ds:schemaRef ds:uri="http://schemas.microsoft.com/sharepoint/v3/contenttype/forms"/>
  </ds:schemaRefs>
</ds:datastoreItem>
</file>

<file path=customXml/itemProps2.xml><?xml version="1.0" encoding="utf-8"?>
<ds:datastoreItem xmlns:ds="http://schemas.openxmlformats.org/officeDocument/2006/customXml" ds:itemID="{EC6BEE9F-34F2-4391-8FDB-5DCF179CD3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1626a7-dd21-4461-bf00-a785c210c0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CE8FFA-BF3D-453B-BF0A-25D9CF9DC199}">
  <ds:schemaRefs>
    <ds:schemaRef ds:uri="791626a7-dd21-4461-bf00-a785c210c071"/>
    <ds:schemaRef ds:uri="http://schemas.openxmlformats.org/package/2006/metadata/core-properties"/>
    <ds:schemaRef ds:uri="http://purl.org/dc/elements/1.1/"/>
    <ds:schemaRef ds:uri="http://schemas.microsoft.com/office/infopath/2007/PartnerControls"/>
    <ds:schemaRef ds:uri="http://purl.org/dc/terms/"/>
    <ds:schemaRef ds:uri="http://schemas.microsoft.com/office/2006/documentManagement/type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Adjacency</Template>
  <TotalTime>1115</TotalTime>
  <Words>2095</Words>
  <Application>Microsoft Office PowerPoint</Application>
  <PresentationFormat>On-screen Show (4:3)</PresentationFormat>
  <Paragraphs>278</Paragraphs>
  <Slides>42</Slides>
  <Notes>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Adjacency</vt:lpstr>
      <vt:lpstr>Computing GCSE CA </vt:lpstr>
      <vt:lpstr>Introduction</vt:lpstr>
      <vt:lpstr>Task 2 Requirements</vt:lpstr>
      <vt:lpstr>What is an address book?</vt:lpstr>
      <vt:lpstr>Group discussion</vt:lpstr>
      <vt:lpstr>The Success Criteria</vt:lpstr>
      <vt:lpstr>Algorithms</vt:lpstr>
      <vt:lpstr>Pseudocode</vt:lpstr>
      <vt:lpstr>Flowchart</vt:lpstr>
      <vt:lpstr>The overview of the .csv file</vt:lpstr>
      <vt:lpstr>The code development</vt:lpstr>
      <vt:lpstr>Change logs / Development of the code 1-6</vt:lpstr>
      <vt:lpstr>The code Version 1</vt:lpstr>
      <vt:lpstr>The code version 1 - Overview</vt:lpstr>
      <vt:lpstr>The code version 1 - Annotation</vt:lpstr>
      <vt:lpstr>The code version 1 feedback</vt:lpstr>
      <vt:lpstr>The code version 2</vt:lpstr>
      <vt:lpstr>The code version 2 -Feedback</vt:lpstr>
      <vt:lpstr>The code version 3</vt:lpstr>
      <vt:lpstr>The code version 3 – Overview</vt:lpstr>
      <vt:lpstr>The code version 3 - Annotation</vt:lpstr>
      <vt:lpstr>The code version 4 - Overview</vt:lpstr>
      <vt:lpstr>The code version 4</vt:lpstr>
      <vt:lpstr>The code version 4 - Annotation</vt:lpstr>
      <vt:lpstr>The code version 5 – BIG Changes</vt:lpstr>
      <vt:lpstr>The code version 5 - Overview</vt:lpstr>
      <vt:lpstr>The code version 5 - Annotation</vt:lpstr>
      <vt:lpstr>The code version 6 -FINAL</vt:lpstr>
      <vt:lpstr>The code version 6 - Overview</vt:lpstr>
      <vt:lpstr>The code version 6 - Annotation</vt:lpstr>
      <vt:lpstr>Testing of the code</vt:lpstr>
      <vt:lpstr>The test plan table</vt:lpstr>
      <vt:lpstr>Results:</vt:lpstr>
      <vt:lpstr>Results:</vt:lpstr>
      <vt:lpstr>Results:</vt:lpstr>
      <vt:lpstr>Results:</vt:lpstr>
      <vt:lpstr>Results:</vt:lpstr>
      <vt:lpstr>Results:</vt:lpstr>
      <vt:lpstr>In the success criteria that has been set, my code meets:</vt:lpstr>
      <vt:lpstr>ending</vt:lpstr>
      <vt:lpstr>Evaluation</vt:lpstr>
      <vt:lpstr>Conclusion</vt:lpstr>
    </vt:vector>
  </TitlesOfParts>
  <Company>RM Education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Computing CA</dc:title>
  <dc:creator>Kenneth Cajigas</dc:creator>
  <cp:lastModifiedBy>ca03</cp:lastModifiedBy>
  <cp:revision>87</cp:revision>
  <dcterms:created xsi:type="dcterms:W3CDTF">2014-09-25T11:14:10Z</dcterms:created>
  <dcterms:modified xsi:type="dcterms:W3CDTF">2014-11-27T16:28:01Z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0x0101007BC914ACD9D2F2478868E9718EAAC2F5</vt:lpwstr>
  </property>
</Properties>
</file>