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35.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3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8" r:id="rId4"/>
  </p:sldMasterIdLst>
  <p:notesMasterIdLst>
    <p:notesMasterId r:id="rId41"/>
  </p:notesMasterIdLst>
  <p:handoutMasterIdLst>
    <p:handoutMasterId r:id="rId42"/>
  </p:handoutMasterIdLst>
  <p:sldIdLst>
    <p:sldId id="256" r:id="rId5"/>
    <p:sldId id="289" r:id="rId6"/>
    <p:sldId id="291" r:id="rId7"/>
    <p:sldId id="290" r:id="rId8"/>
    <p:sldId id="296" r:id="rId9"/>
    <p:sldId id="284" r:id="rId10"/>
    <p:sldId id="297" r:id="rId11"/>
    <p:sldId id="293" r:id="rId12"/>
    <p:sldId id="258" r:id="rId13"/>
    <p:sldId id="295" r:id="rId14"/>
    <p:sldId id="286" r:id="rId15"/>
    <p:sldId id="267" r:id="rId16"/>
    <p:sldId id="259" r:id="rId17"/>
    <p:sldId id="261" r:id="rId18"/>
    <p:sldId id="262" r:id="rId19"/>
    <p:sldId id="263" r:id="rId20"/>
    <p:sldId id="264" r:id="rId21"/>
    <p:sldId id="287" r:id="rId22"/>
    <p:sldId id="265" r:id="rId23"/>
    <p:sldId id="266" r:id="rId24"/>
    <p:sldId id="270" r:id="rId25"/>
    <p:sldId id="271" r:id="rId26"/>
    <p:sldId id="288" r:id="rId27"/>
    <p:sldId id="276" r:id="rId28"/>
    <p:sldId id="277" r:id="rId29"/>
    <p:sldId id="272" r:id="rId30"/>
    <p:sldId id="274" r:id="rId31"/>
    <p:sldId id="275" r:id="rId32"/>
    <p:sldId id="278" r:id="rId33"/>
    <p:sldId id="279" r:id="rId34"/>
    <p:sldId id="280" r:id="rId35"/>
    <p:sldId id="281" r:id="rId36"/>
    <p:sldId id="298" r:id="rId37"/>
    <p:sldId id="299" r:id="rId38"/>
    <p:sldId id="282" r:id="rId39"/>
    <p:sldId id="27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593" autoAdjust="0"/>
    <p:restoredTop sz="94660"/>
  </p:normalViewPr>
  <p:slideViewPr>
    <p:cSldViewPr>
      <p:cViewPr varScale="1">
        <p:scale>
          <a:sx n="97" d="100"/>
          <a:sy n="97" d="100"/>
        </p:scale>
        <p:origin x="-114" y="-228"/>
      </p:cViewPr>
      <p:guideLst>
        <p:guide orient="horz" pos="2160"/>
        <p:guide pos="2880"/>
      </p:guideLst>
    </p:cSldViewPr>
  </p:slideViewPr>
  <p:notesTextViewPr>
    <p:cViewPr>
      <p:scale>
        <a:sx n="1" d="1"/>
        <a:sy n="1" d="1"/>
      </p:scale>
      <p:origin x="0" y="0"/>
    </p:cViewPr>
  </p:notesTextViewPr>
  <p:sorterViewPr>
    <p:cViewPr>
      <p:scale>
        <a:sx n="100" d="100"/>
        <a:sy n="100" d="100"/>
      </p:scale>
      <p:origin x="0" y="81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smtClean="0"/>
              <a:t>ISBN Code Generator - Task 3</a:t>
            </a:r>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38EBDE-CCBE-4E0D-A0B7-93CA4B9A3C77}" type="datetimeFigureOut">
              <a:rPr lang="en-GB" smtClean="0"/>
              <a:t>27/11/2014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DA3933-463C-44C7-9830-3C0358017B62}" type="slidenum">
              <a:rPr lang="en-GB" smtClean="0"/>
              <a:t>‹#›</a:t>
            </a:fld>
            <a:endParaRPr lang="en-GB"/>
          </a:p>
        </p:txBody>
      </p:sp>
    </p:spTree>
    <p:extLst>
      <p:ext uri="{BB962C8B-B14F-4D97-AF65-F5344CB8AC3E}">
        <p14:creationId xmlns:p14="http://schemas.microsoft.com/office/powerpoint/2010/main" val="253930357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smtClean="0"/>
              <a:t>ISBN Code Generator - Task 3</a:t>
            </a: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0BE2C-A184-4756-BA76-B2850912ABC2}" type="datetimeFigureOut">
              <a:rPr lang="en-GB" smtClean="0"/>
              <a:t>27/11/2014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2E1E9-52B3-4890-B464-72D60F102268}" type="slidenum">
              <a:rPr lang="en-GB" smtClean="0"/>
              <a:t>‹#›</a:t>
            </a:fld>
            <a:endParaRPr lang="en-GB"/>
          </a:p>
        </p:txBody>
      </p:sp>
    </p:spTree>
    <p:extLst>
      <p:ext uri="{BB962C8B-B14F-4D97-AF65-F5344CB8AC3E}">
        <p14:creationId xmlns:p14="http://schemas.microsoft.com/office/powerpoint/2010/main" val="119415685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532E1E9-52B3-4890-B464-72D60F102268}" type="slidenum">
              <a:rPr lang="en-GB" smtClean="0"/>
              <a:t>1</a:t>
            </a:fld>
            <a:endParaRPr lang="en-GB"/>
          </a:p>
        </p:txBody>
      </p:sp>
      <p:sp>
        <p:nvSpPr>
          <p:cNvPr id="5" name="Header Placeholder 4"/>
          <p:cNvSpPr>
            <a:spLocks noGrp="1"/>
          </p:cNvSpPr>
          <p:nvPr>
            <p:ph type="hdr" sz="quarter" idx="11"/>
          </p:nvPr>
        </p:nvSpPr>
        <p:spPr/>
        <p:txBody>
          <a:bodyPr/>
          <a:lstStyle/>
          <a:p>
            <a:r>
              <a:rPr lang="en-GB" smtClean="0"/>
              <a:t>ISBN Code Generator - Task 3</a:t>
            </a:r>
            <a:endParaRPr lang="en-GB"/>
          </a:p>
        </p:txBody>
      </p:sp>
    </p:spTree>
    <p:extLst>
      <p:ext uri="{BB962C8B-B14F-4D97-AF65-F5344CB8AC3E}">
        <p14:creationId xmlns:p14="http://schemas.microsoft.com/office/powerpoint/2010/main" val="149525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Done!</a:t>
            </a:r>
            <a:endParaRPr lang="en-GB" dirty="0"/>
          </a:p>
        </p:txBody>
      </p:sp>
      <p:sp>
        <p:nvSpPr>
          <p:cNvPr id="4" name="Header Placeholder 3"/>
          <p:cNvSpPr>
            <a:spLocks noGrp="1"/>
          </p:cNvSpPr>
          <p:nvPr>
            <p:ph type="hdr" sz="quarter" idx="10"/>
          </p:nvPr>
        </p:nvSpPr>
        <p:spPr/>
        <p:txBody>
          <a:bodyPr/>
          <a:lstStyle/>
          <a:p>
            <a:r>
              <a:rPr lang="en-GB" smtClean="0"/>
              <a:t>ISBN Code Generator - Task 3</a:t>
            </a:r>
            <a:endParaRPr lang="en-GB"/>
          </a:p>
        </p:txBody>
      </p:sp>
      <p:sp>
        <p:nvSpPr>
          <p:cNvPr id="5" name="Slide Number Placeholder 4"/>
          <p:cNvSpPr>
            <a:spLocks noGrp="1"/>
          </p:cNvSpPr>
          <p:nvPr>
            <p:ph type="sldNum" sz="quarter" idx="11"/>
          </p:nvPr>
        </p:nvSpPr>
        <p:spPr/>
        <p:txBody>
          <a:bodyPr/>
          <a:lstStyle/>
          <a:p>
            <a:fld id="{2532E1E9-52B3-4890-B464-72D60F102268}" type="slidenum">
              <a:rPr lang="en-GB" smtClean="0"/>
              <a:t>36</a:t>
            </a:fld>
            <a:endParaRPr lang="en-GB"/>
          </a:p>
        </p:txBody>
      </p:sp>
    </p:spTree>
    <p:extLst>
      <p:ext uri="{BB962C8B-B14F-4D97-AF65-F5344CB8AC3E}">
        <p14:creationId xmlns:p14="http://schemas.microsoft.com/office/powerpoint/2010/main" val="47952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130D8A-9CC6-48BC-8499-3484A846595A}" type="datetime2">
              <a:rPr lang="en-GB" smtClean="0"/>
              <a:t>Thursday, 27 November 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5AB4D-E8C0-49CC-BD5B-A5DEBD9904AC}"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AD7DF-795E-4B91-B81D-36520CD1581C}" type="datetime2">
              <a:rPr lang="en-GB" smtClean="0"/>
              <a:t>Thursday, 27 November 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5AB4D-E8C0-49CC-BD5B-A5DEBD9904A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F77CB-E020-4137-BF3B-1639C97C367E}" type="datetime2">
              <a:rPr lang="en-GB" smtClean="0"/>
              <a:t>Thursday, 27 November 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5AB4D-E8C0-49CC-BD5B-A5DEBD9904A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4E642-0128-4EFA-9112-64C04C2D6C5B}" type="datetime2">
              <a:rPr lang="en-GB" smtClean="0"/>
              <a:t>Thursday, 27 November 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5AB4D-E8C0-49CC-BD5B-A5DEBD9904A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105CE-0C2E-428E-9ACD-CC5E410FE646}" type="datetime2">
              <a:rPr lang="en-GB" smtClean="0"/>
              <a:t>Thursday, 27 November 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D5AB4D-E8C0-49CC-BD5B-A5DEBD9904AC}"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9BBAFE-6627-4FD8-B288-DE7022C6B559}" type="datetime2">
              <a:rPr lang="en-GB" smtClean="0"/>
              <a:t>Thursday, 27 November 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D5AB4D-E8C0-49CC-BD5B-A5DEBD9904A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E4BD59-CF5B-4E21-8B4C-E8566F6DC15A}" type="datetime2">
              <a:rPr lang="en-GB" smtClean="0"/>
              <a:t>Thursday, 27 November 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D5AB4D-E8C0-49CC-BD5B-A5DEBD9904A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A9B1F-E71E-4340-85D4-383B3FD5704D}" type="datetime2">
              <a:rPr lang="en-GB" smtClean="0"/>
              <a:t>Thursday, 27 November 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D5AB4D-E8C0-49CC-BD5B-A5DEBD9904A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6907D-7CFE-43F9-9E1E-C54BC0778C05}" type="datetime2">
              <a:rPr lang="en-GB" smtClean="0"/>
              <a:t>Thursday, 27 November 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0D5AB4D-E8C0-49CC-BD5B-A5DEBD9904A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00390C-EC09-490B-9299-3832CAC89A54}" type="datetime2">
              <a:rPr lang="en-GB" smtClean="0"/>
              <a:t>Thursday, 27 November 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D5AB4D-E8C0-49CC-BD5B-A5DEBD9904AC}"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19B91DB-2DEA-40D5-823D-814040DCD2D0}" type="datetime2">
              <a:rPr lang="en-GB" smtClean="0"/>
              <a:t>Thursday, 27 November 2014</a:t>
            </a:fld>
            <a:endParaRPr lang="en-GB"/>
          </a:p>
        </p:txBody>
      </p:sp>
      <p:sp>
        <p:nvSpPr>
          <p:cNvPr id="9" name="Slide Number Placeholder 8"/>
          <p:cNvSpPr>
            <a:spLocks noGrp="1"/>
          </p:cNvSpPr>
          <p:nvPr>
            <p:ph type="sldNum" sz="quarter" idx="11"/>
          </p:nvPr>
        </p:nvSpPr>
        <p:spPr/>
        <p:txBody>
          <a:bodyPr/>
          <a:lstStyle/>
          <a:p>
            <a:fld id="{20D5AB4D-E8C0-49CC-BD5B-A5DEBD9904AC}"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0D5AB4D-E8C0-49CC-BD5B-A5DEBD9904AC}"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3CF0940-73E8-412F-A89B-AF4DC3E35229}" type="datetime2">
              <a:rPr lang="en-GB" smtClean="0"/>
              <a:t>Thursday, 27 November 2014</a:t>
            </a:fld>
            <a:endParaRPr lang="en-GB"/>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87424"/>
            <a:ext cx="7543800" cy="2593975"/>
          </a:xfrm>
        </p:spPr>
        <p:txBody>
          <a:bodyPr/>
          <a:lstStyle/>
          <a:p>
            <a:r>
              <a:rPr lang="en-GB" dirty="0" smtClean="0"/>
              <a:t>Computing GCSE CA </a:t>
            </a:r>
            <a:endParaRPr lang="en-GB" dirty="0"/>
          </a:p>
        </p:txBody>
      </p:sp>
      <p:sp>
        <p:nvSpPr>
          <p:cNvPr id="3" name="Subtitle 2"/>
          <p:cNvSpPr>
            <a:spLocks noGrp="1"/>
          </p:cNvSpPr>
          <p:nvPr>
            <p:ph type="subTitle" idx="1"/>
          </p:nvPr>
        </p:nvSpPr>
        <p:spPr>
          <a:xfrm>
            <a:off x="1835696" y="2564904"/>
            <a:ext cx="6461760" cy="1066800"/>
          </a:xfrm>
        </p:spPr>
        <p:txBody>
          <a:bodyPr>
            <a:normAutofit/>
          </a:bodyPr>
          <a:lstStyle/>
          <a:p>
            <a:r>
              <a:rPr lang="en-GB" dirty="0" smtClean="0">
                <a:solidFill>
                  <a:schemeClr val="tx1"/>
                </a:solidFill>
              </a:rPr>
              <a:t>Task 3 - A453 – ISBN Code Generator </a:t>
            </a:r>
          </a:p>
          <a:p>
            <a:r>
              <a:rPr lang="en-GB" dirty="0" smtClean="0">
                <a:solidFill>
                  <a:schemeClr val="tx1"/>
                </a:solidFill>
              </a:rPr>
              <a:t>Kenneth Cajigas</a:t>
            </a:r>
          </a:p>
          <a:p>
            <a:endParaRPr lang="en-GB" dirty="0">
              <a:solidFill>
                <a:srgbClr val="002060"/>
              </a:solidFill>
            </a:endParaRPr>
          </a:p>
        </p:txBody>
      </p:sp>
      <p:pic>
        <p:nvPicPr>
          <p:cNvPr id="3074" name="Picture 2" descr="http://www.xda-developers.com/wp-content/uploads/2013/12/pyth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5488" y="3501008"/>
            <a:ext cx="3608512" cy="3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473644"/>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development</a:t>
            </a:r>
            <a:endParaRPr lang="en-GB" dirty="0"/>
          </a:p>
        </p:txBody>
      </p:sp>
      <p:sp>
        <p:nvSpPr>
          <p:cNvPr id="3" name="Text Placeholder 2"/>
          <p:cNvSpPr>
            <a:spLocks noGrp="1"/>
          </p:cNvSpPr>
          <p:nvPr>
            <p:ph type="body" idx="1"/>
          </p:nvPr>
        </p:nvSpPr>
        <p:spPr/>
        <p:txBody>
          <a:bodyPr/>
          <a:lstStyle/>
          <a:p>
            <a:r>
              <a:rPr lang="en-GB" dirty="0" smtClean="0"/>
              <a:t>I will only annotate code only when there are differences in the code</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50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fontScale="90000"/>
          </a:bodyPr>
          <a:lstStyle/>
          <a:p>
            <a:r>
              <a:rPr lang="en-GB" dirty="0" smtClean="0"/>
              <a:t>Change log / Development of the code version 1 - 3</a:t>
            </a:r>
            <a:endParaRPr lang="en-GB" dirty="0"/>
          </a:p>
        </p:txBody>
      </p:sp>
      <p:sp>
        <p:nvSpPr>
          <p:cNvPr id="4" name="Content Placeholder 3"/>
          <p:cNvSpPr>
            <a:spLocks noGrp="1"/>
          </p:cNvSpPr>
          <p:nvPr>
            <p:ph idx="1"/>
          </p:nvPr>
        </p:nvSpPr>
        <p:spPr/>
        <p:txBody>
          <a:bodyPr>
            <a:normAutofit lnSpcReduction="10000"/>
          </a:bodyPr>
          <a:lstStyle/>
          <a:p>
            <a:pPr marL="114300" indent="0">
              <a:buNone/>
            </a:pPr>
            <a:r>
              <a:rPr lang="en-GB" dirty="0" smtClean="0"/>
              <a:t>Version 1:</a:t>
            </a:r>
          </a:p>
          <a:p>
            <a:r>
              <a:rPr lang="en-GB" dirty="0" smtClean="0"/>
              <a:t>Version 1 of the code was very basic in completing a way of doing an ISBN generator. It was very complicated however because it required the user to enter each ISBN number separately. </a:t>
            </a:r>
            <a:endParaRPr lang="en-GB" dirty="0"/>
          </a:p>
          <a:p>
            <a:pPr marL="114300" indent="0">
              <a:buNone/>
            </a:pPr>
            <a:r>
              <a:rPr lang="en-GB" dirty="0" smtClean="0"/>
              <a:t>Version 2:</a:t>
            </a:r>
          </a:p>
          <a:p>
            <a:r>
              <a:rPr lang="en-GB" dirty="0" smtClean="0"/>
              <a:t>Version 2 was much different and this time it did not require the user to require each separate number of the ISBN. It was also able to validate the type of input entered and it gave out errors when they were found.</a:t>
            </a:r>
          </a:p>
          <a:p>
            <a:pPr marL="114300" indent="0">
              <a:buNone/>
            </a:pPr>
            <a:r>
              <a:rPr lang="en-GB" dirty="0" smtClean="0"/>
              <a:t>Version 3:</a:t>
            </a:r>
          </a:p>
          <a:p>
            <a:r>
              <a:rPr lang="en-GB" dirty="0" smtClean="0"/>
              <a:t>Although the code was able to have a validation method, it was still a problems with version 2. The code version 3 fixed many issues and I did not find any errors</a:t>
            </a:r>
            <a:endParaRPr lang="en-GB" dirty="0"/>
          </a:p>
        </p:txBody>
      </p:sp>
      <p:pic>
        <p:nvPicPr>
          <p:cNvPr id="3"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82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244408" cy="1143000"/>
          </a:xfrm>
        </p:spPr>
        <p:txBody>
          <a:bodyPr>
            <a:normAutofit/>
          </a:bodyPr>
          <a:lstStyle/>
          <a:p>
            <a:r>
              <a:rPr lang="en-GB" dirty="0" smtClean="0"/>
              <a:t>The code development version 1</a:t>
            </a:r>
            <a:endParaRPr lang="en-GB" dirty="0"/>
          </a:p>
        </p:txBody>
      </p:sp>
      <p:sp>
        <p:nvSpPr>
          <p:cNvPr id="3" name="Content Placeholder 2"/>
          <p:cNvSpPr>
            <a:spLocks noGrp="1"/>
          </p:cNvSpPr>
          <p:nvPr>
            <p:ph idx="1"/>
          </p:nvPr>
        </p:nvSpPr>
        <p:spPr/>
        <p:txBody>
          <a:bodyPr>
            <a:normAutofit/>
          </a:bodyPr>
          <a:lstStyle/>
          <a:p>
            <a:r>
              <a:rPr lang="en-GB" dirty="0" smtClean="0"/>
              <a:t>The first thing that seemed simple was having each ISBN number inputted separately by the user.</a:t>
            </a:r>
          </a:p>
          <a:p>
            <a:r>
              <a:rPr lang="en-GB" dirty="0" smtClean="0"/>
              <a:t>The reason for entering each number separately by the user is because the code would do each input multiplied by a fixed number e.g. </a:t>
            </a:r>
          </a:p>
          <a:p>
            <a:pPr lvl="1"/>
            <a:r>
              <a:rPr lang="en-GB" dirty="0" smtClean="0"/>
              <a:t>Input 1 = 2</a:t>
            </a:r>
          </a:p>
          <a:p>
            <a:pPr lvl="1"/>
            <a:r>
              <a:rPr lang="en-GB" dirty="0" smtClean="0"/>
              <a:t>Do Input1*11</a:t>
            </a:r>
          </a:p>
          <a:p>
            <a:endParaRPr lang="en-GB" dirty="0" smtClean="0"/>
          </a:p>
          <a:p>
            <a:r>
              <a:rPr lang="en-GB" dirty="0" smtClean="0"/>
              <a:t>This solution worked well and was able to do its job efficiently</a:t>
            </a:r>
            <a:endParaRPr lang="en-GB" sz="4800" dirty="0"/>
          </a:p>
        </p:txBody>
      </p:sp>
      <p:sp>
        <p:nvSpPr>
          <p:cNvPr id="7" name="Slide Number Placeholder 6"/>
          <p:cNvSpPr>
            <a:spLocks noGrp="1"/>
          </p:cNvSpPr>
          <p:nvPr>
            <p:ph type="sldNum" sz="quarter" idx="12"/>
          </p:nvPr>
        </p:nvSpPr>
        <p:spPr/>
        <p:txBody>
          <a:bodyPr/>
          <a:lstStyle/>
          <a:p>
            <a:fld id="{20D5AB4D-E8C0-49CC-BD5B-A5DEBD9904AC}" type="slidenum">
              <a:rPr lang="en-GB" smtClean="0"/>
              <a:t>12</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405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 Version 1 step 1</a:t>
            </a:r>
            <a:endParaRPr lang="en-GB" dirty="0"/>
          </a:p>
        </p:txBody>
      </p:sp>
      <p:sp>
        <p:nvSpPr>
          <p:cNvPr id="9" name="Slide Number Placeholder 8"/>
          <p:cNvSpPr>
            <a:spLocks noGrp="1"/>
          </p:cNvSpPr>
          <p:nvPr>
            <p:ph type="sldNum" sz="quarter" idx="12"/>
          </p:nvPr>
        </p:nvSpPr>
        <p:spPr/>
        <p:txBody>
          <a:bodyPr/>
          <a:lstStyle/>
          <a:p>
            <a:fld id="{20D5AB4D-E8C0-49CC-BD5B-A5DEBD9904AC}" type="slidenum">
              <a:rPr lang="en-GB" smtClean="0"/>
              <a:t>13</a:t>
            </a:fld>
            <a:endParaRPr lang="en-GB"/>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 b="49567"/>
          <a:stretch/>
        </p:blipFill>
        <p:spPr bwMode="auto">
          <a:xfrm>
            <a:off x="522734" y="1628203"/>
            <a:ext cx="7810500" cy="243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Callout 1 (Border and Accent Bar) 3"/>
          <p:cNvSpPr/>
          <p:nvPr/>
        </p:nvSpPr>
        <p:spPr>
          <a:xfrm>
            <a:off x="5389476" y="1887451"/>
            <a:ext cx="1800200" cy="1224136"/>
          </a:xfrm>
          <a:prstGeom prst="accentBorderCallout1">
            <a:avLst>
              <a:gd name="adj1" fmla="val 43278"/>
              <a:gd name="adj2" fmla="val -5950"/>
              <a:gd name="adj3" fmla="val 66789"/>
              <a:gd name="adj4" fmla="val -7320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Make the user enter the 10 numbers</a:t>
            </a:r>
            <a:endParaRPr lang="en-GB" dirty="0"/>
          </a:p>
        </p:txBody>
      </p:sp>
      <p:sp>
        <p:nvSpPr>
          <p:cNvPr id="7" name="Line Callout 1 (Border and Accent Bar) 6"/>
          <p:cNvSpPr/>
          <p:nvPr/>
        </p:nvSpPr>
        <p:spPr>
          <a:xfrm>
            <a:off x="4427984" y="3924400"/>
            <a:ext cx="2177058" cy="1368152"/>
          </a:xfrm>
          <a:prstGeom prst="accentBorderCallout1">
            <a:avLst>
              <a:gd name="adj1" fmla="val 43278"/>
              <a:gd name="adj2" fmla="val -5950"/>
              <a:gd name="adj3" fmla="val -8204"/>
              <a:gd name="adj4" fmla="val -12280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Make sure it is a integer, so it can only accept whole numbers</a:t>
            </a:r>
            <a:endParaRPr lang="en-GB" dirty="0"/>
          </a:p>
        </p:txBody>
      </p:sp>
      <p:pic>
        <p:nvPicPr>
          <p:cNvPr id="10"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128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 Step 2</a:t>
            </a:r>
            <a:endParaRPr lang="en-GB" dirty="0"/>
          </a:p>
        </p:txBody>
      </p:sp>
      <p:sp>
        <p:nvSpPr>
          <p:cNvPr id="8" name="Slide Number Placeholder 7"/>
          <p:cNvSpPr>
            <a:spLocks noGrp="1"/>
          </p:cNvSpPr>
          <p:nvPr>
            <p:ph type="sldNum" sz="quarter" idx="12"/>
          </p:nvPr>
        </p:nvSpPr>
        <p:spPr/>
        <p:txBody>
          <a:bodyPr/>
          <a:lstStyle/>
          <a:p>
            <a:fld id="{20D5AB4D-E8C0-49CC-BD5B-A5DEBD9904AC}" type="slidenum">
              <a:rPr lang="en-GB" smtClean="0"/>
              <a:t>14</a:t>
            </a:fld>
            <a:endParaRPr lang="en-GB"/>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8370"/>
          <a:stretch/>
        </p:blipFill>
        <p:spPr bwMode="auto">
          <a:xfrm>
            <a:off x="467544" y="1875552"/>
            <a:ext cx="7810500" cy="297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Border and Accent Bar) 4"/>
          <p:cNvSpPr/>
          <p:nvPr/>
        </p:nvSpPr>
        <p:spPr>
          <a:xfrm>
            <a:off x="4536567" y="2452834"/>
            <a:ext cx="2664296" cy="1763776"/>
          </a:xfrm>
          <a:prstGeom prst="accentBorderCallout1">
            <a:avLst>
              <a:gd name="adj1" fmla="val 43278"/>
              <a:gd name="adj2" fmla="val -5950"/>
              <a:gd name="adj3" fmla="val 107675"/>
              <a:gd name="adj4" fmla="val -6650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smtClean="0"/>
              <a:t>Call the variables total and total 2.</a:t>
            </a:r>
          </a:p>
          <a:p>
            <a:pPr algn="ctr"/>
            <a:r>
              <a:rPr lang="en-GB" dirty="0" smtClean="0"/>
              <a:t>Total 1 for the multiplication and total 2 for adding all the sums together</a:t>
            </a:r>
          </a:p>
        </p:txBody>
      </p:sp>
      <p:pic>
        <p:nvPicPr>
          <p:cNvPr id="9"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04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 Step 3</a:t>
            </a:r>
            <a:endParaRPr lang="en-GB" dirty="0"/>
          </a:p>
        </p:txBody>
      </p:sp>
      <p:sp>
        <p:nvSpPr>
          <p:cNvPr id="9" name="Slide Number Placeholder 8"/>
          <p:cNvSpPr>
            <a:spLocks noGrp="1"/>
          </p:cNvSpPr>
          <p:nvPr>
            <p:ph type="sldNum" sz="quarter" idx="12"/>
          </p:nvPr>
        </p:nvSpPr>
        <p:spPr/>
        <p:txBody>
          <a:bodyPr/>
          <a:lstStyle/>
          <a:p>
            <a:fld id="{20D5AB4D-E8C0-49CC-BD5B-A5DEBD9904AC}" type="slidenum">
              <a:rPr lang="en-GB" smtClean="0"/>
              <a:t>15</a:t>
            </a:fld>
            <a:endParaRPr lang="en-GB"/>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69" y="1772816"/>
            <a:ext cx="78105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Border and Accent Bar) 4"/>
          <p:cNvSpPr/>
          <p:nvPr/>
        </p:nvSpPr>
        <p:spPr>
          <a:xfrm>
            <a:off x="5364088" y="2185432"/>
            <a:ext cx="2271110" cy="1529620"/>
          </a:xfrm>
          <a:prstGeom prst="accentBorderCallout1">
            <a:avLst>
              <a:gd name="adj1" fmla="val 43278"/>
              <a:gd name="adj2" fmla="val -5950"/>
              <a:gd name="adj3" fmla="val 170113"/>
              <a:gd name="adj4" fmla="val -458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Integrate the variables into the main code.</a:t>
            </a:r>
          </a:p>
        </p:txBody>
      </p:sp>
      <p:sp>
        <p:nvSpPr>
          <p:cNvPr id="6" name="Line Callout 1 (Border and Accent Bar) 5"/>
          <p:cNvSpPr/>
          <p:nvPr/>
        </p:nvSpPr>
        <p:spPr>
          <a:xfrm>
            <a:off x="6302481" y="4681353"/>
            <a:ext cx="1983078" cy="1079222"/>
          </a:xfrm>
          <a:prstGeom prst="accentBorderCallout1">
            <a:avLst>
              <a:gd name="adj1" fmla="val 43278"/>
              <a:gd name="adj2" fmla="val -5950"/>
              <a:gd name="adj3" fmla="val 48398"/>
              <a:gd name="adj4" fmla="val -21943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The ‘%’ calculates the remainder of the sum total2/11</a:t>
            </a:r>
          </a:p>
        </p:txBody>
      </p:sp>
      <p:pic>
        <p:nvPicPr>
          <p:cNvPr id="10"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850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 Step 4</a:t>
            </a:r>
            <a:endParaRPr lang="en-GB" dirty="0"/>
          </a:p>
        </p:txBody>
      </p:sp>
      <p:sp>
        <p:nvSpPr>
          <p:cNvPr id="9" name="Slide Number Placeholder 8"/>
          <p:cNvSpPr>
            <a:spLocks noGrp="1"/>
          </p:cNvSpPr>
          <p:nvPr>
            <p:ph type="sldNum" sz="quarter" idx="12"/>
          </p:nvPr>
        </p:nvSpPr>
        <p:spPr/>
        <p:txBody>
          <a:bodyPr/>
          <a:lstStyle/>
          <a:p>
            <a:fld id="{20D5AB4D-E8C0-49CC-BD5B-A5DEBD9904AC}" type="slidenum">
              <a:rPr lang="en-GB" smtClean="0"/>
              <a:t>16</a:t>
            </a:fld>
            <a:endParaRPr lang="en-GB"/>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75" y="1700808"/>
            <a:ext cx="7886068" cy="489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Callout 1 (Border and Accent Bar) 6"/>
          <p:cNvSpPr/>
          <p:nvPr/>
        </p:nvSpPr>
        <p:spPr>
          <a:xfrm>
            <a:off x="6143915" y="3660289"/>
            <a:ext cx="2369928" cy="1152128"/>
          </a:xfrm>
          <a:prstGeom prst="accentBorderCallout1">
            <a:avLst>
              <a:gd name="adj1" fmla="val 43278"/>
              <a:gd name="adj2" fmla="val -5950"/>
              <a:gd name="adj3" fmla="val -6370"/>
              <a:gd name="adj4" fmla="val -726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I needed to have an error message or loop if this happened</a:t>
            </a:r>
          </a:p>
        </p:txBody>
      </p:sp>
      <p:sp>
        <p:nvSpPr>
          <p:cNvPr id="6" name="Line Callout 1 (Border and Accent Bar) 5"/>
          <p:cNvSpPr/>
          <p:nvPr/>
        </p:nvSpPr>
        <p:spPr>
          <a:xfrm>
            <a:off x="6143915" y="5041794"/>
            <a:ext cx="2369928" cy="1152128"/>
          </a:xfrm>
          <a:prstGeom prst="accentBorderCallout1">
            <a:avLst>
              <a:gd name="adj1" fmla="val 43278"/>
              <a:gd name="adj2" fmla="val -5950"/>
              <a:gd name="adj3" fmla="val 109332"/>
              <a:gd name="adj4" fmla="val -15305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Overall, the code did give the ISBN number, but it needed to be simpler</a:t>
            </a:r>
          </a:p>
        </p:txBody>
      </p:sp>
      <p:pic>
        <p:nvPicPr>
          <p:cNvPr id="10"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226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The code version 1 feedback</a:t>
            </a:r>
            <a:endParaRPr lang="en-GB" sz="4400" dirty="0"/>
          </a:p>
        </p:txBody>
      </p:sp>
      <p:sp>
        <p:nvSpPr>
          <p:cNvPr id="3" name="Content Placeholder 2"/>
          <p:cNvSpPr>
            <a:spLocks noGrp="1"/>
          </p:cNvSpPr>
          <p:nvPr>
            <p:ph idx="1"/>
          </p:nvPr>
        </p:nvSpPr>
        <p:spPr/>
        <p:txBody>
          <a:bodyPr>
            <a:normAutofit/>
          </a:bodyPr>
          <a:lstStyle/>
          <a:p>
            <a:r>
              <a:rPr lang="en-GB" dirty="0" smtClean="0"/>
              <a:t>There were many unnecessary variables that were not needed in my first code</a:t>
            </a:r>
          </a:p>
          <a:p>
            <a:r>
              <a:rPr lang="en-GB" dirty="0" smtClean="0"/>
              <a:t>The code needed to be able to count the length of the numbers inputted</a:t>
            </a:r>
          </a:p>
          <a:p>
            <a:r>
              <a:rPr lang="en-GB" dirty="0" smtClean="0"/>
              <a:t>It also needs to put the input into a list using the list function to simplify how the code worked.</a:t>
            </a:r>
          </a:p>
          <a:p>
            <a:r>
              <a:rPr lang="en-GB" dirty="0" smtClean="0"/>
              <a:t>This made it easy for the user to input an ISBN number without having to do an input multiple times   </a:t>
            </a:r>
          </a:p>
          <a:p>
            <a:r>
              <a:rPr lang="en-GB" dirty="0" smtClean="0"/>
              <a:t>It also needed a loop until the program accepted that 10 numbers were entered with no characters</a:t>
            </a:r>
            <a:endParaRPr lang="en-GB" dirty="0"/>
          </a:p>
        </p:txBody>
      </p:sp>
      <p:sp>
        <p:nvSpPr>
          <p:cNvPr id="7" name="Slide Number Placeholder 6"/>
          <p:cNvSpPr>
            <a:spLocks noGrp="1"/>
          </p:cNvSpPr>
          <p:nvPr>
            <p:ph type="sldNum" sz="quarter" idx="12"/>
          </p:nvPr>
        </p:nvSpPr>
        <p:spPr/>
        <p:txBody>
          <a:bodyPr/>
          <a:lstStyle/>
          <a:p>
            <a:fld id="{20D5AB4D-E8C0-49CC-BD5B-A5DEBD9904AC}" type="slidenum">
              <a:rPr lang="en-GB" smtClean="0"/>
              <a:t>17</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1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2</a:t>
            </a:r>
            <a:endParaRPr lang="en-GB" dirty="0"/>
          </a:p>
        </p:txBody>
      </p:sp>
      <p:sp>
        <p:nvSpPr>
          <p:cNvPr id="3" name="Content Placeholder 2"/>
          <p:cNvSpPr>
            <a:spLocks noGrp="1"/>
          </p:cNvSpPr>
          <p:nvPr>
            <p:ph idx="1"/>
          </p:nvPr>
        </p:nvSpPr>
        <p:spPr/>
        <p:txBody>
          <a:bodyPr>
            <a:normAutofit/>
          </a:bodyPr>
          <a:lstStyle/>
          <a:p>
            <a:r>
              <a:rPr lang="en-GB" sz="2800" dirty="0" smtClean="0"/>
              <a:t>The code here was finally able to have a validation check, it was much more shorter and efficient and followed all the feedback I was given </a:t>
            </a:r>
          </a:p>
          <a:p>
            <a:r>
              <a:rPr lang="en-GB" sz="2800" dirty="0" smtClean="0"/>
              <a:t>It was able to tell the difference between a character and a number </a:t>
            </a:r>
          </a:p>
          <a:p>
            <a:r>
              <a:rPr lang="en-GB" sz="2800" dirty="0" smtClean="0"/>
              <a:t>My new code was also able to count the length of the code while knowing when an input length is not equal to 10.</a:t>
            </a:r>
          </a:p>
        </p:txBody>
      </p:sp>
      <p:sp>
        <p:nvSpPr>
          <p:cNvPr id="5" name="Slide Number Placeholder 4"/>
          <p:cNvSpPr>
            <a:spLocks noGrp="1"/>
          </p:cNvSpPr>
          <p:nvPr>
            <p:ph type="sldNum" sz="quarter" idx="12"/>
          </p:nvPr>
        </p:nvSpPr>
        <p:spPr/>
        <p:txBody>
          <a:bodyPr/>
          <a:lstStyle/>
          <a:p>
            <a:fld id="{20D5AB4D-E8C0-49CC-BD5B-A5DEBD9904AC}" type="slidenum">
              <a:rPr lang="en-GB" smtClean="0"/>
              <a:t>18</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510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72754"/>
          <a:stretch/>
        </p:blipFill>
        <p:spPr bwMode="auto">
          <a:xfrm>
            <a:off x="1346596" y="1700808"/>
            <a:ext cx="6448425" cy="172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smtClean="0"/>
              <a:t>The code version 2</a:t>
            </a:r>
            <a:endParaRPr lang="en-GB" dirty="0"/>
          </a:p>
        </p:txBody>
      </p:sp>
      <p:sp>
        <p:nvSpPr>
          <p:cNvPr id="10" name="Slide Number Placeholder 9"/>
          <p:cNvSpPr>
            <a:spLocks noGrp="1"/>
          </p:cNvSpPr>
          <p:nvPr>
            <p:ph type="sldNum" sz="quarter" idx="12"/>
          </p:nvPr>
        </p:nvSpPr>
        <p:spPr/>
        <p:txBody>
          <a:bodyPr/>
          <a:lstStyle/>
          <a:p>
            <a:fld id="{20D5AB4D-E8C0-49CC-BD5B-A5DEBD9904AC}" type="slidenum">
              <a:rPr lang="en-GB" smtClean="0"/>
              <a:t>19</a:t>
            </a:fld>
            <a:endParaRPr lang="en-GB"/>
          </a:p>
        </p:txBody>
      </p:sp>
      <p:sp>
        <p:nvSpPr>
          <p:cNvPr id="5" name="Line Callout 1 (Border and Accent Bar) 4"/>
          <p:cNvSpPr/>
          <p:nvPr/>
        </p:nvSpPr>
        <p:spPr>
          <a:xfrm>
            <a:off x="323528" y="4077072"/>
            <a:ext cx="2664296" cy="1763776"/>
          </a:xfrm>
          <a:prstGeom prst="accentBorderCallout1">
            <a:avLst>
              <a:gd name="adj1" fmla="val 39575"/>
              <a:gd name="adj2" fmla="val 102732"/>
              <a:gd name="adj3" fmla="val -75374"/>
              <a:gd name="adj4" fmla="val 6882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Use the ‘</a:t>
            </a:r>
            <a:r>
              <a:rPr lang="en-GB" dirty="0" err="1" smtClean="0"/>
              <a:t>len</a:t>
            </a:r>
            <a:r>
              <a:rPr lang="en-GB" dirty="0" smtClean="0"/>
              <a:t>’ function to verify the length of characters entered, and if not equal to 10, give error</a:t>
            </a:r>
          </a:p>
        </p:txBody>
      </p:sp>
      <p:sp>
        <p:nvSpPr>
          <p:cNvPr id="6" name="Line Callout 1 (Border and Accent Bar) 5"/>
          <p:cNvSpPr/>
          <p:nvPr/>
        </p:nvSpPr>
        <p:spPr>
          <a:xfrm>
            <a:off x="6459868" y="4074716"/>
            <a:ext cx="2664296" cy="1763776"/>
          </a:xfrm>
          <a:prstGeom prst="accentBorderCallout1">
            <a:avLst>
              <a:gd name="adj1" fmla="val 43278"/>
              <a:gd name="adj2" fmla="val -5950"/>
              <a:gd name="adj3" fmla="val -73620"/>
              <a:gd name="adj4" fmla="val -2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If the input also has no digits, then give an error</a:t>
            </a:r>
          </a:p>
        </p:txBody>
      </p:sp>
      <p:sp>
        <p:nvSpPr>
          <p:cNvPr id="8" name="Line Callout 1 (Border and Accent Bar) 7"/>
          <p:cNvSpPr/>
          <p:nvPr/>
        </p:nvSpPr>
        <p:spPr>
          <a:xfrm>
            <a:off x="3419872" y="4074716"/>
            <a:ext cx="2664296" cy="1763776"/>
          </a:xfrm>
          <a:prstGeom prst="accentBorderCallout1">
            <a:avLst>
              <a:gd name="adj1" fmla="val 43278"/>
              <a:gd name="adj2" fmla="val -5950"/>
              <a:gd name="adj3" fmla="val -77352"/>
              <a:gd name="adj4" fmla="val -539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If the input has characters, then give the error</a:t>
            </a:r>
          </a:p>
        </p:txBody>
      </p:sp>
      <p:pic>
        <p:nvPicPr>
          <p:cNvPr id="9"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340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idx="1"/>
          </p:nvPr>
        </p:nvSpPr>
        <p:spPr/>
        <p:txBody>
          <a:bodyPr/>
          <a:lstStyle/>
          <a:p>
            <a:endParaRPr lang="en-GB"/>
          </a:p>
        </p:txBody>
      </p:sp>
      <p:sp>
        <p:nvSpPr>
          <p:cNvPr id="5" name="Slide Number Placeholder 4"/>
          <p:cNvSpPr>
            <a:spLocks noGrp="1"/>
          </p:cNvSpPr>
          <p:nvPr>
            <p:ph type="sldNum" sz="quarter" idx="12"/>
          </p:nvPr>
        </p:nvSpPr>
        <p:spPr/>
        <p:txBody>
          <a:bodyPr/>
          <a:lstStyle/>
          <a:p>
            <a:fld id="{20D5AB4D-E8C0-49CC-BD5B-A5DEBD9904AC}" type="slidenum">
              <a:rPr lang="en-GB" smtClean="0"/>
              <a:t>2</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017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2</a:t>
            </a:r>
            <a:endParaRPr lang="en-GB" dirty="0"/>
          </a:p>
        </p:txBody>
      </p:sp>
      <p:sp>
        <p:nvSpPr>
          <p:cNvPr id="9" name="Slide Number Placeholder 8"/>
          <p:cNvSpPr>
            <a:spLocks noGrp="1"/>
          </p:cNvSpPr>
          <p:nvPr>
            <p:ph type="sldNum" sz="quarter" idx="12"/>
          </p:nvPr>
        </p:nvSpPr>
        <p:spPr/>
        <p:txBody>
          <a:bodyPr/>
          <a:lstStyle/>
          <a:p>
            <a:fld id="{20D5AB4D-E8C0-49CC-BD5B-A5DEBD9904AC}" type="slidenum">
              <a:rPr lang="en-GB" smtClean="0"/>
              <a:t>20</a:t>
            </a:fld>
            <a:endParaRPr lang="en-GB"/>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2987"/>
          <a:stretch/>
        </p:blipFill>
        <p:spPr bwMode="auto">
          <a:xfrm>
            <a:off x="1221387" y="1781047"/>
            <a:ext cx="6448425"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Callout 1 (Border and Accent Bar) 3"/>
          <p:cNvSpPr/>
          <p:nvPr/>
        </p:nvSpPr>
        <p:spPr>
          <a:xfrm>
            <a:off x="4974895" y="3265954"/>
            <a:ext cx="2664296" cy="1763776"/>
          </a:xfrm>
          <a:prstGeom prst="accentBorderCallout1">
            <a:avLst>
              <a:gd name="adj1" fmla="val 43278"/>
              <a:gd name="adj2" fmla="val -5950"/>
              <a:gd name="adj3" fmla="val 56301"/>
              <a:gd name="adj4" fmla="val -6483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Using the list function, it allows the program to separate each number inputted and multiplies it by a fixed number</a:t>
            </a:r>
          </a:p>
        </p:txBody>
      </p:sp>
      <p:sp>
        <p:nvSpPr>
          <p:cNvPr id="5" name="Line Callout 1 (Border and Accent Bar) 4"/>
          <p:cNvSpPr/>
          <p:nvPr/>
        </p:nvSpPr>
        <p:spPr>
          <a:xfrm>
            <a:off x="4991073" y="5136868"/>
            <a:ext cx="2664296" cy="720080"/>
          </a:xfrm>
          <a:prstGeom prst="accentBorderCallout1">
            <a:avLst>
              <a:gd name="adj1" fmla="val 43278"/>
              <a:gd name="adj2" fmla="val -5950"/>
              <a:gd name="adj3" fmla="val -180841"/>
              <a:gd name="adj4" fmla="val -8075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Starts from 0 because the list function does</a:t>
            </a:r>
          </a:p>
        </p:txBody>
      </p:sp>
      <p:pic>
        <p:nvPicPr>
          <p:cNvPr id="8"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999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2</a:t>
            </a:r>
            <a:endParaRPr lang="en-GB" dirty="0"/>
          </a:p>
        </p:txBody>
      </p:sp>
      <p:sp>
        <p:nvSpPr>
          <p:cNvPr id="11" name="Slide Number Placeholder 10"/>
          <p:cNvSpPr>
            <a:spLocks noGrp="1"/>
          </p:cNvSpPr>
          <p:nvPr>
            <p:ph type="sldNum" sz="quarter" idx="12"/>
          </p:nvPr>
        </p:nvSpPr>
        <p:spPr/>
        <p:txBody>
          <a:bodyPr/>
          <a:lstStyle/>
          <a:p>
            <a:fld id="{20D5AB4D-E8C0-49CC-BD5B-A5DEBD9904AC}" type="slidenum">
              <a:rPr lang="en-GB" smtClean="0"/>
              <a:t>21</a:t>
            </a:fld>
            <a:endParaRPr lang="en-GB"/>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6579"/>
          <a:stretch/>
        </p:blipFill>
        <p:spPr bwMode="auto">
          <a:xfrm>
            <a:off x="1363935" y="1700808"/>
            <a:ext cx="6448425"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Callout 1 (Border and Accent Bar) 6"/>
          <p:cNvSpPr/>
          <p:nvPr/>
        </p:nvSpPr>
        <p:spPr>
          <a:xfrm>
            <a:off x="5148064" y="3501008"/>
            <a:ext cx="2664296" cy="1763776"/>
          </a:xfrm>
          <a:prstGeom prst="accentBorderCallout1">
            <a:avLst>
              <a:gd name="adj1" fmla="val 43278"/>
              <a:gd name="adj2" fmla="val -5950"/>
              <a:gd name="adj3" fmla="val 111267"/>
              <a:gd name="adj4" fmla="val -11652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The variable ‘addition’ adds the multiplication sums together</a:t>
            </a:r>
          </a:p>
        </p:txBody>
      </p:sp>
      <p:pic>
        <p:nvPicPr>
          <p:cNvPr id="9"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625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20D5AB4D-E8C0-49CC-BD5B-A5DEBD9904AC}" type="slidenum">
              <a:rPr lang="en-GB" smtClean="0"/>
              <a:t>22</a:t>
            </a:fld>
            <a:endParaRPr lang="en-GB"/>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3521"/>
            <a:ext cx="6448425" cy="63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Border and Accent Bar) 4"/>
          <p:cNvSpPr/>
          <p:nvPr/>
        </p:nvSpPr>
        <p:spPr>
          <a:xfrm>
            <a:off x="5004048" y="1916832"/>
            <a:ext cx="2664296" cy="1763776"/>
          </a:xfrm>
          <a:prstGeom prst="accentBorderCallout1">
            <a:avLst>
              <a:gd name="adj1" fmla="val 43278"/>
              <a:gd name="adj2" fmla="val -5950"/>
              <a:gd name="adj3" fmla="val 133753"/>
              <a:gd name="adj4" fmla="val -8633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The ‘%’ finds the remainder of the sum of all the numbers multiplied by 11</a:t>
            </a:r>
            <a:endParaRPr lang="en-GB" dirty="0"/>
          </a:p>
        </p:txBody>
      </p:sp>
      <p:sp>
        <p:nvSpPr>
          <p:cNvPr id="6" name="Line Callout 1 (Border and Accent Bar) 5"/>
          <p:cNvSpPr/>
          <p:nvPr/>
        </p:nvSpPr>
        <p:spPr>
          <a:xfrm>
            <a:off x="5004048" y="4179824"/>
            <a:ext cx="2664296" cy="799098"/>
          </a:xfrm>
          <a:prstGeom prst="accentBorderCallout1">
            <a:avLst>
              <a:gd name="adj1" fmla="val 43278"/>
              <a:gd name="adj2" fmla="val -5950"/>
              <a:gd name="adj3" fmla="val 50054"/>
              <a:gd name="adj4" fmla="val -8303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If the check digit turns out to be 10, then make the check digit X</a:t>
            </a:r>
            <a:endParaRPr lang="en-GB" dirty="0"/>
          </a:p>
        </p:txBody>
      </p:sp>
      <p:sp>
        <p:nvSpPr>
          <p:cNvPr id="7" name="Line Callout 1 (Border and Accent Bar) 6"/>
          <p:cNvSpPr/>
          <p:nvPr/>
        </p:nvSpPr>
        <p:spPr>
          <a:xfrm>
            <a:off x="5004048" y="5281282"/>
            <a:ext cx="3096344" cy="884022"/>
          </a:xfrm>
          <a:prstGeom prst="accentBorderCallout1">
            <a:avLst>
              <a:gd name="adj1" fmla="val 43278"/>
              <a:gd name="adj2" fmla="val -5950"/>
              <a:gd name="adj3" fmla="val 27007"/>
              <a:gd name="adj4" fmla="val -3255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Adds the ISBN number inputted and check digit together</a:t>
            </a:r>
            <a:endParaRPr lang="en-GB" dirty="0"/>
          </a:p>
        </p:txBody>
      </p:sp>
      <p:pic>
        <p:nvPicPr>
          <p:cNvPr id="10"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488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The code version 2 feedback</a:t>
            </a:r>
            <a:endParaRPr lang="en-GB" dirty="0"/>
          </a:p>
        </p:txBody>
      </p:sp>
      <p:sp>
        <p:nvSpPr>
          <p:cNvPr id="3" name="Content Placeholder 2"/>
          <p:cNvSpPr>
            <a:spLocks noGrp="1"/>
          </p:cNvSpPr>
          <p:nvPr>
            <p:ph idx="1"/>
          </p:nvPr>
        </p:nvSpPr>
        <p:spPr/>
        <p:txBody>
          <a:bodyPr/>
          <a:lstStyle/>
          <a:p>
            <a:r>
              <a:rPr lang="en-GB" sz="2400" dirty="0" smtClean="0"/>
              <a:t>The code was good simple. It was able to handle inputs and get an ISBN number</a:t>
            </a:r>
          </a:p>
          <a:p>
            <a:r>
              <a:rPr lang="en-GB" sz="2400" dirty="0" smtClean="0"/>
              <a:t>However there were problems with the code and it was not able to validate each input made correctly. Here is an example:</a:t>
            </a:r>
          </a:p>
          <a:p>
            <a:endParaRPr lang="en-GB" dirty="0"/>
          </a:p>
        </p:txBody>
      </p:sp>
      <p:sp>
        <p:nvSpPr>
          <p:cNvPr id="5" name="Slide Number Placeholder 4"/>
          <p:cNvSpPr>
            <a:spLocks noGrp="1"/>
          </p:cNvSpPr>
          <p:nvPr>
            <p:ph type="sldNum" sz="quarter" idx="12"/>
          </p:nvPr>
        </p:nvSpPr>
        <p:spPr/>
        <p:txBody>
          <a:bodyPr/>
          <a:lstStyle/>
          <a:p>
            <a:fld id="{20D5AB4D-E8C0-49CC-BD5B-A5DEBD9904AC}" type="slidenum">
              <a:rPr lang="en-GB" smtClean="0"/>
              <a:t>23</a:t>
            </a:fld>
            <a:endParaRPr lang="en-GB"/>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723" y="3658800"/>
            <a:ext cx="6192688" cy="26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3527" y="3717032"/>
            <a:ext cx="2234195" cy="2585323"/>
          </a:xfrm>
          <a:prstGeom prst="rect">
            <a:avLst/>
          </a:prstGeom>
          <a:noFill/>
        </p:spPr>
        <p:txBody>
          <a:bodyPr wrap="square" rtlCol="0">
            <a:spAutoFit/>
          </a:bodyPr>
          <a:lstStyle/>
          <a:p>
            <a:r>
              <a:rPr lang="en-GB" dirty="0" smtClean="0"/>
              <a:t>The code here could tell that there was a problem with the input however when a correct amount of numbers were entered, the code didn’t recognize it</a:t>
            </a:r>
            <a:endParaRPr lang="en-GB" dirty="0"/>
          </a:p>
        </p:txBody>
      </p:sp>
    </p:spTree>
    <p:extLst>
      <p:ext uri="{BB962C8B-B14F-4D97-AF65-F5344CB8AC3E}">
        <p14:creationId xmlns:p14="http://schemas.microsoft.com/office/powerpoint/2010/main" val="3683791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99392"/>
            <a:ext cx="7429499" cy="1478570"/>
          </a:xfrm>
        </p:spPr>
        <p:txBody>
          <a:bodyPr/>
          <a:lstStyle/>
          <a:p>
            <a:r>
              <a:rPr lang="en-GB" dirty="0" smtClean="0"/>
              <a:t>The final code version 3</a:t>
            </a:r>
            <a:endParaRPr lang="en-GB" dirty="0"/>
          </a:p>
        </p:txBody>
      </p:sp>
      <p:sp>
        <p:nvSpPr>
          <p:cNvPr id="3" name="Content Placeholder 2"/>
          <p:cNvSpPr>
            <a:spLocks noGrp="1"/>
          </p:cNvSpPr>
          <p:nvPr>
            <p:ph idx="1"/>
          </p:nvPr>
        </p:nvSpPr>
        <p:spPr/>
        <p:txBody>
          <a:bodyPr>
            <a:normAutofit/>
          </a:bodyPr>
          <a:lstStyle/>
          <a:p>
            <a:r>
              <a:rPr lang="en-GB" sz="2000" dirty="0" smtClean="0"/>
              <a:t>The final code can be found on the next slide</a:t>
            </a:r>
          </a:p>
          <a:p>
            <a:r>
              <a:rPr lang="en-GB" sz="2000" dirty="0" smtClean="0"/>
              <a:t>It gives out different errors to different inputs entered. This can be seen in the test plan and its evidence</a:t>
            </a:r>
          </a:p>
          <a:p>
            <a:r>
              <a:rPr lang="en-GB" sz="2000" dirty="0" smtClean="0"/>
              <a:t>Although the code is much longer, it fixed the problem that I had with the previous version, here is the evidence:</a:t>
            </a:r>
          </a:p>
          <a:p>
            <a:endParaRPr lang="en-GB" sz="2000" dirty="0"/>
          </a:p>
        </p:txBody>
      </p:sp>
      <p:sp>
        <p:nvSpPr>
          <p:cNvPr id="5" name="Slide Number Placeholder 4"/>
          <p:cNvSpPr>
            <a:spLocks noGrp="1"/>
          </p:cNvSpPr>
          <p:nvPr>
            <p:ph type="sldNum" sz="quarter" idx="12"/>
          </p:nvPr>
        </p:nvSpPr>
        <p:spPr/>
        <p:txBody>
          <a:bodyPr/>
          <a:lstStyle/>
          <a:p>
            <a:fld id="{20D5AB4D-E8C0-49CC-BD5B-A5DEBD9904AC}" type="slidenum">
              <a:rPr lang="en-GB" smtClean="0"/>
              <a:t>24</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539" y="3678881"/>
            <a:ext cx="64484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77530" y="3829644"/>
            <a:ext cx="2059961" cy="2308324"/>
          </a:xfrm>
          <a:prstGeom prst="rect">
            <a:avLst/>
          </a:prstGeom>
          <a:noFill/>
        </p:spPr>
        <p:txBody>
          <a:bodyPr wrap="square" rtlCol="0">
            <a:spAutoFit/>
          </a:bodyPr>
          <a:lstStyle/>
          <a:p>
            <a:r>
              <a:rPr lang="en-GB" dirty="0" smtClean="0"/>
              <a:t>The code was finally able to tell when an input was valid or invalid and it also gave a message when the input was accepted.</a:t>
            </a:r>
            <a:endParaRPr lang="en-GB" dirty="0"/>
          </a:p>
        </p:txBody>
      </p:sp>
    </p:spTree>
    <p:extLst>
      <p:ext uri="{BB962C8B-B14F-4D97-AF65-F5344CB8AC3E}">
        <p14:creationId xmlns:p14="http://schemas.microsoft.com/office/powerpoint/2010/main" val="348784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6209928"/>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D7C4E642-0128-4EFA-9112-64C04C2D6C5B}" type="datetime2">
              <a:rPr lang="en-GB" smtClean="0"/>
              <a:t>Thursday, 27 November 2014</a:t>
            </a:fld>
            <a:endParaRPr lang="en-GB"/>
          </a:p>
        </p:txBody>
      </p:sp>
      <p:sp>
        <p:nvSpPr>
          <p:cNvPr id="5" name="Slide Number Placeholder 4"/>
          <p:cNvSpPr>
            <a:spLocks noGrp="1"/>
          </p:cNvSpPr>
          <p:nvPr>
            <p:ph type="sldNum" sz="quarter" idx="12"/>
          </p:nvPr>
        </p:nvSpPr>
        <p:spPr/>
        <p:txBody>
          <a:bodyPr/>
          <a:lstStyle/>
          <a:p>
            <a:fld id="{20D5AB4D-E8C0-49CC-BD5B-A5DEBD9904AC}" type="slidenum">
              <a:rPr lang="en-GB" smtClean="0"/>
              <a:t>25</a:t>
            </a:fld>
            <a:endParaRPr lang="en-GB"/>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01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Callout 1 (Border and Accent Bar) 7"/>
          <p:cNvSpPr/>
          <p:nvPr/>
        </p:nvSpPr>
        <p:spPr>
          <a:xfrm>
            <a:off x="6336196" y="404664"/>
            <a:ext cx="2664296" cy="1296144"/>
          </a:xfrm>
          <a:prstGeom prst="accentBorderCallout1">
            <a:avLst>
              <a:gd name="adj1" fmla="val 43278"/>
              <a:gd name="adj2" fmla="val -5950"/>
              <a:gd name="adj3" fmla="val 80675"/>
              <a:gd name="adj4" fmla="val -7939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The final code includes the different condition scenarios and its different error messages</a:t>
            </a:r>
            <a:endParaRPr lang="en-GB" dirty="0"/>
          </a:p>
        </p:txBody>
      </p:sp>
      <p:sp>
        <p:nvSpPr>
          <p:cNvPr id="9" name="Line Callout 1 (Border and Accent Bar) 8"/>
          <p:cNvSpPr/>
          <p:nvPr/>
        </p:nvSpPr>
        <p:spPr>
          <a:xfrm>
            <a:off x="6336196" y="1916832"/>
            <a:ext cx="2664296" cy="1224136"/>
          </a:xfrm>
          <a:prstGeom prst="accentBorderCallout1">
            <a:avLst>
              <a:gd name="adj1" fmla="val 43278"/>
              <a:gd name="adj2" fmla="val -5950"/>
              <a:gd name="adj3" fmla="val 120414"/>
              <a:gd name="adj4" fmla="val -17785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err="1" smtClean="0"/>
              <a:t>ISBN.isdigit</a:t>
            </a:r>
            <a:r>
              <a:rPr lang="en-GB" dirty="0" smtClean="0"/>
              <a:t>()==False</a:t>
            </a:r>
          </a:p>
          <a:p>
            <a:pPr algn="ctr"/>
            <a:r>
              <a:rPr lang="en-GB" dirty="0" smtClean="0"/>
              <a:t>Makes it loop if it is numbers and letters</a:t>
            </a:r>
            <a:endParaRPr lang="en-GB" dirty="0"/>
          </a:p>
        </p:txBody>
      </p:sp>
      <p:sp>
        <p:nvSpPr>
          <p:cNvPr id="10" name="Line Callout 1 (Border and Accent Bar) 9"/>
          <p:cNvSpPr/>
          <p:nvPr/>
        </p:nvSpPr>
        <p:spPr>
          <a:xfrm>
            <a:off x="6336196" y="3356992"/>
            <a:ext cx="2664296" cy="1224136"/>
          </a:xfrm>
          <a:prstGeom prst="accentBorderCallout1">
            <a:avLst>
              <a:gd name="adj1" fmla="val 43278"/>
              <a:gd name="adj2" fmla="val -5950"/>
              <a:gd name="adj3" fmla="val 50163"/>
              <a:gd name="adj4" fmla="val -1006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a verification message saying that the input was accepted.</a:t>
            </a:r>
            <a:endParaRPr lang="en-GB" dirty="0"/>
          </a:p>
        </p:txBody>
      </p:sp>
    </p:spTree>
    <p:extLst>
      <p:ext uri="{BB962C8B-B14F-4D97-AF65-F5344CB8AC3E}">
        <p14:creationId xmlns:p14="http://schemas.microsoft.com/office/powerpoint/2010/main" val="2230733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0"/>
            <a:ext cx="7429499" cy="1478570"/>
          </a:xfrm>
        </p:spPr>
        <p:txBody>
          <a:bodyPr/>
          <a:lstStyle/>
          <a:p>
            <a:r>
              <a:rPr lang="en-GB" dirty="0" smtClean="0"/>
              <a:t>The test plan</a:t>
            </a:r>
            <a:endParaRPr lang="en-GB" dirty="0"/>
          </a:p>
        </p:txBody>
      </p:sp>
      <p:sp>
        <p:nvSpPr>
          <p:cNvPr id="3" name="Content Placeholder 2"/>
          <p:cNvSpPr>
            <a:spLocks noGrp="1"/>
          </p:cNvSpPr>
          <p:nvPr>
            <p:ph idx="1"/>
          </p:nvPr>
        </p:nvSpPr>
        <p:spPr>
          <a:xfrm>
            <a:off x="539552" y="1484784"/>
            <a:ext cx="7429499" cy="4131841"/>
          </a:xfrm>
        </p:spPr>
        <p:txBody>
          <a:bodyPr>
            <a:normAutofit/>
          </a:bodyPr>
          <a:lstStyle/>
          <a:p>
            <a:r>
              <a:rPr lang="en-GB" dirty="0" smtClean="0"/>
              <a:t>I am going to test my code by entering different ISBN numbers these include:</a:t>
            </a:r>
          </a:p>
          <a:p>
            <a:pPr marL="914400" lvl="1" indent="-457200">
              <a:buFont typeface="+mj-lt"/>
              <a:buAutoNum type="arabicPeriod"/>
            </a:pPr>
            <a:r>
              <a:rPr lang="en-GB" dirty="0" smtClean="0"/>
              <a:t>5325672104 should give 5325672104</a:t>
            </a:r>
            <a:r>
              <a:rPr lang="en-GB" dirty="0" smtClean="0">
                <a:solidFill>
                  <a:srgbClr val="FF0000"/>
                </a:solidFill>
              </a:rPr>
              <a:t>4</a:t>
            </a:r>
          </a:p>
          <a:p>
            <a:pPr marL="914400" lvl="1" indent="-457200">
              <a:buFont typeface="+mj-lt"/>
              <a:buAutoNum type="arabicPeriod"/>
            </a:pPr>
            <a:r>
              <a:rPr lang="en-GB" dirty="0" smtClean="0"/>
              <a:t>4353543768 </a:t>
            </a:r>
            <a:r>
              <a:rPr lang="en-GB" dirty="0"/>
              <a:t>should give </a:t>
            </a:r>
            <a:r>
              <a:rPr lang="en-GB" dirty="0" smtClean="0"/>
              <a:t>4353543768</a:t>
            </a:r>
            <a:r>
              <a:rPr lang="en-GB" dirty="0" smtClean="0">
                <a:solidFill>
                  <a:srgbClr val="FF0000"/>
                </a:solidFill>
              </a:rPr>
              <a:t>7</a:t>
            </a:r>
          </a:p>
          <a:p>
            <a:pPr marL="914400" lvl="1" indent="-457200">
              <a:buFont typeface="+mj-lt"/>
              <a:buAutoNum type="arabicPeriod"/>
            </a:pPr>
            <a:r>
              <a:rPr lang="en-GB" dirty="0"/>
              <a:t>8124743719 should give </a:t>
            </a:r>
            <a:r>
              <a:rPr lang="en-GB" dirty="0" smtClean="0"/>
              <a:t>8124743719</a:t>
            </a:r>
            <a:r>
              <a:rPr lang="en-GB" dirty="0" smtClean="0">
                <a:solidFill>
                  <a:srgbClr val="FF0000"/>
                </a:solidFill>
              </a:rPr>
              <a:t>1</a:t>
            </a:r>
            <a:endParaRPr lang="en-GB" dirty="0" smtClean="0"/>
          </a:p>
          <a:p>
            <a:pPr marL="160020" indent="0">
              <a:buNone/>
            </a:pPr>
            <a:endParaRPr lang="en-GB" dirty="0" smtClean="0"/>
          </a:p>
          <a:p>
            <a:r>
              <a:rPr lang="en-GB" dirty="0" smtClean="0"/>
              <a:t>I will also test my code by entering numbers and letters, numbers that are not in the length of 10, and letters only to see how my code will react. </a:t>
            </a:r>
          </a:p>
          <a:p>
            <a:r>
              <a:rPr lang="en-GB" dirty="0" smtClean="0"/>
              <a:t>If there are any problems, then I will annotate the changes I make to my code and its effect.</a:t>
            </a:r>
          </a:p>
        </p:txBody>
      </p:sp>
      <p:sp>
        <p:nvSpPr>
          <p:cNvPr id="8" name="Slide Number Placeholder 7"/>
          <p:cNvSpPr>
            <a:spLocks noGrp="1"/>
          </p:cNvSpPr>
          <p:nvPr>
            <p:ph type="sldNum" sz="quarter" idx="12"/>
          </p:nvPr>
        </p:nvSpPr>
        <p:spPr/>
        <p:txBody>
          <a:bodyPr/>
          <a:lstStyle/>
          <a:p>
            <a:fld id="{20D5AB4D-E8C0-49CC-BD5B-A5DEBD9904AC}" type="slidenum">
              <a:rPr lang="en-GB" smtClean="0"/>
              <a:t>26</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592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7429499" cy="902506"/>
          </a:xfrm>
        </p:spPr>
        <p:txBody>
          <a:bodyPr/>
          <a:lstStyle/>
          <a:p>
            <a:r>
              <a:rPr lang="en-GB" dirty="0" smtClean="0"/>
              <a:t>Test plan table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10923688"/>
              </p:ext>
            </p:extLst>
          </p:nvPr>
        </p:nvGraphicFramePr>
        <p:xfrm>
          <a:off x="0" y="620688"/>
          <a:ext cx="8460432" cy="6120680"/>
        </p:xfrm>
        <a:graphic>
          <a:graphicData uri="http://schemas.openxmlformats.org/drawingml/2006/table">
            <a:tbl>
              <a:tblPr firstRow="1" bandRow="1">
                <a:tableStyleId>{3B4B98B0-60AC-42C2-AFA5-B58CD77FA1E5}</a:tableStyleId>
              </a:tblPr>
              <a:tblGrid>
                <a:gridCol w="2115108"/>
                <a:gridCol w="2116916"/>
                <a:gridCol w="2113300"/>
                <a:gridCol w="2115108"/>
              </a:tblGrid>
              <a:tr h="820922">
                <a:tc>
                  <a:txBody>
                    <a:bodyPr/>
                    <a:lstStyle/>
                    <a:p>
                      <a:r>
                        <a:rPr lang="en-GB" sz="1400" dirty="0" smtClean="0"/>
                        <a:t>Test number</a:t>
                      </a:r>
                    </a:p>
                    <a:p>
                      <a:r>
                        <a:rPr lang="en-GB" sz="1400" dirty="0" smtClean="0"/>
                        <a:t>Valid/Invalid</a:t>
                      </a:r>
                      <a:endParaRPr lang="en-GB" sz="1400" dirty="0"/>
                    </a:p>
                  </a:txBody>
                  <a:tcPr/>
                </a:tc>
                <a:tc>
                  <a:txBody>
                    <a:bodyPr/>
                    <a:lstStyle/>
                    <a:p>
                      <a:r>
                        <a:rPr lang="en-GB" sz="1400" dirty="0" smtClean="0"/>
                        <a:t>Input</a:t>
                      </a:r>
                      <a:endParaRPr lang="en-GB" sz="1400" dirty="0"/>
                    </a:p>
                  </a:txBody>
                  <a:tcPr/>
                </a:tc>
                <a:tc>
                  <a:txBody>
                    <a:bodyPr/>
                    <a:lstStyle/>
                    <a:p>
                      <a:r>
                        <a:rPr lang="en-GB" sz="1400" dirty="0" smtClean="0"/>
                        <a:t>Data</a:t>
                      </a:r>
                      <a:endParaRPr lang="en-GB" sz="1400" dirty="0"/>
                    </a:p>
                  </a:txBody>
                  <a:tcPr/>
                </a:tc>
                <a:tc>
                  <a:txBody>
                    <a:bodyPr/>
                    <a:lstStyle/>
                    <a:p>
                      <a:r>
                        <a:rPr lang="en-GB" sz="1400" dirty="0" smtClean="0"/>
                        <a:t>Expected outcome</a:t>
                      </a:r>
                      <a:endParaRPr lang="en-GB" sz="1400" dirty="0"/>
                    </a:p>
                  </a:txBody>
                  <a:tcPr/>
                </a:tc>
              </a:tr>
              <a:tr h="820922">
                <a:tc>
                  <a:txBody>
                    <a:bodyPr/>
                    <a:lstStyle/>
                    <a:p>
                      <a:r>
                        <a:rPr lang="en-GB" sz="1400" dirty="0" smtClean="0"/>
                        <a:t>1: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smtClean="0"/>
                        <a:t>1234567abc</a:t>
                      </a:r>
                      <a:endParaRPr lang="en-GB" sz="1400" dirty="0"/>
                    </a:p>
                  </a:txBody>
                  <a:tcPr/>
                </a:tc>
                <a:tc>
                  <a:txBody>
                    <a:bodyPr/>
                    <a:lstStyle/>
                    <a:p>
                      <a:r>
                        <a:rPr lang="en-GB" sz="1400" dirty="0" smtClean="0"/>
                        <a:t>Numbers and letters </a:t>
                      </a:r>
                      <a:endParaRPr lang="en-GB" sz="1400" dirty="0"/>
                    </a:p>
                  </a:txBody>
                  <a:tcPr/>
                </a:tc>
                <a:tc>
                  <a:txBody>
                    <a:bodyPr/>
                    <a:lstStyle/>
                    <a:p>
                      <a:r>
                        <a:rPr lang="en-GB" sz="1400" dirty="0" smtClean="0"/>
                        <a:t>Should fail</a:t>
                      </a:r>
                      <a:r>
                        <a:rPr lang="en-GB" sz="1400" baseline="0" dirty="0" smtClean="0"/>
                        <a:t> with a reject message</a:t>
                      </a:r>
                      <a:endParaRPr lang="en-GB" sz="1400" dirty="0"/>
                    </a:p>
                  </a:txBody>
                  <a:tcPr/>
                </a:tc>
              </a:tr>
              <a:tr h="1172745">
                <a:tc>
                  <a:txBody>
                    <a:bodyPr/>
                    <a:lstStyle/>
                    <a:p>
                      <a:r>
                        <a:rPr lang="en-GB" sz="1400" dirty="0" smtClean="0"/>
                        <a:t>2: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err="1" smtClean="0"/>
                        <a:t>abcdefgjik</a:t>
                      </a:r>
                      <a:endParaRPr lang="en-GB" sz="1400" dirty="0"/>
                    </a:p>
                  </a:txBody>
                  <a:tcPr/>
                </a:tc>
                <a:tc>
                  <a:txBody>
                    <a:bodyPr/>
                    <a:lstStyle/>
                    <a:p>
                      <a:r>
                        <a:rPr lang="en-GB" sz="1400" dirty="0" smtClean="0"/>
                        <a:t>Letters </a:t>
                      </a:r>
                      <a:endParaRPr lang="en-GB" sz="1400" dirty="0"/>
                    </a:p>
                  </a:txBody>
                  <a:tcPr/>
                </a:tc>
                <a:tc>
                  <a:txBody>
                    <a:bodyPr/>
                    <a:lstStyle/>
                    <a:p>
                      <a:r>
                        <a:rPr lang="en-GB" sz="1400" dirty="0" smtClean="0"/>
                        <a:t>Should fail with a message </a:t>
                      </a:r>
                    </a:p>
                    <a:p>
                      <a:r>
                        <a:rPr lang="en-GB" sz="1400" dirty="0" smtClean="0"/>
                        <a:t>‘Letters</a:t>
                      </a:r>
                      <a:r>
                        <a:rPr lang="en-GB" sz="1400" baseline="0" dirty="0" smtClean="0"/>
                        <a:t> entered’</a:t>
                      </a:r>
                      <a:endParaRPr lang="en-GB" sz="1400" dirty="0"/>
                    </a:p>
                  </a:txBody>
                  <a:tcPr/>
                </a:tc>
              </a:tr>
              <a:tr h="820922">
                <a:tc>
                  <a:txBody>
                    <a:bodyPr/>
                    <a:lstStyle/>
                    <a:p>
                      <a:r>
                        <a:rPr lang="en-GB" sz="1400" dirty="0" smtClean="0"/>
                        <a:t>3: </a:t>
                      </a:r>
                      <a:r>
                        <a:rPr lang="en-GB" sz="1400" dirty="0" smtClean="0">
                          <a:solidFill>
                            <a:srgbClr val="92D050"/>
                          </a:solidFill>
                        </a:rPr>
                        <a:t>Valid</a:t>
                      </a:r>
                      <a:endParaRPr lang="en-GB" sz="1400" dirty="0">
                        <a:solidFill>
                          <a:srgbClr val="92D050"/>
                        </a:solidFill>
                      </a:endParaRPr>
                    </a:p>
                  </a:txBody>
                  <a:tcPr/>
                </a:tc>
                <a:tc>
                  <a:txBody>
                    <a:bodyPr/>
                    <a:lstStyle/>
                    <a:p>
                      <a:r>
                        <a:rPr lang="en-GB" sz="1400" dirty="0" smtClean="0"/>
                        <a:t>0699183204</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 output</a:t>
                      </a:r>
                    </a:p>
                    <a:p>
                      <a:r>
                        <a:rPr lang="en-GB" sz="1400" dirty="0" smtClean="0"/>
                        <a:t>06991832049</a:t>
                      </a:r>
                      <a:endParaRPr lang="en-GB" sz="1400" dirty="0">
                        <a:solidFill>
                          <a:srgbClr val="FF0000"/>
                        </a:solidFill>
                      </a:endParaRPr>
                    </a:p>
                  </a:txBody>
                  <a:tcPr/>
                </a:tc>
              </a:tr>
              <a:tr h="1172745">
                <a:tc>
                  <a:txBody>
                    <a:bodyPr/>
                    <a:lstStyle/>
                    <a:p>
                      <a:r>
                        <a:rPr lang="en-GB" sz="1400" dirty="0" smtClean="0"/>
                        <a:t>4: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smtClean="0"/>
                        <a:t>123222556678</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 output</a:t>
                      </a:r>
                    </a:p>
                    <a:p>
                      <a:r>
                        <a:rPr lang="en-GB" sz="1400" dirty="0" smtClean="0"/>
                        <a:t>‘More than 10 numbers entered’</a:t>
                      </a:r>
                      <a:endParaRPr lang="en-GB" sz="1400" dirty="0"/>
                    </a:p>
                  </a:txBody>
                  <a:tcPr/>
                </a:tc>
              </a:tr>
              <a:tr h="475612">
                <a:tc>
                  <a:txBody>
                    <a:bodyPr/>
                    <a:lstStyle/>
                    <a:p>
                      <a:r>
                        <a:rPr lang="en-GB" sz="1400" dirty="0" smtClean="0"/>
                        <a:t>5: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smtClean="0"/>
                        <a:t>1265</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a:t>
                      </a:r>
                      <a:r>
                        <a:rPr lang="en-GB" sz="1400" baseline="0" dirty="0" smtClean="0"/>
                        <a:t> output</a:t>
                      </a:r>
                    </a:p>
                    <a:p>
                      <a:r>
                        <a:rPr lang="en-GB" sz="1400" baseline="0" dirty="0" smtClean="0"/>
                        <a:t>‘Less than 10 numbers entered’</a:t>
                      </a:r>
                      <a:endParaRPr lang="en-GB" sz="1400" dirty="0"/>
                    </a:p>
                  </a:txBody>
                  <a:tcPr/>
                </a:tc>
              </a:tr>
              <a:tr h="580904">
                <a:tc>
                  <a:txBody>
                    <a:bodyPr/>
                    <a:lstStyle/>
                    <a:p>
                      <a:r>
                        <a:rPr lang="en-GB" sz="1400" dirty="0" smtClean="0"/>
                        <a:t>6: </a:t>
                      </a:r>
                      <a:r>
                        <a:rPr lang="en-GB" sz="1400" dirty="0" smtClean="0">
                          <a:solidFill>
                            <a:srgbClr val="92D050"/>
                          </a:solidFill>
                        </a:rPr>
                        <a:t>Valid</a:t>
                      </a:r>
                      <a:endParaRPr lang="en-GB" sz="1400" dirty="0">
                        <a:solidFill>
                          <a:srgbClr val="92D050"/>
                        </a:solidFill>
                      </a:endParaRPr>
                    </a:p>
                  </a:txBody>
                  <a:tcPr/>
                </a:tc>
                <a:tc>
                  <a:txBody>
                    <a:bodyPr/>
                    <a:lstStyle/>
                    <a:p>
                      <a:r>
                        <a:rPr lang="en-GB" sz="1400" dirty="0" smtClean="0"/>
                        <a:t>0155853234</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a:t>
                      </a:r>
                      <a:r>
                        <a:rPr lang="en-GB" sz="1400" baseline="0" dirty="0" smtClean="0"/>
                        <a:t> output</a:t>
                      </a:r>
                    </a:p>
                    <a:p>
                      <a:r>
                        <a:rPr lang="en-GB" sz="1400" dirty="0" smtClean="0"/>
                        <a:t>0155853234X</a:t>
                      </a:r>
                      <a:endParaRPr lang="en-GB" sz="1400" dirty="0">
                        <a:solidFill>
                          <a:srgbClr val="FF0000"/>
                        </a:solidFill>
                      </a:endParaRPr>
                    </a:p>
                  </a:txBody>
                  <a:tcPr/>
                </a:tc>
              </a:tr>
            </a:tbl>
          </a:graphicData>
        </a:graphic>
      </p:graphicFrame>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841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410768"/>
              </p:ext>
            </p:extLst>
          </p:nvPr>
        </p:nvGraphicFramePr>
        <p:xfrm>
          <a:off x="0" y="1628800"/>
          <a:ext cx="8495928" cy="820922"/>
        </p:xfrm>
        <a:graphic>
          <a:graphicData uri="http://schemas.openxmlformats.org/drawingml/2006/table">
            <a:tbl>
              <a:tblPr firstRow="1" bandRow="1">
                <a:tableStyleId>{3B4B98B0-60AC-42C2-AFA5-B58CD77FA1E5}</a:tableStyleId>
              </a:tblPr>
              <a:tblGrid>
                <a:gridCol w="2123982"/>
                <a:gridCol w="2125797"/>
                <a:gridCol w="2122167"/>
                <a:gridCol w="2123982"/>
              </a:tblGrid>
              <a:tr h="820922">
                <a:tc>
                  <a:txBody>
                    <a:bodyPr/>
                    <a:lstStyle/>
                    <a:p>
                      <a:r>
                        <a:rPr lang="en-GB" sz="1400" dirty="0" smtClean="0"/>
                        <a:t>1: Invalid</a:t>
                      </a:r>
                      <a:endParaRPr lang="en-GB" sz="1400" dirty="0"/>
                    </a:p>
                  </a:txBody>
                  <a:tcPr/>
                </a:tc>
                <a:tc>
                  <a:txBody>
                    <a:bodyPr/>
                    <a:lstStyle/>
                    <a:p>
                      <a:r>
                        <a:rPr lang="en-GB" sz="1400" dirty="0" smtClean="0"/>
                        <a:t>1234567abc</a:t>
                      </a:r>
                      <a:endParaRPr lang="en-GB" sz="1400" dirty="0"/>
                    </a:p>
                  </a:txBody>
                  <a:tcPr/>
                </a:tc>
                <a:tc>
                  <a:txBody>
                    <a:bodyPr/>
                    <a:lstStyle/>
                    <a:p>
                      <a:r>
                        <a:rPr lang="en-GB" sz="1400" dirty="0" smtClean="0"/>
                        <a:t>Numbers and letters </a:t>
                      </a:r>
                      <a:endParaRPr lang="en-GB" sz="1400" dirty="0"/>
                    </a:p>
                  </a:txBody>
                  <a:tcPr/>
                </a:tc>
                <a:tc>
                  <a:txBody>
                    <a:bodyPr/>
                    <a:lstStyle/>
                    <a:p>
                      <a:r>
                        <a:rPr lang="en-GB" sz="1400" dirty="0" smtClean="0"/>
                        <a:t>Should fail</a:t>
                      </a:r>
                      <a:r>
                        <a:rPr lang="en-GB" sz="1400" baseline="0" dirty="0" smtClean="0"/>
                        <a:t> with a reject message</a:t>
                      </a:r>
                      <a:endParaRPr lang="en-GB" sz="1400" dirty="0"/>
                    </a:p>
                  </a:txBody>
                  <a:tcPr/>
                </a:tc>
              </a:tr>
            </a:tbl>
          </a:graphicData>
        </a:graphic>
      </p:graphicFrame>
      <p:sp>
        <p:nvSpPr>
          <p:cNvPr id="7" name="Slide Number Placeholder 6"/>
          <p:cNvSpPr>
            <a:spLocks noGrp="1"/>
          </p:cNvSpPr>
          <p:nvPr>
            <p:ph type="sldNum" sz="quarter" idx="12"/>
          </p:nvPr>
        </p:nvSpPr>
        <p:spPr/>
        <p:txBody>
          <a:bodyPr/>
          <a:lstStyle/>
          <a:p>
            <a:fld id="{20D5AB4D-E8C0-49CC-BD5B-A5DEBD9904AC}" type="slidenum">
              <a:rPr lang="en-GB" smtClean="0"/>
              <a:t>28</a:t>
            </a:fld>
            <a:endParaRPr lang="en-GB"/>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1894"/>
          <a:stretch/>
        </p:blipFill>
        <p:spPr bwMode="auto">
          <a:xfrm>
            <a:off x="1259632" y="2564904"/>
            <a:ext cx="6448425" cy="239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5301208"/>
            <a:ext cx="7344816" cy="369332"/>
          </a:xfrm>
          <a:prstGeom prst="rect">
            <a:avLst/>
          </a:prstGeom>
          <a:noFill/>
        </p:spPr>
        <p:txBody>
          <a:bodyPr wrap="square" rtlCol="0">
            <a:spAutoFit/>
          </a:bodyPr>
          <a:lstStyle/>
          <a:p>
            <a:r>
              <a:rPr lang="en-GB" dirty="0" smtClean="0"/>
              <a:t>* The second input allowed the input that was entered.</a:t>
            </a:r>
            <a:endParaRPr lang="en-GB" dirty="0"/>
          </a:p>
        </p:txBody>
      </p:sp>
      <p:pic>
        <p:nvPicPr>
          <p:cNvPr id="8"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742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70735634"/>
              </p:ext>
            </p:extLst>
          </p:nvPr>
        </p:nvGraphicFramePr>
        <p:xfrm>
          <a:off x="0" y="1628800"/>
          <a:ext cx="8495928" cy="1172745"/>
        </p:xfrm>
        <a:graphic>
          <a:graphicData uri="http://schemas.openxmlformats.org/drawingml/2006/table">
            <a:tbl>
              <a:tblPr firstRow="1" bandRow="1">
                <a:tableStyleId>{3B4B98B0-60AC-42C2-AFA5-B58CD77FA1E5}</a:tableStyleId>
              </a:tblPr>
              <a:tblGrid>
                <a:gridCol w="2123982"/>
                <a:gridCol w="2125796"/>
                <a:gridCol w="2122168"/>
                <a:gridCol w="2123982"/>
              </a:tblGrid>
              <a:tr h="1172745">
                <a:tc>
                  <a:txBody>
                    <a:bodyPr/>
                    <a:lstStyle/>
                    <a:p>
                      <a:r>
                        <a:rPr lang="en-GB" sz="1400" dirty="0" smtClean="0"/>
                        <a:t>2: Invalid</a:t>
                      </a:r>
                      <a:endParaRPr lang="en-GB" sz="1400" dirty="0"/>
                    </a:p>
                  </a:txBody>
                  <a:tcPr/>
                </a:tc>
                <a:tc>
                  <a:txBody>
                    <a:bodyPr/>
                    <a:lstStyle/>
                    <a:p>
                      <a:r>
                        <a:rPr lang="en-GB" sz="1400" dirty="0" err="1" smtClean="0"/>
                        <a:t>abcdefgjik</a:t>
                      </a:r>
                      <a:endParaRPr lang="en-GB" sz="1400" dirty="0"/>
                    </a:p>
                  </a:txBody>
                  <a:tcPr/>
                </a:tc>
                <a:tc>
                  <a:txBody>
                    <a:bodyPr/>
                    <a:lstStyle/>
                    <a:p>
                      <a:r>
                        <a:rPr lang="en-GB" sz="1400" dirty="0" smtClean="0"/>
                        <a:t>Letters </a:t>
                      </a:r>
                      <a:endParaRPr lang="en-GB" sz="1400" dirty="0"/>
                    </a:p>
                  </a:txBody>
                  <a:tcPr/>
                </a:tc>
                <a:tc>
                  <a:txBody>
                    <a:bodyPr/>
                    <a:lstStyle/>
                    <a:p>
                      <a:r>
                        <a:rPr lang="en-GB" sz="1400" dirty="0" smtClean="0"/>
                        <a:t>Should fail with a </a:t>
                      </a:r>
                      <a:r>
                        <a:rPr lang="en-GB" sz="1400" dirty="0" err="1" smtClean="0"/>
                        <a:t>a</a:t>
                      </a:r>
                      <a:r>
                        <a:rPr lang="en-GB" sz="1400" dirty="0" smtClean="0"/>
                        <a:t> message </a:t>
                      </a:r>
                    </a:p>
                    <a:p>
                      <a:r>
                        <a:rPr lang="en-GB" sz="1400" dirty="0" smtClean="0"/>
                        <a:t>‘Letters</a:t>
                      </a:r>
                      <a:r>
                        <a:rPr lang="en-GB" sz="1400" baseline="0" dirty="0" smtClean="0"/>
                        <a:t> entered’</a:t>
                      </a:r>
                    </a:p>
                    <a:p>
                      <a:r>
                        <a:rPr lang="en-GB" sz="1400" baseline="0" dirty="0" smtClean="0"/>
                        <a:t>‘Try again’</a:t>
                      </a:r>
                      <a:endParaRPr lang="en-GB" sz="1400" dirty="0"/>
                    </a:p>
                  </a:txBody>
                  <a:tcPr/>
                </a:tc>
              </a:tr>
            </a:tbl>
          </a:graphicData>
        </a:graphic>
      </p:graphicFrame>
      <p:sp>
        <p:nvSpPr>
          <p:cNvPr id="5" name="Slide Number Placeholder 4"/>
          <p:cNvSpPr>
            <a:spLocks noGrp="1"/>
          </p:cNvSpPr>
          <p:nvPr>
            <p:ph type="sldNum" sz="quarter" idx="12"/>
          </p:nvPr>
        </p:nvSpPr>
        <p:spPr/>
        <p:txBody>
          <a:bodyPr/>
          <a:lstStyle/>
          <a:p>
            <a:fld id="{20D5AB4D-E8C0-49CC-BD5B-A5DEBD9904AC}" type="slidenum">
              <a:rPr lang="en-GB" smtClean="0"/>
              <a:t>29</a:t>
            </a:fld>
            <a:endParaRPr lang="en-GB"/>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8541"/>
          <a:stretch/>
        </p:blipFill>
        <p:spPr bwMode="auto">
          <a:xfrm>
            <a:off x="1347787" y="3068960"/>
            <a:ext cx="6448425" cy="214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4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009"/>
            <a:ext cx="7620000" cy="1143000"/>
          </a:xfrm>
        </p:spPr>
        <p:txBody>
          <a:bodyPr/>
          <a:lstStyle/>
          <a:p>
            <a:r>
              <a:rPr lang="en-GB" dirty="0" smtClean="0"/>
              <a:t>Task 3 Requirements</a:t>
            </a:r>
            <a:endParaRPr lang="en-GB" dirty="0"/>
          </a:p>
        </p:txBody>
      </p:sp>
      <p:sp>
        <p:nvSpPr>
          <p:cNvPr id="3" name="Content Placeholder 2"/>
          <p:cNvSpPr>
            <a:spLocks noGrp="1"/>
          </p:cNvSpPr>
          <p:nvPr>
            <p:ph idx="1"/>
          </p:nvPr>
        </p:nvSpPr>
        <p:spPr>
          <a:xfrm>
            <a:off x="467544" y="1057549"/>
            <a:ext cx="7620000" cy="4800600"/>
          </a:xfrm>
        </p:spPr>
        <p:txBody>
          <a:bodyPr>
            <a:noAutofit/>
          </a:bodyPr>
          <a:lstStyle/>
          <a:p>
            <a:r>
              <a:rPr lang="en-GB" sz="2000" b="1" dirty="0" smtClean="0"/>
              <a:t>ISBN </a:t>
            </a:r>
            <a:r>
              <a:rPr lang="en-GB" sz="2000" dirty="0"/>
              <a:t>or International Standard Book Numbers are used to identify books. One ISBN system </a:t>
            </a:r>
            <a:r>
              <a:rPr lang="en-GB" sz="2000" dirty="0" smtClean="0"/>
              <a:t>uses 10 </a:t>
            </a:r>
            <a:r>
              <a:rPr lang="en-GB" sz="2000" dirty="0"/>
              <a:t>digits plus a check digit to identify a book. For </a:t>
            </a:r>
            <a:r>
              <a:rPr lang="en-GB" sz="2000" dirty="0" smtClean="0"/>
              <a:t>example:</a:t>
            </a:r>
            <a:endParaRPr lang="en-GB" sz="2000" dirty="0"/>
          </a:p>
          <a:p>
            <a:r>
              <a:rPr lang="en-GB" sz="2000" dirty="0"/>
              <a:t>If the 10 digit book number is 0241034812 then we multiply the first digit in turn by 11, then 10 </a:t>
            </a:r>
            <a:r>
              <a:rPr lang="en-GB" sz="2000" dirty="0" smtClean="0"/>
              <a:t>etc.</a:t>
            </a:r>
            <a:endParaRPr lang="en-GB" sz="2000" dirty="0"/>
          </a:p>
          <a:p>
            <a:r>
              <a:rPr lang="en-GB" sz="2000" dirty="0" smtClean="0"/>
              <a:t>If </a:t>
            </a:r>
            <a:r>
              <a:rPr lang="en-GB" sz="2000" dirty="0"/>
              <a:t>this process is repeated for the 11 digit number, (multiplying the last digit by 1), the total of the </a:t>
            </a:r>
            <a:r>
              <a:rPr lang="en-GB" sz="2000" dirty="0" smtClean="0"/>
              <a:t>digits will </a:t>
            </a:r>
            <a:r>
              <a:rPr lang="en-GB" sz="2000" dirty="0"/>
              <a:t>divide exactly by 11.</a:t>
            </a:r>
          </a:p>
          <a:p>
            <a:r>
              <a:rPr lang="en-GB" sz="2000" dirty="0"/>
              <a:t>If the remainder is 1 the check digit would be 10, in this case we use the letter X to represent 10. </a:t>
            </a:r>
            <a:endParaRPr lang="en-GB" sz="2000" dirty="0" smtClean="0"/>
          </a:p>
          <a:p>
            <a:r>
              <a:rPr lang="en-GB" sz="2000" dirty="0" smtClean="0"/>
              <a:t>If the remainder </a:t>
            </a:r>
            <a:r>
              <a:rPr lang="en-GB" sz="2000" dirty="0"/>
              <a:t>is 0, then the check digit will be 0</a:t>
            </a:r>
            <a:r>
              <a:rPr lang="en-GB" sz="2000" dirty="0" smtClean="0"/>
              <a:t>.</a:t>
            </a:r>
            <a:endParaRPr lang="en-GB" sz="2000" dirty="0"/>
          </a:p>
          <a:p>
            <a:pPr>
              <a:buFont typeface="Wingdings" panose="05000000000000000000" pitchFamily="2" charset="2"/>
              <a:buChar char="Ø"/>
            </a:pPr>
            <a:r>
              <a:rPr lang="en-GB" sz="2000" dirty="0"/>
              <a:t>Create a program that will take in a 10 digit number and calculate the correct 11 digit ISBN.</a:t>
            </a:r>
          </a:p>
          <a:p>
            <a:pPr marL="114300" indent="0">
              <a:buNone/>
            </a:pPr>
            <a:r>
              <a:rPr lang="en-GB" sz="2000" dirty="0" smtClean="0"/>
              <a:t>    Your </a:t>
            </a:r>
            <a:r>
              <a:rPr lang="en-GB" sz="2000" dirty="0"/>
              <a:t>program should only accept valid data, </a:t>
            </a:r>
            <a:r>
              <a:rPr lang="en-GB" sz="2000" dirty="0" smtClean="0"/>
              <a:t>i.e.</a:t>
            </a:r>
            <a:endParaRPr lang="en-GB" sz="2000" dirty="0"/>
          </a:p>
          <a:p>
            <a:pPr marL="114300" indent="0">
              <a:buNone/>
            </a:pPr>
            <a:r>
              <a:rPr lang="en-GB" sz="2000" dirty="0" smtClean="0"/>
              <a:t>• the </a:t>
            </a:r>
            <a:r>
              <a:rPr lang="en-GB" sz="2000" dirty="0"/>
              <a:t>number entered is the correct length</a:t>
            </a:r>
          </a:p>
          <a:p>
            <a:pPr marL="114300" indent="0">
              <a:buNone/>
            </a:pPr>
            <a:r>
              <a:rPr lang="en-GB" sz="2000" dirty="0"/>
              <a:t>• only contains the digits 0 to 9.</a:t>
            </a:r>
          </a:p>
        </p:txBody>
      </p:sp>
      <p:sp>
        <p:nvSpPr>
          <p:cNvPr id="5" name="Slide Number Placeholder 4"/>
          <p:cNvSpPr>
            <a:spLocks noGrp="1"/>
          </p:cNvSpPr>
          <p:nvPr>
            <p:ph type="sldNum" sz="quarter" idx="12"/>
          </p:nvPr>
        </p:nvSpPr>
        <p:spPr/>
        <p:txBody>
          <a:bodyPr/>
          <a:lstStyle/>
          <a:p>
            <a:fld id="{20D5AB4D-E8C0-49CC-BD5B-A5DEBD9904AC}" type="slidenum">
              <a:rPr lang="en-GB" smtClean="0"/>
              <a:t>3</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910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Results: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2515500"/>
              </p:ext>
            </p:extLst>
          </p:nvPr>
        </p:nvGraphicFramePr>
        <p:xfrm>
          <a:off x="0" y="1700808"/>
          <a:ext cx="8495928" cy="820922"/>
        </p:xfrm>
        <a:graphic>
          <a:graphicData uri="http://schemas.openxmlformats.org/drawingml/2006/table">
            <a:tbl>
              <a:tblPr firstRow="1" bandRow="1">
                <a:tableStyleId>{3B4B98B0-60AC-42C2-AFA5-B58CD77FA1E5}</a:tableStyleId>
              </a:tblPr>
              <a:tblGrid>
                <a:gridCol w="2123982"/>
                <a:gridCol w="2125797"/>
                <a:gridCol w="2122167"/>
                <a:gridCol w="2123982"/>
              </a:tblGrid>
              <a:tr h="820922">
                <a:tc>
                  <a:txBody>
                    <a:bodyPr/>
                    <a:lstStyle/>
                    <a:p>
                      <a:r>
                        <a:rPr lang="en-GB" sz="1400" dirty="0" smtClean="0"/>
                        <a:t>3: Valid</a:t>
                      </a:r>
                      <a:endParaRPr lang="en-GB" sz="1400" dirty="0"/>
                    </a:p>
                  </a:txBody>
                  <a:tcPr/>
                </a:tc>
                <a:tc>
                  <a:txBody>
                    <a:bodyPr/>
                    <a:lstStyle/>
                    <a:p>
                      <a:r>
                        <a:rPr lang="en-GB" sz="1400" dirty="0" smtClean="0"/>
                        <a:t>0699183204</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 output</a:t>
                      </a:r>
                    </a:p>
                    <a:p>
                      <a:r>
                        <a:rPr lang="en-GB" sz="1400" dirty="0" smtClean="0"/>
                        <a:t>06991832049</a:t>
                      </a:r>
                      <a:endParaRPr lang="en-GB" sz="1400" dirty="0">
                        <a:solidFill>
                          <a:srgbClr val="FF0000"/>
                        </a:solidFill>
                      </a:endParaRPr>
                    </a:p>
                  </a:txBody>
                  <a:tcPr/>
                </a:tc>
              </a:tr>
            </a:tbl>
          </a:graphicData>
        </a:graphic>
      </p:graphicFrame>
      <p:sp>
        <p:nvSpPr>
          <p:cNvPr id="5" name="Slide Number Placeholder 4"/>
          <p:cNvSpPr>
            <a:spLocks noGrp="1"/>
          </p:cNvSpPr>
          <p:nvPr>
            <p:ph type="sldNum" sz="quarter" idx="12"/>
          </p:nvPr>
        </p:nvSpPr>
        <p:spPr/>
        <p:txBody>
          <a:bodyPr/>
          <a:lstStyle/>
          <a:p>
            <a:fld id="{20D5AB4D-E8C0-49CC-BD5B-A5DEBD9904AC}" type="slidenum">
              <a:rPr lang="en-GB" smtClean="0"/>
              <a:t>30</a:t>
            </a:fld>
            <a:endParaRPr lang="en-GB"/>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9980"/>
          <a:stretch/>
        </p:blipFill>
        <p:spPr bwMode="auto">
          <a:xfrm>
            <a:off x="1347787" y="2780928"/>
            <a:ext cx="6448425" cy="204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5466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2621968"/>
              </p:ext>
            </p:extLst>
          </p:nvPr>
        </p:nvGraphicFramePr>
        <p:xfrm>
          <a:off x="0" y="1700808"/>
          <a:ext cx="8495928" cy="1172745"/>
        </p:xfrm>
        <a:graphic>
          <a:graphicData uri="http://schemas.openxmlformats.org/drawingml/2006/table">
            <a:tbl>
              <a:tblPr firstRow="1" bandRow="1">
                <a:tableStyleId>{3B4B98B0-60AC-42C2-AFA5-B58CD77FA1E5}</a:tableStyleId>
              </a:tblPr>
              <a:tblGrid>
                <a:gridCol w="2123982"/>
                <a:gridCol w="2125797"/>
                <a:gridCol w="2122167"/>
                <a:gridCol w="2123982"/>
              </a:tblGrid>
              <a:tr h="1172745">
                <a:tc>
                  <a:txBody>
                    <a:bodyPr/>
                    <a:lstStyle/>
                    <a:p>
                      <a:r>
                        <a:rPr lang="en-GB" sz="1400" dirty="0" smtClean="0"/>
                        <a:t>4: Invalid</a:t>
                      </a:r>
                      <a:endParaRPr lang="en-GB" sz="1400" dirty="0"/>
                    </a:p>
                  </a:txBody>
                  <a:tcPr/>
                </a:tc>
                <a:tc>
                  <a:txBody>
                    <a:bodyPr/>
                    <a:lstStyle/>
                    <a:p>
                      <a:r>
                        <a:rPr lang="en-GB" sz="1400" dirty="0" smtClean="0"/>
                        <a:t>123222556678</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 output</a:t>
                      </a:r>
                    </a:p>
                    <a:p>
                      <a:r>
                        <a:rPr lang="en-GB" sz="1400" dirty="0" smtClean="0"/>
                        <a:t>‘More than 10 numbers entered’</a:t>
                      </a:r>
                      <a:endParaRPr lang="en-GB" sz="1400" dirty="0"/>
                    </a:p>
                  </a:txBody>
                  <a:tcPr/>
                </a:tc>
              </a:tr>
            </a:tbl>
          </a:graphicData>
        </a:graphic>
      </p:graphicFrame>
      <p:sp>
        <p:nvSpPr>
          <p:cNvPr id="5" name="Slide Number Placeholder 4"/>
          <p:cNvSpPr>
            <a:spLocks noGrp="1"/>
          </p:cNvSpPr>
          <p:nvPr>
            <p:ph type="sldNum" sz="quarter" idx="12"/>
          </p:nvPr>
        </p:nvSpPr>
        <p:spPr/>
        <p:txBody>
          <a:bodyPr/>
          <a:lstStyle/>
          <a:p>
            <a:fld id="{20D5AB4D-E8C0-49CC-BD5B-A5DEBD9904AC}" type="slidenum">
              <a:rPr lang="en-GB" smtClean="0"/>
              <a:t>31</a:t>
            </a:fld>
            <a:endParaRPr lang="en-GB"/>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9820"/>
          <a:stretch/>
        </p:blipFill>
        <p:spPr bwMode="auto">
          <a:xfrm>
            <a:off x="1347787" y="3068960"/>
            <a:ext cx="6448425" cy="2055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193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92036180"/>
              </p:ext>
            </p:extLst>
          </p:nvPr>
        </p:nvGraphicFramePr>
        <p:xfrm>
          <a:off x="0" y="1700808"/>
          <a:ext cx="8460432" cy="731520"/>
        </p:xfrm>
        <a:graphic>
          <a:graphicData uri="http://schemas.openxmlformats.org/drawingml/2006/table">
            <a:tbl>
              <a:tblPr firstRow="1" bandRow="1">
                <a:tableStyleId>{3B4B98B0-60AC-42C2-AFA5-B58CD77FA1E5}</a:tableStyleId>
              </a:tblPr>
              <a:tblGrid>
                <a:gridCol w="2115108"/>
                <a:gridCol w="2116915"/>
                <a:gridCol w="2113301"/>
                <a:gridCol w="2115108"/>
              </a:tblGrid>
              <a:tr h="475612">
                <a:tc>
                  <a:txBody>
                    <a:bodyPr/>
                    <a:lstStyle/>
                    <a:p>
                      <a:r>
                        <a:rPr lang="en-GB" sz="1400" dirty="0" smtClean="0"/>
                        <a:t>5: Invalid</a:t>
                      </a:r>
                      <a:endParaRPr lang="en-GB" sz="1400" dirty="0"/>
                    </a:p>
                  </a:txBody>
                  <a:tcPr/>
                </a:tc>
                <a:tc>
                  <a:txBody>
                    <a:bodyPr/>
                    <a:lstStyle/>
                    <a:p>
                      <a:r>
                        <a:rPr lang="en-GB" sz="1400" dirty="0" smtClean="0"/>
                        <a:t>1265</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a:t>
                      </a:r>
                      <a:r>
                        <a:rPr lang="en-GB" sz="1400" baseline="0" dirty="0" smtClean="0"/>
                        <a:t> output</a:t>
                      </a:r>
                    </a:p>
                    <a:p>
                      <a:r>
                        <a:rPr lang="en-GB" sz="1400" baseline="0" dirty="0" smtClean="0"/>
                        <a:t>‘Less than 10 numbers entered’</a:t>
                      </a:r>
                      <a:endParaRPr lang="en-GB" sz="1400" dirty="0"/>
                    </a:p>
                  </a:txBody>
                  <a:tcPr/>
                </a:tc>
              </a:tr>
            </a:tbl>
          </a:graphicData>
        </a:graphic>
      </p:graphicFrame>
      <p:sp>
        <p:nvSpPr>
          <p:cNvPr id="4" name="Date Placeholder 3"/>
          <p:cNvSpPr>
            <a:spLocks noGrp="1"/>
          </p:cNvSpPr>
          <p:nvPr>
            <p:ph type="dt" sz="half" idx="10"/>
          </p:nvPr>
        </p:nvSpPr>
        <p:spPr/>
        <p:txBody>
          <a:bodyPr/>
          <a:lstStyle/>
          <a:p>
            <a:fld id="{D7C4E642-0128-4EFA-9112-64C04C2D6C5B}" type="datetime2">
              <a:rPr lang="en-GB" smtClean="0"/>
              <a:t>Thursday, 27 November 2014</a:t>
            </a:fld>
            <a:endParaRPr lang="en-GB"/>
          </a:p>
        </p:txBody>
      </p:sp>
      <p:sp>
        <p:nvSpPr>
          <p:cNvPr id="5" name="Slide Number Placeholder 4"/>
          <p:cNvSpPr>
            <a:spLocks noGrp="1"/>
          </p:cNvSpPr>
          <p:nvPr>
            <p:ph type="sldNum" sz="quarter" idx="12"/>
          </p:nvPr>
        </p:nvSpPr>
        <p:spPr/>
        <p:txBody>
          <a:bodyPr/>
          <a:lstStyle/>
          <a:p>
            <a:fld id="{20D5AB4D-E8C0-49CC-BD5B-A5DEBD9904AC}" type="slidenum">
              <a:rPr lang="en-GB" smtClean="0"/>
              <a:t>32</a:t>
            </a:fld>
            <a:endParaRPr lang="en-GB"/>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9980"/>
          <a:stretch/>
        </p:blipFill>
        <p:spPr bwMode="auto">
          <a:xfrm>
            <a:off x="1347788" y="2564904"/>
            <a:ext cx="6448425" cy="204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981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the success criteria that has been set, my code meets:</a:t>
            </a:r>
            <a:endParaRPr lang="en-GB" dirty="0"/>
          </a:p>
        </p:txBody>
      </p:sp>
      <p:sp>
        <p:nvSpPr>
          <p:cNvPr id="3" name="Content Placeholder 2"/>
          <p:cNvSpPr>
            <a:spLocks noGrp="1"/>
          </p:cNvSpPr>
          <p:nvPr>
            <p:ph idx="1"/>
          </p:nvPr>
        </p:nvSpPr>
        <p:spPr/>
        <p:txBody>
          <a:bodyPr/>
          <a:lstStyle/>
          <a:p>
            <a:pPr marL="411480" lvl="1" indent="0">
              <a:buNone/>
            </a:pPr>
            <a:r>
              <a:rPr lang="en-GB" dirty="0" smtClean="0"/>
              <a:t>Yes, my code was able to meet all of the success criteria's that were set before developing the code. These were:</a:t>
            </a:r>
          </a:p>
          <a:p>
            <a:pPr marL="411480" lvl="1" indent="0">
              <a:buNone/>
            </a:pPr>
            <a:endParaRPr lang="en-GB" dirty="0"/>
          </a:p>
          <a:p>
            <a:pPr lvl="1">
              <a:buFont typeface="Wingdings" panose="05000000000000000000" pitchFamily="2" charset="2"/>
              <a:buChar char="ü"/>
            </a:pPr>
            <a:r>
              <a:rPr lang="en-GB" dirty="0" smtClean="0"/>
              <a:t>Be </a:t>
            </a:r>
            <a:r>
              <a:rPr lang="en-GB" dirty="0"/>
              <a:t>able to open a .csv file</a:t>
            </a:r>
          </a:p>
          <a:p>
            <a:pPr lvl="1">
              <a:buFont typeface="Wingdings" panose="05000000000000000000" pitchFamily="2" charset="2"/>
              <a:buChar char="ü"/>
            </a:pPr>
            <a:r>
              <a:rPr lang="en-GB" dirty="0"/>
              <a:t>Accept and handle an input</a:t>
            </a:r>
          </a:p>
          <a:p>
            <a:pPr lvl="1">
              <a:buFont typeface="Wingdings" panose="05000000000000000000" pitchFamily="2" charset="2"/>
              <a:buChar char="ü"/>
            </a:pPr>
            <a:r>
              <a:rPr lang="en-GB" dirty="0"/>
              <a:t>Have a verification check to see whether the category to search in is correct and to check if the option entered is valid</a:t>
            </a:r>
          </a:p>
          <a:p>
            <a:pPr lvl="1">
              <a:buFont typeface="Wingdings" panose="05000000000000000000" pitchFamily="2" charset="2"/>
              <a:buChar char="ü"/>
            </a:pPr>
            <a:r>
              <a:rPr lang="en-GB" dirty="0"/>
              <a:t>Be able to read the .csv file provided</a:t>
            </a:r>
          </a:p>
          <a:p>
            <a:pPr lvl="1">
              <a:buFont typeface="Wingdings" panose="05000000000000000000" pitchFamily="2" charset="2"/>
              <a:buChar char="ü"/>
            </a:pPr>
            <a:r>
              <a:rPr lang="en-GB" dirty="0"/>
              <a:t>Search inside the .csv file</a:t>
            </a:r>
          </a:p>
          <a:p>
            <a:pPr lvl="1">
              <a:buFont typeface="Wingdings" panose="05000000000000000000" pitchFamily="2" charset="2"/>
              <a:buChar char="ü"/>
            </a:pPr>
            <a:r>
              <a:rPr lang="en-GB" dirty="0"/>
              <a:t>Output an error message if the input entered by the user doesn’t match the records in the .csv file</a:t>
            </a:r>
          </a:p>
          <a:p>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675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ending</a:t>
            </a:r>
            <a:endParaRPr lang="en-GB" dirty="0"/>
          </a:p>
        </p:txBody>
      </p:sp>
      <p:sp>
        <p:nvSpPr>
          <p:cNvPr id="3" name="Text Placeholder 2"/>
          <p:cNvSpPr>
            <a:spLocks noGrp="1"/>
          </p:cNvSpPr>
          <p:nvPr>
            <p:ph type="body" idx="1"/>
          </p:nvPr>
        </p:nvSpPr>
        <p:spPr/>
        <p:txBody>
          <a:bodyPr/>
          <a:lstStyle/>
          <a:p>
            <a:r>
              <a:rPr lang="en-GB" dirty="0" smtClean="0"/>
              <a:t>Conclusion, Evaluation (Of code)</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7910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a:t>
            </a:r>
            <a:endParaRPr lang="en-GB" dirty="0"/>
          </a:p>
        </p:txBody>
      </p:sp>
      <p:sp>
        <p:nvSpPr>
          <p:cNvPr id="3" name="Content Placeholder 2"/>
          <p:cNvSpPr>
            <a:spLocks noGrp="1"/>
          </p:cNvSpPr>
          <p:nvPr>
            <p:ph idx="1"/>
          </p:nvPr>
        </p:nvSpPr>
        <p:spPr/>
        <p:txBody>
          <a:bodyPr/>
          <a:lstStyle/>
          <a:p>
            <a:r>
              <a:rPr lang="en-GB" dirty="0" smtClean="0"/>
              <a:t>I found that the code was working fully and passed all the tests that I did</a:t>
            </a:r>
          </a:p>
          <a:p>
            <a:r>
              <a:rPr lang="en-GB" dirty="0" smtClean="0"/>
              <a:t>The code however was very long and I could have shortened it to add efficiency to the code</a:t>
            </a:r>
          </a:p>
          <a:p>
            <a:r>
              <a:rPr lang="en-GB" dirty="0" smtClean="0"/>
              <a:t>Although it was longer then usual, it was able to know when an input was valid or invalid and it also gave a message when the input was accepted.</a:t>
            </a:r>
            <a:endParaRPr lang="en-GB" dirty="0"/>
          </a:p>
        </p:txBody>
      </p:sp>
      <p:sp>
        <p:nvSpPr>
          <p:cNvPr id="5" name="Slide Number Placeholder 4"/>
          <p:cNvSpPr>
            <a:spLocks noGrp="1"/>
          </p:cNvSpPr>
          <p:nvPr>
            <p:ph type="sldNum" sz="quarter" idx="12"/>
          </p:nvPr>
        </p:nvSpPr>
        <p:spPr/>
        <p:txBody>
          <a:bodyPr/>
          <a:lstStyle/>
          <a:p>
            <a:fld id="{20D5AB4D-E8C0-49CC-BD5B-A5DEBD9904AC}" type="slidenum">
              <a:rPr lang="en-GB" smtClean="0"/>
              <a:t>35</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879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t>
            </a:r>
            <a:endParaRPr lang="en-GB" dirty="0"/>
          </a:p>
        </p:txBody>
      </p:sp>
      <p:sp>
        <p:nvSpPr>
          <p:cNvPr id="3" name="Content Placeholder 2"/>
          <p:cNvSpPr>
            <a:spLocks noGrp="1"/>
          </p:cNvSpPr>
          <p:nvPr>
            <p:ph idx="1"/>
          </p:nvPr>
        </p:nvSpPr>
        <p:spPr/>
        <p:txBody>
          <a:bodyPr>
            <a:normAutofit/>
          </a:bodyPr>
          <a:lstStyle/>
          <a:p>
            <a:r>
              <a:rPr lang="en-GB" dirty="0" smtClean="0"/>
              <a:t>Overall I found that making the ISBN code generator was a long process</a:t>
            </a:r>
          </a:p>
          <a:p>
            <a:r>
              <a:rPr lang="en-GB" dirty="0" smtClean="0"/>
              <a:t>I found that you have multiple conditions on a single line using ‘and’ + ‘or’</a:t>
            </a:r>
          </a:p>
          <a:p>
            <a:r>
              <a:rPr lang="en-GB" dirty="0" smtClean="0"/>
              <a:t>I enjoyed creating the code for the ISBN and I learned many new things such as the .</a:t>
            </a:r>
            <a:r>
              <a:rPr lang="en-GB" dirty="0" err="1" smtClean="0"/>
              <a:t>isdigit</a:t>
            </a:r>
            <a:r>
              <a:rPr lang="en-GB" dirty="0" smtClean="0"/>
              <a:t> function, the .</a:t>
            </a:r>
            <a:r>
              <a:rPr lang="en-GB" dirty="0" err="1" smtClean="0"/>
              <a:t>isalpha</a:t>
            </a:r>
            <a:r>
              <a:rPr lang="en-GB" dirty="0" smtClean="0"/>
              <a:t> function and many more.</a:t>
            </a:r>
          </a:p>
          <a:p>
            <a:r>
              <a:rPr lang="en-GB" dirty="0" smtClean="0"/>
              <a:t>If I could redo the code, I would try to shorten the amount of lines my code had and also simplify the amount of functions used </a:t>
            </a:r>
          </a:p>
        </p:txBody>
      </p:sp>
      <p:sp>
        <p:nvSpPr>
          <p:cNvPr id="7" name="Slide Number Placeholder 6"/>
          <p:cNvSpPr>
            <a:spLocks noGrp="1"/>
          </p:cNvSpPr>
          <p:nvPr>
            <p:ph type="sldNum" sz="quarter" idx="12"/>
          </p:nvPr>
        </p:nvSpPr>
        <p:spPr/>
        <p:txBody>
          <a:bodyPr/>
          <a:lstStyle/>
          <a:p>
            <a:fld id="{20D5AB4D-E8C0-49CC-BD5B-A5DEBD9904AC}" type="slidenum">
              <a:rPr lang="en-GB" smtClean="0"/>
              <a:t>36</a:t>
            </a:fld>
            <a:endParaRPr lang="en-GB"/>
          </a:p>
        </p:txBody>
      </p:sp>
      <p:pic>
        <p:nvPicPr>
          <p:cNvPr id="6"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540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ISBN?</a:t>
            </a:r>
            <a:endParaRPr lang="en-GB" dirty="0"/>
          </a:p>
        </p:txBody>
      </p:sp>
      <p:sp>
        <p:nvSpPr>
          <p:cNvPr id="3" name="Content Placeholder 2"/>
          <p:cNvSpPr>
            <a:spLocks noGrp="1"/>
          </p:cNvSpPr>
          <p:nvPr>
            <p:ph idx="1"/>
          </p:nvPr>
        </p:nvSpPr>
        <p:spPr/>
        <p:txBody>
          <a:bodyPr>
            <a:normAutofit/>
          </a:bodyPr>
          <a:lstStyle/>
          <a:p>
            <a:r>
              <a:rPr lang="en-GB" sz="2400" dirty="0" smtClean="0"/>
              <a:t>ISBN numbers are used in our everyday lives</a:t>
            </a:r>
          </a:p>
          <a:p>
            <a:r>
              <a:rPr lang="en-GB" sz="2400" dirty="0" smtClean="0"/>
              <a:t>They can be found when buying books and many other things from retailers</a:t>
            </a:r>
          </a:p>
          <a:p>
            <a:r>
              <a:rPr lang="en-GB" sz="2400" dirty="0" smtClean="0"/>
              <a:t>It helps the computer to quickly identify what the item is and it is easy to identify what item the person is looking for</a:t>
            </a:r>
          </a:p>
          <a:p>
            <a:r>
              <a:rPr lang="en-GB" sz="2400" dirty="0" smtClean="0"/>
              <a:t>An ISBN is also known as a </a:t>
            </a:r>
            <a:r>
              <a:rPr lang="en-GB" sz="2400" dirty="0"/>
              <a:t>International Standard Book Number</a:t>
            </a:r>
          </a:p>
        </p:txBody>
      </p:sp>
      <p:sp>
        <p:nvSpPr>
          <p:cNvPr id="7" name="Slide Number Placeholder 6"/>
          <p:cNvSpPr>
            <a:spLocks noGrp="1"/>
          </p:cNvSpPr>
          <p:nvPr>
            <p:ph type="sldNum" sz="quarter" idx="12"/>
          </p:nvPr>
        </p:nvSpPr>
        <p:spPr/>
        <p:txBody>
          <a:bodyPr/>
          <a:lstStyle/>
          <a:p>
            <a:fld id="{20D5AB4D-E8C0-49CC-BD5B-A5DEBD9904AC}" type="slidenum">
              <a:rPr lang="en-GB" smtClean="0"/>
              <a:t>4</a:t>
            </a:fld>
            <a:endParaRPr lang="en-GB"/>
          </a:p>
        </p:txBody>
      </p:sp>
      <p:pic>
        <p:nvPicPr>
          <p:cNvPr id="2052" name="Picture 4" descr="http://savvybookwriters.files.wordpress.com/2012/06/isbn-978-0-7334-2609-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5373216"/>
            <a:ext cx="2485872" cy="11966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itsyourdrama.com/wp-content/uploads/2012/02/IYD-ISBN-Code-Sample-600x56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5816" y="4628272"/>
            <a:ext cx="2376264" cy="222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684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Discussion</a:t>
            </a:r>
            <a:endParaRPr lang="en-GB" dirty="0"/>
          </a:p>
        </p:txBody>
      </p:sp>
      <p:sp>
        <p:nvSpPr>
          <p:cNvPr id="3" name="Content Placeholder 2"/>
          <p:cNvSpPr>
            <a:spLocks noGrp="1"/>
          </p:cNvSpPr>
          <p:nvPr>
            <p:ph idx="1"/>
          </p:nvPr>
        </p:nvSpPr>
        <p:spPr/>
        <p:txBody>
          <a:bodyPr/>
          <a:lstStyle/>
          <a:p>
            <a:r>
              <a:rPr lang="en-GB" dirty="0" smtClean="0"/>
              <a:t>In our group discussion, we discussed the requirements of the ISBN generator. These included:</a:t>
            </a:r>
          </a:p>
          <a:p>
            <a:endParaRPr lang="en-GB" dirty="0" smtClean="0"/>
          </a:p>
          <a:p>
            <a:pPr marL="868680" lvl="1" indent="-457200">
              <a:buFont typeface="+mj-lt"/>
              <a:buAutoNum type="arabicPeriod"/>
            </a:pPr>
            <a:r>
              <a:rPr lang="en-GB" dirty="0" smtClean="0"/>
              <a:t> The ISBN generator should be able to handle a 10 digit input from the user</a:t>
            </a:r>
          </a:p>
          <a:p>
            <a:pPr marL="868680" lvl="1" indent="-457200">
              <a:buFont typeface="+mj-lt"/>
              <a:buAutoNum type="arabicPeriod"/>
            </a:pPr>
            <a:r>
              <a:rPr lang="en-GB" dirty="0" smtClean="0"/>
              <a:t>If the input is no equal to 10 digits, then the program should be able to output an error message saying the input is not valid</a:t>
            </a:r>
          </a:p>
          <a:p>
            <a:pPr marL="868680" lvl="1" indent="-457200">
              <a:buFont typeface="+mj-lt"/>
              <a:buAutoNum type="arabicPeriod"/>
            </a:pPr>
            <a:r>
              <a:rPr lang="en-GB" dirty="0" smtClean="0"/>
              <a:t>Also, the program should be able to multiply each number inputted in the code separately to be able to generate the check digit.</a:t>
            </a:r>
          </a:p>
          <a:p>
            <a:pPr marL="868680" lvl="1" indent="-457200">
              <a:buFont typeface="+mj-lt"/>
              <a:buAutoNum type="arabicPeriod"/>
            </a:pPr>
            <a:r>
              <a:rPr lang="en-GB" dirty="0" smtClean="0"/>
              <a:t>Once the check digit is calculated, it should be able to add it to the existing ISBN input the user has entered.</a:t>
            </a:r>
            <a:endParaRPr lang="en-GB" dirty="0"/>
          </a:p>
        </p:txBody>
      </p:sp>
      <p:sp>
        <p:nvSpPr>
          <p:cNvPr id="5" name="Slide Number Placeholder 4"/>
          <p:cNvSpPr>
            <a:spLocks noGrp="1"/>
          </p:cNvSpPr>
          <p:nvPr>
            <p:ph type="sldNum" sz="quarter" idx="12"/>
          </p:nvPr>
        </p:nvSpPr>
        <p:spPr/>
        <p:txBody>
          <a:bodyPr/>
          <a:lstStyle/>
          <a:p>
            <a:fld id="{20D5AB4D-E8C0-49CC-BD5B-A5DEBD9904AC}" type="slidenum">
              <a:rPr lang="en-GB" smtClean="0"/>
              <a:t>5</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43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Success </a:t>
            </a:r>
            <a:r>
              <a:rPr lang="en-GB" dirty="0"/>
              <a:t>C</a:t>
            </a:r>
            <a:r>
              <a:rPr lang="en-GB" dirty="0" smtClean="0"/>
              <a:t>riteria </a:t>
            </a:r>
            <a:endParaRPr lang="en-GB" dirty="0"/>
          </a:p>
        </p:txBody>
      </p:sp>
      <p:sp>
        <p:nvSpPr>
          <p:cNvPr id="3" name="Content Placeholder 2"/>
          <p:cNvSpPr>
            <a:spLocks noGrp="1"/>
          </p:cNvSpPr>
          <p:nvPr>
            <p:ph idx="1"/>
          </p:nvPr>
        </p:nvSpPr>
        <p:spPr/>
        <p:txBody>
          <a:bodyPr/>
          <a:lstStyle/>
          <a:p>
            <a:r>
              <a:rPr lang="en-GB" dirty="0" smtClean="0"/>
              <a:t>To able to succeed in completing the code the following things must be done:</a:t>
            </a:r>
          </a:p>
          <a:p>
            <a:endParaRPr lang="en-GB" dirty="0" smtClean="0"/>
          </a:p>
          <a:p>
            <a:pPr lvl="1">
              <a:buFont typeface="Wingdings" panose="05000000000000000000" pitchFamily="2" charset="2"/>
              <a:buChar char="ü"/>
            </a:pPr>
            <a:r>
              <a:rPr lang="en-GB" dirty="0" smtClean="0"/>
              <a:t>Create </a:t>
            </a:r>
            <a:r>
              <a:rPr lang="en-GB" dirty="0"/>
              <a:t>a program that will take in a 10 digit number and calculate the correct 11 digit ISBN.</a:t>
            </a:r>
          </a:p>
          <a:p>
            <a:pPr lvl="1">
              <a:buFont typeface="Wingdings" panose="05000000000000000000" pitchFamily="2" charset="2"/>
              <a:buChar char="ü"/>
            </a:pPr>
            <a:r>
              <a:rPr lang="en-GB" dirty="0" smtClean="0"/>
              <a:t>The </a:t>
            </a:r>
            <a:r>
              <a:rPr lang="en-GB" dirty="0"/>
              <a:t>program should only accept valid </a:t>
            </a:r>
            <a:r>
              <a:rPr lang="en-GB" dirty="0" smtClean="0"/>
              <a:t>data</a:t>
            </a:r>
            <a:r>
              <a:rPr lang="en-GB" dirty="0"/>
              <a:t> </a:t>
            </a:r>
            <a:r>
              <a:rPr lang="en-GB" dirty="0" smtClean="0"/>
              <a:t>for example:</a:t>
            </a:r>
            <a:endParaRPr lang="en-GB" dirty="0"/>
          </a:p>
          <a:p>
            <a:pPr lvl="2"/>
            <a:r>
              <a:rPr lang="en-GB" dirty="0" smtClean="0"/>
              <a:t> </a:t>
            </a:r>
            <a:r>
              <a:rPr lang="en-GB" dirty="0"/>
              <a:t>T</a:t>
            </a:r>
            <a:r>
              <a:rPr lang="en-GB" dirty="0" smtClean="0"/>
              <a:t>he </a:t>
            </a:r>
            <a:r>
              <a:rPr lang="en-GB" dirty="0"/>
              <a:t>number entered is the correct length</a:t>
            </a:r>
          </a:p>
          <a:p>
            <a:pPr lvl="2"/>
            <a:r>
              <a:rPr lang="en-GB" dirty="0" smtClean="0"/>
              <a:t> </a:t>
            </a:r>
            <a:r>
              <a:rPr lang="en-GB" dirty="0"/>
              <a:t>O</a:t>
            </a:r>
            <a:r>
              <a:rPr lang="en-GB" dirty="0" smtClean="0"/>
              <a:t>nly </a:t>
            </a:r>
            <a:r>
              <a:rPr lang="en-GB" dirty="0"/>
              <a:t>contains the digits 0 to 9</a:t>
            </a:r>
            <a:r>
              <a:rPr lang="en-GB" dirty="0" smtClean="0"/>
              <a:t>.</a:t>
            </a:r>
          </a:p>
          <a:p>
            <a:pPr lvl="2"/>
            <a:r>
              <a:rPr lang="en-GB" dirty="0" smtClean="0"/>
              <a:t>The code must also be able to know what the length of the input entered </a:t>
            </a:r>
            <a:r>
              <a:rPr lang="en-GB" dirty="0" smtClean="0"/>
              <a:t>is</a:t>
            </a:r>
          </a:p>
          <a:p>
            <a:pPr lvl="1">
              <a:buFont typeface="Wingdings" panose="05000000000000000000" pitchFamily="2" charset="2"/>
              <a:buChar char="ü"/>
            </a:pPr>
            <a:r>
              <a:rPr lang="en-GB" dirty="0" smtClean="0"/>
              <a:t>If the remainder is 10, then the check digit should be ‘X’</a:t>
            </a:r>
          </a:p>
          <a:p>
            <a:pPr lvl="1">
              <a:buFont typeface="Wingdings" panose="05000000000000000000" pitchFamily="2" charset="2"/>
              <a:buChar char="ü"/>
            </a:pPr>
            <a:r>
              <a:rPr lang="en-GB" dirty="0" smtClean="0"/>
              <a:t>If the remainder is 0 then the check digit should be ‘0’</a:t>
            </a:r>
          </a:p>
          <a:p>
            <a:pPr marL="777240" lvl="2" indent="0">
              <a:buNone/>
            </a:pPr>
            <a:endParaRPr lang="en-GB" dirty="0" smtClean="0"/>
          </a:p>
          <a:p>
            <a:pPr marL="777240" lvl="2" indent="0">
              <a:buNone/>
            </a:pPr>
            <a:endParaRPr lang="en-GB" dirty="0"/>
          </a:p>
          <a:p>
            <a:pPr marL="777240" lvl="2" indent="0">
              <a:buNone/>
            </a:pPr>
            <a:endParaRPr lang="en-GB" dirty="0"/>
          </a:p>
        </p:txBody>
      </p:sp>
      <p:sp>
        <p:nvSpPr>
          <p:cNvPr id="5" name="Slide Number Placeholder 4"/>
          <p:cNvSpPr>
            <a:spLocks noGrp="1"/>
          </p:cNvSpPr>
          <p:nvPr>
            <p:ph type="sldNum" sz="quarter" idx="12"/>
          </p:nvPr>
        </p:nvSpPr>
        <p:spPr/>
        <p:txBody>
          <a:bodyPr/>
          <a:lstStyle/>
          <a:p>
            <a:fld id="{20D5AB4D-E8C0-49CC-BD5B-A5DEBD9904AC}" type="slidenum">
              <a:rPr lang="en-GB" smtClean="0"/>
              <a:t>6</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519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Algorithms</a:t>
            </a:r>
            <a:endParaRPr lang="en-GB" dirty="0"/>
          </a:p>
        </p:txBody>
      </p:sp>
      <p:sp>
        <p:nvSpPr>
          <p:cNvPr id="3" name="Text Placeholder 2"/>
          <p:cNvSpPr>
            <a:spLocks noGrp="1"/>
          </p:cNvSpPr>
          <p:nvPr>
            <p:ph type="body" idx="1"/>
          </p:nvPr>
        </p:nvSpPr>
        <p:spPr/>
        <p:txBody>
          <a:bodyPr/>
          <a:lstStyle/>
          <a:p>
            <a:r>
              <a:rPr lang="en-GB" dirty="0" smtClean="0"/>
              <a:t>Flowchart and Pseudocode</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169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pseudocode</a:t>
            </a:r>
            <a:endParaRPr lang="en-GB" dirty="0"/>
          </a:p>
        </p:txBody>
      </p:sp>
      <p:sp>
        <p:nvSpPr>
          <p:cNvPr id="4" name="Content Placeholder 3"/>
          <p:cNvSpPr>
            <a:spLocks noGrp="1"/>
          </p:cNvSpPr>
          <p:nvPr>
            <p:ph sz="half" idx="2"/>
          </p:nvPr>
        </p:nvSpPr>
        <p:spPr/>
        <p:txBody>
          <a:bodyPr>
            <a:normAutofit fontScale="92500" lnSpcReduction="20000"/>
          </a:bodyPr>
          <a:lstStyle/>
          <a:p>
            <a:pPr marL="114300" indent="0">
              <a:buNone/>
            </a:pPr>
            <a:r>
              <a:rPr lang="en-GB" sz="1600" dirty="0" smtClean="0"/>
              <a:t>Is ISBN an integer?</a:t>
            </a:r>
          </a:p>
          <a:p>
            <a:pPr marL="114300" indent="0">
              <a:buNone/>
            </a:pPr>
            <a:r>
              <a:rPr lang="en-GB" sz="1600" dirty="0" smtClean="0"/>
              <a:t>If yes:</a:t>
            </a:r>
          </a:p>
          <a:p>
            <a:pPr marL="114300" indent="0">
              <a:buNone/>
            </a:pPr>
            <a:r>
              <a:rPr lang="en-GB" sz="1600" dirty="0" smtClean="0"/>
              <a:t>	Break</a:t>
            </a:r>
            <a:endParaRPr lang="en-GB" sz="1600" dirty="0" smtClean="0"/>
          </a:p>
          <a:p>
            <a:pPr marL="114300" indent="0">
              <a:buNone/>
            </a:pPr>
            <a:r>
              <a:rPr lang="en-GB" sz="1600" dirty="0" smtClean="0"/>
              <a:t>Else:</a:t>
            </a:r>
          </a:p>
          <a:p>
            <a:pPr marL="114300" indent="0">
              <a:buNone/>
            </a:pPr>
            <a:r>
              <a:rPr lang="en-GB" sz="1600" dirty="0" smtClean="0"/>
              <a:t>	Print </a:t>
            </a:r>
            <a:r>
              <a:rPr lang="en-GB" sz="1600" dirty="0" smtClean="0"/>
              <a:t>‘Invalid characters! Try </a:t>
            </a:r>
            <a:r>
              <a:rPr lang="en-GB" sz="1600" dirty="0" smtClean="0"/>
              <a:t>	again</a:t>
            </a:r>
            <a:r>
              <a:rPr lang="en-GB" sz="1600" dirty="0" smtClean="0"/>
              <a:t>’</a:t>
            </a:r>
          </a:p>
          <a:p>
            <a:pPr marL="114300" indent="0">
              <a:buNone/>
            </a:pPr>
            <a:r>
              <a:rPr lang="en-GB" sz="1600" dirty="0" smtClean="0"/>
              <a:t>	Continue</a:t>
            </a:r>
            <a:endParaRPr lang="en-GB" sz="1600" dirty="0" smtClean="0"/>
          </a:p>
          <a:p>
            <a:pPr marL="114300" indent="0">
              <a:buNone/>
            </a:pPr>
            <a:endParaRPr lang="en-GB" sz="1600" dirty="0" smtClean="0"/>
          </a:p>
          <a:p>
            <a:pPr marL="114300" indent="0">
              <a:buNone/>
            </a:pPr>
            <a:r>
              <a:rPr lang="en-GB" sz="1600" dirty="0" smtClean="0"/>
              <a:t>Calculate (Result) </a:t>
            </a:r>
            <a:r>
              <a:rPr lang="en-GB" sz="1600" dirty="0"/>
              <a:t>N[1]*11, N[2]*10, N[3]*9, N[4]*8, N[5]*7, N[6]*6, N[7]*5, N[8]*4, N[9]*3, N[10]*</a:t>
            </a:r>
            <a:r>
              <a:rPr lang="en-GB" sz="1600" dirty="0" smtClean="0"/>
              <a:t>2</a:t>
            </a:r>
          </a:p>
          <a:p>
            <a:pPr marL="114300" indent="0">
              <a:buNone/>
            </a:pPr>
            <a:r>
              <a:rPr lang="en-GB" sz="1600" dirty="0"/>
              <a:t>Divide the result by 11</a:t>
            </a:r>
          </a:p>
          <a:p>
            <a:pPr marL="114300" indent="0">
              <a:buNone/>
            </a:pPr>
            <a:r>
              <a:rPr lang="en-GB" sz="1600" dirty="0" smtClean="0"/>
              <a:t>Do (FINAL) 11 – remainder (R)</a:t>
            </a:r>
          </a:p>
          <a:p>
            <a:pPr marL="114300" indent="0">
              <a:buNone/>
            </a:pPr>
            <a:r>
              <a:rPr lang="en-GB" sz="1600" dirty="0" smtClean="0"/>
              <a:t>If </a:t>
            </a:r>
            <a:r>
              <a:rPr lang="en-GB" sz="1600" dirty="0" smtClean="0"/>
              <a:t>R </a:t>
            </a:r>
            <a:r>
              <a:rPr lang="en-GB" sz="1600" dirty="0" smtClean="0"/>
              <a:t>== 10:</a:t>
            </a:r>
          </a:p>
          <a:p>
            <a:pPr marL="114300" indent="0">
              <a:buNone/>
            </a:pPr>
            <a:r>
              <a:rPr lang="en-GB" sz="1600" dirty="0" smtClean="0"/>
              <a:t> THEN </a:t>
            </a:r>
            <a:r>
              <a:rPr lang="en-GB" sz="1600" dirty="0" smtClean="0"/>
              <a:t>FINAL=‘X’</a:t>
            </a:r>
          </a:p>
          <a:p>
            <a:pPr marL="114300" indent="0">
              <a:buNone/>
            </a:pPr>
            <a:r>
              <a:rPr lang="en-GB" sz="1600" dirty="0" smtClean="0"/>
              <a:t>If R == 0:</a:t>
            </a:r>
          </a:p>
          <a:p>
            <a:pPr marL="114300" indent="0">
              <a:buNone/>
            </a:pPr>
            <a:r>
              <a:rPr lang="en-GB" sz="1600" dirty="0"/>
              <a:t> </a:t>
            </a:r>
            <a:r>
              <a:rPr lang="en-GB" sz="1600" dirty="0" smtClean="0"/>
              <a:t>THEN FINAL=‘0’</a:t>
            </a:r>
            <a:endParaRPr lang="en-GB" sz="1600" dirty="0" smtClean="0"/>
          </a:p>
          <a:p>
            <a:pPr marL="114300" indent="0">
              <a:buNone/>
            </a:pPr>
            <a:r>
              <a:rPr lang="en-GB" sz="1600" dirty="0" smtClean="0"/>
              <a:t>Else:</a:t>
            </a:r>
          </a:p>
          <a:p>
            <a:pPr marL="114300" indent="0">
              <a:buNone/>
            </a:pPr>
            <a:r>
              <a:rPr lang="en-GB" sz="1600" dirty="0" smtClean="0"/>
              <a:t>Print Result + FINAL</a:t>
            </a:r>
            <a:endParaRPr lang="en-GB" sz="1600" dirty="0"/>
          </a:p>
          <a:p>
            <a:pPr marL="114300" indent="0">
              <a:buNone/>
            </a:pPr>
            <a:endParaRPr lang="en-GB" dirty="0" smtClean="0"/>
          </a:p>
        </p:txBody>
      </p:sp>
      <p:sp>
        <p:nvSpPr>
          <p:cNvPr id="6" name="Slide Number Placeholder 5"/>
          <p:cNvSpPr>
            <a:spLocks noGrp="1"/>
          </p:cNvSpPr>
          <p:nvPr>
            <p:ph type="sldNum" sz="quarter" idx="12"/>
          </p:nvPr>
        </p:nvSpPr>
        <p:spPr/>
        <p:txBody>
          <a:bodyPr/>
          <a:lstStyle/>
          <a:p>
            <a:fld id="{20D5AB4D-E8C0-49CC-BD5B-A5DEBD9904AC}" type="slidenum">
              <a:rPr lang="en-GB" smtClean="0"/>
              <a:t>8</a:t>
            </a:fld>
            <a:endParaRPr lang="en-GB"/>
          </a:p>
        </p:txBody>
      </p:sp>
      <p:pic>
        <p:nvPicPr>
          <p:cNvPr id="7"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544" y="1484784"/>
            <a:ext cx="3960440" cy="3323987"/>
          </a:xfrm>
          <a:prstGeom prst="rect">
            <a:avLst/>
          </a:prstGeom>
          <a:noFill/>
        </p:spPr>
        <p:txBody>
          <a:bodyPr wrap="square" rtlCol="0">
            <a:spAutoFit/>
          </a:bodyPr>
          <a:lstStyle/>
          <a:p>
            <a:pPr marL="114300" indent="0">
              <a:buNone/>
            </a:pPr>
            <a:r>
              <a:rPr lang="en-GB" sz="1600" dirty="0"/>
              <a:t>Print ‘Please enter your 10 digit ISBN number’</a:t>
            </a:r>
          </a:p>
          <a:p>
            <a:pPr marL="114300" indent="0">
              <a:buNone/>
            </a:pPr>
            <a:r>
              <a:rPr lang="en-GB" sz="1600" dirty="0"/>
              <a:t>Input </a:t>
            </a:r>
            <a:r>
              <a:rPr lang="en-GB" sz="1600" dirty="0" smtClean="0"/>
              <a:t>10 digit ISBN number</a:t>
            </a:r>
            <a:endParaRPr lang="en-GB" sz="1600" dirty="0"/>
          </a:p>
          <a:p>
            <a:pPr marL="114300" indent="0">
              <a:buNone/>
            </a:pPr>
            <a:r>
              <a:rPr lang="en-GB" sz="1600" dirty="0"/>
              <a:t>While ISBN length </a:t>
            </a:r>
            <a:r>
              <a:rPr lang="en-GB" sz="1600" dirty="0" smtClean="0"/>
              <a:t>10:</a:t>
            </a:r>
          </a:p>
          <a:p>
            <a:pPr marL="114300" indent="0">
              <a:buNone/>
            </a:pPr>
            <a:endParaRPr lang="en-GB" sz="1600" dirty="0"/>
          </a:p>
          <a:p>
            <a:pPr marL="114300" indent="0">
              <a:buNone/>
            </a:pPr>
            <a:r>
              <a:rPr lang="en-GB" sz="1600" dirty="0"/>
              <a:t>If yes:</a:t>
            </a:r>
          </a:p>
          <a:p>
            <a:pPr marL="114300" indent="0">
              <a:buNone/>
            </a:pPr>
            <a:r>
              <a:rPr lang="en-GB" sz="1600" dirty="0"/>
              <a:t>	Break</a:t>
            </a:r>
          </a:p>
          <a:p>
            <a:pPr marL="114300" indent="0">
              <a:buNone/>
            </a:pPr>
            <a:r>
              <a:rPr lang="en-GB" sz="1600" dirty="0"/>
              <a:t>Else:</a:t>
            </a:r>
          </a:p>
          <a:p>
            <a:pPr marL="114300" indent="0">
              <a:buNone/>
            </a:pPr>
            <a:r>
              <a:rPr lang="en-GB" sz="1600" dirty="0"/>
              <a:t>	Print ‘Please try again, you 	didn’t enter a 10 Digit ISBN 	number’</a:t>
            </a:r>
          </a:p>
          <a:p>
            <a:pPr marL="114300" indent="0">
              <a:buNone/>
            </a:pPr>
            <a:r>
              <a:rPr lang="en-GB" sz="1600" dirty="0"/>
              <a:t>	Continue</a:t>
            </a:r>
          </a:p>
          <a:p>
            <a:endParaRPr lang="en-GB" dirty="0"/>
          </a:p>
        </p:txBody>
      </p:sp>
    </p:spTree>
    <p:extLst>
      <p:ext uri="{BB962C8B-B14F-4D97-AF65-F5344CB8AC3E}">
        <p14:creationId xmlns:p14="http://schemas.microsoft.com/office/powerpoint/2010/main" val="356867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315200" cy="1154097"/>
          </a:xfrm>
        </p:spPr>
        <p:txBody>
          <a:bodyPr>
            <a:normAutofit/>
          </a:bodyPr>
          <a:lstStyle/>
          <a:p>
            <a:r>
              <a:rPr lang="en-GB" sz="4400" dirty="0"/>
              <a:t>T</a:t>
            </a:r>
            <a:r>
              <a:rPr lang="en-GB" sz="4400" dirty="0" smtClean="0"/>
              <a:t>he Flowchart </a:t>
            </a:r>
            <a:endParaRPr lang="en-GB" sz="4400" dirty="0"/>
          </a:p>
        </p:txBody>
      </p:sp>
      <p:sp>
        <p:nvSpPr>
          <p:cNvPr id="10" name="Slide Number Placeholder 9"/>
          <p:cNvSpPr>
            <a:spLocks noGrp="1"/>
          </p:cNvSpPr>
          <p:nvPr>
            <p:ph type="sldNum" sz="quarter" idx="12"/>
          </p:nvPr>
        </p:nvSpPr>
        <p:spPr/>
        <p:txBody>
          <a:bodyPr/>
          <a:lstStyle/>
          <a:p>
            <a:fld id="{20D5AB4D-E8C0-49CC-BD5B-A5DEBD9904AC}" type="slidenum">
              <a:rPr lang="en-GB" smtClean="0"/>
              <a:t>9</a:t>
            </a:fld>
            <a:endParaRPr lang="en-GB"/>
          </a:p>
        </p:txBody>
      </p:sp>
      <p:pic>
        <p:nvPicPr>
          <p:cNvPr id="1026" name="Picture 2" descr="Computing 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19" y="251119"/>
            <a:ext cx="2752725"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Callout 2 (Border and Accent Bar) 3"/>
          <p:cNvSpPr/>
          <p:nvPr/>
        </p:nvSpPr>
        <p:spPr>
          <a:xfrm>
            <a:off x="1259632" y="1154097"/>
            <a:ext cx="2520280" cy="1371625"/>
          </a:xfrm>
          <a:prstGeom prst="accentBorderCallout2">
            <a:avLst>
              <a:gd name="adj1" fmla="val 18750"/>
              <a:gd name="adj2" fmla="val 104883"/>
              <a:gd name="adj3" fmla="val 17947"/>
              <a:gd name="adj4" fmla="val 124963"/>
              <a:gd name="adj5" fmla="val 71728"/>
              <a:gd name="adj6" fmla="val 229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decision whether 10 digits have been inputted, if not go in a loop</a:t>
            </a:r>
            <a:endParaRPr lang="en-GB" dirty="0"/>
          </a:p>
        </p:txBody>
      </p:sp>
      <p:sp>
        <p:nvSpPr>
          <p:cNvPr id="6" name="Line Callout 2 (Border and Accent Bar) 5"/>
          <p:cNvSpPr/>
          <p:nvPr/>
        </p:nvSpPr>
        <p:spPr>
          <a:xfrm>
            <a:off x="1259632" y="2708920"/>
            <a:ext cx="2520280" cy="1371625"/>
          </a:xfrm>
          <a:prstGeom prst="accentBorderCallout2">
            <a:avLst>
              <a:gd name="adj1" fmla="val 18750"/>
              <a:gd name="adj2" fmla="val 104883"/>
              <a:gd name="adj3" fmla="val 17947"/>
              <a:gd name="adj4" fmla="val 124963"/>
              <a:gd name="adj5" fmla="val 56539"/>
              <a:gd name="adj6" fmla="val 20675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This is where the multiplication occurs, e.g. N1*11</a:t>
            </a:r>
            <a:endParaRPr lang="en-GB" dirty="0"/>
          </a:p>
        </p:txBody>
      </p:sp>
      <p:sp>
        <p:nvSpPr>
          <p:cNvPr id="7" name="Line Callout 2 (Border and Accent Bar) 6"/>
          <p:cNvSpPr/>
          <p:nvPr/>
        </p:nvSpPr>
        <p:spPr>
          <a:xfrm>
            <a:off x="1236230" y="4317815"/>
            <a:ext cx="2520280" cy="1371625"/>
          </a:xfrm>
          <a:prstGeom prst="accentBorderCallout2">
            <a:avLst>
              <a:gd name="adj1" fmla="val 18750"/>
              <a:gd name="adj2" fmla="val 104883"/>
              <a:gd name="adj3" fmla="val 17947"/>
              <a:gd name="adj4" fmla="val 124963"/>
              <a:gd name="adj5" fmla="val 50461"/>
              <a:gd name="adj6" fmla="val 21031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Adds the result of 11 – Remainder to the end of the inputted ISBN number</a:t>
            </a:r>
            <a:endParaRPr lang="en-GB" dirty="0"/>
          </a:p>
        </p:txBody>
      </p:sp>
      <p:pic>
        <p:nvPicPr>
          <p:cNvPr id="11"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956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C914ACD9D2F2478868E9718EAAC2F5" ma:contentTypeVersion="1" ma:contentTypeDescription="Create a new document." ma:contentTypeScope="" ma:versionID="124c6140c6e4cf45d7dcea8de7b6c637">
  <xsd:schema xmlns:xsd="http://www.w3.org/2001/XMLSchema" xmlns:xs="http://www.w3.org/2001/XMLSchema" xmlns:p="http://schemas.microsoft.com/office/2006/metadata/properties" xmlns:ns3="791626a7-dd21-4461-bf00-a785c210c071" targetNamespace="http://schemas.microsoft.com/office/2006/metadata/properties" ma:root="true" ma:fieldsID="8c992832448b123b2cb68c51560a64e7" ns3:_="">
    <xsd:import namespace="791626a7-dd21-4461-bf00-a785c210c071"/>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1626a7-dd21-4461-bf00-a785c210c0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784E2F-9E0C-4527-B21A-831E6A650132}"/>
</file>

<file path=customXml/itemProps2.xml><?xml version="1.0" encoding="utf-8"?>
<ds:datastoreItem xmlns:ds="http://schemas.openxmlformats.org/officeDocument/2006/customXml" ds:itemID="{7A9E0840-458A-4179-B06B-78D932F7BB6A}"/>
</file>

<file path=customXml/itemProps3.xml><?xml version="1.0" encoding="utf-8"?>
<ds:datastoreItem xmlns:ds="http://schemas.openxmlformats.org/officeDocument/2006/customXml" ds:itemID="{329F22A7-398F-49D5-B7E1-6F154741F15E}"/>
</file>

<file path=docProps/app.xml><?xml version="1.0" encoding="utf-8"?>
<Properties xmlns="http://schemas.openxmlformats.org/officeDocument/2006/extended-properties" xmlns:vt="http://schemas.openxmlformats.org/officeDocument/2006/docPropsVTypes">
  <Template>Adjacency</Template>
  <TotalTime>678</TotalTime>
  <Words>1932</Words>
  <Application>Microsoft Office PowerPoint</Application>
  <PresentationFormat>On-screen Show (4:3)</PresentationFormat>
  <Paragraphs>262</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Adjacency</vt:lpstr>
      <vt:lpstr>Computing GCSE CA </vt:lpstr>
      <vt:lpstr>INTRODUCTION</vt:lpstr>
      <vt:lpstr>Task 3 Requirements</vt:lpstr>
      <vt:lpstr>What is a ISBN?</vt:lpstr>
      <vt:lpstr>Group Discussion</vt:lpstr>
      <vt:lpstr>The Success Criteria </vt:lpstr>
      <vt:lpstr>Algorithms</vt:lpstr>
      <vt:lpstr>The pseudocode</vt:lpstr>
      <vt:lpstr>The Flowchart </vt:lpstr>
      <vt:lpstr>The code development</vt:lpstr>
      <vt:lpstr>Change log / Development of the code version 1 - 3</vt:lpstr>
      <vt:lpstr>The code development version 1</vt:lpstr>
      <vt:lpstr>The code – Version 1 step 1</vt:lpstr>
      <vt:lpstr>The code – Step 2</vt:lpstr>
      <vt:lpstr>The code – Step 3</vt:lpstr>
      <vt:lpstr>The code – Step 4</vt:lpstr>
      <vt:lpstr>The code version 1 feedback</vt:lpstr>
      <vt:lpstr>The code version 2</vt:lpstr>
      <vt:lpstr>The code version 2</vt:lpstr>
      <vt:lpstr>The code version 2</vt:lpstr>
      <vt:lpstr>The code Version 2</vt:lpstr>
      <vt:lpstr>PowerPoint Presentation</vt:lpstr>
      <vt:lpstr>The code version 2 feedback</vt:lpstr>
      <vt:lpstr>The final code version 3</vt:lpstr>
      <vt:lpstr>PowerPoint Presentation</vt:lpstr>
      <vt:lpstr>The test plan</vt:lpstr>
      <vt:lpstr>Test plan table</vt:lpstr>
      <vt:lpstr>Results:</vt:lpstr>
      <vt:lpstr>Results:</vt:lpstr>
      <vt:lpstr>Results:</vt:lpstr>
      <vt:lpstr>Results:</vt:lpstr>
      <vt:lpstr>Results:</vt:lpstr>
      <vt:lpstr>In the success criteria that has been set, my code meets:</vt:lpstr>
      <vt:lpstr>ending</vt:lpstr>
      <vt:lpstr>Evaluation</vt:lpstr>
      <vt:lpstr>Conclusion </vt:lpstr>
    </vt:vector>
  </TitlesOfParts>
  <Company>RM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GCSE </dc:title>
  <dc:creator>Kenneth Cajigas</dc:creator>
  <cp:lastModifiedBy>ca03</cp:lastModifiedBy>
  <cp:revision>73</cp:revision>
  <dcterms:created xsi:type="dcterms:W3CDTF">2014-01-30T12:46:14Z</dcterms:created>
  <dcterms:modified xsi:type="dcterms:W3CDTF">2014-11-27T16:27:31Z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0x0101007BC914ACD9D2F2478868E9718EAAC2F5</vt:lpwstr>
  </property>
</Properties>
</file>