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4"/>
  </p:notesMasterIdLst>
  <p:handoutMasterIdLst>
    <p:handoutMasterId r:id="rId65"/>
  </p:handoutMasterIdLst>
  <p:sldIdLst>
    <p:sldId id="256" r:id="rId3"/>
    <p:sldId id="274" r:id="rId4"/>
    <p:sldId id="298" r:id="rId5"/>
    <p:sldId id="277" r:id="rId6"/>
    <p:sldId id="278" r:id="rId7"/>
    <p:sldId id="279" r:id="rId8"/>
    <p:sldId id="280" r:id="rId9"/>
    <p:sldId id="281" r:id="rId10"/>
    <p:sldId id="265" r:id="rId11"/>
    <p:sldId id="299" r:id="rId12"/>
    <p:sldId id="284" r:id="rId13"/>
    <p:sldId id="285" r:id="rId14"/>
    <p:sldId id="286" r:id="rId15"/>
    <p:sldId id="287" r:id="rId16"/>
    <p:sldId id="272" r:id="rId17"/>
    <p:sldId id="303" r:id="rId18"/>
    <p:sldId id="304" r:id="rId19"/>
    <p:sldId id="305" r:id="rId20"/>
    <p:sldId id="276" r:id="rId21"/>
    <p:sldId id="282" r:id="rId22"/>
    <p:sldId id="289" r:id="rId23"/>
    <p:sldId id="300" r:id="rId24"/>
    <p:sldId id="288" r:id="rId25"/>
    <p:sldId id="283" r:id="rId26"/>
    <p:sldId id="331" r:id="rId27"/>
    <p:sldId id="306" r:id="rId28"/>
    <p:sldId id="271" r:id="rId29"/>
    <p:sldId id="290" r:id="rId30"/>
    <p:sldId id="291" r:id="rId31"/>
    <p:sldId id="294" r:id="rId32"/>
    <p:sldId id="292" r:id="rId33"/>
    <p:sldId id="273" r:id="rId34"/>
    <p:sldId id="295" r:id="rId35"/>
    <p:sldId id="296" r:id="rId36"/>
    <p:sldId id="301" r:id="rId37"/>
    <p:sldId id="307" r:id="rId38"/>
    <p:sldId id="308" r:id="rId39"/>
    <p:sldId id="309" r:id="rId40"/>
    <p:sldId id="310" r:id="rId41"/>
    <p:sldId id="311" r:id="rId42"/>
    <p:sldId id="319" r:id="rId43"/>
    <p:sldId id="312" r:id="rId44"/>
    <p:sldId id="313" r:id="rId45"/>
    <p:sldId id="297" r:id="rId46"/>
    <p:sldId id="315" r:id="rId47"/>
    <p:sldId id="316" r:id="rId48"/>
    <p:sldId id="317" r:id="rId49"/>
    <p:sldId id="318" r:id="rId50"/>
    <p:sldId id="320" r:id="rId51"/>
    <p:sldId id="321" r:id="rId52"/>
    <p:sldId id="314" r:id="rId53"/>
    <p:sldId id="324" r:id="rId54"/>
    <p:sldId id="325" r:id="rId55"/>
    <p:sldId id="326" r:id="rId56"/>
    <p:sldId id="327" r:id="rId57"/>
    <p:sldId id="328" r:id="rId58"/>
    <p:sldId id="329" r:id="rId59"/>
    <p:sldId id="330" r:id="rId60"/>
    <p:sldId id="302" r:id="rId61"/>
    <p:sldId id="322" r:id="rId62"/>
    <p:sldId id="32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013EDEC-8904-4C98-9B22-12072756FC84}">
          <p14:sldIdLst>
            <p14:sldId id="256"/>
            <p14:sldId id="274"/>
          </p14:sldIdLst>
        </p14:section>
        <p14:section name="合并 冲突 锁" id="{80AD8BFD-C5F3-492F-8456-BCAC58C1507A}">
          <p14:sldIdLst>
            <p14:sldId id="298"/>
            <p14:sldId id="277"/>
            <p14:sldId id="278"/>
            <p14:sldId id="279"/>
            <p14:sldId id="280"/>
            <p14:sldId id="281"/>
          </p14:sldIdLst>
        </p14:section>
        <p14:section name="版本控制发展史" id="{C059BCDA-24BD-4808-8C09-ED47CB41973C}">
          <p14:sldIdLst>
            <p14:sldId id="265"/>
            <p14:sldId id="299"/>
            <p14:sldId id="284"/>
            <p14:sldId id="285"/>
            <p14:sldId id="286"/>
            <p14:sldId id="287"/>
          </p14:sldIdLst>
        </p14:section>
        <p14:section name="常见VCS" id="{83058930-D2EC-443B-B119-35ADA7EBF2D7}">
          <p14:sldIdLst>
            <p14:sldId id="272"/>
            <p14:sldId id="303"/>
            <p14:sldId id="304"/>
            <p14:sldId id="305"/>
            <p14:sldId id="276"/>
          </p14:sldIdLst>
        </p14:section>
        <p14:section name="git" id="{BFA6DE3F-0A53-49AA-8817-892F21AFB506}">
          <p14:sldIdLst>
            <p14:sldId id="282"/>
            <p14:sldId id="289"/>
            <p14:sldId id="300"/>
            <p14:sldId id="288"/>
            <p14:sldId id="283"/>
            <p14:sldId id="331"/>
            <p14:sldId id="306"/>
            <p14:sldId id="271"/>
            <p14:sldId id="290"/>
            <p14:sldId id="291"/>
            <p14:sldId id="294"/>
            <p14:sldId id="292"/>
            <p14:sldId id="273"/>
            <p14:sldId id="295"/>
            <p14:sldId id="296"/>
            <p14:sldId id="301"/>
            <p14:sldId id="307"/>
            <p14:sldId id="308"/>
            <p14:sldId id="309"/>
            <p14:sldId id="310"/>
          </p14:sldIdLst>
        </p14:section>
        <p14:section name="存储" id="{BFE886CD-2DA5-47F5-8839-B0D61A97BF71}">
          <p14:sldIdLst>
            <p14:sldId id="311"/>
            <p14:sldId id="319"/>
            <p14:sldId id="312"/>
            <p14:sldId id="313"/>
            <p14:sldId id="297"/>
            <p14:sldId id="315"/>
            <p14:sldId id="316"/>
            <p14:sldId id="317"/>
            <p14:sldId id="318"/>
            <p14:sldId id="320"/>
            <p14:sldId id="321"/>
            <p14:sldId id="314"/>
            <p14:sldId id="324"/>
          </p14:sldIdLst>
        </p14:section>
        <p14:section name="Three-way-merge" id="{A130256C-2DCD-4F24-8987-0C464C6DEA2E}">
          <p14:sldIdLst>
            <p14:sldId id="325"/>
            <p14:sldId id="326"/>
            <p14:sldId id="327"/>
            <p14:sldId id="328"/>
            <p14:sldId id="329"/>
            <p14:sldId id="330"/>
            <p14:sldId id="302"/>
            <p14:sldId id="322"/>
            <p14:sldId id="32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69" autoAdjust="0"/>
  </p:normalViewPr>
  <p:slideViewPr>
    <p:cSldViewPr snapToGrid="0">
      <p:cViewPr varScale="1">
        <p:scale>
          <a:sx n="79" d="100"/>
          <a:sy n="79" d="100"/>
        </p:scale>
        <p:origin x="558" y="84"/>
      </p:cViewPr>
      <p:guideLst>
        <p:guide pos="3840"/>
        <p:guide orient="horz" pos="2160"/>
      </p:guideLst>
    </p:cSldViewPr>
  </p:slideViewPr>
  <p:outlineViewPr>
    <p:cViewPr>
      <p:scale>
        <a:sx n="33" d="100"/>
        <a:sy n="33" d="100"/>
      </p:scale>
      <p:origin x="0" y="-606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FD9D2DDA-69D8-473F-A583-B6774B31A77B}" type="datetimeFigureOut">
              <a:rPr lang="en-US" altLang="zh-CN"/>
              <a:t>5/30/2013</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02392CCB-FF08-4D29-8DA3-E1FD86044808}" type="slidenum">
              <a:rPr lang="zh-CN"/>
              <a:t>‹#›</a:t>
            </a:fld>
            <a:endParaRPr lang="zh-CN"/>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01F6DFB-6833-46E4-B515-70E0D9178056}" type="datetimeFigureOut">
              <a:rPr lang="zh-CN" altLang="en-US"/>
              <a:t>2013/5/30</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958706C7-F2C3-48B6-8A22-C484D800B5D4}" type="slidenum">
              <a:rPr/>
              <a:t>‹#›</a:t>
            </a:fld>
            <a:endParaRPr lang="zh-CN"/>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1" baseline="0" smtClean="0">
                <a:latin typeface="微软雅黑" panose="020B0503020204020204" pitchFamily="34" charset="-122"/>
                <a:ea typeface="微软雅黑" panose="020B0503020204020204" pitchFamily="34" charset="-122"/>
              </a:rPr>
              <a:t>代码分散的存在各软盘上</a:t>
            </a:r>
            <a:endParaRPr lang="en-US" altLang="zh-CN" sz="2400" b="1" baseline="0" smtClean="0">
              <a:latin typeface="微软雅黑" panose="020B0503020204020204" pitchFamily="34" charset="-122"/>
              <a:ea typeface="微软雅黑" panose="020B0503020204020204" pitchFamily="34" charset="-122"/>
            </a:endParaRPr>
          </a:p>
          <a:p>
            <a:r>
              <a:rPr lang="zh-CN" altLang="en-US" sz="2400" b="1" baseline="0" smtClean="0">
                <a:latin typeface="微软雅黑" panose="020B0503020204020204" pitchFamily="34" charset="-122"/>
                <a:ea typeface="微软雅黑" panose="020B0503020204020204" pitchFamily="34" charset="-122"/>
              </a:rPr>
              <a:t>不知哪份代码是最优的，最新的并非最优</a:t>
            </a:r>
            <a:endParaRPr lang="en-US" altLang="zh-CN" sz="2400" b="1" baseline="0" smtClean="0">
              <a:latin typeface="微软雅黑" panose="020B0503020204020204" pitchFamily="34" charset="-122"/>
              <a:ea typeface="微软雅黑" panose="020B0503020204020204" pitchFamily="34" charset="-122"/>
            </a:endParaRPr>
          </a:p>
          <a:p>
            <a:r>
              <a:rPr lang="zh-CN" altLang="en-US" sz="2400" b="1" baseline="0" smtClean="0">
                <a:latin typeface="微软雅黑" panose="020B0503020204020204" pitchFamily="34" charset="-122"/>
                <a:ea typeface="微软雅黑" panose="020B0503020204020204" pitchFamily="34" charset="-122"/>
              </a:rPr>
              <a:t>失败的重构会毁了原来尚能运作的代码</a:t>
            </a:r>
            <a:endParaRPr lang="en-US" altLang="zh-CN" sz="2400" b="1" baseline="0" smtClean="0">
              <a:latin typeface="微软雅黑" panose="020B0503020204020204" pitchFamily="34" charset="-122"/>
              <a:ea typeface="微软雅黑" panose="020B0503020204020204" pitchFamily="34" charset="-122"/>
            </a:endParaRPr>
          </a:p>
          <a:p>
            <a:endParaRPr lang="en-US" altLang="zh-CN" baseline="0" smtClean="0"/>
          </a:p>
          <a:p>
            <a:r>
              <a:rPr lang="zh-CN" altLang="en-US" smtClean="0"/>
              <a:t>拷贝</a:t>
            </a:r>
            <a:r>
              <a:rPr lang="zh-CN" altLang="en-US" baseline="0" smtClean="0"/>
              <a:t>目录进行备份，伯文件服务器的共享目录进行协作</a:t>
            </a:r>
            <a:endParaRPr lang="en-US" altLang="zh-CN" baseline="0" smtClean="0"/>
          </a:p>
          <a:p>
            <a:r>
              <a:rPr lang="zh-CN" altLang="en-US" baseline="0" smtClean="0"/>
              <a:t>公用类和头文件被覆盖</a:t>
            </a:r>
            <a:endParaRPr lang="zh-CN" altLang="en-US"/>
          </a:p>
        </p:txBody>
      </p:sp>
      <p:sp>
        <p:nvSpPr>
          <p:cNvPr id="4" name="灯片编号占位符 3"/>
          <p:cNvSpPr>
            <a:spLocks noGrp="1"/>
          </p:cNvSpPr>
          <p:nvPr>
            <p:ph type="sldNum" sz="quarter" idx="10"/>
          </p:nvPr>
        </p:nvSpPr>
        <p:spPr/>
        <p:txBody>
          <a:bodyPr/>
          <a:lstStyle/>
          <a:p>
            <a:fld id="{958706C7-F2C3-48B6-8A22-C484D800B5D4}" type="slidenum">
              <a:rPr lang="en-US" altLang="zh-CN" smtClean="0"/>
              <a:t>11</a:t>
            </a:fld>
            <a:endParaRPr lang="zh-CN" altLang="en-US"/>
          </a:p>
        </p:txBody>
      </p:sp>
    </p:spTree>
    <p:extLst>
      <p:ext uri="{BB962C8B-B14F-4D97-AF65-F5344CB8AC3E}">
        <p14:creationId xmlns:p14="http://schemas.microsoft.com/office/powerpoint/2010/main" val="163384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8706C7-F2C3-48B6-8A22-C484D800B5D4}" type="slidenum">
              <a:rPr lang="en-US" altLang="zh-CN" smtClean="0"/>
              <a:t>50</a:t>
            </a:fld>
            <a:endParaRPr lang="zh-CN" altLang="en-US"/>
          </a:p>
        </p:txBody>
      </p:sp>
    </p:spTree>
    <p:extLst>
      <p:ext uri="{BB962C8B-B14F-4D97-AF65-F5344CB8AC3E}">
        <p14:creationId xmlns:p14="http://schemas.microsoft.com/office/powerpoint/2010/main" val="202427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矩形 8"/>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0" name="矩形 9"/>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1" name="矩形 10"/>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2" name="标题 1"/>
          <p:cNvSpPr>
            <a:spLocks noGrp="1"/>
          </p:cNvSpPr>
          <p:nvPr>
            <p:ph type="ctrTitle"/>
          </p:nvPr>
        </p:nvSpPr>
        <p:spPr>
          <a:xfrm>
            <a:off x="1295400" y="2079812"/>
            <a:ext cx="9601200" cy="1724092"/>
          </a:xfrm>
        </p:spPr>
        <p:txBody>
          <a:bodyPr anchor="b"/>
          <a:lstStyle>
            <a:lvl1pPr algn="ctr" latinLnBrk="0">
              <a:defRPr lang="zh-CN" sz="5400">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CN" sz="200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smtClean="0"/>
              <a:t>单击此处编辑母版副标题样式</a:t>
            </a:r>
            <a:endParaRPr lang="zh-CN" dirty="0"/>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0B277187-C200-495F-A386-621319EADA8F}" type="datetimeFigureOut">
              <a:rPr lang="zh-CN" altLang="en-US"/>
              <a:t>2013/5/30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74638"/>
            <a:ext cx="2628900" cy="5897562"/>
          </a:xfrm>
        </p:spPr>
        <p:txBody>
          <a:bodyPr vert="eaVert"/>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838200" y="274638"/>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0B277187-C200-495F-A386-621319EADA8F}" type="datetimeFigureOut">
              <a:rPr lang="zh-CN" altLang="en-US"/>
              <a:t>2013/5/30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兰亭粗黑简体" panose="02000000000000000000" pitchFamily="2" charset="-122"/>
                <a:ea typeface="方正兰亭粗黑简体" panose="02000000000000000000" pitchFamily="2" charset="-122"/>
              </a:defRPr>
            </a:lvl1pPr>
          </a:lstStyle>
          <a:p>
            <a:r>
              <a:rPr lang="zh-CN" altLang="en-US" smtClean="0"/>
              <a:t>单击此处编辑母版标题样式</a:t>
            </a:r>
            <a:endParaRPr lang="zh-CN" dirty="0"/>
          </a:p>
        </p:txBody>
      </p:sp>
      <p:sp>
        <p:nvSpPr>
          <p:cNvPr id="3" name="内容占位符 2"/>
          <p:cNvSpPr>
            <a:spLocks noGrp="1"/>
          </p:cNvSpPr>
          <p:nvPr>
            <p:ph idx="1"/>
          </p:nvPr>
        </p:nvSpPr>
        <p:spPr/>
        <p:txBody>
          <a:bodyPr/>
          <a:lstStyle>
            <a:lvl1pPr>
              <a:lnSpc>
                <a:spcPct val="100000"/>
              </a:lnSpc>
              <a:defRPr>
                <a:latin typeface="方正兰亭黑简体" panose="02000000000000000000" pitchFamily="2" charset="-122"/>
                <a:ea typeface="方正兰亭黑简体" panose="02000000000000000000" pitchFamily="2" charset="-122"/>
              </a:defRPr>
            </a:lvl1pPr>
            <a:lvl2pPr>
              <a:defRPr>
                <a:latin typeface="方正兰亭黑简体" panose="02000000000000000000" pitchFamily="2" charset="-122"/>
                <a:ea typeface="方正兰亭黑简体" panose="02000000000000000000" pitchFamily="2" charset="-122"/>
              </a:defRPr>
            </a:lvl2pPr>
            <a:lvl3pPr>
              <a:defRPr>
                <a:latin typeface="方正兰亭黑简体" panose="02000000000000000000" pitchFamily="2" charset="-122"/>
                <a:ea typeface="方正兰亭黑简体" panose="02000000000000000000" pitchFamily="2" charset="-122"/>
              </a:defRPr>
            </a:lvl3pPr>
            <a:lvl4pPr>
              <a:defRPr>
                <a:latin typeface="方正兰亭黑简体" panose="02000000000000000000" pitchFamily="2" charset="-122"/>
                <a:ea typeface="方正兰亭黑简体" panose="02000000000000000000" pitchFamily="2" charset="-122"/>
              </a:defRPr>
            </a:lvl4pPr>
            <a:lvl5pPr latinLnBrk="0">
              <a:defRPr lang="zh-CN">
                <a:latin typeface="方正兰亭黑简体" panose="02000000000000000000" pitchFamily="2" charset="-122"/>
                <a:ea typeface="方正兰亭黑简体" panose="02000000000000000000" pitchFamily="2" charset="-122"/>
              </a:defRPr>
            </a:lvl5pPr>
            <a:lvl6pPr latinLnBrk="0">
              <a:defRPr lang="zh-CN"/>
            </a:lvl6pPr>
            <a:lvl7pPr latinLnBrk="0">
              <a:defRPr lang="zh-CN"/>
            </a:lvl7pPr>
            <a:lvl8pPr latinLnBrk="0">
              <a:defRPr lang="zh-CN"/>
            </a:lvl8pPr>
            <a:lvl9pPr latinLnBrk="0">
              <a:defRPr lang="zh-CN"/>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dirty="0"/>
          </a:p>
        </p:txBody>
      </p:sp>
      <p:sp>
        <p:nvSpPr>
          <p:cNvPr id="4" name="日期占位符 3"/>
          <p:cNvSpPr>
            <a:spLocks noGrp="1"/>
          </p:cNvSpPr>
          <p:nvPr>
            <p:ph type="dt" sz="half" idx="10"/>
          </p:nvPr>
        </p:nvSpPr>
        <p:spPr/>
        <p:txBody>
          <a:bodyPr/>
          <a:lstStyle/>
          <a:p>
            <a:fld id="{0B277187-C200-495F-A386-621319EADA8F}" type="datetimeFigureOut">
              <a:rPr lang="zh-CN" altLang="en-US"/>
              <a:t>2013/5/30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00" y="2130552"/>
            <a:ext cx="9601200" cy="2359152"/>
          </a:xfrm>
        </p:spPr>
        <p:txBody>
          <a:bodyPr anchor="b">
            <a:normAutofit/>
          </a:bodyPr>
          <a:lstStyle>
            <a:lvl1pPr algn="ctr" latinLnBrk="0">
              <a:defRPr lang="zh-CN" sz="5400" b="1">
                <a:latin typeface="方正兰亭粗黑简体" panose="02000000000000000000" pitchFamily="2" charset="-122"/>
                <a:ea typeface="方正兰亭粗黑简体" panose="02000000000000000000" pitchFamily="2" charset="-122"/>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295400" y="4572000"/>
            <a:ext cx="9601200" cy="841248"/>
          </a:xfrm>
        </p:spPr>
        <p:txBody>
          <a:bodyPr anchor="t"/>
          <a:lstStyle>
            <a:lvl1pPr marL="0" indent="0" algn="ctr" latinLnBrk="0">
              <a:spcBef>
                <a:spcPts val="0"/>
              </a:spcBef>
              <a:buNone/>
              <a:defRPr lang="zh-CN" sz="2000">
                <a:solidFill>
                  <a:schemeClr val="tx1">
                    <a:lumMod val="90000"/>
                    <a:lumOff val="10000"/>
                  </a:schemeClr>
                </a:solidFill>
                <a:latin typeface="方正兰亭黑简体" panose="02000000000000000000" pitchFamily="2" charset="-122"/>
                <a:ea typeface="方正兰亭黑简体" panose="02000000000000000000" pitchFamily="2" charset="-122"/>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0B277187-C200-495F-A386-621319EADA8F}" type="datetimeFigureOut">
              <a:rPr lang="zh-CN" altLang="en-US"/>
              <a:t>2013/5/30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兰亭粗黑简体" panose="02000000000000000000" pitchFamily="2" charset="-122"/>
                <a:ea typeface="方正兰亭粗黑简体" panose="02000000000000000000" pitchFamily="2" charset="-122"/>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1341120" y="1901952"/>
            <a:ext cx="4572000" cy="4123944"/>
          </a:xfrm>
        </p:spPr>
        <p:txBody>
          <a:bodyPr>
            <a:normAutofit/>
          </a:bodyPr>
          <a:lstStyle>
            <a:lvl1pPr latinLnBrk="0">
              <a:defRPr lang="zh-CN" sz="2000">
                <a:latin typeface="方正兰亭黑简体" panose="02000000000000000000" pitchFamily="2" charset="-122"/>
                <a:ea typeface="方正兰亭黑简体" panose="02000000000000000000" pitchFamily="2" charset="-122"/>
              </a:defRPr>
            </a:lvl1pPr>
            <a:lvl2pPr latinLnBrk="0">
              <a:defRPr lang="zh-CN" sz="1800">
                <a:latin typeface="方正兰亭黑简体" panose="02000000000000000000" pitchFamily="2" charset="-122"/>
                <a:ea typeface="方正兰亭黑简体" panose="02000000000000000000" pitchFamily="2" charset="-122"/>
              </a:defRPr>
            </a:lvl2pPr>
            <a:lvl3pPr latinLnBrk="0">
              <a:defRPr lang="zh-CN" sz="1600">
                <a:latin typeface="方正兰亭黑简体" panose="02000000000000000000" pitchFamily="2" charset="-122"/>
                <a:ea typeface="方正兰亭黑简体" panose="02000000000000000000" pitchFamily="2" charset="-122"/>
              </a:defRPr>
            </a:lvl3pPr>
            <a:lvl4pPr latinLnBrk="0">
              <a:defRPr lang="zh-CN" sz="1400">
                <a:latin typeface="方正兰亭黑简体" panose="02000000000000000000" pitchFamily="2" charset="-122"/>
                <a:ea typeface="方正兰亭黑简体" panose="02000000000000000000" pitchFamily="2" charset="-122"/>
              </a:defRPr>
            </a:lvl4pPr>
            <a:lvl5pPr latinLnBrk="0">
              <a:defRPr lang="zh-CN" sz="1400">
                <a:latin typeface="方正兰亭黑简体" panose="02000000000000000000" pitchFamily="2" charset="-122"/>
                <a:ea typeface="方正兰亭黑简体" panose="02000000000000000000" pitchFamily="2" charset="-122"/>
              </a:defRPr>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内容占位符 3"/>
          <p:cNvSpPr>
            <a:spLocks noGrp="1"/>
          </p:cNvSpPr>
          <p:nvPr>
            <p:ph sz="half" idx="2"/>
          </p:nvPr>
        </p:nvSpPr>
        <p:spPr>
          <a:xfrm>
            <a:off x="6278880" y="1901952"/>
            <a:ext cx="4572000" cy="4123944"/>
          </a:xfrm>
        </p:spPr>
        <p:txBody>
          <a:bodyPr>
            <a:normAutofit/>
          </a:bodyPr>
          <a:lstStyle>
            <a:lvl1pPr latinLnBrk="0">
              <a:defRPr lang="zh-CN" sz="2000">
                <a:latin typeface="方正兰亭黑简体" panose="02000000000000000000" pitchFamily="2" charset="-122"/>
                <a:ea typeface="方正兰亭黑简体" panose="02000000000000000000" pitchFamily="2" charset="-122"/>
              </a:defRPr>
            </a:lvl1pPr>
            <a:lvl2pPr latinLnBrk="0">
              <a:defRPr lang="zh-CN" sz="1800">
                <a:latin typeface="方正兰亭黑简体" panose="02000000000000000000" pitchFamily="2" charset="-122"/>
                <a:ea typeface="方正兰亭黑简体" panose="02000000000000000000" pitchFamily="2" charset="-122"/>
              </a:defRPr>
            </a:lvl2pPr>
            <a:lvl3pPr latinLnBrk="0">
              <a:defRPr lang="zh-CN" sz="1600">
                <a:latin typeface="方正兰亭黑简体" panose="02000000000000000000" pitchFamily="2" charset="-122"/>
                <a:ea typeface="方正兰亭黑简体" panose="02000000000000000000" pitchFamily="2" charset="-122"/>
              </a:defRPr>
            </a:lvl3pPr>
            <a:lvl4pPr latinLnBrk="0">
              <a:defRPr lang="zh-CN" sz="1400">
                <a:latin typeface="方正兰亭黑简体" panose="02000000000000000000" pitchFamily="2" charset="-122"/>
                <a:ea typeface="方正兰亭黑简体" panose="02000000000000000000" pitchFamily="2" charset="-122"/>
              </a:defRPr>
            </a:lvl4pPr>
            <a:lvl5pPr latinLnBrk="0">
              <a:defRPr lang="zh-CN" sz="1400">
                <a:latin typeface="方正兰亭黑简体" panose="02000000000000000000" pitchFamily="2" charset="-122"/>
                <a:ea typeface="方正兰亭黑简体" panose="02000000000000000000" pitchFamily="2" charset="-122"/>
              </a:defRPr>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0B277187-C200-495F-A386-621319EADA8F}" type="datetimeFigureOut">
              <a:rPr lang="zh-CN" altLang="en-US"/>
              <a:t>2013/5/30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atin typeface="方正兰亭粗黑简体" panose="02000000000000000000" pitchFamily="2" charset="-122"/>
                <a:ea typeface="方正兰亭粗黑简体" panose="02000000000000000000" pitchFamily="2" charset="-122"/>
              </a:defRPr>
            </a:lvl1pPr>
          </a:lstStyle>
          <a:p>
            <a:r>
              <a:rPr lang="zh-CN" dirty="0"/>
              <a:t>
</a:t>
            </a:r>
            <a:r>
              <a:rPr lang="zh-CN" dirty="0" smtClean="0"/>
              <a:t>单击</a:t>
            </a:r>
            <a:r>
              <a:rPr lang="zh-CN" dirty="0"/>
              <a:t>此处编辑母版标题</a:t>
            </a:r>
            <a:r>
              <a:rPr lang="zh-CN" dirty="0" smtClean="0"/>
              <a:t>样式    </a:t>
            </a:r>
            <a:endParaRPr lang="zh-CN" dirty="0"/>
          </a:p>
        </p:txBody>
      </p:sp>
      <p:sp>
        <p:nvSpPr>
          <p:cNvPr id="3" name="文本占位符 2"/>
          <p:cNvSpPr>
            <a:spLocks noGrp="1"/>
          </p:cNvSpPr>
          <p:nvPr>
            <p:ph type="body" idx="1" hasCustomPrompt="1"/>
          </p:nvPr>
        </p:nvSpPr>
        <p:spPr>
          <a:xfrm>
            <a:off x="1341120" y="1837464"/>
            <a:ext cx="4572000" cy="766588"/>
          </a:xfrm>
        </p:spPr>
        <p:txBody>
          <a:bodyPr anchor="ctr">
            <a:normAutofit/>
          </a:bodyPr>
          <a:lstStyle>
            <a:lvl1pPr marL="0" indent="0" algn="l" latinLnBrk="0">
              <a:spcBef>
                <a:spcPts val="0"/>
              </a:spcBef>
              <a:buNone/>
              <a:defRPr lang="zh-CN" sz="2200" b="1">
                <a:solidFill>
                  <a:schemeClr val="tx1"/>
                </a:solidFill>
                <a:latin typeface="方正兰亭粗黑简体" panose="02000000000000000000" pitchFamily="2" charset="-122"/>
                <a:ea typeface="方正兰亭粗黑简体" panose="02000000000000000000" pitchFamily="2" charset="-122"/>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smtClean="0"/>
              <a:t>
            </a:t>
            </a:r>
            <a:r>
              <a:rPr lang="zh-CN" dirty="0"/>
              <a:t>
</a:t>
            </a:r>
            <a:r>
              <a:rPr lang="zh-CN" dirty="0" smtClean="0"/>
              <a:t>单击</a:t>
            </a:r>
            <a:r>
              <a:rPr lang="zh-CN" dirty="0"/>
              <a:t>此处编辑母版文本样式
          </a:t>
            </a:r>
          </a:p>
        </p:txBody>
      </p:sp>
      <p:sp>
        <p:nvSpPr>
          <p:cNvPr id="4" name="内容占位符 3"/>
          <p:cNvSpPr>
            <a:spLocks noGrp="1"/>
          </p:cNvSpPr>
          <p:nvPr>
            <p:ph sz="half" idx="2"/>
          </p:nvPr>
        </p:nvSpPr>
        <p:spPr>
          <a:xfrm>
            <a:off x="1341120" y="2740732"/>
            <a:ext cx="4572000" cy="3288847"/>
          </a:xfrm>
        </p:spPr>
        <p:txBody>
          <a:bodyPr>
            <a:normAutofit/>
          </a:bodyPr>
          <a:lstStyle>
            <a:lvl1pPr marL="331470" indent="-285750" latinLnBrk="0">
              <a:buFont typeface="Arial" panose="020B0604020202020204" pitchFamily="34" charset="0"/>
              <a:buChar char="•"/>
              <a:defRPr lang="zh-CN" sz="2000">
                <a:latin typeface="方正兰亭黑简体" panose="02000000000000000000" pitchFamily="2" charset="-122"/>
                <a:ea typeface="方正兰亭黑简体" panose="02000000000000000000" pitchFamily="2" charset="-122"/>
              </a:defRPr>
            </a:lvl1pPr>
            <a:lvl2pPr marL="651510" indent="-285750" latinLnBrk="0">
              <a:buFont typeface="Arial" panose="020B0604020202020204" pitchFamily="34" charset="0"/>
              <a:buChar char="•"/>
              <a:defRPr lang="zh-CN" sz="1800">
                <a:latin typeface="方正兰亭黑简体" panose="02000000000000000000" pitchFamily="2" charset="-122"/>
                <a:ea typeface="方正兰亭黑简体" panose="02000000000000000000" pitchFamily="2" charset="-122"/>
              </a:defRPr>
            </a:lvl2pPr>
            <a:lvl3pPr marL="971550" indent="-285750" latinLnBrk="0">
              <a:buFont typeface="Arial" panose="020B0604020202020204" pitchFamily="34" charset="0"/>
              <a:buChar char="•"/>
              <a:defRPr lang="zh-CN" sz="1600" baseline="0">
                <a:latin typeface="方正兰亭黑简体" panose="02000000000000000000" pitchFamily="2" charset="-122"/>
                <a:ea typeface="方正兰亭黑简体" panose="02000000000000000000" pitchFamily="2" charset="-122"/>
              </a:defRPr>
            </a:lvl3pPr>
            <a:lvl4pPr latinLnBrk="0">
              <a:defRPr lang="zh-CN" sz="1400">
                <a:latin typeface="方正兰亭黑简体" panose="02000000000000000000" pitchFamily="2" charset="-122"/>
                <a:ea typeface="方正兰亭黑简体" panose="02000000000000000000" pitchFamily="2" charset="-122"/>
              </a:defRPr>
            </a:lvl4pPr>
            <a:lvl5pPr latinLnBrk="0">
              <a:defRPr lang="zh-CN" sz="1400">
                <a:latin typeface="方正兰亭黑简体" panose="02000000000000000000" pitchFamily="2" charset="-122"/>
                <a:ea typeface="方正兰亭黑简体" panose="02000000000000000000" pitchFamily="2" charset="-122"/>
              </a:defRPr>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5" name="文本占位符 4"/>
          <p:cNvSpPr>
            <a:spLocks noGrp="1"/>
          </p:cNvSpPr>
          <p:nvPr>
            <p:ph type="body" sz="quarter" idx="3" hasCustomPrompt="1"/>
          </p:nvPr>
        </p:nvSpPr>
        <p:spPr>
          <a:xfrm>
            <a:off x="6278880" y="1837464"/>
            <a:ext cx="4572000" cy="766588"/>
          </a:xfrm>
        </p:spPr>
        <p:txBody>
          <a:bodyPr anchor="ctr">
            <a:normAutofit/>
          </a:bodyPr>
          <a:lstStyle>
            <a:lvl1pPr marL="0" indent="0" latinLnBrk="0">
              <a:spcBef>
                <a:spcPts val="0"/>
              </a:spcBef>
              <a:buNone/>
              <a:defRPr lang="zh-CN" sz="2200" b="1">
                <a:solidFill>
                  <a:schemeClr val="tx1"/>
                </a:solidFill>
                <a:latin typeface="方正兰亭粗黑简体" panose="02000000000000000000" pitchFamily="2" charset="-122"/>
                <a:ea typeface="方正兰亭粗黑简体" panose="02000000000000000000" pitchFamily="2" charset="-122"/>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a:t>
</a:t>
            </a:r>
            <a:r>
              <a:rPr lang="zh-CN" dirty="0" smtClean="0"/>
              <a:t> </a:t>
            </a:r>
            <a:r>
              <a:rPr lang="zh-CN" dirty="0"/>
              <a:t>单击此处编辑母版文本样式
          </a:t>
            </a:r>
          </a:p>
        </p:txBody>
      </p:sp>
      <p:sp>
        <p:nvSpPr>
          <p:cNvPr id="6" name="内容占位符 5"/>
          <p:cNvSpPr>
            <a:spLocks noGrp="1"/>
          </p:cNvSpPr>
          <p:nvPr>
            <p:ph sz="quarter" idx="4"/>
          </p:nvPr>
        </p:nvSpPr>
        <p:spPr>
          <a:xfrm>
            <a:off x="6278880" y="2740732"/>
            <a:ext cx="4572000" cy="3288847"/>
          </a:xfrm>
        </p:spPr>
        <p:txBody>
          <a:bodyPr>
            <a:normAutofit/>
          </a:bodyPr>
          <a:lstStyle>
            <a:lvl1pPr latinLnBrk="0">
              <a:defRPr lang="zh-CN" sz="2000">
                <a:latin typeface="方正兰亭黑简体" panose="02000000000000000000" pitchFamily="2" charset="-122"/>
                <a:ea typeface="方正兰亭黑简体" panose="02000000000000000000" pitchFamily="2" charset="-122"/>
              </a:defRPr>
            </a:lvl1pPr>
            <a:lvl2pPr latinLnBrk="0">
              <a:defRPr lang="zh-CN" sz="1800">
                <a:latin typeface="方正兰亭黑简体" panose="02000000000000000000" pitchFamily="2" charset="-122"/>
                <a:ea typeface="方正兰亭黑简体" panose="02000000000000000000" pitchFamily="2" charset="-122"/>
              </a:defRPr>
            </a:lvl2pPr>
            <a:lvl3pPr latinLnBrk="0">
              <a:defRPr lang="zh-CN" sz="1600">
                <a:latin typeface="方正兰亭黑简体" panose="02000000000000000000" pitchFamily="2" charset="-122"/>
                <a:ea typeface="方正兰亭黑简体" panose="02000000000000000000" pitchFamily="2" charset="-122"/>
              </a:defRPr>
            </a:lvl3pPr>
            <a:lvl4pPr latinLnBrk="0">
              <a:defRPr lang="zh-CN" sz="1400">
                <a:latin typeface="方正兰亭黑简体" panose="02000000000000000000" pitchFamily="2" charset="-122"/>
                <a:ea typeface="方正兰亭黑简体" panose="02000000000000000000" pitchFamily="2" charset="-122"/>
              </a:defRPr>
            </a:lvl4pPr>
            <a:lvl5pPr latinLnBrk="0">
              <a:defRPr lang="zh-CN" sz="1400">
                <a:latin typeface="方正兰亭黑简体" panose="02000000000000000000" pitchFamily="2" charset="-122"/>
                <a:ea typeface="方正兰亭黑简体" panose="02000000000000000000" pitchFamily="2" charset="-122"/>
              </a:defRPr>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7" name="日期占位符 6"/>
          <p:cNvSpPr>
            <a:spLocks noGrp="1"/>
          </p:cNvSpPr>
          <p:nvPr>
            <p:ph type="dt" sz="half" idx="10"/>
          </p:nvPr>
        </p:nvSpPr>
        <p:spPr/>
        <p:txBody>
          <a:bodyPr/>
          <a:lstStyle/>
          <a:p>
            <a:r>
              <a:rPr lang="zh-CN"/>
              <a:t>
            </a:t>
            </a:r>
            <a:fld id="{0B277187-C200-495F-A386-621319EADA8F}" type="datetimeFigureOut">
              <a:rPr lang="zh-CN" altLang="en-US"/>
              <a:t>2013/5/30</a:t>
            </a:fld>
            <a:r>
              <a:rPr lang="zh-CN"/>
              <a:t>
            </a:t>
            </a:r>
          </a:p>
        </p:txBody>
      </p:sp>
      <p:sp>
        <p:nvSpPr>
          <p:cNvPr id="8" name="页脚占位符 7"/>
          <p:cNvSpPr>
            <a:spLocks noGrp="1"/>
          </p:cNvSpPr>
          <p:nvPr>
            <p:ph type="ftr" sz="quarter" idx="11"/>
          </p:nvPr>
        </p:nvSpPr>
        <p:spPr/>
        <p:txBody>
          <a:bodyPr/>
          <a:lstStyle/>
          <a:p>
            <a:r>
              <a:rPr lang="zh-CN"/>
              <a:t>
            </a:t>
            </a:r>
          </a:p>
        </p:txBody>
      </p:sp>
      <p:sp>
        <p:nvSpPr>
          <p:cNvPr id="9" name="幻灯片编号占位符 8"/>
          <p:cNvSpPr>
            <a:spLocks noGrp="1"/>
          </p:cNvSpPr>
          <p:nvPr>
            <p:ph type="sldNum" sz="quarter" idx="12"/>
          </p:nvPr>
        </p:nvSpPr>
        <p:spPr/>
        <p:txBody>
          <a:bodyPr/>
          <a:lstStyle/>
          <a:p>
            <a:r>
              <a:rPr lang="zh-CN"/>
              <a:t>
            </a:t>
            </a:r>
            <a:fld id="{FC749032-2A07-4AE8-BA90-74324CAE0C87}" type="slidenum">
              <a:rPr/>
              <a:t>‹#›</a:t>
            </a:fld>
            <a:r>
              <a:rPr lang="zh-CN"/>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兰亭粗黑简体" panose="02000000000000000000" pitchFamily="2" charset="-122"/>
                <a:ea typeface="方正兰亭粗黑简体" panose="02000000000000000000" pitchFamily="2" charset="-122"/>
              </a:defRPr>
            </a:lvl1pPr>
          </a:lstStyle>
          <a:p>
            <a:r>
              <a:rPr lang="zh-CN" altLang="en-US" dirty="0" smtClean="0"/>
              <a:t>单击此处编辑母版标题样式</a:t>
            </a:r>
            <a:endParaRPr lang="zh-CN" dirty="0"/>
          </a:p>
        </p:txBody>
      </p:sp>
      <p:sp>
        <p:nvSpPr>
          <p:cNvPr id="3" name="日期占位符 2"/>
          <p:cNvSpPr>
            <a:spLocks noGrp="1"/>
          </p:cNvSpPr>
          <p:nvPr>
            <p:ph type="dt" sz="half" idx="10"/>
          </p:nvPr>
        </p:nvSpPr>
        <p:spPr/>
        <p:txBody>
          <a:bodyPr/>
          <a:lstStyle/>
          <a:p>
            <a:fld id="{0B277187-C200-495F-A386-621319EADA8F}" type="datetimeFigureOut">
              <a:rPr lang="zh-CN" altLang="en-US"/>
              <a:t>2013/5/30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日期占位符 1"/>
          <p:cNvSpPr>
            <a:spLocks noGrp="1"/>
          </p:cNvSpPr>
          <p:nvPr>
            <p:ph type="dt" sz="half" idx="10"/>
          </p:nvPr>
        </p:nvSpPr>
        <p:spPr/>
        <p:txBody>
          <a:bodyPr/>
          <a:lstStyle/>
          <a:p>
            <a:fld id="{0B277187-C200-495F-A386-621319EADA8F}" type="datetimeFigureOut">
              <a:rPr lang="zh-CN" altLang="en-US"/>
              <a:t>2013/5/30</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方正兰亭粗黑简体" panose="02000000000000000000" pitchFamily="2" charset="-122"/>
                <a:ea typeface="方正兰亭粗黑简体" panose="02000000000000000000" pitchFamily="2" charset="-122"/>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457200" y="758952"/>
            <a:ext cx="6629400" cy="5330952"/>
          </a:xfrm>
        </p:spPr>
        <p:txBody>
          <a:bodyPr>
            <a:normAutofit/>
          </a:bodyPr>
          <a:lstStyle>
            <a:lvl1pPr latinLnBrk="0">
              <a:defRPr lang="zh-CN" sz="2000">
                <a:latin typeface="方正兰亭黑简体" panose="02000000000000000000" pitchFamily="2" charset="-122"/>
                <a:ea typeface="方正兰亭黑简体" panose="02000000000000000000" pitchFamily="2" charset="-122"/>
              </a:defRPr>
            </a:lvl1pPr>
            <a:lvl2pPr latinLnBrk="0">
              <a:defRPr lang="zh-CN" sz="1800">
                <a:latin typeface="方正兰亭黑简体" panose="02000000000000000000" pitchFamily="2" charset="-122"/>
                <a:ea typeface="方正兰亭黑简体" panose="02000000000000000000" pitchFamily="2" charset="-122"/>
              </a:defRPr>
            </a:lvl2pPr>
            <a:lvl3pPr latinLnBrk="0">
              <a:defRPr lang="zh-CN" sz="1600">
                <a:latin typeface="方正兰亭黑简体" panose="02000000000000000000" pitchFamily="2" charset="-122"/>
                <a:ea typeface="方正兰亭黑简体" panose="02000000000000000000" pitchFamily="2" charset="-122"/>
              </a:defRPr>
            </a:lvl3pPr>
            <a:lvl4pPr latinLnBrk="0">
              <a:defRPr lang="zh-CN" sz="1400">
                <a:latin typeface="方正兰亭黑简体" panose="02000000000000000000" pitchFamily="2" charset="-122"/>
                <a:ea typeface="方正兰亭黑简体" panose="02000000000000000000" pitchFamily="2" charset="-122"/>
              </a:defRPr>
            </a:lvl4pPr>
            <a:lvl5pPr latinLnBrk="0">
              <a:defRPr lang="zh-CN" sz="1400">
                <a:latin typeface="方正兰亭黑简体" panose="02000000000000000000" pitchFamily="2" charset="-122"/>
                <a:ea typeface="方正兰亭黑简体" panose="02000000000000000000" pitchFamily="2" charset="-122"/>
              </a:defRPr>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atin typeface="方正兰亭黑简体" panose="02000000000000000000" pitchFamily="2" charset="-122"/>
                <a:ea typeface="方正兰亭黑简体" panose="02000000000000000000" pitchFamily="2"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277187-C200-495F-A386-621319EADA8F}" type="datetimeFigureOut">
              <a:rPr lang="zh-CN" altLang="en-US"/>
              <a:t>2013/5/30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277187-C200-495F-A386-621319EADA8F}" type="datetimeFigureOut">
              <a:rPr lang="zh-CN" altLang="en-US"/>
              <a:t>2013/5/30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C749032-2A07-4AE8-BA90-74324CAE0C87}" type="slidenum">
              <a:rPr/>
              <a:t>‹#›</a:t>
            </a:fld>
            <a:endParaRPr lang="zh-CN"/>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组 8"/>
          <p:cNvGrpSpPr/>
          <p:nvPr/>
        </p:nvGrpSpPr>
        <p:grpSpPr>
          <a:xfrm>
            <a:off x="-1"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标题占位符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CN" sz="900">
                <a:solidFill>
                  <a:schemeClr val="tx1"/>
                </a:solidFill>
              </a:defRPr>
            </a:lvl1pPr>
          </a:lstStyle>
          <a:p>
            <a:fld id="{0B277187-C200-495F-A386-621319EADA8F}" type="datetimeFigureOut">
              <a:rPr lang="zh-CN" altLang="en-US"/>
              <a:pPr/>
              <a:t>2013/5/30</a:t>
            </a:fld>
            <a:endParaRPr lang="zh-CN"/>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CN" sz="900">
                <a:solidFill>
                  <a:schemeClr val="tx1"/>
                </a:solidFill>
              </a:defRPr>
            </a:lvl1pPr>
          </a:lstStyle>
          <a:p>
            <a:endParaRPr lang="zh-CN"/>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CN" sz="900">
                <a:solidFill>
                  <a:schemeClr val="tx1"/>
                </a:solidFill>
              </a:defRPr>
            </a:lvl1pPr>
          </a:lstStyle>
          <a:p>
            <a:fld id="{FC749032-2A07-4AE8-BA90-74324CAE0C87}" type="slidenum">
              <a:rPr/>
              <a:pPr/>
              <a:t>‹#›</a:t>
            </a:fld>
            <a:endParaRPr lang="zh-CN"/>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3400" b="1"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lang="zh-CN" sz="2000" kern="1200">
          <a:solidFill>
            <a:schemeClr val="tx1">
              <a:lumMod val="90000"/>
              <a:lumOff val="10000"/>
            </a:schemeClr>
          </a:solidFill>
          <a:latin typeface="Microsoft YaHei UI" panose="020B0503020204020204" pitchFamily="34" charset="-122"/>
          <a:ea typeface="Microsoft YaHei UI" panose="020B0503020204020204" pitchFamily="34" charset="-122"/>
          <a:cs typeface="+mn-cs"/>
        </a:defRPr>
      </a:lvl1pPr>
      <a:lvl2pPr marL="594360" indent="-228600" algn="l" defTabSz="914400" rtl="0" eaLnBrk="1" latinLnBrk="0" hangingPunct="1">
        <a:lnSpc>
          <a:spcPct val="90000"/>
        </a:lnSpc>
        <a:spcBef>
          <a:spcPts val="1000"/>
        </a:spcBef>
        <a:buSzPct val="100000"/>
        <a:buFont typeface="Arial" pitchFamily="34" charset="0"/>
        <a:buChar char="▪"/>
        <a:defRPr lang="zh-CN" sz="1800" kern="1200">
          <a:solidFill>
            <a:schemeClr val="tx1">
              <a:lumMod val="90000"/>
              <a:lumOff val="10000"/>
            </a:schemeClr>
          </a:solidFill>
          <a:latin typeface="Microsoft YaHei UI" panose="020B0503020204020204" pitchFamily="34" charset="-122"/>
          <a:ea typeface="Microsoft YaHei UI" panose="020B0503020204020204" pitchFamily="34" charset="-122"/>
          <a:cs typeface="+mn-cs"/>
        </a:defRPr>
      </a:lvl2pPr>
      <a:lvl3pPr marL="914400" indent="-228600" algn="l" defTabSz="914400" rtl="0" eaLnBrk="1" latinLnBrk="0" hangingPunct="1">
        <a:lnSpc>
          <a:spcPct val="90000"/>
        </a:lnSpc>
        <a:spcBef>
          <a:spcPts val="800"/>
        </a:spcBef>
        <a:buSzPct val="100000"/>
        <a:buFont typeface="Arial" pitchFamily="34" charset="0"/>
        <a:buChar char="▪"/>
        <a:defRPr lang="zh-CN" sz="1600" kern="1200">
          <a:solidFill>
            <a:schemeClr val="tx1">
              <a:lumMod val="90000"/>
              <a:lumOff val="10000"/>
            </a:schemeClr>
          </a:solidFill>
          <a:latin typeface="Microsoft YaHei UI" panose="020B0503020204020204" pitchFamily="34" charset="-122"/>
          <a:ea typeface="Microsoft YaHei UI" panose="020B0503020204020204" pitchFamily="34" charset="-122"/>
          <a:cs typeface="+mn-cs"/>
        </a:defRPr>
      </a:lvl3pPr>
      <a:lvl4pPr marL="1234440" indent="-228600" algn="l" defTabSz="914400" rtl="0" eaLnBrk="1" latinLnBrk="0" hangingPunct="1">
        <a:lnSpc>
          <a:spcPct val="90000"/>
        </a:lnSpc>
        <a:spcBef>
          <a:spcPts val="800"/>
        </a:spcBef>
        <a:buSzPct val="100000"/>
        <a:buFont typeface="Arial" pitchFamily="34" charset="0"/>
        <a:buChar char="▪"/>
        <a:defRPr lang="zh-CN" sz="1400" kern="1200">
          <a:solidFill>
            <a:schemeClr val="tx1">
              <a:lumMod val="90000"/>
              <a:lumOff val="10000"/>
            </a:schemeClr>
          </a:solidFill>
          <a:latin typeface="Microsoft YaHei UI" panose="020B0503020204020204" pitchFamily="34" charset="-122"/>
          <a:ea typeface="Microsoft YaHei UI" panose="020B0503020204020204" pitchFamily="34" charset="-122"/>
          <a:cs typeface="+mn-cs"/>
        </a:defRPr>
      </a:lvl4pPr>
      <a:lvl5pPr marL="1554480" indent="-228600" algn="l" defTabSz="914400" rtl="0" eaLnBrk="1" latinLnBrk="0" hangingPunct="1">
        <a:lnSpc>
          <a:spcPct val="90000"/>
        </a:lnSpc>
        <a:spcBef>
          <a:spcPts val="800"/>
        </a:spcBef>
        <a:buSzPct val="100000"/>
        <a:buFont typeface="Arial" pitchFamily="34" charset="0"/>
        <a:buChar char="▪"/>
        <a:defRPr lang="zh-CN" sz="1400" kern="1200">
          <a:solidFill>
            <a:schemeClr val="tx1">
              <a:lumMod val="90000"/>
              <a:lumOff val="10000"/>
            </a:schemeClr>
          </a:solidFill>
          <a:latin typeface="Microsoft YaHei UI" panose="020B0503020204020204" pitchFamily="34" charset="-122"/>
          <a:ea typeface="Microsoft YaHei UI" panose="020B0503020204020204" pitchFamily="34"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ddatsh.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admin@ddatsh.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worldhello.net/gotgit/" TargetMode="External"/><Relationship Id="rId2" Type="http://schemas.openxmlformats.org/officeDocument/2006/relationships/hyperlink" Target="http://www.worldhello.net/gotgithub/index.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latin typeface="方正兰亭粗黑简体" panose="02000000000000000000" pitchFamily="2" charset="-122"/>
                <a:ea typeface="方正兰亭粗黑简体" panose="02000000000000000000" pitchFamily="2" charset="-122"/>
              </a:rPr>
              <a:t>版本控制</a:t>
            </a:r>
            <a:r>
              <a:rPr lang="en-US" altLang="zh-CN" smtClean="0">
                <a:latin typeface="方正兰亭粗黑简体" panose="02000000000000000000" pitchFamily="2" charset="-122"/>
                <a:ea typeface="方正兰亭粗黑简体" panose="02000000000000000000" pitchFamily="2" charset="-122"/>
              </a:rPr>
              <a:t>-Git</a:t>
            </a:r>
            <a:endParaRPr lang="zh-CN">
              <a:latin typeface="方正兰亭粗黑简体" panose="02000000000000000000" pitchFamily="2" charset="-122"/>
              <a:ea typeface="方正兰亭粗黑简体" panose="02000000000000000000" pitchFamily="2" charset="-122"/>
            </a:endParaRPr>
          </a:p>
        </p:txBody>
      </p:sp>
      <p:sp>
        <p:nvSpPr>
          <p:cNvPr id="7" name="副标题 6"/>
          <p:cNvSpPr>
            <a:spLocks noGrp="1"/>
          </p:cNvSpPr>
          <p:nvPr>
            <p:ph type="subTitle" idx="1"/>
          </p:nvPr>
        </p:nvSpPr>
        <p:spPr/>
        <p:txBody>
          <a:bodyPr/>
          <a:lstStyle/>
          <a:p>
            <a:pPr algn="r"/>
            <a:r>
              <a:rPr lang="en-US" altLang="zh-CN" smtClean="0">
                <a:latin typeface="方正兰亭黑简体" panose="02000000000000000000" pitchFamily="2" charset="-122"/>
                <a:ea typeface="方正兰亭黑简体" panose="02000000000000000000" pitchFamily="2" charset="-122"/>
                <a:hlinkClick r:id="rId2"/>
              </a:rPr>
              <a:t>http://ddatsh.com</a:t>
            </a:r>
            <a:endParaRPr lang="en-US" altLang="zh-CN" smtClean="0">
              <a:latin typeface="方正兰亭黑简体" panose="02000000000000000000" pitchFamily="2" charset="-122"/>
              <a:ea typeface="方正兰亭黑简体" panose="02000000000000000000" pitchFamily="2" charset="-122"/>
            </a:endParaRPr>
          </a:p>
          <a:p>
            <a:pPr algn="r"/>
            <a:endParaRPr lang="en-US" altLang="zh-CN" smtClean="0">
              <a:latin typeface="方正兰亭黑简体" panose="02000000000000000000" pitchFamily="2" charset="-122"/>
              <a:ea typeface="方正兰亭黑简体" panose="02000000000000000000" pitchFamily="2" charset="-122"/>
            </a:endParaRPr>
          </a:p>
          <a:p>
            <a:pPr algn="r"/>
            <a:r>
              <a:rPr lang="en-US" altLang="zh-CN" smtClean="0">
                <a:latin typeface="方正兰亭黑简体" panose="02000000000000000000" pitchFamily="2" charset="-122"/>
                <a:ea typeface="方正兰亭黑简体" panose="02000000000000000000" pitchFamily="2" charset="-122"/>
              </a:rPr>
              <a:t>admin@ddatsh.com</a:t>
            </a:r>
          </a:p>
          <a:p>
            <a:endParaRPr lang="zh-CN">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史</a:t>
            </a:r>
            <a:r>
              <a:rPr lang="zh-CN" altLang="en-US" smtClean="0"/>
              <a:t>前</a:t>
            </a:r>
            <a:r>
              <a:rPr lang="en-US" altLang="zh-CN" smtClean="0"/>
              <a:t>1W</a:t>
            </a:r>
            <a:r>
              <a:rPr lang="zh-CN" altLang="en-US" smtClean="0"/>
              <a:t>年</a:t>
            </a:r>
            <a:endParaRPr lang="zh-CN" altLang="en-US"/>
          </a:p>
        </p:txBody>
      </p:sp>
      <p:sp>
        <p:nvSpPr>
          <p:cNvPr id="3" name="内容占位符 2"/>
          <p:cNvSpPr>
            <a:spLocks noGrp="1"/>
          </p:cNvSpPr>
          <p:nvPr>
            <p:ph idx="1"/>
          </p:nvPr>
        </p:nvSpPr>
        <p:spPr/>
        <p:txBody>
          <a:bodyPr/>
          <a:lstStyle/>
          <a:p>
            <a:r>
              <a:rPr lang="zh-CN" altLang="en-US" smtClean="0"/>
              <a:t>任数据自生自灭</a:t>
            </a:r>
            <a:endParaRPr lang="zh-CN" altLang="en-US"/>
          </a:p>
        </p:txBody>
      </p:sp>
    </p:spTree>
    <p:extLst>
      <p:ext uri="{BB962C8B-B14F-4D97-AF65-F5344CB8AC3E}">
        <p14:creationId xmlns:p14="http://schemas.microsoft.com/office/powerpoint/2010/main" val="2223649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史</a:t>
            </a:r>
            <a:r>
              <a:rPr lang="zh-CN" altLang="en-US" smtClean="0"/>
              <a:t>前时代</a:t>
            </a:r>
            <a:endParaRPr lang="zh-CN" altLang="en-US"/>
          </a:p>
        </p:txBody>
      </p:sp>
      <p:sp>
        <p:nvSpPr>
          <p:cNvPr id="3" name="内容占位符 2"/>
          <p:cNvSpPr>
            <a:spLocks noGrp="1"/>
          </p:cNvSpPr>
          <p:nvPr>
            <p:ph idx="1"/>
          </p:nvPr>
        </p:nvSpPr>
        <p:spPr/>
        <p:txBody>
          <a:bodyPr/>
          <a:lstStyle/>
          <a:p>
            <a:r>
              <a:rPr lang="en-US" altLang="zh-CN"/>
              <a:t>1982</a:t>
            </a:r>
            <a:r>
              <a:rPr lang="zh-CN" altLang="en-US" smtClean="0"/>
              <a:t>年</a:t>
            </a:r>
            <a:r>
              <a:rPr lang="en-US" altLang="zh-CN" smtClean="0"/>
              <a:t> RCS</a:t>
            </a:r>
          </a:p>
          <a:p>
            <a:r>
              <a:rPr lang="zh-CN" altLang="en-US" smtClean="0"/>
              <a:t>对单个文件管理，无网络功能</a:t>
            </a:r>
            <a:endParaRPr lang="en-US" altLang="zh-CN" smtClean="0"/>
          </a:p>
          <a:p>
            <a:r>
              <a:rPr lang="en-US" altLang="zh-CN" smtClean="0"/>
              <a:t>diff+patch</a:t>
            </a:r>
          </a:p>
          <a:p>
            <a:endParaRPr lang="en-US" altLang="zh-CN"/>
          </a:p>
          <a:p>
            <a:r>
              <a:rPr lang="en-US" altLang="zh-CN" smtClean="0"/>
              <a:t>1991~2002</a:t>
            </a:r>
            <a:r>
              <a:rPr lang="zh-CN" altLang="en-US" smtClean="0"/>
              <a:t>年间，</a:t>
            </a:r>
            <a:r>
              <a:rPr lang="en-US" altLang="zh-CN" smtClean="0"/>
              <a:t>Linus </a:t>
            </a:r>
            <a:r>
              <a:rPr lang="zh-CN" altLang="en-US" smtClean="0"/>
              <a:t>一直用</a:t>
            </a:r>
            <a:r>
              <a:rPr lang="en-US" altLang="zh-CN" smtClean="0"/>
              <a:t>diff</a:t>
            </a:r>
            <a:r>
              <a:rPr lang="zh-CN" altLang="en-US" smtClean="0"/>
              <a:t>、</a:t>
            </a:r>
            <a:r>
              <a:rPr lang="en-US" altLang="zh-CN" smtClean="0"/>
              <a:t>patch</a:t>
            </a:r>
            <a:r>
              <a:rPr lang="zh-CN" altLang="en-US" smtClean="0"/>
              <a:t>生成</a:t>
            </a:r>
            <a:r>
              <a:rPr lang="en-US" altLang="zh-CN" smtClean="0"/>
              <a:t>tar</a:t>
            </a:r>
            <a:r>
              <a:rPr lang="zh-CN" altLang="en-US" smtClean="0"/>
              <a:t>管理</a:t>
            </a:r>
            <a:r>
              <a:rPr lang="en-US" altLang="zh-CN" smtClean="0"/>
              <a:t>linux </a:t>
            </a:r>
            <a:r>
              <a:rPr lang="zh-CN" altLang="en-US" smtClean="0"/>
              <a:t>源码</a:t>
            </a:r>
            <a:endParaRPr lang="zh-CN" altLang="en-US"/>
          </a:p>
        </p:txBody>
      </p:sp>
    </p:spTree>
    <p:extLst>
      <p:ext uri="{BB962C8B-B14F-4D97-AF65-F5344CB8AC3E}">
        <p14:creationId xmlns:p14="http://schemas.microsoft.com/office/powerpoint/2010/main" val="1977295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古典时期</a:t>
            </a:r>
          </a:p>
        </p:txBody>
      </p:sp>
      <p:sp>
        <p:nvSpPr>
          <p:cNvPr id="3" name="内容占位符 2"/>
          <p:cNvSpPr>
            <a:spLocks noGrp="1"/>
          </p:cNvSpPr>
          <p:nvPr>
            <p:ph idx="1"/>
          </p:nvPr>
        </p:nvSpPr>
        <p:spPr/>
        <p:txBody>
          <a:bodyPr>
            <a:normAutofit fontScale="92500" lnSpcReduction="20000"/>
          </a:bodyPr>
          <a:lstStyle/>
          <a:p>
            <a:r>
              <a:rPr lang="en-US" altLang="zh-CN"/>
              <a:t>1990</a:t>
            </a:r>
            <a:r>
              <a:rPr lang="zh-CN" altLang="en-US" smtClean="0"/>
              <a:t>年 </a:t>
            </a:r>
            <a:r>
              <a:rPr lang="en-US" altLang="zh-CN" smtClean="0"/>
              <a:t>CVS</a:t>
            </a:r>
          </a:p>
          <a:p>
            <a:pPr marL="45720" indent="0">
              <a:buNone/>
            </a:pPr>
            <a:r>
              <a:rPr lang="zh-CN" altLang="en-US"/>
              <a:t>经典的</a:t>
            </a:r>
            <a:r>
              <a:rPr lang="en-US" altLang="zh-CN"/>
              <a:t>SCM</a:t>
            </a:r>
            <a:r>
              <a:rPr lang="zh-CN" altLang="en-US"/>
              <a:t>管理器，不能</a:t>
            </a:r>
            <a:r>
              <a:rPr lang="en-US" altLang="zh-CN"/>
              <a:t>track</a:t>
            </a:r>
            <a:r>
              <a:rPr lang="zh-CN" altLang="en-US"/>
              <a:t>目录和文件名的改</a:t>
            </a:r>
            <a:r>
              <a:rPr lang="zh-CN" altLang="en-US" smtClean="0"/>
              <a:t>变</a:t>
            </a:r>
            <a:endParaRPr lang="en-US" altLang="zh-CN" smtClean="0"/>
          </a:p>
          <a:p>
            <a:endParaRPr lang="en-US" altLang="zh-CN"/>
          </a:p>
          <a:p>
            <a:r>
              <a:rPr lang="en-US" altLang="zh-CN"/>
              <a:t>1985</a:t>
            </a:r>
            <a:r>
              <a:rPr lang="zh-CN" altLang="en-US" smtClean="0"/>
              <a:t>年 </a:t>
            </a:r>
            <a:r>
              <a:rPr lang="en-US" altLang="zh-CN" smtClean="0"/>
              <a:t>PVCS</a:t>
            </a:r>
          </a:p>
          <a:p>
            <a:r>
              <a:rPr lang="en-US" altLang="zh-CN" smtClean="0"/>
              <a:t>1992</a:t>
            </a:r>
            <a:r>
              <a:rPr lang="zh-CN" altLang="en-US" smtClean="0"/>
              <a:t>年 </a:t>
            </a:r>
            <a:r>
              <a:rPr lang="en-US" altLang="zh-CN" smtClean="0"/>
              <a:t>Clear Case</a:t>
            </a:r>
          </a:p>
          <a:p>
            <a:pPr marL="45720" indent="0">
              <a:buNone/>
            </a:pPr>
            <a:r>
              <a:rPr lang="zh-CN" altLang="en-US"/>
              <a:t>价</a:t>
            </a:r>
            <a:r>
              <a:rPr lang="zh-CN" altLang="en-US" smtClean="0"/>
              <a:t>格贵，功能复杂</a:t>
            </a:r>
            <a:endParaRPr lang="en-US" altLang="zh-CN" smtClean="0"/>
          </a:p>
          <a:p>
            <a:endParaRPr lang="en-US" altLang="zh-CN"/>
          </a:p>
          <a:p>
            <a:r>
              <a:rPr lang="zh-CN" altLang="en-US"/>
              <a:t>微软的</a:t>
            </a:r>
            <a:r>
              <a:rPr lang="en-US" altLang="zh-CN" smtClean="0"/>
              <a:t>VSS</a:t>
            </a:r>
          </a:p>
          <a:p>
            <a:r>
              <a:rPr lang="en-US" altLang="zh-CN"/>
              <a:t>90</a:t>
            </a:r>
            <a:r>
              <a:rPr lang="zh-CN" altLang="en-US"/>
              <a:t>年代中期的</a:t>
            </a:r>
            <a:r>
              <a:rPr lang="en-US" altLang="zh-CN" smtClean="0"/>
              <a:t>Perforce  </a:t>
            </a:r>
            <a:r>
              <a:rPr lang="zh-CN" altLang="en-US" smtClean="0"/>
              <a:t>当时</a:t>
            </a:r>
            <a:r>
              <a:rPr lang="en-US" altLang="zh-CN" smtClean="0"/>
              <a:t>Google</a:t>
            </a:r>
            <a:r>
              <a:rPr lang="zh-CN" altLang="en-US"/>
              <a:t>内部最大的代码管理器</a:t>
            </a:r>
            <a:endParaRPr lang="en-US" altLang="zh-CN" smtClean="0"/>
          </a:p>
        </p:txBody>
      </p:sp>
    </p:spTree>
    <p:extLst>
      <p:ext uri="{BB962C8B-B14F-4D97-AF65-F5344CB8AC3E}">
        <p14:creationId xmlns:p14="http://schemas.microsoft.com/office/powerpoint/2010/main" val="2131488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中世纪时期</a:t>
            </a:r>
          </a:p>
        </p:txBody>
      </p:sp>
      <p:sp>
        <p:nvSpPr>
          <p:cNvPr id="3" name="内容占位符 2"/>
          <p:cNvSpPr>
            <a:spLocks noGrp="1"/>
          </p:cNvSpPr>
          <p:nvPr>
            <p:ph idx="1"/>
          </p:nvPr>
        </p:nvSpPr>
        <p:spPr/>
        <p:txBody>
          <a:bodyPr/>
          <a:lstStyle/>
          <a:p>
            <a:r>
              <a:rPr lang="en-US" altLang="zh-CN"/>
              <a:t>SVN</a:t>
            </a:r>
            <a:r>
              <a:rPr lang="zh-CN" altLang="en-US"/>
              <a:t>（</a:t>
            </a:r>
            <a:r>
              <a:rPr lang="en-US" altLang="zh-CN"/>
              <a:t>Linus</a:t>
            </a:r>
            <a:r>
              <a:rPr lang="zh-CN" altLang="en-US"/>
              <a:t>也很不喜欢</a:t>
            </a:r>
            <a:r>
              <a:rPr lang="en-US" altLang="zh-CN"/>
              <a:t>SVN</a:t>
            </a:r>
            <a:r>
              <a:rPr lang="zh-CN" altLang="en-US"/>
              <a:t>，</a:t>
            </a:r>
            <a:r>
              <a:rPr lang="en-US" altLang="zh-CN"/>
              <a:t>2006</a:t>
            </a:r>
            <a:r>
              <a:rPr lang="zh-CN" altLang="en-US"/>
              <a:t>年引入了</a:t>
            </a:r>
            <a:r>
              <a:rPr lang="en-US" altLang="zh-CN"/>
              <a:t>Git</a:t>
            </a:r>
            <a:r>
              <a:rPr lang="zh-CN" altLang="en-US" smtClean="0"/>
              <a:t>）</a:t>
            </a:r>
            <a:endParaRPr lang="en-US" altLang="zh-CN" smtClean="0"/>
          </a:p>
          <a:p>
            <a:endParaRPr lang="en-US" altLang="zh-CN"/>
          </a:p>
          <a:p>
            <a:r>
              <a:rPr lang="en-US" altLang="zh-CN"/>
              <a:t>AccuRev(</a:t>
            </a:r>
            <a:r>
              <a:rPr lang="zh-CN" altLang="en-US"/>
              <a:t>强力支持</a:t>
            </a:r>
            <a:r>
              <a:rPr lang="en-US" altLang="zh-CN"/>
              <a:t>branch</a:t>
            </a:r>
            <a:r>
              <a:rPr lang="zh-CN" altLang="en-US"/>
              <a:t>和</a:t>
            </a:r>
            <a:r>
              <a:rPr lang="en-US" altLang="zh-CN"/>
              <a:t>merge</a:t>
            </a:r>
            <a:r>
              <a:rPr lang="zh-CN" altLang="en-US"/>
              <a:t>，其扮演了一个很重要角色－帮助社区脱离</a:t>
            </a:r>
            <a:r>
              <a:rPr lang="en-US" altLang="zh-CN"/>
              <a:t>clearcase</a:t>
            </a:r>
            <a:r>
              <a:rPr lang="zh-CN" altLang="en-US"/>
              <a:t>和</a:t>
            </a:r>
            <a:r>
              <a:rPr lang="en-US" altLang="zh-CN"/>
              <a:t>CVS)</a:t>
            </a:r>
            <a:endParaRPr lang="zh-CN" altLang="en-US"/>
          </a:p>
        </p:txBody>
      </p:sp>
    </p:spTree>
    <p:extLst>
      <p:ext uri="{BB962C8B-B14F-4D97-AF65-F5344CB8AC3E}">
        <p14:creationId xmlns:p14="http://schemas.microsoft.com/office/powerpoint/2010/main" val="1270562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文艺复兴时期</a:t>
            </a:r>
          </a:p>
        </p:txBody>
      </p:sp>
      <p:sp>
        <p:nvSpPr>
          <p:cNvPr id="3" name="内容占位符 2"/>
          <p:cNvSpPr>
            <a:spLocks noGrp="1"/>
          </p:cNvSpPr>
          <p:nvPr>
            <p:ph idx="1"/>
          </p:nvPr>
        </p:nvSpPr>
        <p:spPr/>
        <p:txBody>
          <a:bodyPr/>
          <a:lstStyle/>
          <a:p>
            <a:r>
              <a:rPr lang="en-US" altLang="zh-CN" smtClean="0"/>
              <a:t>Linus</a:t>
            </a:r>
            <a:r>
              <a:rPr lang="zh-CN" altLang="en-US" smtClean="0"/>
              <a:t>顶着开源社区的压力，</a:t>
            </a:r>
            <a:r>
              <a:rPr lang="en-US" altLang="zh-CN" smtClean="0"/>
              <a:t>2002</a:t>
            </a:r>
            <a:r>
              <a:rPr lang="zh-CN" altLang="en-US" smtClean="0"/>
              <a:t>年选择商用的 </a:t>
            </a:r>
            <a:r>
              <a:rPr lang="en-US" altLang="zh-CN" smtClean="0"/>
              <a:t>BitKeeper</a:t>
            </a:r>
            <a:endParaRPr lang="en-US" altLang="zh-CN"/>
          </a:p>
          <a:p>
            <a:r>
              <a:rPr lang="en-US" altLang="zh-CN" smtClean="0"/>
              <a:t>2005</a:t>
            </a:r>
            <a:r>
              <a:rPr lang="zh-CN" altLang="en-US" smtClean="0"/>
              <a:t>年，</a:t>
            </a:r>
            <a:r>
              <a:rPr lang="en-US" altLang="zh-CN" smtClean="0"/>
              <a:t>Samba</a:t>
            </a:r>
            <a:r>
              <a:rPr lang="zh-CN" altLang="en-US" smtClean="0"/>
              <a:t>作者</a:t>
            </a:r>
            <a:r>
              <a:rPr lang="en-US" altLang="zh-CN" smtClean="0"/>
              <a:t>Andrew Tridgell</a:t>
            </a:r>
            <a:r>
              <a:rPr lang="zh-CN" altLang="en-US" smtClean="0"/>
              <a:t>试图对</a:t>
            </a:r>
            <a:r>
              <a:rPr lang="en-US" altLang="zh-CN" smtClean="0"/>
              <a:t>BitKeeper</a:t>
            </a:r>
            <a:r>
              <a:rPr lang="zh-CN" altLang="en-US"/>
              <a:t>逆</a:t>
            </a:r>
            <a:r>
              <a:rPr lang="zh-CN" altLang="en-US" smtClean="0"/>
              <a:t>向工程，以开发一个与之交互的工具，激怒了</a:t>
            </a:r>
            <a:r>
              <a:rPr lang="en-US" altLang="zh-CN" smtClean="0"/>
              <a:t>BitKeeper</a:t>
            </a:r>
            <a:r>
              <a:rPr lang="zh-CN" altLang="en-US" smtClean="0"/>
              <a:t>所有者</a:t>
            </a:r>
            <a:r>
              <a:rPr lang="en-US" altLang="zh-CN" smtClean="0"/>
              <a:t>BitMover</a:t>
            </a:r>
            <a:r>
              <a:rPr lang="zh-CN" altLang="en-US" smtClean="0"/>
              <a:t>公司，收回</a:t>
            </a:r>
            <a:r>
              <a:rPr lang="en-US" altLang="zh-CN" smtClean="0"/>
              <a:t>Linux </a:t>
            </a:r>
            <a:r>
              <a:rPr lang="zh-CN" altLang="en-US" smtClean="0"/>
              <a:t>社区免费使用</a:t>
            </a:r>
            <a:r>
              <a:rPr lang="en-US" altLang="zh-CN" smtClean="0"/>
              <a:t>BitKeeper</a:t>
            </a:r>
            <a:r>
              <a:rPr lang="zh-CN" altLang="en-US" smtClean="0"/>
              <a:t>的授权</a:t>
            </a:r>
            <a:endParaRPr lang="en-US" altLang="zh-CN"/>
          </a:p>
        </p:txBody>
      </p:sp>
    </p:spTree>
    <p:extLst>
      <p:ext uri="{BB962C8B-B14F-4D97-AF65-F5344CB8AC3E}">
        <p14:creationId xmlns:p14="http://schemas.microsoft.com/office/powerpoint/2010/main" val="345668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smtClean="0"/>
              <a:t>常见</a:t>
            </a:r>
            <a:r>
              <a:rPr lang="en-US" altLang="zh-CN" smtClean="0"/>
              <a:t>VCS</a:t>
            </a:r>
            <a:endParaRPr lang="zh-CN">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a:normAutofit lnSpcReduction="10000"/>
          </a:bodyPr>
          <a:lstStyle/>
          <a:p>
            <a:r>
              <a:rPr lang="en-US" altLang="zh-CN" smtClean="0">
                <a:latin typeface="Microsoft YaHei UI" panose="020B0503020204020204" pitchFamily="34" charset="-122"/>
                <a:ea typeface="Microsoft YaHei UI" panose="020B0503020204020204" pitchFamily="34" charset="-122"/>
              </a:rPr>
              <a:t>VSS</a:t>
            </a:r>
          </a:p>
          <a:p>
            <a:r>
              <a:rPr lang="en-US" altLang="zh-CN" smtClean="0">
                <a:latin typeface="Microsoft YaHei UI" panose="020B0503020204020204" pitchFamily="34" charset="-122"/>
                <a:ea typeface="Microsoft YaHei UI" panose="020B0503020204020204" pitchFamily="34" charset="-122"/>
              </a:rPr>
              <a:t>CVS</a:t>
            </a:r>
            <a:endParaRPr lang="zh-CN" smtClean="0">
              <a:latin typeface="Microsoft YaHei UI" panose="020B0503020204020204" pitchFamily="34" charset="-122"/>
              <a:ea typeface="Microsoft YaHei UI" panose="020B0503020204020204" pitchFamily="34" charset="-122"/>
            </a:endParaRPr>
          </a:p>
          <a:p>
            <a:r>
              <a:rPr lang="en-US" altLang="zh-CN" smtClean="0">
                <a:latin typeface="Microsoft YaHei UI" panose="020B0503020204020204" pitchFamily="34" charset="-122"/>
                <a:ea typeface="Microsoft YaHei UI" panose="020B0503020204020204" pitchFamily="34" charset="-122"/>
              </a:rPr>
              <a:t>SVN</a:t>
            </a:r>
          </a:p>
          <a:p>
            <a:endParaRPr lang="en-US" altLang="zh-CN" smtClean="0"/>
          </a:p>
          <a:p>
            <a:r>
              <a:rPr lang="en-US" altLang="zh-CN" smtClean="0"/>
              <a:t>Clear Case</a:t>
            </a:r>
          </a:p>
          <a:p>
            <a:r>
              <a:rPr lang="en-US" altLang="zh-CN" smtClean="0"/>
              <a:t>Git</a:t>
            </a:r>
          </a:p>
          <a:p>
            <a:r>
              <a:rPr lang="en-US" altLang="zh-CN" smtClean="0"/>
              <a:t>Mecurial</a:t>
            </a:r>
            <a:r>
              <a:rPr lang="zh-CN" altLang="en-US"/>
              <a:t>水</a:t>
            </a:r>
            <a:r>
              <a:rPr lang="zh-CN" altLang="en-US" smtClean="0"/>
              <a:t>银</a:t>
            </a:r>
            <a:endParaRPr lang="en-US" altLang="zh-CN" smtClean="0"/>
          </a:p>
          <a:p>
            <a:r>
              <a:rPr lang="en-US" altLang="zh-CN" smtClean="0"/>
              <a:t>Bazaar</a:t>
            </a:r>
            <a:r>
              <a:rPr lang="zh-CN" altLang="en-US"/>
              <a:t>集市</a:t>
            </a:r>
            <a:endParaRPr lang="zh-CN">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a:blip r:embed="rId2"/>
          <a:stretch>
            <a:fillRect/>
          </a:stretch>
        </p:blipFill>
        <p:spPr>
          <a:xfrm>
            <a:off x="5515499" y="1977797"/>
            <a:ext cx="3009900" cy="3686175"/>
          </a:xfrm>
          <a:prstGeom prst="rect">
            <a:avLst/>
          </a:prstGeom>
        </p:spPr>
      </p:pic>
      <p:pic>
        <p:nvPicPr>
          <p:cNvPr id="3" name="图片 2"/>
          <p:cNvPicPr>
            <a:picLocks noChangeAspect="1"/>
          </p:cNvPicPr>
          <p:nvPr/>
        </p:nvPicPr>
        <p:blipFill>
          <a:blip r:embed="rId3"/>
          <a:stretch>
            <a:fillRect/>
          </a:stretch>
        </p:blipFill>
        <p:spPr>
          <a:xfrm>
            <a:off x="5603139" y="1776629"/>
            <a:ext cx="2834619" cy="2422216"/>
          </a:xfrm>
          <a:prstGeom prst="rect">
            <a:avLst/>
          </a:prstGeom>
        </p:spPr>
      </p:pic>
    </p:spTree>
    <p:extLst>
      <p:ext uri="{BB962C8B-B14F-4D97-AF65-F5344CB8AC3E}">
        <p14:creationId xmlns:p14="http://schemas.microsoft.com/office/powerpoint/2010/main" val="309902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a:t>Visual Source Safe(</a:t>
            </a:r>
            <a:r>
              <a:rPr lang="zh-CN" altLang="en-US"/>
              <a:t>简称</a:t>
            </a:r>
            <a:r>
              <a:rPr lang="en-US" altLang="zh-CN"/>
              <a:t>VSS</a:t>
            </a:r>
            <a:r>
              <a:rPr lang="zh-CN" altLang="en-US"/>
              <a:t>）</a:t>
            </a:r>
          </a:p>
        </p:txBody>
      </p:sp>
      <p:sp>
        <p:nvSpPr>
          <p:cNvPr id="14" name="内容占位符 13"/>
          <p:cNvSpPr>
            <a:spLocks noGrp="1"/>
          </p:cNvSpPr>
          <p:nvPr>
            <p:ph idx="1"/>
          </p:nvPr>
        </p:nvSpPr>
        <p:spPr/>
        <p:txBody>
          <a:bodyPr/>
          <a:lstStyle/>
          <a:p>
            <a:r>
              <a:rPr lang="zh-CN" altLang="en-US"/>
              <a:t>最</a:t>
            </a:r>
            <a:r>
              <a:rPr lang="zh-CN" altLang="en-US" smtClean="0"/>
              <a:t>初名</a:t>
            </a:r>
            <a:r>
              <a:rPr lang="zh-CN" altLang="en-US"/>
              <a:t>字叫</a:t>
            </a:r>
            <a:r>
              <a:rPr lang="en-US" altLang="zh-CN"/>
              <a:t>Source Safe</a:t>
            </a:r>
            <a:r>
              <a:rPr lang="zh-CN" altLang="en-US" smtClean="0"/>
              <a:t>，一</a:t>
            </a:r>
            <a:r>
              <a:rPr lang="zh-CN" altLang="en-US"/>
              <a:t>家小公司的产品，</a:t>
            </a:r>
            <a:r>
              <a:rPr lang="en-US" altLang="zh-CN"/>
              <a:t>92</a:t>
            </a:r>
            <a:r>
              <a:rPr lang="zh-CN" altLang="en-US"/>
              <a:t>年曾经获了最佳小型管理工具奖，然后立即被微软收</a:t>
            </a:r>
            <a:r>
              <a:rPr lang="zh-CN" altLang="en-US" smtClean="0"/>
              <a:t>购。但</a:t>
            </a:r>
            <a:r>
              <a:rPr lang="zh-CN" altLang="en-US"/>
              <a:t>是微软收购的只是</a:t>
            </a:r>
            <a:r>
              <a:rPr lang="en-US" altLang="zh-CN"/>
              <a:t>source safe</a:t>
            </a:r>
            <a:r>
              <a:rPr lang="zh-CN" altLang="en-US"/>
              <a:t>的</a:t>
            </a:r>
            <a:r>
              <a:rPr lang="en-US" altLang="zh-CN"/>
              <a:t>Windows</a:t>
            </a:r>
            <a:r>
              <a:rPr lang="zh-CN" altLang="en-US"/>
              <a:t>版本，在美国还有另外两家公司分别获得了继续开发和销售</a:t>
            </a:r>
            <a:r>
              <a:rPr lang="en-US" altLang="zh-CN"/>
              <a:t>source safe</a:t>
            </a:r>
            <a:r>
              <a:rPr lang="zh-CN" altLang="en-US"/>
              <a:t>的</a:t>
            </a:r>
            <a:r>
              <a:rPr lang="en-US" altLang="zh-CN"/>
              <a:t>Mac</a:t>
            </a:r>
            <a:r>
              <a:rPr lang="zh-CN" altLang="en-US"/>
              <a:t>版本和</a:t>
            </a:r>
            <a:r>
              <a:rPr lang="en-US" altLang="zh-CN"/>
              <a:t>Unix</a:t>
            </a:r>
            <a:r>
              <a:rPr lang="zh-CN" altLang="en-US"/>
              <a:t>版本的许可，在</a:t>
            </a:r>
            <a:r>
              <a:rPr lang="en-US" altLang="zh-CN"/>
              <a:t>MS</a:t>
            </a:r>
            <a:r>
              <a:rPr lang="zh-CN" altLang="en-US"/>
              <a:t>买进</a:t>
            </a:r>
            <a:r>
              <a:rPr lang="en-US" altLang="zh-CN"/>
              <a:t>vss</a:t>
            </a:r>
            <a:r>
              <a:rPr lang="zh-CN" altLang="en-US"/>
              <a:t>之后，基本上没有对</a:t>
            </a:r>
            <a:r>
              <a:rPr lang="en-US" altLang="zh-CN"/>
              <a:t>vss</a:t>
            </a:r>
            <a:r>
              <a:rPr lang="zh-CN" altLang="en-US"/>
              <a:t>进行任何的研发，</a:t>
            </a:r>
            <a:r>
              <a:rPr lang="en-US" altLang="zh-CN"/>
              <a:t>MS</a:t>
            </a:r>
            <a:r>
              <a:rPr lang="zh-CN" altLang="en-US"/>
              <a:t>内部自身也不用</a:t>
            </a:r>
            <a:r>
              <a:rPr lang="en-US" altLang="zh-CN" smtClean="0"/>
              <a:t>vss</a:t>
            </a:r>
          </a:p>
          <a:p>
            <a:r>
              <a:rPr lang="zh-CN" altLang="en-US"/>
              <a:t>虽然</a:t>
            </a:r>
            <a:r>
              <a:rPr lang="en-US" altLang="zh-CN"/>
              <a:t>SourceSafe</a:t>
            </a:r>
            <a:r>
              <a:rPr lang="zh-CN" altLang="en-US"/>
              <a:t>并不是免费的，但是</a:t>
            </a:r>
            <a:r>
              <a:rPr lang="zh-CN" altLang="en-US" smtClean="0"/>
              <a:t>在</a:t>
            </a:r>
            <a:r>
              <a:rPr lang="en-US" altLang="zh-CN" smtClean="0"/>
              <a:t>ZG</a:t>
            </a:r>
            <a:r>
              <a:rPr lang="zh-CN" altLang="en-US" smtClean="0"/>
              <a:t>人</a:t>
            </a:r>
            <a:r>
              <a:rPr lang="zh-CN" altLang="en-US"/>
              <a:t>们以接近于零的成本得</a:t>
            </a:r>
            <a:r>
              <a:rPr lang="zh-CN" altLang="en-US" smtClean="0"/>
              <a:t>到</a:t>
            </a:r>
            <a:r>
              <a:rPr lang="en-US" altLang="zh-CN" smtClean="0"/>
              <a:t>Microsoft</a:t>
            </a:r>
            <a:r>
              <a:rPr lang="zh-CN" altLang="en-US"/>
              <a:t>也不在乎这个小不点的软件</a:t>
            </a:r>
            <a:r>
              <a:rPr lang="zh-CN" altLang="en-US" smtClean="0"/>
              <a:t>，属于</a:t>
            </a:r>
            <a:r>
              <a:rPr lang="zh-CN" altLang="en-US"/>
              <a:t>“买大件送小件”的角</a:t>
            </a:r>
            <a:r>
              <a:rPr lang="zh-CN" altLang="en-US" smtClean="0"/>
              <a:t>色</a:t>
            </a:r>
            <a:endParaRPr lang="en-US" altLang="zh-CN"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76323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CVS &amp; SVN</a:t>
            </a:r>
            <a:endParaRPr lang="zh-CN" altLang="en-US"/>
          </a:p>
        </p:txBody>
      </p:sp>
      <p:sp>
        <p:nvSpPr>
          <p:cNvPr id="3" name="内容占位符 2"/>
          <p:cNvSpPr>
            <a:spLocks noGrp="1"/>
          </p:cNvSpPr>
          <p:nvPr>
            <p:ph idx="1"/>
          </p:nvPr>
        </p:nvSpPr>
        <p:spPr/>
        <p:txBody>
          <a:bodyPr/>
          <a:lstStyle/>
          <a:p>
            <a:r>
              <a:rPr lang="zh-CN" altLang="en-US" smtClean="0"/>
              <a:t>略</a:t>
            </a:r>
            <a:endParaRPr lang="zh-CN" altLang="en-US"/>
          </a:p>
        </p:txBody>
      </p:sp>
    </p:spTree>
    <p:extLst>
      <p:ext uri="{BB962C8B-B14F-4D97-AF65-F5344CB8AC3E}">
        <p14:creationId xmlns:p14="http://schemas.microsoft.com/office/powerpoint/2010/main" val="3828259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ClearCase</a:t>
            </a:r>
            <a:endParaRPr lang="zh-CN" altLang="en-US"/>
          </a:p>
        </p:txBody>
      </p:sp>
      <p:sp>
        <p:nvSpPr>
          <p:cNvPr id="3" name="内容占位符 2"/>
          <p:cNvSpPr>
            <a:spLocks noGrp="1"/>
          </p:cNvSpPr>
          <p:nvPr>
            <p:ph idx="1"/>
          </p:nvPr>
        </p:nvSpPr>
        <p:spPr/>
        <p:txBody>
          <a:bodyPr/>
          <a:lstStyle/>
          <a:p>
            <a:r>
              <a:rPr lang="en-US" altLang="zh-CN"/>
              <a:t>IBM </a:t>
            </a:r>
            <a:r>
              <a:rPr lang="en-US" altLang="zh-CN" smtClean="0"/>
              <a:t>Rational </a:t>
            </a:r>
            <a:r>
              <a:rPr lang="zh-CN" altLang="en-US"/>
              <a:t>套件，功能多</a:t>
            </a:r>
            <a:r>
              <a:rPr lang="zh-CN" altLang="en-US" smtClean="0"/>
              <a:t>，安装设置复杂，价</a:t>
            </a:r>
            <a:r>
              <a:rPr lang="zh-CN" altLang="en-US"/>
              <a:t>格贵（没有批量折扣的话，每个</a:t>
            </a:r>
            <a:r>
              <a:rPr lang="en-US" altLang="zh-CN"/>
              <a:t>License</a:t>
            </a:r>
            <a:r>
              <a:rPr lang="zh-CN" altLang="en-US"/>
              <a:t>大约</a:t>
            </a:r>
            <a:r>
              <a:rPr lang="en-US" altLang="zh-CN"/>
              <a:t>5000</a:t>
            </a:r>
            <a:r>
              <a:rPr lang="zh-CN" altLang="en-US"/>
              <a:t>美</a:t>
            </a:r>
            <a:r>
              <a:rPr lang="zh-CN" altLang="en-US" smtClean="0"/>
              <a:t>元）</a:t>
            </a:r>
            <a:r>
              <a:rPr lang="en-US" altLang="zh-CN" smtClean="0"/>
              <a:t>,</a:t>
            </a:r>
            <a:r>
              <a:rPr lang="zh-CN" altLang="en-US" smtClean="0"/>
              <a:t>基本很难无师自通</a:t>
            </a:r>
            <a:endParaRPr lang="en-US" altLang="zh-CN" smtClean="0"/>
          </a:p>
          <a:p>
            <a:r>
              <a:rPr lang="zh-CN" altLang="en-US"/>
              <a:t>通</a:t>
            </a:r>
            <a:r>
              <a:rPr lang="zh-CN" altLang="en-US" smtClean="0"/>
              <a:t>常要与</a:t>
            </a:r>
            <a:r>
              <a:rPr lang="en-US" altLang="zh-CN" smtClean="0"/>
              <a:t>ClearQuest</a:t>
            </a:r>
            <a:r>
              <a:rPr lang="zh-CN" altLang="en-US" smtClean="0"/>
              <a:t> 集成，完成变更管理</a:t>
            </a:r>
            <a:endParaRPr lang="en-US" altLang="zh-CN" smtClean="0"/>
          </a:p>
          <a:p>
            <a:r>
              <a:rPr lang="en-US" altLang="zh-CN" smtClean="0"/>
              <a:t>CC</a:t>
            </a:r>
            <a:r>
              <a:rPr lang="zh-CN" altLang="en-US" smtClean="0"/>
              <a:t>无专用安全管理机制，依赖</a:t>
            </a:r>
            <a:r>
              <a:rPr lang="en-US" altLang="zh-CN" smtClean="0"/>
              <a:t>OS</a:t>
            </a:r>
            <a:endParaRPr lang="zh-CN" altLang="en-US"/>
          </a:p>
        </p:txBody>
      </p:sp>
    </p:spTree>
    <p:extLst>
      <p:ext uri="{BB962C8B-B14F-4D97-AF65-F5344CB8AC3E}">
        <p14:creationId xmlns:p14="http://schemas.microsoft.com/office/powerpoint/2010/main" val="234820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版</a:t>
            </a:r>
            <a:r>
              <a:rPr lang="zh-CN" altLang="en-US" smtClean="0"/>
              <a:t>本</a:t>
            </a:r>
            <a:r>
              <a:rPr lang="zh-CN" altLang="en-US"/>
              <a:t>控</a:t>
            </a:r>
            <a:r>
              <a:rPr lang="zh-CN" altLang="en-US" smtClean="0"/>
              <a:t>制之路</a:t>
            </a:r>
            <a:endParaRPr lang="zh-CN" altLang="en-US"/>
          </a:p>
        </p:txBody>
      </p:sp>
      <p:sp>
        <p:nvSpPr>
          <p:cNvPr id="3" name="内容占位符 2"/>
          <p:cNvSpPr>
            <a:spLocks noGrp="1"/>
          </p:cNvSpPr>
          <p:nvPr>
            <p:ph idx="1"/>
          </p:nvPr>
        </p:nvSpPr>
        <p:spPr/>
        <p:txBody>
          <a:bodyPr>
            <a:normAutofit lnSpcReduction="10000"/>
          </a:bodyPr>
          <a:lstStyle/>
          <a:p>
            <a:r>
              <a:rPr lang="zh-CN" altLang="en-US"/>
              <a:t>目</a:t>
            </a:r>
            <a:r>
              <a:rPr lang="zh-CN" altLang="en-US" smtClean="0"/>
              <a:t>录管理法（定时</a:t>
            </a:r>
            <a:r>
              <a:rPr lang="en-US" altLang="zh-CN" smtClean="0"/>
              <a:t>copy )</a:t>
            </a:r>
          </a:p>
          <a:p>
            <a:r>
              <a:rPr lang="en-US" altLang="zh-CN" smtClean="0"/>
              <a:t>subversion</a:t>
            </a:r>
          </a:p>
          <a:p>
            <a:r>
              <a:rPr lang="en-US" altLang="zh-CN" smtClean="0"/>
              <a:t>git(</a:t>
            </a:r>
            <a:r>
              <a:rPr lang="zh-CN" altLang="en-US" smtClean="0"/>
              <a:t>像</a:t>
            </a:r>
            <a:r>
              <a:rPr lang="en-US" altLang="zh-CN" smtClean="0"/>
              <a:t>svn</a:t>
            </a:r>
            <a:r>
              <a:rPr lang="zh-CN" altLang="en-US" smtClean="0"/>
              <a:t>一样，只会</a:t>
            </a:r>
            <a:r>
              <a:rPr lang="en-US" altLang="zh-CN" smtClean="0"/>
              <a:t>push/pull)</a:t>
            </a:r>
          </a:p>
          <a:p>
            <a:r>
              <a:rPr lang="en-US" altLang="zh-CN" smtClean="0"/>
              <a:t>git(</a:t>
            </a:r>
            <a:r>
              <a:rPr lang="zh-CN" altLang="en-US" smtClean="0"/>
              <a:t>主要还是在</a:t>
            </a:r>
            <a:r>
              <a:rPr lang="en-US" altLang="zh-CN" smtClean="0"/>
              <a:t>master</a:t>
            </a:r>
            <a:r>
              <a:rPr lang="zh-CN" altLang="en-US" smtClean="0"/>
              <a:t>开发，有大功能时才会开</a:t>
            </a:r>
            <a:r>
              <a:rPr lang="en-US" altLang="zh-CN" smtClean="0"/>
              <a:t>feature branches)</a:t>
            </a:r>
          </a:p>
          <a:p>
            <a:r>
              <a:rPr lang="en-US" altLang="zh-CN" smtClean="0"/>
              <a:t>git(</a:t>
            </a:r>
            <a:r>
              <a:rPr lang="zh-CN" altLang="en-US" smtClean="0"/>
              <a:t>根据</a:t>
            </a:r>
            <a:r>
              <a:rPr lang="en-US" altLang="zh-CN" smtClean="0"/>
              <a:t>git flow ,</a:t>
            </a:r>
            <a:r>
              <a:rPr lang="zh-CN" altLang="en-US" smtClean="0"/>
              <a:t>任何事情几乎都开</a:t>
            </a:r>
            <a:r>
              <a:rPr lang="en-US" altLang="zh-CN" smtClean="0"/>
              <a:t>topic branche,</a:t>
            </a:r>
            <a:r>
              <a:rPr lang="zh-CN" altLang="en-US" smtClean="0"/>
              <a:t>大玩</a:t>
            </a:r>
            <a:r>
              <a:rPr lang="en-US" altLang="zh-CN" smtClean="0"/>
              <a:t>rebase)</a:t>
            </a:r>
          </a:p>
          <a:p>
            <a:endParaRPr lang="en-US" altLang="zh-CN"/>
          </a:p>
          <a:p>
            <a:r>
              <a:rPr lang="zh-CN" altLang="en-US"/>
              <a:t>避开理论，实践一个最基本的代码管理工具，初窥门</a:t>
            </a:r>
            <a:r>
              <a:rPr lang="zh-CN" altLang="en-US" smtClean="0"/>
              <a:t>径</a:t>
            </a:r>
            <a:endParaRPr lang="en-US" altLang="zh-CN" smtClean="0"/>
          </a:p>
          <a:p>
            <a:r>
              <a:rPr lang="zh-CN" altLang="en-US"/>
              <a:t>路漫漫其修远兮，推开一扇门，后面是汪洋大海，慢慢的遨游</a:t>
            </a:r>
            <a:r>
              <a:rPr lang="zh-CN" altLang="en-US" smtClean="0"/>
              <a:t>吧</a:t>
            </a:r>
            <a:endParaRPr lang="en-US" altLang="zh-CN" smtClean="0"/>
          </a:p>
        </p:txBody>
      </p:sp>
    </p:spTree>
    <p:extLst>
      <p:ext uri="{BB962C8B-B14F-4D97-AF65-F5344CB8AC3E}">
        <p14:creationId xmlns:p14="http://schemas.microsoft.com/office/powerpoint/2010/main" val="412799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为什么要版本控制</a:t>
            </a:r>
            <a:endParaRPr lang="zh-CN" altLang="en-US"/>
          </a:p>
        </p:txBody>
      </p:sp>
      <p:sp>
        <p:nvSpPr>
          <p:cNvPr id="3" name="内容占位符 2"/>
          <p:cNvSpPr>
            <a:spLocks noGrp="1"/>
          </p:cNvSpPr>
          <p:nvPr>
            <p:ph idx="1"/>
          </p:nvPr>
        </p:nvSpPr>
        <p:spPr/>
        <p:txBody>
          <a:bodyPr/>
          <a:lstStyle/>
          <a:p>
            <a:r>
              <a:rPr lang="zh-CN" altLang="en-US">
                <a:latin typeface="方正兰亭黑简体" panose="02000000000000000000" pitchFamily="2" charset="-122"/>
                <a:ea typeface="方正兰亭黑简体" panose="02000000000000000000" pitchFamily="2" charset="-122"/>
              </a:rPr>
              <a:t>文件</a:t>
            </a:r>
            <a:r>
              <a:rPr lang="zh-CN" altLang="en-US" smtClean="0">
                <a:latin typeface="方正兰亭黑简体" panose="02000000000000000000" pitchFamily="2" charset="-122"/>
                <a:ea typeface="方正兰亭黑简体" panose="02000000000000000000" pitchFamily="2" charset="-122"/>
              </a:rPr>
              <a:t>被</a:t>
            </a:r>
            <a:r>
              <a:rPr lang="zh-CN" altLang="en-US">
                <a:latin typeface="方正兰亭黑简体" panose="02000000000000000000" pitchFamily="2" charset="-122"/>
                <a:ea typeface="方正兰亭黑简体" panose="02000000000000000000" pitchFamily="2" charset="-122"/>
              </a:rPr>
              <a:t>别人（或自己）覆</a:t>
            </a:r>
            <a:r>
              <a:rPr lang="zh-CN" altLang="en-US" smtClean="0">
                <a:latin typeface="方正兰亭黑简体" panose="02000000000000000000" pitchFamily="2" charset="-122"/>
                <a:ea typeface="方正兰亭黑简体" panose="02000000000000000000" pitchFamily="2" charset="-122"/>
              </a:rPr>
              <a:t>盖</a:t>
            </a:r>
            <a:endParaRPr lang="zh-CN" altLang="en-US">
              <a:latin typeface="方正兰亭黑简体" panose="02000000000000000000" pitchFamily="2" charset="-122"/>
              <a:ea typeface="方正兰亭黑简体" panose="02000000000000000000" pitchFamily="2" charset="-122"/>
            </a:endParaRPr>
          </a:p>
          <a:p>
            <a:r>
              <a:rPr lang="zh-CN" altLang="en-US">
                <a:latin typeface="方正兰亭黑简体" panose="02000000000000000000" pitchFamily="2" charset="-122"/>
                <a:ea typeface="方正兰亭黑简体" panose="02000000000000000000" pitchFamily="2" charset="-122"/>
              </a:rPr>
              <a:t>文件</a:t>
            </a:r>
            <a:r>
              <a:rPr lang="zh-CN" altLang="en-US" smtClean="0">
                <a:latin typeface="方正兰亭黑简体" panose="02000000000000000000" pitchFamily="2" charset="-122"/>
                <a:ea typeface="方正兰亭黑简体" panose="02000000000000000000" pitchFamily="2" charset="-122"/>
              </a:rPr>
              <a:t>遗</a:t>
            </a:r>
            <a:r>
              <a:rPr lang="zh-CN" altLang="en-US">
                <a:latin typeface="方正兰亭黑简体" panose="02000000000000000000" pitchFamily="2" charset="-122"/>
                <a:ea typeface="方正兰亭黑简体" panose="02000000000000000000" pitchFamily="2" charset="-122"/>
              </a:rPr>
              <a:t>失（拖</a:t>
            </a:r>
            <a:r>
              <a:rPr lang="zh-CN" altLang="en-US" smtClean="0">
                <a:latin typeface="方正兰亭黑简体" panose="02000000000000000000" pitchFamily="2" charset="-122"/>
                <a:ea typeface="方正兰亭黑简体" panose="02000000000000000000" pitchFamily="2" charset="-122"/>
              </a:rPr>
              <a:t>放文件时误操作</a:t>
            </a:r>
            <a:r>
              <a:rPr lang="en-US" altLang="zh-CN">
                <a:latin typeface="方正兰亭黑简体" panose="02000000000000000000" pitchFamily="2" charset="-122"/>
                <a:ea typeface="方正兰亭黑简体" panose="02000000000000000000" pitchFamily="2" charset="-122"/>
              </a:rPr>
              <a:t>...</a:t>
            </a:r>
            <a:r>
              <a:rPr lang="zh-CN" altLang="en-US" smtClean="0">
                <a:latin typeface="方正兰亭黑简体" panose="02000000000000000000" pitchFamily="2" charset="-122"/>
                <a:ea typeface="方正兰亭黑简体" panose="02000000000000000000" pitchFamily="2" charset="-122"/>
              </a:rPr>
              <a:t>） </a:t>
            </a:r>
            <a:endParaRPr lang="zh-CN" altLang="en-US">
              <a:latin typeface="方正兰亭黑简体" panose="02000000000000000000" pitchFamily="2" charset="-122"/>
              <a:ea typeface="方正兰亭黑简体" panose="02000000000000000000" pitchFamily="2" charset="-122"/>
            </a:endParaRPr>
          </a:p>
          <a:p>
            <a:r>
              <a:rPr lang="zh-CN" altLang="en-US">
                <a:latin typeface="方正兰亭黑简体" panose="02000000000000000000" pitchFamily="2" charset="-122"/>
                <a:ea typeface="方正兰亭黑简体" panose="02000000000000000000" pitchFamily="2" charset="-122"/>
              </a:rPr>
              <a:t>想要比对各版本之间的程序代码有何不</a:t>
            </a:r>
            <a:r>
              <a:rPr lang="zh-CN" altLang="en-US" smtClean="0">
                <a:latin typeface="方正兰亭黑简体" panose="02000000000000000000" pitchFamily="2" charset="-122"/>
                <a:ea typeface="方正兰亭黑简体" panose="02000000000000000000" pitchFamily="2" charset="-122"/>
              </a:rPr>
              <a:t>同 </a:t>
            </a:r>
            <a:endParaRPr lang="zh-CN" altLang="en-US">
              <a:latin typeface="方正兰亭黑简体" panose="02000000000000000000" pitchFamily="2" charset="-122"/>
              <a:ea typeface="方正兰亭黑简体" panose="02000000000000000000" pitchFamily="2" charset="-122"/>
            </a:endParaRPr>
          </a:p>
          <a:p>
            <a:r>
              <a:rPr lang="zh-CN" altLang="en-US">
                <a:latin typeface="方正兰亭黑简体" panose="02000000000000000000" pitchFamily="2" charset="-122"/>
                <a:ea typeface="方正兰亭黑简体" panose="02000000000000000000" pitchFamily="2" charset="-122"/>
              </a:rPr>
              <a:t>想要回到之前修改的版本（需求反复变更、自己改错了</a:t>
            </a:r>
            <a:r>
              <a:rPr lang="en-US" altLang="zh-CN">
                <a:latin typeface="方正兰亭黑简体" panose="02000000000000000000" pitchFamily="2" charset="-122"/>
                <a:ea typeface="方正兰亭黑简体" panose="02000000000000000000" pitchFamily="2" charset="-122"/>
              </a:rPr>
              <a:t>...</a:t>
            </a:r>
            <a:r>
              <a:rPr lang="zh-CN" altLang="en-US" smtClean="0">
                <a:latin typeface="方正兰亭黑简体" panose="02000000000000000000" pitchFamily="2" charset="-122"/>
                <a:ea typeface="方正兰亭黑简体" panose="02000000000000000000" pitchFamily="2" charset="-122"/>
              </a:rPr>
              <a:t>） </a:t>
            </a:r>
            <a:endParaRPr lang="zh-CN" altLang="en-US">
              <a:latin typeface="方正兰亭黑简体" panose="02000000000000000000" pitchFamily="2" charset="-122"/>
              <a:ea typeface="方正兰亭黑简体" panose="02000000000000000000" pitchFamily="2" charset="-122"/>
            </a:endParaRPr>
          </a:p>
          <a:p>
            <a:r>
              <a:rPr lang="zh-CN" altLang="en-US">
                <a:latin typeface="方正兰亭黑简体" panose="02000000000000000000" pitchFamily="2" charset="-122"/>
                <a:ea typeface="方正兰亭黑简体" panose="02000000000000000000" pitchFamily="2" charset="-122"/>
              </a:rPr>
              <a:t>这些 </a:t>
            </a:r>
            <a:r>
              <a:rPr lang="en-US" altLang="zh-CN">
                <a:latin typeface="方正兰亭黑简体" panose="02000000000000000000" pitchFamily="2" charset="-122"/>
                <a:ea typeface="方正兰亭黑简体" panose="02000000000000000000" pitchFamily="2" charset="-122"/>
              </a:rPr>
              <a:t>code </a:t>
            </a:r>
            <a:r>
              <a:rPr lang="zh-CN" altLang="en-US">
                <a:latin typeface="方正兰亭黑简体" panose="02000000000000000000" pitchFamily="2" charset="-122"/>
                <a:ea typeface="方正兰亭黑简体" panose="02000000000000000000" pitchFamily="2" charset="-122"/>
              </a:rPr>
              <a:t>不是我改的，是谁碰过我的程序代码？ </a:t>
            </a:r>
          </a:p>
          <a:p>
            <a:r>
              <a:rPr lang="zh-CN" altLang="en-US">
                <a:latin typeface="方正兰亭黑简体" panose="02000000000000000000" pitchFamily="2" charset="-122"/>
                <a:ea typeface="方正兰亭黑简体" panose="02000000000000000000" pitchFamily="2" charset="-122"/>
              </a:rPr>
              <a:t>软件发行之后，必须冻结共享的程序代码一段时间，免得其它人在改 </a:t>
            </a:r>
            <a:r>
              <a:rPr lang="en-US" altLang="zh-CN">
                <a:latin typeface="方正兰亭黑简体" panose="02000000000000000000" pitchFamily="2" charset="-122"/>
                <a:ea typeface="方正兰亭黑简体" panose="02000000000000000000" pitchFamily="2" charset="-122"/>
              </a:rPr>
              <a:t>bug </a:t>
            </a:r>
            <a:r>
              <a:rPr lang="zh-CN" altLang="en-US">
                <a:latin typeface="方正兰亭黑简体" panose="02000000000000000000" pitchFamily="2" charset="-122"/>
                <a:ea typeface="方正兰亭黑简体" panose="02000000000000000000" pitchFamily="2" charset="-122"/>
              </a:rPr>
              <a:t>的同时，因为你修改了共享的程序而增加更多新的问</a:t>
            </a:r>
            <a:r>
              <a:rPr lang="zh-CN" altLang="en-US" smtClean="0">
                <a:latin typeface="方正兰亭黑简体" panose="02000000000000000000" pitchFamily="2" charset="-122"/>
                <a:ea typeface="方正兰亭黑简体" panose="02000000000000000000" pitchFamily="2" charset="-122"/>
              </a:rPr>
              <a:t>题</a:t>
            </a:r>
            <a:endParaRPr lang="zh-CN" altLang="en-US">
              <a:latin typeface="方正兰亭黑简体" panose="02000000000000000000" pitchFamily="2" charset="-122"/>
              <a:ea typeface="方正兰亭黑简体" panose="02000000000000000000" pitchFamily="2" charset="-122"/>
            </a:endParaRPr>
          </a:p>
          <a:p>
            <a:endParaRPr lang="zh-CN" altLang="en-US"/>
          </a:p>
        </p:txBody>
      </p:sp>
    </p:spTree>
    <p:extLst>
      <p:ext uri="{BB962C8B-B14F-4D97-AF65-F5344CB8AC3E}">
        <p14:creationId xmlns:p14="http://schemas.microsoft.com/office/powerpoint/2010/main" val="171338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smtClean="0">
                <a:latin typeface="Microsoft YaHei UI" panose="020B0503020204020204" pitchFamily="34" charset="-122"/>
                <a:ea typeface="Microsoft YaHei UI" panose="020B0503020204020204" pitchFamily="34" charset="-122"/>
              </a:rPr>
              <a:t>Git </a:t>
            </a:r>
            <a:r>
              <a:rPr lang="zh-CN" altLang="en-US" smtClean="0">
                <a:latin typeface="Microsoft YaHei UI" panose="020B0503020204020204" pitchFamily="34" charset="-122"/>
                <a:ea typeface="Microsoft YaHei UI" panose="020B0503020204020204" pitchFamily="34" charset="-122"/>
              </a:rPr>
              <a:t>背景</a:t>
            </a:r>
            <a:endParaRPr lang="zh-CN">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a:lstStyle/>
          <a:p>
            <a:r>
              <a:rPr lang="zh-CN" altLang="en-US" smtClean="0"/>
              <a:t>目</a:t>
            </a:r>
            <a:r>
              <a:rPr lang="zh-CN" altLang="en-US"/>
              <a:t>的 </a:t>
            </a:r>
            <a:r>
              <a:rPr lang="en-US" altLang="zh-CN"/>
              <a:t>: </a:t>
            </a:r>
            <a:r>
              <a:rPr lang="zh-CN" altLang="en-US"/>
              <a:t>管</a:t>
            </a:r>
            <a:r>
              <a:rPr lang="zh-CN" altLang="en-US" smtClean="0"/>
              <a:t>理 </a:t>
            </a:r>
            <a:r>
              <a:rPr lang="en-US" altLang="zh-CN"/>
              <a:t>Linux </a:t>
            </a:r>
            <a:r>
              <a:rPr lang="zh-CN" altLang="en-US"/>
              <a:t>内</a:t>
            </a:r>
            <a:r>
              <a:rPr lang="zh-CN" altLang="en-US" smtClean="0"/>
              <a:t>核源码</a:t>
            </a:r>
            <a:endParaRPr lang="en-US" altLang="zh-CN"/>
          </a:p>
          <a:p>
            <a:endParaRPr lang="en-US" altLang="zh-CN" smtClean="0"/>
          </a:p>
          <a:p>
            <a:r>
              <a:rPr lang="en-US" altLang="zh-CN" smtClean="0"/>
              <a:t>Git</a:t>
            </a:r>
            <a:r>
              <a:rPr lang="zh-CN" altLang="en-US"/>
              <a:t>的第一个版本是</a:t>
            </a:r>
            <a:r>
              <a:rPr lang="en-US" altLang="zh-CN"/>
              <a:t>Linux</a:t>
            </a:r>
            <a:r>
              <a:rPr lang="zh-CN" altLang="en-US"/>
              <a:t>之父</a:t>
            </a:r>
            <a:r>
              <a:rPr lang="en-US" altLang="zh-CN"/>
              <a:t>Linus Torvalds</a:t>
            </a:r>
            <a:r>
              <a:rPr lang="zh-CN" altLang="en-US"/>
              <a:t>亲手操刀设计和实现</a:t>
            </a:r>
            <a:r>
              <a:rPr lang="zh-CN" altLang="en-US" smtClean="0"/>
              <a:t>的</a:t>
            </a:r>
            <a:endParaRPr lang="en-US" altLang="zh-CN" smtClean="0"/>
          </a:p>
          <a:p>
            <a:pPr marL="45720" indent="0">
              <a:buNone/>
            </a:pPr>
            <a:r>
              <a:rPr lang="zh-CN" altLang="en-US" smtClean="0"/>
              <a:t>  但</a:t>
            </a:r>
            <a:r>
              <a:rPr lang="en-US" altLang="zh-CN"/>
              <a:t>Linus</a:t>
            </a:r>
            <a:r>
              <a:rPr lang="zh-CN" altLang="en-US"/>
              <a:t>不是凭空设计出来的，他是站在巨人的肩膀上，很大程度上借鉴了</a:t>
            </a:r>
            <a:r>
              <a:rPr lang="en-US" altLang="zh-CN"/>
              <a:t>BitKeeper</a:t>
            </a:r>
            <a:r>
              <a:rPr lang="zh-CN" altLang="en-US"/>
              <a:t>和</a:t>
            </a:r>
            <a:r>
              <a:rPr lang="en-US" altLang="zh-CN"/>
              <a:t>Monotone</a:t>
            </a:r>
            <a:r>
              <a:rPr lang="zh-CN" altLang="en-US"/>
              <a:t>的设</a:t>
            </a:r>
            <a:r>
              <a:rPr lang="zh-CN" altLang="en-US" smtClean="0"/>
              <a:t>计</a:t>
            </a:r>
            <a:endParaRPr lang="en-US" altLang="zh-CN" smtClean="0"/>
          </a:p>
          <a:p>
            <a:pPr marL="45720" indent="0">
              <a:buNone/>
            </a:pPr>
            <a:r>
              <a:rPr lang="en-US" altLang="zh-CN" smtClean="0"/>
              <a:t>Git</a:t>
            </a:r>
            <a:r>
              <a:rPr lang="zh-CN" altLang="en-US"/>
              <a:t>的开发从</a:t>
            </a:r>
            <a:r>
              <a:rPr lang="en-US" altLang="zh-CN"/>
              <a:t>2005</a:t>
            </a:r>
            <a:r>
              <a:rPr lang="zh-CN" altLang="en-US"/>
              <a:t>年</a:t>
            </a:r>
            <a:r>
              <a:rPr lang="en-US" altLang="zh-CN"/>
              <a:t>4</a:t>
            </a:r>
            <a:r>
              <a:rPr lang="zh-CN" altLang="en-US"/>
              <a:t>月</a:t>
            </a:r>
            <a:r>
              <a:rPr lang="en-US" altLang="zh-CN"/>
              <a:t>3</a:t>
            </a:r>
            <a:r>
              <a:rPr lang="zh-CN" altLang="en-US"/>
              <a:t>日开始，</a:t>
            </a:r>
            <a:r>
              <a:rPr lang="en-US" altLang="zh-CN"/>
              <a:t>2005</a:t>
            </a:r>
            <a:r>
              <a:rPr lang="zh-CN" altLang="en-US"/>
              <a:t>年</a:t>
            </a:r>
            <a:r>
              <a:rPr lang="en-US" altLang="zh-CN"/>
              <a:t>4</a:t>
            </a:r>
            <a:r>
              <a:rPr lang="zh-CN" altLang="en-US"/>
              <a:t>月</a:t>
            </a:r>
            <a:r>
              <a:rPr lang="en-US" altLang="zh-CN"/>
              <a:t>7</a:t>
            </a:r>
            <a:r>
              <a:rPr lang="zh-CN" altLang="en-US"/>
              <a:t>日完成大约</a:t>
            </a:r>
            <a:r>
              <a:rPr lang="en-US" altLang="zh-CN"/>
              <a:t>1300</a:t>
            </a:r>
            <a:r>
              <a:rPr lang="zh-CN" altLang="en-US"/>
              <a:t>行代码，实现基本功能并</a:t>
            </a:r>
            <a:r>
              <a:rPr lang="en-US" altLang="zh-CN" smtClean="0"/>
              <a:t>selfhosting</a:t>
            </a:r>
            <a:endParaRPr lang="en-US" altLang="zh-CN"/>
          </a:p>
        </p:txBody>
      </p:sp>
      <p:pic>
        <p:nvPicPr>
          <p:cNvPr id="3" name="图片 2"/>
          <p:cNvPicPr>
            <a:picLocks noChangeAspect="1"/>
          </p:cNvPicPr>
          <p:nvPr/>
        </p:nvPicPr>
        <p:blipFill>
          <a:blip r:embed="rId2"/>
          <a:stretch>
            <a:fillRect/>
          </a:stretch>
        </p:blipFill>
        <p:spPr>
          <a:xfrm>
            <a:off x="8028107" y="3965765"/>
            <a:ext cx="3445015" cy="2109193"/>
          </a:xfrm>
          <a:prstGeom prst="rect">
            <a:avLst/>
          </a:prstGeom>
        </p:spPr>
      </p:pic>
      <p:pic>
        <p:nvPicPr>
          <p:cNvPr id="1026" name="Picture 2" descr="Monoton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95" y="301752"/>
            <a:ext cx="1905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4208751" y="1936771"/>
            <a:ext cx="6953250" cy="1571625"/>
          </a:xfrm>
          <a:prstGeom prst="rect">
            <a:avLst/>
          </a:prstGeom>
        </p:spPr>
      </p:pic>
    </p:spTree>
    <p:extLst>
      <p:ext uri="{BB962C8B-B14F-4D97-AF65-F5344CB8AC3E}">
        <p14:creationId xmlns:p14="http://schemas.microsoft.com/office/powerpoint/2010/main" val="359172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 </a:t>
            </a:r>
            <a:r>
              <a:rPr lang="zh-CN" altLang="en-US" smtClean="0"/>
              <a:t>诞生过程中的大事记</a:t>
            </a:r>
            <a:endParaRPr lang="zh-CN" altLang="en-US"/>
          </a:p>
        </p:txBody>
      </p:sp>
      <p:sp>
        <p:nvSpPr>
          <p:cNvPr id="3" name="内容占位符 2"/>
          <p:cNvSpPr>
            <a:spLocks noGrp="1"/>
          </p:cNvSpPr>
          <p:nvPr>
            <p:ph idx="1"/>
          </p:nvPr>
        </p:nvSpPr>
        <p:spPr/>
        <p:txBody>
          <a:bodyPr>
            <a:normAutofit fontScale="85000" lnSpcReduction="10000"/>
          </a:bodyPr>
          <a:lstStyle/>
          <a:p>
            <a:r>
              <a:rPr lang="en-US" altLang="zh-CN" smtClean="0"/>
              <a:t>2005.4.3 </a:t>
            </a:r>
            <a:r>
              <a:rPr lang="zh-CN" altLang="en-US" smtClean="0"/>
              <a:t>开始开发</a:t>
            </a:r>
            <a:r>
              <a:rPr lang="en-US" altLang="zh-CN" smtClean="0"/>
              <a:t>Git</a:t>
            </a:r>
          </a:p>
          <a:p>
            <a:r>
              <a:rPr lang="en-US" altLang="zh-CN" smtClean="0"/>
              <a:t>2005.4.6 </a:t>
            </a:r>
            <a:r>
              <a:rPr lang="zh-CN" altLang="en-US"/>
              <a:t>项</a:t>
            </a:r>
            <a:r>
              <a:rPr lang="zh-CN" altLang="en-US" smtClean="0"/>
              <a:t>目发布</a:t>
            </a:r>
            <a:endParaRPr lang="en-US" altLang="zh-CN" smtClean="0"/>
          </a:p>
          <a:p>
            <a:r>
              <a:rPr lang="en-US" altLang="zh-CN" smtClean="0"/>
              <a:t>2005.4.7 selfhosting</a:t>
            </a:r>
          </a:p>
          <a:p>
            <a:r>
              <a:rPr lang="en-US" altLang="zh-CN" smtClean="0"/>
              <a:t>2005.4.18 </a:t>
            </a:r>
            <a:r>
              <a:rPr lang="zh-CN" altLang="en-US" smtClean="0"/>
              <a:t>发生第一个多分支合并</a:t>
            </a:r>
            <a:endParaRPr lang="en-US" altLang="zh-CN" smtClean="0"/>
          </a:p>
          <a:p>
            <a:r>
              <a:rPr lang="en-US" altLang="zh-CN" smtClean="0"/>
              <a:t>2005.4.29 </a:t>
            </a:r>
            <a:r>
              <a:rPr lang="zh-CN" altLang="en-US" smtClean="0"/>
              <a:t>性能达预期</a:t>
            </a:r>
            <a:endParaRPr lang="en-US" altLang="zh-CN" smtClean="0"/>
          </a:p>
          <a:p>
            <a:r>
              <a:rPr lang="en-US" altLang="zh-CN" smtClean="0"/>
              <a:t>2005.6.16 git </a:t>
            </a:r>
            <a:r>
              <a:rPr lang="zh-CN" altLang="en-US" smtClean="0"/>
              <a:t>开始维护 </a:t>
            </a:r>
            <a:r>
              <a:rPr lang="en-US" altLang="zh-CN" smtClean="0"/>
              <a:t>Linux Kernel 2.6.12 </a:t>
            </a:r>
          </a:p>
          <a:p>
            <a:endParaRPr lang="en-US" altLang="zh-CN"/>
          </a:p>
          <a:p>
            <a:r>
              <a:rPr lang="en-US" altLang="zh-CN" smtClean="0"/>
              <a:t>Linus </a:t>
            </a:r>
            <a:r>
              <a:rPr lang="zh-CN" altLang="en-US" smtClean="0"/>
              <a:t>以文件系统专家和内核设计者角度对</a:t>
            </a:r>
            <a:r>
              <a:rPr lang="en-US" altLang="zh-CN" smtClean="0"/>
              <a:t>Git </a:t>
            </a:r>
            <a:r>
              <a:rPr lang="zh-CN" altLang="en-US" smtClean="0"/>
              <a:t>设计</a:t>
            </a:r>
            <a:r>
              <a:rPr lang="en-US" altLang="zh-CN" smtClean="0"/>
              <a:t>,</a:t>
            </a:r>
            <a:r>
              <a:rPr lang="zh-CN" altLang="en-US" smtClean="0"/>
              <a:t>让</a:t>
            </a:r>
            <a:r>
              <a:rPr lang="en-US" altLang="zh-CN" smtClean="0"/>
              <a:t>Git </a:t>
            </a:r>
            <a:r>
              <a:rPr lang="zh-CN" altLang="en-US" smtClean="0"/>
              <a:t>拥有非凡性能和最优的存储能力</a:t>
            </a:r>
            <a:endParaRPr lang="en-US" altLang="zh-CN" smtClean="0"/>
          </a:p>
          <a:p>
            <a:r>
              <a:rPr lang="zh-CN" altLang="en-US"/>
              <a:t>完</a:t>
            </a:r>
            <a:r>
              <a:rPr lang="zh-CN" altLang="en-US" smtClean="0"/>
              <a:t>成原型设计后，</a:t>
            </a:r>
            <a:r>
              <a:rPr lang="en-US" altLang="zh-CN" smtClean="0"/>
              <a:t>Linus</a:t>
            </a:r>
            <a:r>
              <a:rPr lang="zh-CN" altLang="en-US" smtClean="0"/>
              <a:t>功成身退，将</a:t>
            </a:r>
            <a:r>
              <a:rPr lang="en-US" altLang="zh-CN" smtClean="0"/>
              <a:t>Git </a:t>
            </a:r>
            <a:r>
              <a:rPr lang="zh-CN" altLang="en-US" smtClean="0"/>
              <a:t>维护交给</a:t>
            </a:r>
            <a:r>
              <a:rPr lang="en-US" altLang="zh-CN" smtClean="0"/>
              <a:t>Junio C Hamano</a:t>
            </a:r>
            <a:endParaRPr lang="zh-CN" altLang="en-US"/>
          </a:p>
        </p:txBody>
      </p:sp>
    </p:spTree>
    <p:extLst>
      <p:ext uri="{BB962C8B-B14F-4D97-AF65-F5344CB8AC3E}">
        <p14:creationId xmlns:p14="http://schemas.microsoft.com/office/powerpoint/2010/main" val="2697411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who use git?</a:t>
            </a:r>
            <a:endParaRPr lang="zh-CN" altLang="en-US"/>
          </a:p>
        </p:txBody>
      </p:sp>
      <p:sp>
        <p:nvSpPr>
          <p:cNvPr id="4" name="内容占位符 3"/>
          <p:cNvSpPr>
            <a:spLocks noGrp="1"/>
          </p:cNvSpPr>
          <p:nvPr>
            <p:ph sz="half" idx="1"/>
          </p:nvPr>
        </p:nvSpPr>
        <p:spPr/>
        <p:txBody>
          <a:bodyPr/>
          <a:lstStyle/>
          <a:p>
            <a:r>
              <a:rPr lang="en-US" altLang="zh-CN" smtClean="0"/>
              <a:t>git</a:t>
            </a:r>
          </a:p>
          <a:p>
            <a:r>
              <a:rPr lang="en-US" altLang="zh-CN" smtClean="0"/>
              <a:t>Linux Kernel</a:t>
            </a:r>
          </a:p>
          <a:p>
            <a:r>
              <a:rPr lang="en-US" altLang="zh-CN" smtClean="0"/>
              <a:t>Eclipse</a:t>
            </a:r>
          </a:p>
          <a:p>
            <a:r>
              <a:rPr lang="en-US" altLang="zh-CN" smtClean="0"/>
              <a:t>Android</a:t>
            </a:r>
          </a:p>
          <a:p>
            <a:r>
              <a:rPr lang="en-US" altLang="zh-CN" smtClean="0"/>
              <a:t>jQuery</a:t>
            </a:r>
          </a:p>
          <a:p>
            <a:r>
              <a:rPr lang="en-US" altLang="zh-CN" smtClean="0"/>
              <a:t>Wine</a:t>
            </a:r>
          </a:p>
          <a:p>
            <a:r>
              <a:rPr lang="en-US" altLang="zh-CN" smtClean="0"/>
              <a:t>PHP</a:t>
            </a:r>
          </a:p>
          <a:p>
            <a:r>
              <a:rPr lang="en-US" altLang="zh-CN" smtClean="0"/>
              <a:t>GNOME</a:t>
            </a:r>
          </a:p>
        </p:txBody>
      </p:sp>
      <p:sp>
        <p:nvSpPr>
          <p:cNvPr id="5" name="内容占位符 4"/>
          <p:cNvSpPr>
            <a:spLocks noGrp="1"/>
          </p:cNvSpPr>
          <p:nvPr>
            <p:ph sz="half" idx="2"/>
          </p:nvPr>
        </p:nvSpPr>
        <p:spPr/>
        <p:txBody>
          <a:bodyPr/>
          <a:lstStyle/>
          <a:p>
            <a:r>
              <a:rPr lang="en-US" altLang="zh-CN" smtClean="0"/>
              <a:t>Spring</a:t>
            </a:r>
          </a:p>
          <a:p>
            <a:r>
              <a:rPr lang="en-US" altLang="zh-CN" smtClean="0"/>
              <a:t>Hibernate</a:t>
            </a:r>
          </a:p>
          <a:p>
            <a:r>
              <a:rPr lang="en-US" altLang="zh-CN" smtClean="0"/>
              <a:t>QT</a:t>
            </a:r>
          </a:p>
          <a:p>
            <a:endParaRPr lang="en-US" altLang="zh-CN"/>
          </a:p>
          <a:p>
            <a:r>
              <a:rPr lang="zh-CN" altLang="en-US" smtClean="0"/>
              <a:t>太多了</a:t>
            </a:r>
            <a:endParaRPr lang="zh-CN" altLang="en-US"/>
          </a:p>
        </p:txBody>
      </p:sp>
    </p:spTree>
    <p:extLst>
      <p:ext uri="{BB962C8B-B14F-4D97-AF65-F5344CB8AC3E}">
        <p14:creationId xmlns:p14="http://schemas.microsoft.com/office/powerpoint/2010/main" val="211732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4812" y="851877"/>
            <a:ext cx="9509760" cy="4868985"/>
          </a:xfrm>
        </p:spPr>
        <p:txBody>
          <a:bodyPr>
            <a:normAutofit fontScale="85000" lnSpcReduction="20000"/>
          </a:bodyPr>
          <a:lstStyle/>
          <a:p>
            <a:r>
              <a:rPr lang="en-US" altLang="zh-CN" smtClean="0"/>
              <a:t>Mercurial </a:t>
            </a:r>
            <a:r>
              <a:rPr lang="en-US" altLang="zh-CN"/>
              <a:t>(Hg) </a:t>
            </a:r>
            <a:r>
              <a:rPr lang="zh-CN" altLang="en-US" smtClean="0"/>
              <a:t>出</a:t>
            </a:r>
            <a:r>
              <a:rPr lang="zh-CN" altLang="en-US"/>
              <a:t>现</a:t>
            </a:r>
            <a:r>
              <a:rPr lang="zh-CN" altLang="en-US" smtClean="0"/>
              <a:t>在</a:t>
            </a:r>
            <a:r>
              <a:rPr lang="en-US" altLang="zh-CN" smtClean="0"/>
              <a:t>2005</a:t>
            </a:r>
            <a:r>
              <a:rPr lang="zh-CN" altLang="en-US"/>
              <a:t>年</a:t>
            </a:r>
            <a:r>
              <a:rPr lang="en-US" altLang="zh-CN"/>
              <a:t>4</a:t>
            </a:r>
            <a:r>
              <a:rPr lang="zh-CN" altLang="en-US"/>
              <a:t>月，也是因为</a:t>
            </a:r>
            <a:r>
              <a:rPr lang="en-US" altLang="zh-CN"/>
              <a:t>BitKeeper</a:t>
            </a:r>
            <a:r>
              <a:rPr lang="zh-CN" altLang="en-US"/>
              <a:t>不免费</a:t>
            </a:r>
            <a:r>
              <a:rPr lang="zh-CN" altLang="en-US" smtClean="0"/>
              <a:t>了</a:t>
            </a:r>
            <a:endParaRPr lang="en-US" altLang="zh-CN" smtClean="0"/>
          </a:p>
          <a:p>
            <a:pPr marL="45720" indent="0">
              <a:buNone/>
            </a:pPr>
            <a:r>
              <a:rPr lang="zh-CN" altLang="en-US" smtClean="0"/>
              <a:t>    和</a:t>
            </a:r>
            <a:r>
              <a:rPr lang="en-US" altLang="zh-CN" smtClean="0"/>
              <a:t>Git</a:t>
            </a:r>
            <a:r>
              <a:rPr lang="zh-CN" altLang="en-US" smtClean="0"/>
              <a:t> 对</a:t>
            </a:r>
            <a:r>
              <a:rPr lang="zh-CN" altLang="en-US"/>
              <a:t>提交</a:t>
            </a:r>
            <a:r>
              <a:rPr lang="en-US" altLang="zh-CN"/>
              <a:t>/</a:t>
            </a:r>
            <a:r>
              <a:rPr lang="zh-CN" altLang="en-US"/>
              <a:t>变更的概念是一样的，只不过</a:t>
            </a:r>
            <a:r>
              <a:rPr lang="en-US" altLang="zh-CN"/>
              <a:t>Git</a:t>
            </a:r>
            <a:r>
              <a:rPr lang="zh-CN" altLang="en-US"/>
              <a:t>用</a:t>
            </a:r>
            <a:r>
              <a:rPr lang="en-US" altLang="zh-CN"/>
              <a:t>tree</a:t>
            </a:r>
            <a:r>
              <a:rPr lang="zh-CN" altLang="en-US"/>
              <a:t>来实现，而</a:t>
            </a:r>
            <a:r>
              <a:rPr lang="en-US" altLang="zh-CN"/>
              <a:t>Hg</a:t>
            </a:r>
            <a:r>
              <a:rPr lang="zh-CN" altLang="en-US"/>
              <a:t>则是用扁平的文件和目录来实现（</a:t>
            </a:r>
            <a:r>
              <a:rPr lang="en-US" altLang="zh-CN"/>
              <a:t>revlog</a:t>
            </a:r>
            <a:r>
              <a:rPr lang="zh-CN" altLang="en-US" smtClean="0"/>
              <a:t>）</a:t>
            </a:r>
            <a:endParaRPr lang="en-US" altLang="zh-CN" smtClean="0"/>
          </a:p>
          <a:p>
            <a:endParaRPr lang="en-US" altLang="zh-CN"/>
          </a:p>
          <a:p>
            <a:pPr>
              <a:lnSpc>
                <a:spcPct val="120000"/>
              </a:lnSpc>
            </a:pPr>
            <a:r>
              <a:rPr lang="en-US" altLang="zh-CN"/>
              <a:t>Darcs </a:t>
            </a:r>
            <a:r>
              <a:rPr lang="zh-CN" altLang="en-US" smtClean="0"/>
              <a:t>与</a:t>
            </a:r>
            <a:r>
              <a:rPr lang="zh-CN" altLang="en-US"/>
              <a:t>众不同的历史版本管理</a:t>
            </a:r>
            <a:r>
              <a:rPr lang="en-US" altLang="zh-CN"/>
              <a:t>——</a:t>
            </a:r>
            <a:r>
              <a:rPr lang="zh-CN" altLang="en-US"/>
              <a:t>管理</a:t>
            </a:r>
            <a:r>
              <a:rPr lang="en-US" altLang="zh-CN"/>
              <a:t>patches</a:t>
            </a:r>
            <a:r>
              <a:rPr lang="zh-CN" altLang="en-US"/>
              <a:t>而不是</a:t>
            </a:r>
            <a:r>
              <a:rPr lang="en-US" altLang="zh-CN"/>
              <a:t>snapshot</a:t>
            </a:r>
            <a:r>
              <a:rPr lang="zh-CN" altLang="en-US"/>
              <a:t>（提交</a:t>
            </a:r>
            <a:r>
              <a:rPr lang="en-US" altLang="zh-CN"/>
              <a:t>/</a:t>
            </a:r>
            <a:r>
              <a:rPr lang="zh-CN" altLang="en-US"/>
              <a:t>修改），当然，这样一来，历史改变看上去很不好</a:t>
            </a:r>
            <a:r>
              <a:rPr lang="zh-CN" altLang="en-US" smtClean="0"/>
              <a:t>懂</a:t>
            </a:r>
            <a:endParaRPr lang="en-US" altLang="zh-CN" smtClean="0"/>
          </a:p>
          <a:p>
            <a:endParaRPr lang="en-US" altLang="zh-CN"/>
          </a:p>
          <a:p>
            <a:r>
              <a:rPr lang="en-US" altLang="zh-CN"/>
              <a:t>Bazaar (bzr) </a:t>
            </a:r>
            <a:r>
              <a:rPr lang="en-US" altLang="zh-CN" smtClean="0"/>
              <a:t>,</a:t>
            </a:r>
            <a:r>
              <a:rPr lang="zh-CN" altLang="en-US" smtClean="0"/>
              <a:t>另</a:t>
            </a:r>
            <a:r>
              <a:rPr lang="zh-CN" altLang="en-US"/>
              <a:t>一个开源的 </a:t>
            </a:r>
            <a:r>
              <a:rPr lang="en-US" altLang="zh-CN"/>
              <a:t>DVCS</a:t>
            </a:r>
            <a:r>
              <a:rPr lang="zh-CN" altLang="en-US"/>
              <a:t>，它试图给</a:t>
            </a:r>
            <a:r>
              <a:rPr lang="en-US" altLang="zh-CN"/>
              <a:t>SCM</a:t>
            </a:r>
            <a:r>
              <a:rPr lang="zh-CN" altLang="en-US"/>
              <a:t>的世界里带来一些新的东</a:t>
            </a:r>
            <a:r>
              <a:rPr lang="zh-CN" altLang="en-US" smtClean="0"/>
              <a:t>西</a:t>
            </a:r>
            <a:endParaRPr lang="en-US" altLang="zh-CN" smtClean="0"/>
          </a:p>
          <a:p>
            <a:pPr marL="45720" indent="0">
              <a:buNone/>
            </a:pPr>
            <a:r>
              <a:rPr lang="zh-CN" altLang="en-US" smtClean="0"/>
              <a:t>由</a:t>
            </a:r>
            <a:r>
              <a:rPr lang="en-US" altLang="zh-CN"/>
              <a:t>Canonical(Ubuntu</a:t>
            </a:r>
            <a:r>
              <a:rPr lang="zh-CN" altLang="en-US"/>
              <a:t>那公司</a:t>
            </a:r>
            <a:r>
              <a:rPr lang="en-US" altLang="zh-CN"/>
              <a:t>)</a:t>
            </a:r>
            <a:r>
              <a:rPr lang="zh-CN" altLang="en-US"/>
              <a:t>，</a:t>
            </a:r>
            <a:r>
              <a:rPr lang="en-US" altLang="zh-CN"/>
              <a:t>2008</a:t>
            </a:r>
            <a:r>
              <a:rPr lang="zh-CN" altLang="en-US"/>
              <a:t>年成为</a:t>
            </a:r>
            <a:r>
              <a:rPr lang="en-US" altLang="zh-CN" smtClean="0"/>
              <a:t>GNU</a:t>
            </a:r>
          </a:p>
          <a:p>
            <a:pPr marL="45720" indent="0">
              <a:buNone/>
            </a:pPr>
            <a:endParaRPr lang="en-US" altLang="zh-CN" smtClean="0"/>
          </a:p>
          <a:p>
            <a:r>
              <a:rPr lang="en-US" altLang="zh-CN"/>
              <a:t>Team Foundation Server (TFS)</a:t>
            </a:r>
            <a:r>
              <a:rPr lang="zh-CN" altLang="en-US"/>
              <a:t>，微软的新一代</a:t>
            </a:r>
            <a:r>
              <a:rPr lang="en-US" altLang="zh-CN"/>
              <a:t>SCM</a:t>
            </a:r>
            <a:r>
              <a:rPr lang="zh-CN" altLang="en-US"/>
              <a:t>工具，主要是为了</a:t>
            </a:r>
            <a:r>
              <a:rPr lang="en-US" altLang="zh-CN"/>
              <a:t>VSS</a:t>
            </a:r>
            <a:r>
              <a:rPr lang="zh-CN" altLang="en-US"/>
              <a:t>的失败负</a:t>
            </a:r>
            <a:r>
              <a:rPr lang="zh-CN" altLang="en-US" smtClean="0"/>
              <a:t>责</a:t>
            </a:r>
            <a:endParaRPr lang="en-US" altLang="zh-CN" smtClean="0"/>
          </a:p>
          <a:p>
            <a:pPr marL="45720" indent="0">
              <a:buNone/>
            </a:pPr>
            <a:r>
              <a:rPr lang="en-US" altLang="zh-CN"/>
              <a:t> </a:t>
            </a:r>
            <a:r>
              <a:rPr lang="en-US" altLang="zh-CN" smtClean="0"/>
              <a:t> </a:t>
            </a:r>
            <a:r>
              <a:rPr lang="zh-CN" altLang="en-US" smtClean="0"/>
              <a:t>集</a:t>
            </a:r>
            <a:r>
              <a:rPr lang="zh-CN" altLang="en-US"/>
              <a:t>成了一大堆各种各样的工具，比如：</a:t>
            </a:r>
            <a:r>
              <a:rPr lang="en-US" altLang="zh-CN"/>
              <a:t>issue tracking</a:t>
            </a:r>
            <a:r>
              <a:rPr lang="zh-CN" altLang="en-US"/>
              <a:t>，</a:t>
            </a:r>
            <a:r>
              <a:rPr lang="en-US" altLang="zh-CN"/>
              <a:t>test management</a:t>
            </a:r>
            <a:r>
              <a:rPr lang="zh-CN" altLang="en-US"/>
              <a:t>等</a:t>
            </a:r>
          </a:p>
        </p:txBody>
      </p:sp>
    </p:spTree>
    <p:extLst>
      <p:ext uri="{BB962C8B-B14F-4D97-AF65-F5344CB8AC3E}">
        <p14:creationId xmlns:p14="http://schemas.microsoft.com/office/powerpoint/2010/main" val="3002867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本地开发</a:t>
            </a:r>
            <a:endParaRPr lang="zh-CN" altLang="en-US"/>
          </a:p>
        </p:txBody>
      </p:sp>
      <p:sp>
        <p:nvSpPr>
          <p:cNvPr id="3" name="内容占位符 2"/>
          <p:cNvSpPr>
            <a:spLocks noGrp="1"/>
          </p:cNvSpPr>
          <p:nvPr>
            <p:ph idx="1"/>
          </p:nvPr>
        </p:nvSpPr>
        <p:spPr/>
        <p:txBody>
          <a:bodyPr/>
          <a:lstStyle/>
          <a:p>
            <a:r>
              <a:rPr lang="zh-CN" altLang="en-US" smtClean="0"/>
              <a:t>集中式</a:t>
            </a:r>
            <a:r>
              <a:rPr lang="en-US" altLang="zh-CN" smtClean="0"/>
              <a:t>VCS</a:t>
            </a:r>
            <a:r>
              <a:rPr lang="zh-CN" altLang="en-US" smtClean="0"/>
              <a:t>，没有网络就无法开发（高铁、飞机）</a:t>
            </a:r>
            <a:endParaRPr lang="en-US" altLang="zh-CN" smtClean="0"/>
          </a:p>
          <a:p>
            <a:r>
              <a:rPr lang="zh-CN" altLang="en-US" smtClean="0"/>
              <a:t>无法</a:t>
            </a:r>
            <a:r>
              <a:rPr lang="en-US" altLang="zh-CN" smtClean="0"/>
              <a:t>commit,</a:t>
            </a:r>
            <a:r>
              <a:rPr lang="zh-CN" altLang="en-US" smtClean="0"/>
              <a:t>无法看 </a:t>
            </a:r>
            <a:r>
              <a:rPr lang="en-US" altLang="zh-CN" smtClean="0"/>
              <a:t>history log</a:t>
            </a:r>
          </a:p>
          <a:p>
            <a:endParaRPr lang="en-US" altLang="zh-CN" smtClean="0"/>
          </a:p>
          <a:p>
            <a:r>
              <a:rPr lang="zh-CN" altLang="en-US" smtClean="0"/>
              <a:t>分布式</a:t>
            </a:r>
            <a:r>
              <a:rPr lang="en-US" altLang="zh-CN" smtClean="0"/>
              <a:t>VCS</a:t>
            </a:r>
            <a:r>
              <a:rPr lang="zh-CN" altLang="en-US" smtClean="0"/>
              <a:t>不用担心网络，照常</a:t>
            </a:r>
            <a:r>
              <a:rPr lang="en-US" altLang="zh-CN" smtClean="0"/>
              <a:t>commit,</a:t>
            </a:r>
            <a:r>
              <a:rPr lang="zh-CN" altLang="en-US" smtClean="0"/>
              <a:t>看</a:t>
            </a:r>
            <a:r>
              <a:rPr lang="en-US" altLang="zh-CN" smtClean="0"/>
              <a:t>history log</a:t>
            </a:r>
          </a:p>
          <a:p>
            <a:r>
              <a:rPr lang="zh-CN" altLang="en-US" smtClean="0"/>
              <a:t>不用担心 </a:t>
            </a:r>
            <a:r>
              <a:rPr lang="en-US" altLang="zh-CN" smtClean="0"/>
              <a:t>server </a:t>
            </a:r>
            <a:r>
              <a:rPr lang="zh-CN" altLang="en-US"/>
              <a:t>数</a:t>
            </a:r>
            <a:r>
              <a:rPr lang="zh-CN" altLang="en-US" smtClean="0"/>
              <a:t>据损坏</a:t>
            </a:r>
            <a:endParaRPr lang="en-US" altLang="zh-CN" smtClean="0"/>
          </a:p>
        </p:txBody>
      </p:sp>
    </p:spTree>
    <p:extLst>
      <p:ext uri="{BB962C8B-B14F-4D97-AF65-F5344CB8AC3E}">
        <p14:creationId xmlns:p14="http://schemas.microsoft.com/office/powerpoint/2010/main" val="378481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本地开发</a:t>
            </a:r>
            <a:endParaRPr lang="zh-CN" altLang="en-US"/>
          </a:p>
        </p:txBody>
      </p:sp>
      <p:sp>
        <p:nvSpPr>
          <p:cNvPr id="3" name="内容占位符 2"/>
          <p:cNvSpPr>
            <a:spLocks noGrp="1"/>
          </p:cNvSpPr>
          <p:nvPr>
            <p:ph idx="1"/>
          </p:nvPr>
        </p:nvSpPr>
        <p:spPr>
          <a:xfrm>
            <a:off x="3706368" y="1877568"/>
            <a:ext cx="2840736" cy="4127627"/>
          </a:xfrm>
        </p:spPr>
        <p:txBody>
          <a:bodyPr>
            <a:normAutofit/>
          </a:bodyPr>
          <a:lstStyle/>
          <a:p>
            <a:r>
              <a:rPr lang="en-US" altLang="zh-CN" smtClean="0"/>
              <a:t>status</a:t>
            </a:r>
          </a:p>
          <a:p>
            <a:r>
              <a:rPr lang="en-US" altLang="zh-CN" smtClean="0"/>
              <a:t>resivions</a:t>
            </a:r>
          </a:p>
          <a:p>
            <a:r>
              <a:rPr lang="en-US" altLang="zh-CN" smtClean="0"/>
              <a:t>diff</a:t>
            </a:r>
          </a:p>
          <a:p>
            <a:r>
              <a:rPr lang="en-US" altLang="zh-CN" smtClean="0"/>
              <a:t>history</a:t>
            </a:r>
          </a:p>
          <a:p>
            <a:r>
              <a:rPr lang="en-US" altLang="zh-CN" smtClean="0"/>
              <a:t>local sync</a:t>
            </a:r>
            <a:endParaRPr lang="en-US" altLang="zh-CN" smtClean="0"/>
          </a:p>
        </p:txBody>
      </p:sp>
      <p:sp>
        <p:nvSpPr>
          <p:cNvPr id="4" name="内容占位符 2"/>
          <p:cNvSpPr txBox="1">
            <a:spLocks/>
          </p:cNvSpPr>
          <p:nvPr/>
        </p:nvSpPr>
        <p:spPr>
          <a:xfrm>
            <a:off x="1109472" y="2017776"/>
            <a:ext cx="2840736" cy="4127627"/>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SzPct val="100000"/>
              <a:buFont typeface="Arial" pitchFamily="34" charset="0"/>
              <a:buChar char="▪"/>
              <a:defRPr lang="zh-CN" sz="2000" kern="1200">
                <a:solidFill>
                  <a:schemeClr val="tx1">
                    <a:lumMod val="90000"/>
                    <a:lumOff val="10000"/>
                  </a:schemeClr>
                </a:solidFill>
                <a:latin typeface="方正兰亭黑简体" panose="02000000000000000000" pitchFamily="2" charset="-122"/>
                <a:ea typeface="方正兰亭黑简体" panose="02000000000000000000" pitchFamily="2" charset="-122"/>
                <a:cs typeface="+mn-cs"/>
              </a:defRPr>
            </a:lvl1pPr>
            <a:lvl2pPr marL="594360" indent="-228600" algn="l" defTabSz="914400" rtl="0" eaLnBrk="1" latinLnBrk="0" hangingPunct="1">
              <a:lnSpc>
                <a:spcPct val="90000"/>
              </a:lnSpc>
              <a:spcBef>
                <a:spcPts val="1000"/>
              </a:spcBef>
              <a:buSzPct val="100000"/>
              <a:buFont typeface="Arial" pitchFamily="34" charset="0"/>
              <a:buChar char="▪"/>
              <a:defRPr lang="zh-CN" sz="1800" kern="1200">
                <a:solidFill>
                  <a:schemeClr val="tx1">
                    <a:lumMod val="90000"/>
                    <a:lumOff val="10000"/>
                  </a:schemeClr>
                </a:solidFill>
                <a:latin typeface="方正兰亭黑简体" panose="02000000000000000000" pitchFamily="2" charset="-122"/>
                <a:ea typeface="方正兰亭黑简体" panose="02000000000000000000" pitchFamily="2" charset="-122"/>
                <a:cs typeface="+mn-cs"/>
              </a:defRPr>
            </a:lvl2pPr>
            <a:lvl3pPr marL="914400" indent="-228600" algn="l" defTabSz="914400" rtl="0" eaLnBrk="1" latinLnBrk="0" hangingPunct="1">
              <a:lnSpc>
                <a:spcPct val="90000"/>
              </a:lnSpc>
              <a:spcBef>
                <a:spcPts val="800"/>
              </a:spcBef>
              <a:buSzPct val="100000"/>
              <a:buFont typeface="Arial" pitchFamily="34" charset="0"/>
              <a:buChar char="▪"/>
              <a:defRPr lang="zh-CN" sz="1600" kern="1200">
                <a:solidFill>
                  <a:schemeClr val="tx1">
                    <a:lumMod val="90000"/>
                    <a:lumOff val="10000"/>
                  </a:schemeClr>
                </a:solidFill>
                <a:latin typeface="方正兰亭黑简体" panose="02000000000000000000" pitchFamily="2" charset="-122"/>
                <a:ea typeface="方正兰亭黑简体" panose="02000000000000000000" pitchFamily="2" charset="-122"/>
                <a:cs typeface="+mn-cs"/>
              </a:defRPr>
            </a:lvl3pPr>
            <a:lvl4pPr marL="1234440" indent="-228600" algn="l" defTabSz="914400" rtl="0" eaLnBrk="1" latinLnBrk="0" hangingPunct="1">
              <a:lnSpc>
                <a:spcPct val="90000"/>
              </a:lnSpc>
              <a:spcBef>
                <a:spcPts val="800"/>
              </a:spcBef>
              <a:buSzPct val="100000"/>
              <a:buFont typeface="Arial" pitchFamily="34" charset="0"/>
              <a:buChar char="▪"/>
              <a:defRPr lang="zh-CN" sz="1400" kern="1200">
                <a:solidFill>
                  <a:schemeClr val="tx1">
                    <a:lumMod val="90000"/>
                    <a:lumOff val="10000"/>
                  </a:schemeClr>
                </a:solidFill>
                <a:latin typeface="方正兰亭黑简体" panose="02000000000000000000" pitchFamily="2" charset="-122"/>
                <a:ea typeface="方正兰亭黑简体" panose="02000000000000000000" pitchFamily="2" charset="-122"/>
                <a:cs typeface="+mn-cs"/>
              </a:defRPr>
            </a:lvl4pPr>
            <a:lvl5pPr marL="1554480" indent="-228600" algn="l" defTabSz="914400" rtl="0" eaLnBrk="1" latinLnBrk="0" hangingPunct="1">
              <a:lnSpc>
                <a:spcPct val="90000"/>
              </a:lnSpc>
              <a:spcBef>
                <a:spcPts val="800"/>
              </a:spcBef>
              <a:buSzPct val="100000"/>
              <a:buFont typeface="Arial" pitchFamily="34" charset="0"/>
              <a:buChar char="▪"/>
              <a:defRPr lang="zh-CN" sz="1400" kern="1200">
                <a:solidFill>
                  <a:schemeClr val="tx1">
                    <a:lumMod val="90000"/>
                    <a:lumOff val="10000"/>
                  </a:schemeClr>
                </a:solidFill>
                <a:latin typeface="方正兰亭黑简体" panose="02000000000000000000" pitchFamily="2" charset="-122"/>
                <a:ea typeface="方正兰亭黑简体" panose="02000000000000000000" pitchFamily="2"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en-US" altLang="zh-CN" smtClean="0"/>
              <a:t>create repo</a:t>
            </a:r>
          </a:p>
          <a:p>
            <a:r>
              <a:rPr lang="en-US" altLang="zh-CN" smtClean="0"/>
              <a:t>commit</a:t>
            </a:r>
          </a:p>
          <a:p>
            <a:r>
              <a:rPr lang="en-US" altLang="zh-CN" smtClean="0"/>
              <a:t>merge</a:t>
            </a:r>
          </a:p>
          <a:p>
            <a:r>
              <a:rPr lang="en-US" altLang="zh-CN" smtClean="0"/>
              <a:t>branch</a:t>
            </a:r>
          </a:p>
          <a:p>
            <a:r>
              <a:rPr lang="en-US" altLang="zh-CN" smtClean="0"/>
              <a:t>rebase</a:t>
            </a:r>
          </a:p>
          <a:p>
            <a:r>
              <a:rPr lang="en-US" altLang="zh-CN" smtClean="0"/>
              <a:t>tag</a:t>
            </a:r>
          </a:p>
        </p:txBody>
      </p:sp>
    </p:spTree>
    <p:extLst>
      <p:ext uri="{BB962C8B-B14F-4D97-AF65-F5344CB8AC3E}">
        <p14:creationId xmlns:p14="http://schemas.microsoft.com/office/powerpoint/2010/main" val="17813376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Centralized VCS</a:t>
            </a:r>
            <a:endParaRPr lang="zh-CN" altLang="en-US"/>
          </a:p>
        </p:txBody>
      </p:sp>
      <p:sp>
        <p:nvSpPr>
          <p:cNvPr id="3" name="内容占位符 2"/>
          <p:cNvSpPr>
            <a:spLocks noGrp="1"/>
          </p:cNvSpPr>
          <p:nvPr>
            <p:ph idx="1"/>
          </p:nvPr>
        </p:nvSpPr>
        <p:spPr/>
        <p:txBody>
          <a:bodyPr/>
          <a:lstStyle/>
          <a:p>
            <a:r>
              <a:rPr lang="zh-CN" altLang="en-US" smtClean="0"/>
              <a:t>什么都要和</a:t>
            </a:r>
            <a:r>
              <a:rPr lang="en-US" altLang="zh-CN" smtClean="0"/>
              <a:t>server</a:t>
            </a:r>
            <a:r>
              <a:rPr lang="zh-CN" altLang="en-US" smtClean="0"/>
              <a:t>连接，很慢</a:t>
            </a:r>
            <a:endParaRPr lang="en-US" altLang="zh-CN" smtClean="0"/>
          </a:p>
          <a:p>
            <a:r>
              <a:rPr lang="zh-CN" altLang="en-US"/>
              <a:t>存</a:t>
            </a:r>
            <a:r>
              <a:rPr lang="zh-CN" altLang="en-US" smtClean="0"/>
              <a:t>在单点故障</a:t>
            </a:r>
            <a:endParaRPr lang="en-US" altLang="zh-CN" smtClean="0"/>
          </a:p>
        </p:txBody>
      </p:sp>
    </p:spTree>
    <p:extLst>
      <p:ext uri="{BB962C8B-B14F-4D97-AF65-F5344CB8AC3E}">
        <p14:creationId xmlns:p14="http://schemas.microsoft.com/office/powerpoint/2010/main" val="1456961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smtClean="0"/>
              <a:t>Git </a:t>
            </a:r>
            <a:r>
              <a:rPr lang="zh-CN" altLang="en-US" smtClean="0"/>
              <a:t>优点</a:t>
            </a:r>
            <a:endParaRPr lang="zh-CN">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a:lstStyle/>
          <a:p>
            <a:r>
              <a:rPr lang="zh-CN" altLang="en-US" smtClean="0">
                <a:latin typeface="Microsoft YaHei UI" panose="020B0503020204020204" pitchFamily="34" charset="-122"/>
                <a:ea typeface="Microsoft YaHei UI" panose="020B0503020204020204" pitchFamily="34" charset="-122"/>
              </a:rPr>
              <a:t>绝大部分操作本地化：查</a:t>
            </a:r>
            <a:r>
              <a:rPr lang="en-US" altLang="zh-CN" smtClean="0"/>
              <a:t>log,</a:t>
            </a:r>
            <a:r>
              <a:rPr lang="zh-CN" altLang="en-US" smtClean="0">
                <a:latin typeface="Microsoft YaHei UI" panose="020B0503020204020204" pitchFamily="34" charset="-122"/>
                <a:ea typeface="Microsoft YaHei UI" panose="020B0503020204020204" pitchFamily="34" charset="-122"/>
              </a:rPr>
              <a:t>大胆</a:t>
            </a:r>
            <a:r>
              <a:rPr lang="en-US" altLang="zh-CN" smtClean="0">
                <a:latin typeface="Microsoft YaHei UI" panose="020B0503020204020204" pitchFamily="34" charset="-122"/>
                <a:ea typeface="Microsoft YaHei UI" panose="020B0503020204020204" pitchFamily="34" charset="-122"/>
              </a:rPr>
              <a:t>check in</a:t>
            </a:r>
            <a:r>
              <a:rPr lang="zh-CN" altLang="en-US" smtClean="0">
                <a:latin typeface="Microsoft YaHei UI" panose="020B0503020204020204" pitchFamily="34" charset="-122"/>
                <a:ea typeface="Microsoft YaHei UI" panose="020B0503020204020204" pitchFamily="34" charset="-122"/>
              </a:rPr>
              <a:t>、分支操作</a:t>
            </a:r>
            <a:endParaRPr lang="en-US" altLang="zh-CN" smtClean="0">
              <a:latin typeface="Microsoft YaHei UI" panose="020B0503020204020204" pitchFamily="34" charset="-122"/>
              <a:ea typeface="Microsoft YaHei UI" panose="020B0503020204020204" pitchFamily="34" charset="-122"/>
            </a:endParaRPr>
          </a:p>
          <a:p>
            <a:r>
              <a:rPr lang="zh-CN" altLang="en-US" smtClean="0"/>
              <a:t>最</a:t>
            </a:r>
            <a:r>
              <a:rPr lang="en-US" altLang="zh-CN" smtClean="0"/>
              <a:t>nb</a:t>
            </a:r>
            <a:r>
              <a:rPr lang="zh-CN" altLang="en-US" smtClean="0"/>
              <a:t>的分支，没有之一，便宜快速</a:t>
            </a:r>
            <a:endParaRPr lang="en-US" altLang="zh-CN" smtClean="0"/>
          </a:p>
          <a:p>
            <a:r>
              <a:rPr lang="zh-CN" altLang="en-US">
                <a:latin typeface="Microsoft YaHei UI" panose="020B0503020204020204" pitchFamily="34" charset="-122"/>
                <a:ea typeface="Microsoft YaHei UI" panose="020B0503020204020204" pitchFamily="34" charset="-122"/>
              </a:rPr>
              <a:t>唯</a:t>
            </a:r>
            <a:r>
              <a:rPr lang="zh-CN" altLang="en-US" smtClean="0">
                <a:latin typeface="Microsoft YaHei UI" panose="020B0503020204020204" pitchFamily="34" charset="-122"/>
                <a:ea typeface="Microsoft YaHei UI" panose="020B0503020204020204" pitchFamily="34" charset="-122"/>
              </a:rPr>
              <a:t>一的</a:t>
            </a:r>
            <a:r>
              <a:rPr lang="en-US" altLang="zh-CN" smtClean="0">
                <a:latin typeface="Microsoft YaHei UI" panose="020B0503020204020204" pitchFamily="34" charset="-122"/>
                <a:ea typeface="Microsoft YaHei UI" panose="020B0503020204020204" pitchFamily="34" charset="-122"/>
              </a:rPr>
              <a:t>.git </a:t>
            </a:r>
            <a:r>
              <a:rPr lang="zh-CN" altLang="en-US" smtClean="0">
                <a:latin typeface="Microsoft YaHei UI" panose="020B0503020204020204" pitchFamily="34" charset="-122"/>
                <a:ea typeface="Microsoft YaHei UI" panose="020B0503020204020204" pitchFamily="34" charset="-122"/>
              </a:rPr>
              <a:t>目录</a:t>
            </a:r>
            <a:r>
              <a:rPr lang="en-US" altLang="zh-CN" smtClean="0">
                <a:latin typeface="Microsoft YaHei UI" panose="020B0503020204020204" pitchFamily="34" charset="-122"/>
                <a:ea typeface="Microsoft YaHei UI" panose="020B0503020204020204" pitchFamily="34" charset="-122"/>
              </a:rPr>
              <a:t>,svn 1.7 </a:t>
            </a:r>
            <a:r>
              <a:rPr lang="zh-CN" altLang="en-US" smtClean="0"/>
              <a:t>也合并了</a:t>
            </a:r>
            <a:endParaRPr lang="en-US" altLang="zh-CN" smtClean="0"/>
          </a:p>
          <a:p>
            <a:r>
              <a:rPr lang="zh-CN" altLang="en-US" smtClean="0">
                <a:latin typeface="Microsoft YaHei UI" panose="020B0503020204020204" pitchFamily="34" charset="-122"/>
                <a:ea typeface="Microsoft YaHei UI" panose="020B0503020204020204" pitchFamily="34" charset="-122"/>
              </a:rPr>
              <a:t>适用任何工作流程</a:t>
            </a:r>
            <a:endParaRPr lang="en-US" altLang="zh-CN" smtClean="0">
              <a:latin typeface="Microsoft YaHei UI" panose="020B0503020204020204" pitchFamily="34" charset="-122"/>
              <a:ea typeface="Microsoft YaHei UI" panose="020B0503020204020204" pitchFamily="34" charset="-122"/>
            </a:endParaRPr>
          </a:p>
          <a:p>
            <a:r>
              <a:rPr lang="en-US" altLang="zh-CN" smtClean="0">
                <a:latin typeface="Microsoft YaHei UI" panose="020B0503020204020204" pitchFamily="34" charset="-122"/>
                <a:ea typeface="Microsoft YaHei UI" panose="020B0503020204020204" pitchFamily="34" charset="-122"/>
              </a:rPr>
              <a:t>GitHub</a:t>
            </a:r>
            <a:endParaRPr lang="zh-CN"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46711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marL="45720"/>
            <a:r>
              <a:rPr lang="zh-CN" altLang="en-US"/>
              <a:t>后悔</a:t>
            </a:r>
            <a:r>
              <a:rPr lang="zh-CN" altLang="en-US" smtClean="0"/>
              <a:t>药</a:t>
            </a:r>
            <a:endParaRPr lang="en-US" altLang="zh-CN"/>
          </a:p>
        </p:txBody>
      </p:sp>
      <p:sp>
        <p:nvSpPr>
          <p:cNvPr id="14" name="内容占位符 13"/>
          <p:cNvSpPr>
            <a:spLocks noGrp="1"/>
          </p:cNvSpPr>
          <p:nvPr>
            <p:ph idx="1"/>
          </p:nvPr>
        </p:nvSpPr>
        <p:spPr/>
        <p:txBody>
          <a:bodyPr/>
          <a:lstStyle/>
          <a:p>
            <a:r>
              <a:rPr lang="zh-CN" altLang="en-US" smtClean="0"/>
              <a:t>重</a:t>
            </a:r>
            <a:r>
              <a:rPr lang="zh-CN" altLang="en-US"/>
              <a:t>写提交说明</a:t>
            </a:r>
            <a:endParaRPr lang="en-US" altLang="zh-CN"/>
          </a:p>
          <a:p>
            <a:pPr marL="45720" indent="0">
              <a:buNone/>
            </a:pPr>
            <a:r>
              <a:rPr lang="en-US" altLang="zh-CN" smtClean="0"/>
              <a:t>git </a:t>
            </a:r>
            <a:r>
              <a:rPr lang="en-US" altLang="zh-CN"/>
              <a:t>commit –m “xxxx”</a:t>
            </a:r>
          </a:p>
          <a:p>
            <a:pPr marL="45720" indent="0">
              <a:buNone/>
            </a:pPr>
            <a:r>
              <a:rPr lang="en-US" altLang="zh-CN"/>
              <a:t>s</a:t>
            </a:r>
            <a:r>
              <a:rPr lang="en-US" altLang="zh-CN" smtClean="0"/>
              <a:t>vn</a:t>
            </a:r>
            <a:r>
              <a:rPr lang="zh-CN" altLang="en-US" smtClean="0"/>
              <a:t>需要管理员开权限，</a:t>
            </a:r>
            <a:r>
              <a:rPr lang="en-US" altLang="zh-CN" smtClean="0"/>
              <a:t>svn ps  --revprop –r &lt;REV&gt; svn:log “new log msg”</a:t>
            </a:r>
          </a:p>
          <a:p>
            <a:endParaRPr lang="en-US" altLang="zh-CN">
              <a:latin typeface="Microsoft YaHei UI" panose="020B0503020204020204" pitchFamily="34" charset="-122"/>
              <a:ea typeface="Microsoft YaHei UI" panose="020B0503020204020204" pitchFamily="34" charset="-122"/>
            </a:endParaRPr>
          </a:p>
          <a:p>
            <a:r>
              <a:rPr lang="zh-CN" altLang="en-US"/>
              <a:t>撤</a:t>
            </a:r>
            <a:r>
              <a:rPr lang="zh-CN" altLang="en-US" smtClean="0"/>
              <a:t>销错误文件提交</a:t>
            </a:r>
            <a:r>
              <a:rPr lang="en-US" altLang="zh-CN" smtClean="0"/>
              <a:t>,</a:t>
            </a:r>
            <a:r>
              <a:rPr lang="zh-CN" altLang="en-US" smtClean="0"/>
              <a:t>如 很大的</a:t>
            </a:r>
            <a:r>
              <a:rPr lang="en-US" altLang="zh-CN" smtClean="0"/>
              <a:t>xx.iso</a:t>
            </a:r>
          </a:p>
          <a:p>
            <a:pPr marL="45720" indent="0">
              <a:buNone/>
            </a:pPr>
            <a:r>
              <a:rPr lang="en-US" altLang="zh-CN">
                <a:latin typeface="Microsoft YaHei UI" panose="020B0503020204020204" pitchFamily="34" charset="-122"/>
                <a:ea typeface="Microsoft YaHei UI" panose="020B0503020204020204" pitchFamily="34" charset="-122"/>
              </a:rPr>
              <a:t> </a:t>
            </a:r>
            <a:r>
              <a:rPr lang="en-US" altLang="zh-CN" smtClean="0">
                <a:latin typeface="Microsoft YaHei UI" panose="020B0503020204020204" pitchFamily="34" charset="-122"/>
                <a:ea typeface="Microsoft YaHei UI" panose="020B0503020204020204" pitchFamily="34" charset="-122"/>
              </a:rPr>
              <a:t>svn </a:t>
            </a:r>
            <a:r>
              <a:rPr lang="zh-CN" altLang="en-US" smtClean="0">
                <a:latin typeface="Microsoft YaHei UI" panose="020B0503020204020204" pitchFamily="34" charset="-122"/>
                <a:ea typeface="Microsoft YaHei UI" panose="020B0503020204020204" pitchFamily="34" charset="-122"/>
              </a:rPr>
              <a:t>中等着崩溃吧</a:t>
            </a:r>
            <a:endParaRPr lang="zh-CN"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78304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3" name="标题 12"/>
          <p:cNvSpPr>
            <a:spLocks noGrp="1"/>
          </p:cNvSpPr>
          <p:nvPr>
            <p:ph type="title"/>
          </p:nvPr>
        </p:nvSpPr>
        <p:spPr>
          <a:xfrm>
            <a:off x="1388745" y="-523240"/>
            <a:ext cx="9509760" cy="1233424"/>
          </a:xfrm>
        </p:spPr>
        <p:txBody>
          <a:bodyPr/>
          <a:lstStyle/>
          <a:p>
            <a:pPr marL="45720"/>
            <a:r>
              <a:rPr lang="zh-CN" altLang="en-US" smtClean="0"/>
              <a:t>工作进度保存</a:t>
            </a:r>
            <a:endParaRPr lang="en-US" altLang="zh-CN"/>
          </a:p>
        </p:txBody>
      </p:sp>
      <p:sp>
        <p:nvSpPr>
          <p:cNvPr id="14" name="内容占位符 13"/>
          <p:cNvSpPr>
            <a:spLocks noGrp="1"/>
          </p:cNvSpPr>
          <p:nvPr>
            <p:ph idx="1"/>
          </p:nvPr>
        </p:nvSpPr>
        <p:spPr>
          <a:xfrm>
            <a:off x="1303020" y="844677"/>
            <a:ext cx="9509760" cy="5546598"/>
          </a:xfrm>
        </p:spPr>
        <p:txBody>
          <a:bodyPr>
            <a:noAutofit/>
          </a:bodyPr>
          <a:lstStyle/>
          <a:p>
            <a:r>
              <a:rPr lang="zh-CN" altLang="en-US"/>
              <a:t>工作区中修改尚未完成，忽然有紧急任务，需要从开始的工作区开始工作、或要切换到别的分支进行工作，此时如何保存当前尚未完成的工作进度</a:t>
            </a:r>
            <a:r>
              <a:rPr lang="en-US" altLang="zh-CN"/>
              <a:t>?</a:t>
            </a:r>
          </a:p>
          <a:p>
            <a:r>
              <a:rPr lang="en-US" altLang="zh-CN"/>
              <a:t>SVN</a:t>
            </a:r>
            <a:r>
              <a:rPr lang="zh-CN" altLang="en-US"/>
              <a:t>解决方案</a:t>
            </a:r>
            <a:endParaRPr lang="en-US" altLang="zh-CN"/>
          </a:p>
          <a:p>
            <a:pPr marL="45720" indent="0">
              <a:buFont typeface="Arial" pitchFamily="34" charset="0"/>
              <a:buNone/>
            </a:pPr>
            <a:r>
              <a:rPr lang="zh-CN" altLang="en-US"/>
              <a:t> 如果版本库不大</a:t>
            </a:r>
            <a:r>
              <a:rPr lang="en-US" altLang="zh-CN"/>
              <a:t>,</a:t>
            </a:r>
            <a:r>
              <a:rPr lang="zh-CN" altLang="en-US"/>
              <a:t>检出新的工程，否则 </a:t>
            </a:r>
            <a:endParaRPr lang="en-US" altLang="zh-CN"/>
          </a:p>
          <a:p>
            <a:pPr marL="45720" indent="0">
              <a:buFont typeface="Arial" pitchFamily="34" charset="0"/>
              <a:buNone/>
            </a:pPr>
            <a:r>
              <a:rPr lang="en-US" altLang="zh-CN" smtClean="0"/>
              <a:t>svn </a:t>
            </a:r>
            <a:r>
              <a:rPr lang="en-US" altLang="zh-CN"/>
              <a:t>diff &gt; diff.patch</a:t>
            </a:r>
          </a:p>
          <a:p>
            <a:pPr marL="45720" indent="0">
              <a:buFont typeface="Arial" pitchFamily="34" charset="0"/>
              <a:buNone/>
            </a:pPr>
            <a:r>
              <a:rPr lang="en-US" altLang="zh-CN" smtClean="0"/>
              <a:t>svn </a:t>
            </a:r>
            <a:r>
              <a:rPr lang="en-US" altLang="zh-CN"/>
              <a:t>revvert –r</a:t>
            </a:r>
          </a:p>
          <a:p>
            <a:pPr marL="45720" indent="0">
              <a:buFont typeface="Arial" pitchFamily="34" charset="0"/>
              <a:buNone/>
            </a:pPr>
            <a:r>
              <a:rPr lang="en-US" altLang="zh-CN" smtClean="0"/>
              <a:t>svn </a:t>
            </a:r>
            <a:r>
              <a:rPr lang="en-US" altLang="zh-CN"/>
              <a:t>switch &lt;new_branch&gt;</a:t>
            </a:r>
          </a:p>
          <a:p>
            <a:pPr marL="45720" indent="0">
              <a:buFont typeface="Arial" pitchFamily="34" charset="0"/>
              <a:buNone/>
            </a:pPr>
            <a:r>
              <a:rPr lang="zh-CN" altLang="en-US"/>
              <a:t>在新分区中工作完后，再切回当前分支</a:t>
            </a:r>
            <a:r>
              <a:rPr lang="en-US" altLang="zh-CN"/>
              <a:t>,</a:t>
            </a:r>
            <a:r>
              <a:rPr lang="zh-CN" altLang="en-US"/>
              <a:t>将补丁重新打到工作区</a:t>
            </a:r>
            <a:endParaRPr lang="en-US" altLang="zh-CN"/>
          </a:p>
          <a:p>
            <a:pPr marL="45720" indent="0">
              <a:buFont typeface="Arial" pitchFamily="34" charset="0"/>
              <a:buNone/>
            </a:pPr>
            <a:r>
              <a:rPr lang="en-US" altLang="zh-CN" smtClean="0"/>
              <a:t>svn </a:t>
            </a:r>
            <a:r>
              <a:rPr lang="en-US" altLang="zh-CN"/>
              <a:t>switch &lt;origin_branch&gt;</a:t>
            </a:r>
          </a:p>
          <a:p>
            <a:pPr marL="45720" indent="0">
              <a:buFont typeface="Arial" pitchFamily="34" charset="0"/>
              <a:buNone/>
            </a:pPr>
            <a:r>
              <a:rPr lang="en-US" altLang="zh-CN"/>
              <a:t>Patch –p1 &lt; diff.patch</a:t>
            </a:r>
          </a:p>
          <a:p>
            <a:pPr marL="45720" indent="0">
              <a:buFont typeface="Arial" pitchFamily="34" charset="0"/>
              <a:buNone/>
            </a:pPr>
            <a:r>
              <a:rPr lang="zh-CN" altLang="en-US"/>
              <a:t>但</a:t>
            </a:r>
            <a:r>
              <a:rPr lang="en-US" altLang="zh-CN"/>
              <a:t>svn</a:t>
            </a:r>
            <a:r>
              <a:rPr lang="zh-CN" altLang="en-US"/>
              <a:t>补丁文件不支持二进制文件，会丢失对二进制文件的更改</a:t>
            </a:r>
            <a:endParaRPr lang="en-US" altLang="zh-CN"/>
          </a:p>
        </p:txBody>
      </p:sp>
    </p:spTree>
    <p:extLst>
      <p:ext uri="{BB962C8B-B14F-4D97-AF65-F5344CB8AC3E}">
        <p14:creationId xmlns:p14="http://schemas.microsoft.com/office/powerpoint/2010/main" val="401120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合并、冲突、锁机制</a:t>
            </a:r>
            <a:endParaRPr lang="zh-CN" altLang="en-US"/>
          </a:p>
        </p:txBody>
      </p:sp>
      <p:sp>
        <p:nvSpPr>
          <p:cNvPr id="3" name="内容占位符 2"/>
          <p:cNvSpPr>
            <a:spLocks noGrp="1"/>
          </p:cNvSpPr>
          <p:nvPr>
            <p:ph idx="1"/>
          </p:nvPr>
        </p:nvSpPr>
        <p:spPr/>
        <p:txBody>
          <a:bodyPr/>
          <a:lstStyle/>
          <a:p>
            <a:r>
              <a:rPr lang="zh-CN" altLang="en-US" smtClean="0"/>
              <a:t>修改文件后， </a:t>
            </a:r>
            <a:r>
              <a:rPr lang="en-US" altLang="zh-CN" smtClean="0"/>
              <a:t>check in</a:t>
            </a:r>
            <a:r>
              <a:rPr lang="zh-CN" altLang="en-US" smtClean="0"/>
              <a:t>时</a:t>
            </a:r>
            <a:endParaRPr lang="en-US" altLang="zh-CN" smtClean="0"/>
          </a:p>
          <a:p>
            <a:r>
              <a:rPr lang="zh-CN" altLang="en-US" smtClean="0"/>
              <a:t>此时文件已被他人修改过，并且</a:t>
            </a:r>
            <a:r>
              <a:rPr lang="en-US" altLang="zh-CN" smtClean="0"/>
              <a:t>check in</a:t>
            </a:r>
            <a:r>
              <a:rPr lang="zh-CN" altLang="en-US" smtClean="0"/>
              <a:t>了</a:t>
            </a:r>
            <a:endParaRPr lang="en-US" altLang="zh-CN" smtClean="0"/>
          </a:p>
          <a:p>
            <a:r>
              <a:rPr lang="zh-CN" altLang="en-US"/>
              <a:t>需</a:t>
            </a:r>
            <a:r>
              <a:rPr lang="zh-CN" altLang="en-US" smtClean="0"/>
              <a:t>要用到 合并</a:t>
            </a:r>
            <a:r>
              <a:rPr lang="en-US" altLang="zh-CN" smtClean="0"/>
              <a:t>(merge),</a:t>
            </a:r>
            <a:r>
              <a:rPr lang="zh-CN" altLang="en-US" smtClean="0"/>
              <a:t>将两人的修改合并，确保彼此提交内容不会相互覆盖</a:t>
            </a:r>
            <a:endParaRPr lang="en-US" altLang="zh-CN" smtClean="0"/>
          </a:p>
          <a:p>
            <a:endParaRPr lang="en-US" altLang="zh-CN"/>
          </a:p>
          <a:p>
            <a:r>
              <a:rPr lang="zh-CN" altLang="en-US" smtClean="0"/>
              <a:t>当两人同时修改一个文件时，没有修改到相同部分，自动完成合并</a:t>
            </a:r>
            <a:endParaRPr lang="en-US" altLang="zh-CN" smtClean="0"/>
          </a:p>
          <a:p>
            <a:r>
              <a:rPr lang="zh-CN" altLang="en-US" smtClean="0"/>
              <a:t>当正好修改相同部分时，产生 冲突</a:t>
            </a:r>
            <a:r>
              <a:rPr lang="en-US" altLang="zh-CN" smtClean="0"/>
              <a:t>(conflict),</a:t>
            </a:r>
            <a:r>
              <a:rPr lang="zh-CN" altLang="en-US" smtClean="0"/>
              <a:t>必须由后</a:t>
            </a:r>
            <a:r>
              <a:rPr lang="en-US" altLang="zh-CN" smtClean="0"/>
              <a:t>check in</a:t>
            </a:r>
            <a:r>
              <a:rPr lang="zh-CN" altLang="en-US" smtClean="0"/>
              <a:t>的人手工解决冲突部分</a:t>
            </a:r>
            <a:r>
              <a:rPr lang="en-US" altLang="zh-CN" smtClean="0"/>
              <a:t>(</a:t>
            </a:r>
            <a:r>
              <a:rPr lang="zh-CN" altLang="en-US" smtClean="0"/>
              <a:t>可能要和另一修改此文件的讨论</a:t>
            </a:r>
            <a:r>
              <a:rPr lang="en-US" altLang="zh-CN" smtClean="0"/>
              <a:t>)</a:t>
            </a:r>
            <a:endParaRPr lang="zh-CN" altLang="en-US"/>
          </a:p>
        </p:txBody>
      </p:sp>
    </p:spTree>
    <p:extLst>
      <p:ext uri="{BB962C8B-B14F-4D97-AF65-F5344CB8AC3E}">
        <p14:creationId xmlns:p14="http://schemas.microsoft.com/office/powerpoint/2010/main" val="316097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工作进度保存</a:t>
            </a:r>
          </a:p>
        </p:txBody>
      </p:sp>
      <p:sp>
        <p:nvSpPr>
          <p:cNvPr id="3" name="内容占位符 2"/>
          <p:cNvSpPr>
            <a:spLocks noGrp="1"/>
          </p:cNvSpPr>
          <p:nvPr>
            <p:ph idx="1"/>
          </p:nvPr>
        </p:nvSpPr>
        <p:spPr/>
        <p:txBody>
          <a:bodyPr/>
          <a:lstStyle/>
          <a:p>
            <a:r>
              <a:rPr lang="en-US" altLang="zh-CN" smtClean="0"/>
              <a:t>git</a:t>
            </a:r>
            <a:r>
              <a:rPr lang="zh-CN" altLang="en-US"/>
              <a:t>解决方案</a:t>
            </a:r>
            <a:endParaRPr lang="en-US" altLang="zh-CN"/>
          </a:p>
          <a:p>
            <a:r>
              <a:rPr lang="en-US" altLang="zh-CN" smtClean="0"/>
              <a:t>git </a:t>
            </a:r>
            <a:r>
              <a:rPr lang="en-US" altLang="zh-CN"/>
              <a:t>stash</a:t>
            </a:r>
          </a:p>
          <a:p>
            <a:r>
              <a:rPr lang="en-US" altLang="zh-CN" smtClean="0"/>
              <a:t>git </a:t>
            </a:r>
            <a:r>
              <a:rPr lang="en-US" altLang="zh-CN"/>
              <a:t>checkout &lt;new_branch&gt;</a:t>
            </a:r>
          </a:p>
          <a:p>
            <a:r>
              <a:rPr lang="zh-CN" altLang="en-US"/>
              <a:t>新工作分支修改完毕后，切回当前分支</a:t>
            </a:r>
            <a:endParaRPr lang="en-US" altLang="zh-CN"/>
          </a:p>
          <a:p>
            <a:r>
              <a:rPr lang="en-US" altLang="zh-CN" smtClean="0"/>
              <a:t>git </a:t>
            </a:r>
            <a:r>
              <a:rPr lang="en-US" altLang="zh-CN"/>
              <a:t>checkout &lt;origin_branch&gt;</a:t>
            </a:r>
          </a:p>
          <a:p>
            <a:r>
              <a:rPr lang="en-US" altLang="zh-CN" smtClean="0"/>
              <a:t>git </a:t>
            </a:r>
            <a:r>
              <a:rPr lang="en-US" altLang="zh-CN"/>
              <a:t>stash pop</a:t>
            </a:r>
          </a:p>
          <a:p>
            <a:endParaRPr lang="zh-CN" altLang="en-US"/>
          </a:p>
        </p:txBody>
      </p:sp>
    </p:spTree>
    <p:extLst>
      <p:ext uri="{BB962C8B-B14F-4D97-AF65-F5344CB8AC3E}">
        <p14:creationId xmlns:p14="http://schemas.microsoft.com/office/powerpoint/2010/main" val="833295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marL="45720"/>
            <a:r>
              <a:rPr lang="zh-CN" altLang="en-US" smtClean="0"/>
              <a:t>强大的</a:t>
            </a:r>
            <a:r>
              <a:rPr lang="en-US" altLang="zh-CN" smtClean="0"/>
              <a:t>git diff</a:t>
            </a:r>
            <a:endParaRPr lang="en-US" altLang="zh-CN"/>
          </a:p>
        </p:txBody>
      </p:sp>
      <p:sp>
        <p:nvSpPr>
          <p:cNvPr id="14" name="内容占位符 13"/>
          <p:cNvSpPr>
            <a:spLocks noGrp="1"/>
          </p:cNvSpPr>
          <p:nvPr>
            <p:ph idx="1"/>
          </p:nvPr>
        </p:nvSpPr>
        <p:spPr/>
        <p:txBody>
          <a:bodyPr/>
          <a:lstStyle/>
          <a:p>
            <a:r>
              <a:rPr lang="en-US" altLang="zh-CN"/>
              <a:t>g</a:t>
            </a:r>
            <a:r>
              <a:rPr lang="en-US" altLang="zh-CN" smtClean="0"/>
              <a:t>it </a:t>
            </a:r>
            <a:r>
              <a:rPr lang="zh-CN" altLang="en-US" smtClean="0"/>
              <a:t>精髓之一</a:t>
            </a:r>
            <a:endParaRPr lang="en-US" altLang="zh-CN" smtClean="0"/>
          </a:p>
          <a:p>
            <a:r>
              <a:rPr lang="zh-CN" altLang="en-US">
                <a:latin typeface="Microsoft YaHei UI" panose="020B0503020204020204" pitchFamily="34" charset="-122"/>
                <a:ea typeface="Microsoft YaHei UI" panose="020B0503020204020204" pitchFamily="34" charset="-122"/>
              </a:rPr>
              <a:t>修</a:t>
            </a:r>
            <a:r>
              <a:rPr lang="zh-CN" altLang="en-US" smtClean="0">
                <a:latin typeface="Microsoft YaHei UI" panose="020B0503020204020204" pitchFamily="34" charset="-122"/>
                <a:ea typeface="Microsoft YaHei UI" panose="020B0503020204020204" pitchFamily="34" charset="-122"/>
              </a:rPr>
              <a:t>改文件后，</a:t>
            </a:r>
            <a:r>
              <a:rPr lang="en-US" altLang="zh-CN" smtClean="0">
                <a:latin typeface="Microsoft YaHei UI" panose="020B0503020204020204" pitchFamily="34" charset="-122"/>
                <a:ea typeface="Microsoft YaHei UI" panose="020B0503020204020204" pitchFamily="34" charset="-122"/>
              </a:rPr>
              <a:t>git diff </a:t>
            </a:r>
            <a:r>
              <a:rPr lang="zh-CN" altLang="en-US" smtClean="0">
                <a:latin typeface="Microsoft YaHei UI" panose="020B0503020204020204" pitchFamily="34" charset="-122"/>
                <a:ea typeface="Microsoft YaHei UI" panose="020B0503020204020204" pitchFamily="34" charset="-122"/>
              </a:rPr>
              <a:t>看到差异</a:t>
            </a:r>
            <a:endParaRPr lang="en-US" altLang="zh-CN" smtClean="0">
              <a:latin typeface="Microsoft YaHei UI" panose="020B0503020204020204" pitchFamily="34" charset="-122"/>
              <a:ea typeface="Microsoft YaHei UI" panose="020B0503020204020204" pitchFamily="34" charset="-122"/>
            </a:endParaRPr>
          </a:p>
          <a:p>
            <a:r>
              <a:rPr lang="en-US" altLang="zh-CN"/>
              <a:t>g</a:t>
            </a:r>
            <a:r>
              <a:rPr lang="en-US" altLang="zh-CN" smtClean="0"/>
              <a:t>it add </a:t>
            </a:r>
            <a:r>
              <a:rPr lang="zh-CN" altLang="en-US" smtClean="0"/>
              <a:t>提交到暂存区后</a:t>
            </a:r>
            <a:r>
              <a:rPr lang="en-US" altLang="zh-CN" smtClean="0"/>
              <a:t>,git diff </a:t>
            </a:r>
            <a:r>
              <a:rPr lang="zh-CN" altLang="en-US" smtClean="0"/>
              <a:t>看不到差异</a:t>
            </a:r>
            <a:endParaRPr lang="en-US" altLang="zh-CN" smtClean="0"/>
          </a:p>
          <a:p>
            <a:r>
              <a:rPr lang="zh-CN" altLang="en-US">
                <a:latin typeface="Microsoft YaHei UI" panose="020B0503020204020204" pitchFamily="34" charset="-122"/>
                <a:ea typeface="Microsoft YaHei UI" panose="020B0503020204020204" pitchFamily="34" charset="-122"/>
              </a:rPr>
              <a:t>继</a:t>
            </a:r>
            <a:r>
              <a:rPr lang="zh-CN" altLang="en-US" smtClean="0">
                <a:latin typeface="Microsoft YaHei UI" panose="020B0503020204020204" pitchFamily="34" charset="-122"/>
                <a:ea typeface="Microsoft YaHei UI" panose="020B0503020204020204" pitchFamily="34" charset="-122"/>
              </a:rPr>
              <a:t>续修改文件</a:t>
            </a:r>
            <a:r>
              <a:rPr lang="en-US" altLang="zh-CN" smtClean="0">
                <a:latin typeface="Microsoft YaHei UI" panose="020B0503020204020204" pitchFamily="34" charset="-122"/>
                <a:ea typeface="Microsoft YaHei UI" panose="020B0503020204020204" pitchFamily="34" charset="-122"/>
              </a:rPr>
              <a:t>,</a:t>
            </a:r>
            <a:r>
              <a:rPr lang="zh-CN" altLang="en-US" smtClean="0">
                <a:latin typeface="Microsoft YaHei UI" panose="020B0503020204020204" pitchFamily="34" charset="-122"/>
                <a:ea typeface="Microsoft YaHei UI" panose="020B0503020204020204" pitchFamily="34" charset="-122"/>
              </a:rPr>
              <a:t>再</a:t>
            </a:r>
            <a:r>
              <a:rPr lang="en-US" altLang="zh-CN" smtClean="0">
                <a:latin typeface="Microsoft YaHei UI" panose="020B0503020204020204" pitchFamily="34" charset="-122"/>
                <a:ea typeface="Microsoft YaHei UI" panose="020B0503020204020204" pitchFamily="34" charset="-122"/>
              </a:rPr>
              <a:t>git diff </a:t>
            </a:r>
            <a:r>
              <a:rPr lang="zh-CN" altLang="en-US" smtClean="0">
                <a:latin typeface="Microsoft YaHei UI" panose="020B0503020204020204" pitchFamily="34" charset="-122"/>
                <a:ea typeface="Microsoft YaHei UI" panose="020B0503020204020204" pitchFamily="34" charset="-122"/>
              </a:rPr>
              <a:t>看到新修改的差异，而看不到旧的修改</a:t>
            </a:r>
            <a:endParaRPr lang="en-US" altLang="zh-CN" smtClean="0">
              <a:latin typeface="Microsoft YaHei UI" panose="020B0503020204020204" pitchFamily="34" charset="-122"/>
              <a:ea typeface="Microsoft YaHei UI" panose="020B0503020204020204" pitchFamily="34" charset="-122"/>
            </a:endParaRPr>
          </a:p>
          <a:p>
            <a:r>
              <a:rPr lang="en-US" altLang="zh-CN"/>
              <a:t>g</a:t>
            </a:r>
            <a:r>
              <a:rPr lang="en-US" altLang="zh-CN" smtClean="0"/>
              <a:t>it diff –cached </a:t>
            </a:r>
            <a:r>
              <a:rPr lang="zh-CN" altLang="en-US" smtClean="0"/>
              <a:t>可以看到添加到暂存区的旧的修改差异</a:t>
            </a:r>
            <a:endParaRPr lang="zh-CN"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53475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smtClean="0"/>
              <a:t>Git </a:t>
            </a:r>
            <a:r>
              <a:rPr lang="zh-CN" altLang="en-US" smtClean="0"/>
              <a:t>分支</a:t>
            </a:r>
            <a:endParaRPr lang="zh-CN">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a:lstStyle/>
          <a:p>
            <a:r>
              <a:rPr lang="zh-CN" altLang="en-US" smtClean="0"/>
              <a:t>分支操作本地化，无须联网</a:t>
            </a:r>
            <a:endParaRPr lang="en-US" altLang="zh-CN" smtClean="0"/>
          </a:p>
          <a:p>
            <a:r>
              <a:rPr lang="zh-CN" altLang="en-US" smtClean="0"/>
              <a:t>无多余目录</a:t>
            </a:r>
            <a:r>
              <a:rPr lang="en-US" altLang="zh-CN" smtClean="0"/>
              <a:t>(trunk,branches,tags)</a:t>
            </a:r>
          </a:p>
          <a:p>
            <a:r>
              <a:rPr lang="en-US" altLang="zh-CN"/>
              <a:t>b</a:t>
            </a:r>
            <a:r>
              <a:rPr lang="en-US" altLang="zh-CN" smtClean="0"/>
              <a:t>ranche</a:t>
            </a:r>
            <a:r>
              <a:rPr lang="zh-CN" altLang="en-US" smtClean="0"/>
              <a:t>间</a:t>
            </a:r>
            <a:r>
              <a:rPr lang="en-US" altLang="zh-CN" smtClean="0"/>
              <a:t>merge ,</a:t>
            </a:r>
            <a:r>
              <a:rPr lang="zh-CN" altLang="en-US" smtClean="0"/>
              <a:t>不仅代码</a:t>
            </a:r>
            <a:r>
              <a:rPr lang="en-US" altLang="zh-CN" smtClean="0"/>
              <a:t>merge,check in </a:t>
            </a:r>
            <a:r>
              <a:rPr lang="zh-CN" altLang="en-US" smtClean="0"/>
              <a:t>历史也保留</a:t>
            </a:r>
            <a:endParaRPr lang="zh-CN" smtClean="0"/>
          </a:p>
        </p:txBody>
      </p:sp>
    </p:spTree>
    <p:extLst>
      <p:ext uri="{BB962C8B-B14F-4D97-AF65-F5344CB8AC3E}">
        <p14:creationId xmlns:p14="http://schemas.microsoft.com/office/powerpoint/2010/main" val="424260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学习曲线</a:t>
            </a:r>
            <a:endParaRPr lang="zh-CN" altLang="en-US"/>
          </a:p>
        </p:txBody>
      </p:sp>
      <p:sp>
        <p:nvSpPr>
          <p:cNvPr id="3" name="内容占位符 2"/>
          <p:cNvSpPr>
            <a:spLocks noGrp="1"/>
          </p:cNvSpPr>
          <p:nvPr>
            <p:ph idx="1"/>
          </p:nvPr>
        </p:nvSpPr>
        <p:spPr/>
        <p:txBody>
          <a:bodyPr/>
          <a:lstStyle/>
          <a:p>
            <a:r>
              <a:rPr lang="en-US" altLang="zh-CN" smtClean="0"/>
              <a:t>Git</a:t>
            </a:r>
            <a:r>
              <a:rPr lang="zh-CN" altLang="en-US" smtClean="0"/>
              <a:t>的学习曲线陡峭，不要用其它版本控制系统遗留习惯操作</a:t>
            </a:r>
            <a:r>
              <a:rPr lang="en-US" altLang="zh-CN" smtClean="0"/>
              <a:t>git,</a:t>
            </a:r>
            <a:r>
              <a:rPr lang="zh-CN" altLang="en-US" smtClean="0"/>
              <a:t>在其中寻找对应物</a:t>
            </a:r>
            <a:r>
              <a:rPr lang="en-US" altLang="zh-CN" smtClean="0"/>
              <a:t>,</a:t>
            </a:r>
            <a:r>
              <a:rPr lang="zh-CN" altLang="en-US" smtClean="0"/>
              <a:t>而导致认为</a:t>
            </a:r>
            <a:r>
              <a:rPr lang="en-US" altLang="zh-CN" smtClean="0"/>
              <a:t>git</a:t>
            </a:r>
            <a:r>
              <a:rPr lang="zh-CN" altLang="en-US" smtClean="0"/>
              <a:t>“别扭</a:t>
            </a:r>
            <a:r>
              <a:rPr lang="en-US" altLang="zh-CN" smtClean="0"/>
              <a:t>”</a:t>
            </a:r>
            <a:endParaRPr lang="zh-CN" altLang="en-US"/>
          </a:p>
        </p:txBody>
      </p:sp>
    </p:spTree>
    <p:extLst>
      <p:ext uri="{BB962C8B-B14F-4D97-AF65-F5344CB8AC3E}">
        <p14:creationId xmlns:p14="http://schemas.microsoft.com/office/powerpoint/2010/main" val="3850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Git</a:t>
            </a:r>
            <a:endParaRPr lang="zh-CN" altLang="en-US"/>
          </a:p>
        </p:txBody>
      </p:sp>
      <p:sp>
        <p:nvSpPr>
          <p:cNvPr id="3" name="内容占位符 2"/>
          <p:cNvSpPr>
            <a:spLocks noGrp="1"/>
          </p:cNvSpPr>
          <p:nvPr>
            <p:ph idx="1"/>
          </p:nvPr>
        </p:nvSpPr>
        <p:spPr/>
        <p:txBody>
          <a:bodyPr>
            <a:normAutofit lnSpcReduction="10000"/>
          </a:bodyPr>
          <a:lstStyle/>
          <a:p>
            <a:r>
              <a:rPr lang="zh-CN" altLang="en-US" smtClean="0"/>
              <a:t>首次初始化</a:t>
            </a:r>
            <a:endParaRPr lang="en-US" altLang="zh-CN" smtClean="0"/>
          </a:p>
          <a:p>
            <a:r>
              <a:rPr lang="en-US" altLang="zh-CN" smtClean="0"/>
              <a:t>git config –global user.name ddatsh</a:t>
            </a:r>
          </a:p>
          <a:p>
            <a:r>
              <a:rPr lang="en-US" altLang="zh-CN" smtClean="0"/>
              <a:t>git config –global user.email </a:t>
            </a:r>
            <a:r>
              <a:rPr lang="en-US" altLang="zh-CN" smtClean="0">
                <a:hlinkClick r:id="rId2"/>
              </a:rPr>
              <a:t>admin@ddatsh.com</a:t>
            </a:r>
            <a:endParaRPr lang="en-US" altLang="zh-CN" smtClean="0"/>
          </a:p>
          <a:p>
            <a:endParaRPr lang="en-US" altLang="zh-CN" smtClean="0"/>
          </a:p>
          <a:p>
            <a:r>
              <a:rPr lang="zh-CN" altLang="en-US" smtClean="0"/>
              <a:t>三部曲</a:t>
            </a:r>
            <a:endParaRPr lang="en-US" altLang="zh-CN" smtClean="0"/>
          </a:p>
          <a:p>
            <a:pPr marL="45720" indent="0">
              <a:buNone/>
            </a:pPr>
            <a:r>
              <a:rPr lang="en-US" altLang="zh-CN" smtClean="0"/>
              <a:t>git init</a:t>
            </a:r>
          </a:p>
          <a:p>
            <a:pPr marL="45720" indent="0">
              <a:buNone/>
            </a:pPr>
            <a:r>
              <a:rPr lang="en-US" altLang="zh-CN" smtClean="0"/>
              <a:t>git add </a:t>
            </a:r>
          </a:p>
          <a:p>
            <a:pPr marL="45720" indent="0">
              <a:buNone/>
            </a:pPr>
            <a:r>
              <a:rPr lang="en-US" altLang="zh-CN" smtClean="0"/>
              <a:t>git commit</a:t>
            </a:r>
            <a:endParaRPr lang="zh-CN" altLang="en-US"/>
          </a:p>
        </p:txBody>
      </p:sp>
    </p:spTree>
    <p:extLst>
      <p:ext uri="{BB962C8B-B14F-4D97-AF65-F5344CB8AC3E}">
        <p14:creationId xmlns:p14="http://schemas.microsoft.com/office/powerpoint/2010/main" val="3935099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9429" y="316822"/>
            <a:ext cx="9398833" cy="6391276"/>
          </a:xfrm>
        </p:spPr>
        <p:txBody>
          <a:bodyPr>
            <a:noAutofit/>
          </a:bodyPr>
          <a:lstStyle/>
          <a:p>
            <a:r>
              <a:rPr lang="en-US" altLang="zh-CN" sz="1400"/>
              <a:t>C:\Users\Administrator&gt;git</a:t>
            </a:r>
            <a:br>
              <a:rPr lang="en-US" altLang="zh-CN" sz="1400"/>
            </a:br>
            <a:r>
              <a:rPr lang="en-US" altLang="zh-CN" sz="1400"/>
              <a:t>usage: git [--version] [--exec-path[=&lt;path&gt;]] [--html-path] [--man-path] [--info-path]</a:t>
            </a:r>
            <a:br>
              <a:rPr lang="en-US" altLang="zh-CN" sz="1400"/>
            </a:br>
            <a:r>
              <a:rPr lang="en-US" altLang="zh-CN" sz="1400"/>
              <a:t>           [-p|--paginate|--no-pager] [--no-replace-objects] [--bare]</a:t>
            </a:r>
            <a:br>
              <a:rPr lang="en-US" altLang="zh-CN" sz="1400"/>
            </a:br>
            <a:r>
              <a:rPr lang="en-US" altLang="zh-CN" sz="1400"/>
              <a:t>           [--git-dir=&lt;path&gt;] [--work-tree=&lt;path&gt;] [--namespace=&lt;name&gt;]</a:t>
            </a:r>
            <a:br>
              <a:rPr lang="en-US" altLang="zh-CN" sz="1400"/>
            </a:br>
            <a:r>
              <a:rPr lang="en-US" altLang="zh-CN" sz="1400"/>
              <a:t>           [-c name=value] [--help]</a:t>
            </a:r>
            <a:br>
              <a:rPr lang="en-US" altLang="zh-CN" sz="1400"/>
            </a:br>
            <a:r>
              <a:rPr lang="en-US" altLang="zh-CN" sz="1400"/>
              <a:t>           &lt;command&gt; [&lt;args&gt;]</a:t>
            </a:r>
            <a:br>
              <a:rPr lang="en-US" altLang="zh-CN" sz="1400"/>
            </a:br>
            <a:r>
              <a:rPr lang="en-US" altLang="zh-CN" sz="1400"/>
              <a:t/>
            </a:r>
            <a:br>
              <a:rPr lang="en-US" altLang="zh-CN" sz="1400"/>
            </a:br>
            <a:r>
              <a:rPr lang="en-US" altLang="zh-CN" sz="1400"/>
              <a:t>The most commonly used git commands are:</a:t>
            </a:r>
            <a:br>
              <a:rPr lang="en-US" altLang="zh-CN" sz="1400"/>
            </a:br>
            <a:r>
              <a:rPr lang="en-US" altLang="zh-CN" sz="1400"/>
              <a:t>   add        Add file contents to the index</a:t>
            </a:r>
            <a:br>
              <a:rPr lang="en-US" altLang="zh-CN" sz="1400"/>
            </a:br>
            <a:r>
              <a:rPr lang="en-US" altLang="zh-CN" sz="1400"/>
              <a:t>   bisect     Find by binary search the change that introduced a bug</a:t>
            </a:r>
            <a:br>
              <a:rPr lang="en-US" altLang="zh-CN" sz="1400"/>
            </a:br>
            <a:r>
              <a:rPr lang="en-US" altLang="zh-CN" sz="1400"/>
              <a:t>   branch     List, create, or delete branches</a:t>
            </a:r>
            <a:br>
              <a:rPr lang="en-US" altLang="zh-CN" sz="1400"/>
            </a:br>
            <a:r>
              <a:rPr lang="en-US" altLang="zh-CN" sz="1400"/>
              <a:t>   checkout   Checkout a branch or paths to the working tree</a:t>
            </a:r>
            <a:br>
              <a:rPr lang="en-US" altLang="zh-CN" sz="1400"/>
            </a:br>
            <a:r>
              <a:rPr lang="en-US" altLang="zh-CN" sz="1400"/>
              <a:t>   clone      Clone a repository into a new directory</a:t>
            </a:r>
            <a:br>
              <a:rPr lang="en-US" altLang="zh-CN" sz="1400"/>
            </a:br>
            <a:r>
              <a:rPr lang="en-US" altLang="zh-CN" sz="1400"/>
              <a:t>   commit     Record changes to the repository</a:t>
            </a:r>
            <a:br>
              <a:rPr lang="en-US" altLang="zh-CN" sz="1400"/>
            </a:br>
            <a:r>
              <a:rPr lang="en-US" altLang="zh-CN" sz="1400"/>
              <a:t>   diff       Show changes between commits, commit and working tree, etc</a:t>
            </a:r>
            <a:br>
              <a:rPr lang="en-US" altLang="zh-CN" sz="1400"/>
            </a:br>
            <a:r>
              <a:rPr lang="en-US" altLang="zh-CN" sz="1400"/>
              <a:t>   fetch      Download objects and refs from another repository</a:t>
            </a:r>
            <a:br>
              <a:rPr lang="en-US" altLang="zh-CN" sz="1400"/>
            </a:br>
            <a:r>
              <a:rPr lang="en-US" altLang="zh-CN" sz="1400"/>
              <a:t>   grep       Print lines matching a pattern</a:t>
            </a:r>
            <a:br>
              <a:rPr lang="en-US" altLang="zh-CN" sz="1400"/>
            </a:br>
            <a:r>
              <a:rPr lang="en-US" altLang="zh-CN" sz="1400"/>
              <a:t>   init       Create an empty git repository or reinitialize an existing one</a:t>
            </a:r>
            <a:br>
              <a:rPr lang="en-US" altLang="zh-CN" sz="1400"/>
            </a:br>
            <a:r>
              <a:rPr lang="en-US" altLang="zh-CN" sz="1400"/>
              <a:t>   log        Show commit logs</a:t>
            </a:r>
            <a:br>
              <a:rPr lang="en-US" altLang="zh-CN" sz="1400"/>
            </a:br>
            <a:r>
              <a:rPr lang="en-US" altLang="zh-CN" sz="1400"/>
              <a:t>   merge      Join two or more development histories together</a:t>
            </a:r>
            <a:br>
              <a:rPr lang="en-US" altLang="zh-CN" sz="1400"/>
            </a:br>
            <a:r>
              <a:rPr lang="en-US" altLang="zh-CN" sz="1400"/>
              <a:t>   mv         Move or rename a file, a directory, or a symlink</a:t>
            </a:r>
            <a:br>
              <a:rPr lang="en-US" altLang="zh-CN" sz="1400"/>
            </a:br>
            <a:r>
              <a:rPr lang="en-US" altLang="zh-CN" sz="1400"/>
              <a:t>   pull       Fetch from and merge with another repository or a local branch</a:t>
            </a:r>
            <a:br>
              <a:rPr lang="en-US" altLang="zh-CN" sz="1400"/>
            </a:br>
            <a:r>
              <a:rPr lang="en-US" altLang="zh-CN" sz="1400"/>
              <a:t>   push       Update remote refs along with associated objects</a:t>
            </a:r>
            <a:br>
              <a:rPr lang="en-US" altLang="zh-CN" sz="1400"/>
            </a:br>
            <a:r>
              <a:rPr lang="en-US" altLang="zh-CN" sz="1400"/>
              <a:t>   rebase     Forward-port local commits to the updated upstream head</a:t>
            </a:r>
            <a:br>
              <a:rPr lang="en-US" altLang="zh-CN" sz="1400"/>
            </a:br>
            <a:r>
              <a:rPr lang="en-US" altLang="zh-CN" sz="1400"/>
              <a:t>   reset      Reset current HEAD to the specified state</a:t>
            </a:r>
            <a:br>
              <a:rPr lang="en-US" altLang="zh-CN" sz="1400"/>
            </a:br>
            <a:r>
              <a:rPr lang="en-US" altLang="zh-CN" sz="1400"/>
              <a:t>   rm         Remove files from the working tree and from the index</a:t>
            </a:r>
            <a:br>
              <a:rPr lang="en-US" altLang="zh-CN" sz="1400"/>
            </a:br>
            <a:r>
              <a:rPr lang="en-US" altLang="zh-CN" sz="1400"/>
              <a:t>   show       Show various types of objects</a:t>
            </a:r>
            <a:br>
              <a:rPr lang="en-US" altLang="zh-CN" sz="1400"/>
            </a:br>
            <a:r>
              <a:rPr lang="en-US" altLang="zh-CN" sz="1400"/>
              <a:t>   status     Show the working tree status</a:t>
            </a:r>
            <a:br>
              <a:rPr lang="en-US" altLang="zh-CN" sz="1400"/>
            </a:br>
            <a:r>
              <a:rPr lang="en-US" altLang="zh-CN" sz="1400"/>
              <a:t>   tag        Create, list, delete or verify a tag object signed with GPG</a:t>
            </a:r>
            <a:br>
              <a:rPr lang="en-US" altLang="zh-CN" sz="1400"/>
            </a:br>
            <a:r>
              <a:rPr lang="en-US" altLang="zh-CN" sz="1400"/>
              <a:t/>
            </a:r>
            <a:br>
              <a:rPr lang="en-US" altLang="zh-CN" sz="1400"/>
            </a:br>
            <a:r>
              <a:rPr lang="en-US" altLang="zh-CN" sz="1400"/>
              <a:t>See 'git help &lt;command&gt;' for more information on a specific command.</a:t>
            </a:r>
            <a:br>
              <a:rPr lang="en-US" altLang="zh-CN" sz="1400"/>
            </a:br>
            <a:endParaRPr lang="zh-CN" altLang="en-US" sz="1400"/>
          </a:p>
        </p:txBody>
      </p:sp>
    </p:spTree>
    <p:extLst>
      <p:ext uri="{BB962C8B-B14F-4D97-AF65-F5344CB8AC3E}">
        <p14:creationId xmlns:p14="http://schemas.microsoft.com/office/powerpoint/2010/main" val="1459273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Git</a:t>
            </a:r>
            <a:r>
              <a:rPr lang="zh-CN" altLang="en-US" smtClean="0"/>
              <a:t>对象模型</a:t>
            </a:r>
            <a:endParaRPr lang="zh-CN" altLang="en-US"/>
          </a:p>
        </p:txBody>
      </p:sp>
      <p:sp>
        <p:nvSpPr>
          <p:cNvPr id="6" name="内容占位符 5"/>
          <p:cNvSpPr>
            <a:spLocks noGrp="1"/>
          </p:cNvSpPr>
          <p:nvPr>
            <p:ph idx="1"/>
          </p:nvPr>
        </p:nvSpPr>
        <p:spPr/>
        <p:txBody>
          <a:bodyPr/>
          <a:lstStyle/>
          <a:p>
            <a:r>
              <a:rPr lang="en-US" altLang="zh-CN" smtClean="0"/>
              <a:t>Blob</a:t>
            </a:r>
          </a:p>
          <a:p>
            <a:r>
              <a:rPr lang="en-US" altLang="zh-CN" smtClean="0"/>
              <a:t>Tree</a:t>
            </a:r>
          </a:p>
          <a:p>
            <a:r>
              <a:rPr lang="en-US" altLang="zh-CN" smtClean="0"/>
              <a:t>Commit</a:t>
            </a:r>
          </a:p>
          <a:p>
            <a:r>
              <a:rPr lang="en-US" altLang="zh-CN" smtClean="0"/>
              <a:t>Tag(optional)</a:t>
            </a:r>
            <a:endParaRPr lang="zh-CN" altLang="en-US"/>
          </a:p>
        </p:txBody>
      </p:sp>
    </p:spTree>
    <p:extLst>
      <p:ext uri="{BB962C8B-B14F-4D97-AF65-F5344CB8AC3E}">
        <p14:creationId xmlns:p14="http://schemas.microsoft.com/office/powerpoint/2010/main" val="1423147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Blob</a:t>
            </a:r>
            <a:endParaRPr lang="zh-CN" altLang="en-US"/>
          </a:p>
        </p:txBody>
      </p:sp>
      <p:sp>
        <p:nvSpPr>
          <p:cNvPr id="6" name="内容占位符 5"/>
          <p:cNvSpPr>
            <a:spLocks noGrp="1"/>
          </p:cNvSpPr>
          <p:nvPr>
            <p:ph idx="1"/>
          </p:nvPr>
        </p:nvSpPr>
        <p:spPr/>
        <p:txBody>
          <a:bodyPr/>
          <a:lstStyle/>
          <a:p>
            <a:r>
              <a:rPr lang="zh-CN" altLang="en-US"/>
              <a:t>项目中的所有实体文件，包括源代码、图片资源、</a:t>
            </a:r>
            <a:r>
              <a:rPr lang="en-US" altLang="zh-CN"/>
              <a:t>xml</a:t>
            </a:r>
            <a:r>
              <a:rPr lang="zh-CN" altLang="en-US"/>
              <a:t>配置信息</a:t>
            </a:r>
            <a:r>
              <a:rPr lang="zh-CN" altLang="en-US" smtClean="0"/>
              <a:t>等内容</a:t>
            </a:r>
            <a:endParaRPr lang="en-US" altLang="zh-CN" smtClean="0"/>
          </a:p>
          <a:p>
            <a:r>
              <a:rPr lang="zh-CN" altLang="en-US"/>
              <a:t>记录的仅仅是文件内</a:t>
            </a:r>
            <a:r>
              <a:rPr lang="zh-CN" altLang="en-US" smtClean="0"/>
              <a:t>容</a:t>
            </a:r>
            <a:endParaRPr lang="en-US" altLang="zh-CN" smtClean="0"/>
          </a:p>
          <a:p>
            <a:r>
              <a:rPr lang="zh-CN" altLang="en-US"/>
              <a:t>关于此文件所在目录、名字大小等信息统统记录在关联它的</a:t>
            </a:r>
            <a:r>
              <a:rPr lang="en-US" altLang="zh-CN"/>
              <a:t>tree</a:t>
            </a:r>
            <a:r>
              <a:rPr lang="zh-CN" altLang="en-US"/>
              <a:t>对象上</a:t>
            </a:r>
          </a:p>
        </p:txBody>
      </p:sp>
    </p:spTree>
    <p:extLst>
      <p:ext uri="{BB962C8B-B14F-4D97-AF65-F5344CB8AC3E}">
        <p14:creationId xmlns:p14="http://schemas.microsoft.com/office/powerpoint/2010/main" val="1351272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Tree</a:t>
            </a:r>
            <a:endParaRPr lang="zh-CN" altLang="en-US"/>
          </a:p>
        </p:txBody>
      </p:sp>
      <p:sp>
        <p:nvSpPr>
          <p:cNvPr id="3" name="内容占位符 2"/>
          <p:cNvSpPr>
            <a:spLocks noGrp="1"/>
          </p:cNvSpPr>
          <p:nvPr>
            <p:ph idx="1"/>
          </p:nvPr>
        </p:nvSpPr>
        <p:spPr/>
        <p:txBody>
          <a:bodyPr/>
          <a:lstStyle/>
          <a:p>
            <a:r>
              <a:rPr lang="en-US" altLang="zh-CN"/>
              <a:t>tree</a:t>
            </a:r>
            <a:r>
              <a:rPr lang="zh-CN" altLang="en-US"/>
              <a:t>除了管理</a:t>
            </a:r>
            <a:r>
              <a:rPr lang="en-US" altLang="zh-CN"/>
              <a:t>blob</a:t>
            </a:r>
            <a:r>
              <a:rPr lang="zh-CN" altLang="en-US"/>
              <a:t>还可以管理</a:t>
            </a:r>
            <a:r>
              <a:rPr lang="en-US" altLang="zh-CN"/>
              <a:t>tree</a:t>
            </a:r>
            <a:r>
              <a:rPr lang="zh-CN" altLang="en-US"/>
              <a:t>本</a:t>
            </a:r>
            <a:r>
              <a:rPr lang="zh-CN" altLang="en-US" smtClean="0"/>
              <a:t>身</a:t>
            </a:r>
            <a:r>
              <a:rPr lang="en-US" altLang="zh-CN" smtClean="0"/>
              <a:t>,</a:t>
            </a:r>
            <a:r>
              <a:rPr lang="zh-CN" altLang="en-US"/>
              <a:t>众多</a:t>
            </a:r>
            <a:r>
              <a:rPr lang="en-US" altLang="zh-CN"/>
              <a:t>tree</a:t>
            </a:r>
            <a:r>
              <a:rPr lang="zh-CN" altLang="en-US"/>
              <a:t>对象一起记录了包含整个项目所有</a:t>
            </a:r>
            <a:r>
              <a:rPr lang="en-US" altLang="zh-CN"/>
              <a:t>blob</a:t>
            </a:r>
            <a:r>
              <a:rPr lang="zh-CN" altLang="en-US"/>
              <a:t>对象的信息，并形成了一个个的</a:t>
            </a:r>
            <a:r>
              <a:rPr lang="en-US" altLang="zh-CN"/>
              <a:t>DAG</a:t>
            </a:r>
            <a:r>
              <a:rPr lang="zh-CN" altLang="en-US"/>
              <a:t>（有向无环图）</a:t>
            </a:r>
          </a:p>
        </p:txBody>
      </p:sp>
    </p:spTree>
    <p:extLst>
      <p:ext uri="{BB962C8B-B14F-4D97-AF65-F5344CB8AC3E}">
        <p14:creationId xmlns:p14="http://schemas.microsoft.com/office/powerpoint/2010/main" val="2857517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Commit</a:t>
            </a:r>
            <a:endParaRPr lang="zh-CN" altLang="en-US"/>
          </a:p>
        </p:txBody>
      </p:sp>
      <p:sp>
        <p:nvSpPr>
          <p:cNvPr id="3" name="内容占位符 2"/>
          <p:cNvSpPr>
            <a:spLocks noGrp="1"/>
          </p:cNvSpPr>
          <p:nvPr>
            <p:ph idx="1"/>
          </p:nvPr>
        </p:nvSpPr>
        <p:spPr/>
        <p:txBody>
          <a:bodyPr/>
          <a:lstStyle/>
          <a:p>
            <a:r>
              <a:rPr lang="zh-CN" altLang="en-US"/>
              <a:t>每次提</a:t>
            </a:r>
            <a:r>
              <a:rPr lang="zh-CN" altLang="en-US" smtClean="0"/>
              <a:t>交产</a:t>
            </a:r>
            <a:r>
              <a:rPr lang="zh-CN" altLang="en-US"/>
              <a:t>生一个</a:t>
            </a:r>
            <a:r>
              <a:rPr lang="en-US" altLang="zh-CN"/>
              <a:t>commit</a:t>
            </a:r>
            <a:r>
              <a:rPr lang="zh-CN" altLang="en-US"/>
              <a:t>对象，并更新有改动的文件所关联的所有</a:t>
            </a:r>
            <a:r>
              <a:rPr lang="en-US" altLang="zh-CN"/>
              <a:t>tree</a:t>
            </a:r>
            <a:r>
              <a:rPr lang="zh-CN" altLang="en-US"/>
              <a:t>对</a:t>
            </a:r>
            <a:r>
              <a:rPr lang="zh-CN" altLang="en-US" smtClean="0"/>
              <a:t>象</a:t>
            </a:r>
            <a:endParaRPr lang="en-US" altLang="zh-CN" smtClean="0"/>
          </a:p>
          <a:p>
            <a:r>
              <a:rPr lang="zh-CN" altLang="en-US"/>
              <a:t>通过</a:t>
            </a:r>
            <a:r>
              <a:rPr lang="en-US" altLang="zh-CN"/>
              <a:t>commit</a:t>
            </a:r>
            <a:r>
              <a:rPr lang="zh-CN" altLang="en-US"/>
              <a:t>对象关联的唯一根节点</a:t>
            </a:r>
            <a:r>
              <a:rPr lang="en-US" altLang="zh-CN"/>
              <a:t>tree</a:t>
            </a:r>
            <a:r>
              <a:rPr lang="zh-CN" altLang="en-US"/>
              <a:t>，都可以遍历找出整个项目在这次</a:t>
            </a:r>
            <a:r>
              <a:rPr lang="en-US" altLang="zh-CN"/>
              <a:t>commit</a:t>
            </a:r>
            <a:r>
              <a:rPr lang="zh-CN" altLang="en-US"/>
              <a:t>状态下的全部文件</a:t>
            </a:r>
          </a:p>
        </p:txBody>
      </p:sp>
    </p:spTree>
    <p:extLst>
      <p:ext uri="{BB962C8B-B14F-4D97-AF65-F5344CB8AC3E}">
        <p14:creationId xmlns:p14="http://schemas.microsoft.com/office/powerpoint/2010/main" val="300712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合并</a:t>
            </a:r>
            <a:endParaRPr lang="zh-CN" altLang="en-US"/>
          </a:p>
        </p:txBody>
      </p:sp>
      <p:sp>
        <p:nvSpPr>
          <p:cNvPr id="3" name="内容占位符 2"/>
          <p:cNvSpPr>
            <a:spLocks noGrp="1"/>
          </p:cNvSpPr>
          <p:nvPr>
            <p:ph idx="1"/>
          </p:nvPr>
        </p:nvSpPr>
        <p:spPr/>
        <p:txBody>
          <a:bodyPr/>
          <a:lstStyle/>
          <a:p>
            <a:r>
              <a:rPr lang="zh-CN" altLang="en-US" smtClean="0"/>
              <a:t>除解决冲突的情况，合并另一用途：合并分支和主干</a:t>
            </a:r>
            <a:endParaRPr lang="zh-CN" altLang="en-US"/>
          </a:p>
        </p:txBody>
      </p:sp>
    </p:spTree>
    <p:extLst>
      <p:ext uri="{BB962C8B-B14F-4D97-AF65-F5344CB8AC3E}">
        <p14:creationId xmlns:p14="http://schemas.microsoft.com/office/powerpoint/2010/main" val="1163320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a:t>
            </a:r>
            <a:r>
              <a:rPr lang="zh-CN" altLang="en-US" smtClean="0"/>
              <a:t>存储上与传统</a:t>
            </a:r>
            <a:r>
              <a:rPr lang="en-US" altLang="zh-CN" smtClean="0"/>
              <a:t>VCS</a:t>
            </a:r>
            <a:r>
              <a:rPr lang="zh-CN" altLang="en-US" smtClean="0"/>
              <a:t>的区别</a:t>
            </a:r>
            <a:endParaRPr lang="zh-CN" altLang="en-US"/>
          </a:p>
        </p:txBody>
      </p:sp>
      <p:sp>
        <p:nvSpPr>
          <p:cNvPr id="3" name="内容占位符 2"/>
          <p:cNvSpPr>
            <a:spLocks noGrp="1"/>
          </p:cNvSpPr>
          <p:nvPr>
            <p:ph idx="1"/>
          </p:nvPr>
        </p:nvSpPr>
        <p:spPr/>
        <p:txBody>
          <a:bodyPr/>
          <a:lstStyle/>
          <a:p>
            <a:r>
              <a:rPr lang="en-US" altLang="zh-CN"/>
              <a:t>CVS</a:t>
            </a:r>
            <a:r>
              <a:rPr lang="zh-CN" altLang="en-US"/>
              <a:t>，</a:t>
            </a:r>
            <a:r>
              <a:rPr lang="en-US" altLang="zh-CN"/>
              <a:t>SVN</a:t>
            </a:r>
            <a:r>
              <a:rPr lang="zh-CN" altLang="en-US" smtClean="0"/>
              <a:t>，文件修改后</a:t>
            </a:r>
            <a:r>
              <a:rPr lang="zh-CN" altLang="en-US"/>
              <a:t>提交</a:t>
            </a:r>
            <a:r>
              <a:rPr lang="zh-CN" altLang="en-US" smtClean="0"/>
              <a:t>，只</a:t>
            </a:r>
            <a:r>
              <a:rPr lang="zh-CN" altLang="en-US"/>
              <a:t>记录文件之间的差异状态，也就</a:t>
            </a:r>
            <a:r>
              <a:rPr lang="zh-CN" altLang="en-US" smtClean="0"/>
              <a:t>是一</a:t>
            </a:r>
            <a:r>
              <a:rPr lang="zh-CN" altLang="en-US"/>
              <a:t>个文</a:t>
            </a:r>
            <a:r>
              <a:rPr lang="zh-CN" altLang="en-US" smtClean="0"/>
              <a:t>件从创</a:t>
            </a:r>
            <a:r>
              <a:rPr lang="zh-CN" altLang="en-US"/>
              <a:t>建之初就只有一个副本，以后所有的改变都是通过记录的差异从原始的副本计算得</a:t>
            </a:r>
            <a:r>
              <a:rPr lang="zh-CN" altLang="en-US" smtClean="0"/>
              <a:t>来</a:t>
            </a:r>
            <a:endParaRPr lang="en-US" altLang="zh-CN" smtClean="0"/>
          </a:p>
          <a:p>
            <a:r>
              <a:rPr lang="en-US" altLang="zh-CN"/>
              <a:t>Git</a:t>
            </a:r>
            <a:r>
              <a:rPr lang="zh-CN" altLang="en-US"/>
              <a:t>任何文件，只要有任何改动，都会重新创建一个</a:t>
            </a:r>
            <a:r>
              <a:rPr lang="en-US" altLang="zh-CN"/>
              <a:t>blob</a:t>
            </a:r>
            <a:r>
              <a:rPr lang="zh-CN" altLang="en-US"/>
              <a:t>对象，被每次提交产生</a:t>
            </a:r>
            <a:r>
              <a:rPr lang="en-US" altLang="zh-CN"/>
              <a:t>commit</a:t>
            </a:r>
            <a:r>
              <a:rPr lang="zh-CN" altLang="en-US"/>
              <a:t>对象所管</a:t>
            </a:r>
            <a:r>
              <a:rPr lang="zh-CN" altLang="en-US" smtClean="0"/>
              <a:t>理</a:t>
            </a:r>
            <a:endParaRPr lang="en-US" altLang="zh-CN" smtClean="0"/>
          </a:p>
          <a:p>
            <a:r>
              <a:rPr lang="zh-CN" altLang="en-US"/>
              <a:t>乍一看</a:t>
            </a:r>
            <a:r>
              <a:rPr lang="en-US" altLang="zh-CN"/>
              <a:t>Git</a:t>
            </a:r>
            <a:r>
              <a:rPr lang="zh-CN" altLang="en-US"/>
              <a:t>的这种设计非常消耗硬盘，确实是这样，貌似非常愚钝！</a:t>
            </a:r>
            <a:r>
              <a:rPr lang="en-US" altLang="zh-CN"/>
              <a:t>Linus</a:t>
            </a:r>
            <a:r>
              <a:rPr lang="zh-CN" altLang="en-US"/>
              <a:t>就充分利用这一点，牺牲了磁盘空间，换取了无限控制上的灵活和管理的高效。这就是“大智若愚</a:t>
            </a:r>
            <a:r>
              <a:rPr lang="zh-CN" altLang="en-US" smtClean="0"/>
              <a:t>” </a:t>
            </a:r>
            <a:endParaRPr lang="zh-CN" altLang="en-US"/>
          </a:p>
        </p:txBody>
      </p:sp>
    </p:spTree>
    <p:extLst>
      <p:ext uri="{BB962C8B-B14F-4D97-AF65-F5344CB8AC3E}">
        <p14:creationId xmlns:p14="http://schemas.microsoft.com/office/powerpoint/2010/main" val="4026537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785986" y="244989"/>
            <a:ext cx="7452894" cy="2911589"/>
          </a:xfrm>
          <a:prstGeom prst="rect">
            <a:avLst/>
          </a:prstGeom>
        </p:spPr>
      </p:pic>
      <p:pic>
        <p:nvPicPr>
          <p:cNvPr id="10" name="图片 9"/>
          <p:cNvPicPr>
            <a:picLocks noChangeAspect="1"/>
          </p:cNvPicPr>
          <p:nvPr/>
        </p:nvPicPr>
        <p:blipFill>
          <a:blip r:embed="rId3"/>
          <a:stretch>
            <a:fillRect/>
          </a:stretch>
        </p:blipFill>
        <p:spPr>
          <a:xfrm>
            <a:off x="1785986" y="3456813"/>
            <a:ext cx="7452894" cy="2860316"/>
          </a:xfrm>
          <a:prstGeom prst="rect">
            <a:avLst/>
          </a:prstGeom>
        </p:spPr>
      </p:pic>
    </p:spTree>
    <p:extLst>
      <p:ext uri="{BB962C8B-B14F-4D97-AF65-F5344CB8AC3E}">
        <p14:creationId xmlns:p14="http://schemas.microsoft.com/office/powerpoint/2010/main" val="234252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a:t>
            </a:r>
            <a:r>
              <a:rPr lang="zh-CN" altLang="en-US" smtClean="0"/>
              <a:t>存储</a:t>
            </a:r>
            <a:r>
              <a:rPr lang="zh-CN" altLang="en-US"/>
              <a:t>原理</a:t>
            </a:r>
          </a:p>
        </p:txBody>
      </p:sp>
      <p:sp>
        <p:nvSpPr>
          <p:cNvPr id="3" name="内容占位符 2"/>
          <p:cNvSpPr>
            <a:spLocks noGrp="1"/>
          </p:cNvSpPr>
          <p:nvPr>
            <p:ph idx="1"/>
          </p:nvPr>
        </p:nvSpPr>
        <p:spPr/>
        <p:txBody>
          <a:bodyPr>
            <a:normAutofit/>
          </a:bodyPr>
          <a:lstStyle/>
          <a:p>
            <a:pPr marL="45720" indent="0">
              <a:spcBef>
                <a:spcPts val="0"/>
              </a:spcBef>
              <a:buNone/>
            </a:pPr>
            <a:r>
              <a:rPr lang="en-US" altLang="zh-CN" sz="1800"/>
              <a:t>- src  </a:t>
            </a:r>
          </a:p>
          <a:p>
            <a:pPr marL="45720" indent="0">
              <a:spcBef>
                <a:spcPts val="0"/>
              </a:spcBef>
              <a:buNone/>
            </a:pPr>
            <a:r>
              <a:rPr lang="en-US" altLang="zh-CN" sz="1800"/>
              <a:t>- java  </a:t>
            </a:r>
          </a:p>
          <a:p>
            <a:pPr marL="45720" indent="0">
              <a:spcBef>
                <a:spcPts val="0"/>
              </a:spcBef>
              <a:buNone/>
            </a:pPr>
            <a:r>
              <a:rPr lang="en-US" altLang="zh-CN" sz="1800"/>
              <a:t>    - Hello.java  </a:t>
            </a:r>
          </a:p>
          <a:p>
            <a:pPr marL="45720" indent="0">
              <a:spcBef>
                <a:spcPts val="0"/>
              </a:spcBef>
              <a:buNone/>
            </a:pPr>
            <a:r>
              <a:rPr lang="en-US" altLang="zh-CN" sz="1800"/>
              <a:t>    - resource.xml  </a:t>
            </a:r>
          </a:p>
          <a:p>
            <a:pPr marL="45720" indent="0">
              <a:spcBef>
                <a:spcPts val="0"/>
              </a:spcBef>
              <a:buNone/>
            </a:pPr>
            <a:r>
              <a:rPr lang="en-US" altLang="zh-CN" sz="1800"/>
              <a:t>- lib  </a:t>
            </a:r>
          </a:p>
          <a:p>
            <a:pPr marL="45720" indent="0">
              <a:spcBef>
                <a:spcPts val="0"/>
              </a:spcBef>
              <a:buNone/>
            </a:pPr>
            <a:r>
              <a:rPr lang="en-US" altLang="zh-CN" sz="1800" smtClean="0"/>
              <a:t>    - </a:t>
            </a:r>
            <a:r>
              <a:rPr lang="en-US" altLang="zh-CN" sz="1800"/>
              <a:t>rt.jar  </a:t>
            </a:r>
          </a:p>
          <a:p>
            <a:pPr>
              <a:spcBef>
                <a:spcPts val="0"/>
              </a:spcBef>
              <a:buFontTx/>
              <a:buChar char="-"/>
            </a:pPr>
            <a:r>
              <a:rPr lang="en-US" altLang="zh-CN" sz="1800" smtClean="0"/>
              <a:t>run.bat</a:t>
            </a:r>
          </a:p>
          <a:p>
            <a:pPr>
              <a:spcBef>
                <a:spcPts val="0"/>
              </a:spcBef>
              <a:buFontTx/>
              <a:buChar char="-"/>
            </a:pPr>
            <a:endParaRPr lang="en-US" altLang="zh-CN" sz="1800" smtClean="0"/>
          </a:p>
          <a:p>
            <a:pPr marL="45720" indent="0">
              <a:spcBef>
                <a:spcPts val="0"/>
              </a:spcBef>
              <a:buNone/>
            </a:pPr>
            <a:r>
              <a:rPr lang="en-US" altLang="zh-CN" sz="1800"/>
              <a:t>git init</a:t>
            </a:r>
            <a:r>
              <a:rPr lang="zh-CN" altLang="en-US" sz="1800"/>
              <a:t>创建</a:t>
            </a:r>
            <a:r>
              <a:rPr lang="en-US" altLang="zh-CN" sz="1800"/>
              <a:t>repository</a:t>
            </a:r>
            <a:r>
              <a:rPr lang="zh-CN" altLang="en-US" sz="1800"/>
              <a:t>并第一次提交整个项目之</a:t>
            </a:r>
            <a:r>
              <a:rPr lang="zh-CN" altLang="en-US" sz="1800" smtClean="0"/>
              <a:t>后，生成</a:t>
            </a:r>
            <a:r>
              <a:rPr lang="en-US" altLang="zh-CN" sz="1800"/>
              <a:t>4</a:t>
            </a:r>
            <a:r>
              <a:rPr lang="zh-CN" altLang="en-US" sz="1800"/>
              <a:t>个</a:t>
            </a:r>
            <a:r>
              <a:rPr lang="en-US" altLang="zh-CN" sz="1800"/>
              <a:t>blog</a:t>
            </a:r>
            <a:r>
              <a:rPr lang="zh-CN" altLang="en-US" sz="1800"/>
              <a:t>对象分别存储</a:t>
            </a:r>
            <a:r>
              <a:rPr lang="en-US" altLang="zh-CN" sz="1800"/>
              <a:t>Hello.java</a:t>
            </a:r>
            <a:r>
              <a:rPr lang="zh-CN" altLang="en-US" sz="1800"/>
              <a:t>，</a:t>
            </a:r>
            <a:r>
              <a:rPr lang="en-US" altLang="zh-CN" sz="1800"/>
              <a:t>resource.xml, rt.jar</a:t>
            </a:r>
            <a:r>
              <a:rPr lang="zh-CN" altLang="en-US" sz="1800"/>
              <a:t>和</a:t>
            </a:r>
            <a:r>
              <a:rPr lang="en-US" altLang="zh-CN" sz="1800"/>
              <a:t>run.bat</a:t>
            </a:r>
          </a:p>
          <a:p>
            <a:pPr marL="45720" indent="0">
              <a:spcBef>
                <a:spcPts val="0"/>
              </a:spcBef>
              <a:buNone/>
            </a:pPr>
            <a:r>
              <a:rPr lang="zh-CN" altLang="en-US" sz="1800" smtClean="0"/>
              <a:t>同时生成</a:t>
            </a:r>
            <a:r>
              <a:rPr lang="zh-CN" altLang="en-US" sz="1800"/>
              <a:t>一个</a:t>
            </a:r>
            <a:r>
              <a:rPr lang="en-US" altLang="zh-CN" sz="1800"/>
              <a:t>commit</a:t>
            </a:r>
            <a:r>
              <a:rPr lang="zh-CN" altLang="en-US" sz="1800"/>
              <a:t>对象和四个</a:t>
            </a:r>
            <a:r>
              <a:rPr lang="en-US" altLang="zh-CN" sz="1800"/>
              <a:t>tree</a:t>
            </a:r>
            <a:r>
              <a:rPr lang="zh-CN" altLang="en-US" sz="1800"/>
              <a:t>对象</a:t>
            </a:r>
            <a:r>
              <a:rPr lang="en-US" altLang="zh-CN" sz="1800"/>
              <a:t>(</a:t>
            </a:r>
            <a:r>
              <a:rPr lang="zh-CN" altLang="en-US" sz="1800"/>
              <a:t>分别代表</a:t>
            </a:r>
            <a:r>
              <a:rPr lang="en-US" altLang="zh-CN" sz="1800"/>
              <a:t>src</a:t>
            </a:r>
            <a:r>
              <a:rPr lang="zh-CN" altLang="en-US" sz="1800"/>
              <a:t>、</a:t>
            </a:r>
            <a:r>
              <a:rPr lang="en-US" altLang="zh-CN" sz="1800"/>
              <a:t>java</a:t>
            </a:r>
            <a:r>
              <a:rPr lang="zh-CN" altLang="en-US" sz="1800"/>
              <a:t>和</a:t>
            </a:r>
            <a:r>
              <a:rPr lang="en-US" altLang="zh-CN" sz="1800"/>
              <a:t>lib</a:t>
            </a:r>
            <a:r>
              <a:rPr lang="zh-CN" altLang="en-US" sz="1800"/>
              <a:t>和整个项目根目</a:t>
            </a:r>
            <a:r>
              <a:rPr lang="zh-CN" altLang="en-US" sz="1800" smtClean="0"/>
              <a:t>录</a:t>
            </a:r>
            <a:r>
              <a:rPr lang="en-US" altLang="zh-CN" sz="1800" smtClean="0"/>
              <a:t>)</a:t>
            </a:r>
          </a:p>
          <a:p>
            <a:pPr marL="45720" indent="0">
              <a:spcBef>
                <a:spcPts val="0"/>
              </a:spcBef>
              <a:buNone/>
            </a:pPr>
            <a:endParaRPr lang="en-US" altLang="zh-CN" sz="1800" smtClean="0"/>
          </a:p>
          <a:p>
            <a:pPr marL="45720" indent="0">
              <a:spcBef>
                <a:spcPts val="0"/>
              </a:spcBef>
              <a:buNone/>
            </a:pPr>
            <a:r>
              <a:rPr lang="zh-CN" altLang="en-US" sz="1800"/>
              <a:t>此时</a:t>
            </a:r>
            <a:r>
              <a:rPr lang="en-US" altLang="zh-CN" sz="1800"/>
              <a:t>Git</a:t>
            </a:r>
            <a:r>
              <a:rPr lang="zh-CN" altLang="en-US" sz="1800"/>
              <a:t>里的缺省</a:t>
            </a:r>
            <a:r>
              <a:rPr lang="en-US" altLang="zh-CN" sz="1800"/>
              <a:t>HEAD</a:t>
            </a:r>
            <a:r>
              <a:rPr lang="zh-CN" altLang="en-US" sz="1800"/>
              <a:t>即指向最近一次提交的</a:t>
            </a:r>
            <a:r>
              <a:rPr lang="en-US" altLang="zh-CN" sz="1800"/>
              <a:t>tree</a:t>
            </a:r>
            <a:r>
              <a:rPr lang="zh-CN" altLang="en-US" sz="1800"/>
              <a:t>对象</a:t>
            </a:r>
          </a:p>
        </p:txBody>
      </p:sp>
      <p:pic>
        <p:nvPicPr>
          <p:cNvPr id="4" name="图片 3"/>
          <p:cNvPicPr>
            <a:picLocks noChangeAspect="1"/>
          </p:cNvPicPr>
          <p:nvPr/>
        </p:nvPicPr>
        <p:blipFill>
          <a:blip r:embed="rId2"/>
          <a:stretch>
            <a:fillRect/>
          </a:stretch>
        </p:blipFill>
        <p:spPr>
          <a:xfrm>
            <a:off x="8354523" y="94794"/>
            <a:ext cx="2964597" cy="3870971"/>
          </a:xfrm>
          <a:prstGeom prst="rect">
            <a:avLst/>
          </a:prstGeom>
        </p:spPr>
      </p:pic>
    </p:spTree>
    <p:extLst>
      <p:ext uri="{BB962C8B-B14F-4D97-AF65-F5344CB8AC3E}">
        <p14:creationId xmlns:p14="http://schemas.microsoft.com/office/powerpoint/2010/main" val="283853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a:t>
            </a:r>
            <a:r>
              <a:rPr lang="zh-CN" altLang="en-US" smtClean="0"/>
              <a:t>存储</a:t>
            </a:r>
            <a:r>
              <a:rPr lang="zh-CN" altLang="en-US"/>
              <a:t>原理</a:t>
            </a:r>
          </a:p>
        </p:txBody>
      </p:sp>
      <p:sp>
        <p:nvSpPr>
          <p:cNvPr id="3" name="内容占位符 2"/>
          <p:cNvSpPr>
            <a:spLocks noGrp="1"/>
          </p:cNvSpPr>
          <p:nvPr>
            <p:ph idx="1"/>
          </p:nvPr>
        </p:nvSpPr>
        <p:spPr/>
        <p:txBody>
          <a:bodyPr>
            <a:normAutofit/>
          </a:bodyPr>
          <a:lstStyle/>
          <a:p>
            <a:pPr marL="45720" indent="0">
              <a:spcBef>
                <a:spcPts val="0"/>
              </a:spcBef>
              <a:buNone/>
            </a:pPr>
            <a:r>
              <a:rPr lang="zh-CN" altLang="en-US" sz="1800"/>
              <a:t>现</a:t>
            </a:r>
            <a:r>
              <a:rPr lang="zh-CN" altLang="en-US" sz="1800" smtClean="0"/>
              <a:t>在只</a:t>
            </a:r>
            <a:r>
              <a:rPr lang="zh-CN" altLang="en-US" sz="1800"/>
              <a:t>修改</a:t>
            </a:r>
            <a:r>
              <a:rPr lang="en-US" altLang="zh-CN" sz="1800"/>
              <a:t>Hello.java</a:t>
            </a:r>
            <a:r>
              <a:rPr lang="zh-CN" altLang="en-US" sz="1800" smtClean="0"/>
              <a:t>，进</a:t>
            </a:r>
            <a:r>
              <a:rPr lang="zh-CN" altLang="en-US" sz="1800"/>
              <a:t>行第二次提交</a:t>
            </a:r>
            <a:r>
              <a:rPr lang="zh-CN" altLang="en-US" sz="1800" smtClean="0"/>
              <a:t>，</a:t>
            </a:r>
            <a:r>
              <a:rPr lang="en-US" altLang="zh-CN" sz="1800" smtClean="0"/>
              <a:t>Git</a:t>
            </a:r>
            <a:r>
              <a:rPr lang="zh-CN" altLang="en-US" sz="1800" smtClean="0"/>
              <a:t>生</a:t>
            </a:r>
            <a:r>
              <a:rPr lang="zh-CN" altLang="en-US" sz="1800"/>
              <a:t>成一个新的</a:t>
            </a:r>
            <a:r>
              <a:rPr lang="en-US" altLang="zh-CN" sz="1800"/>
              <a:t>blob</a:t>
            </a:r>
            <a:r>
              <a:rPr lang="zh-CN" altLang="en-US" sz="1800"/>
              <a:t>对象记录修改后的</a:t>
            </a:r>
            <a:r>
              <a:rPr lang="en-US" altLang="zh-CN" sz="1800"/>
              <a:t>Hello.java</a:t>
            </a:r>
            <a:r>
              <a:rPr lang="zh-CN" altLang="en-US" sz="1800"/>
              <a:t>，并生成一个新的</a:t>
            </a:r>
            <a:r>
              <a:rPr lang="en-US" altLang="zh-CN" sz="1800"/>
              <a:t>commit</a:t>
            </a:r>
            <a:r>
              <a:rPr lang="zh-CN" altLang="en-US" sz="1800"/>
              <a:t>对</a:t>
            </a:r>
            <a:r>
              <a:rPr lang="zh-CN" altLang="en-US" sz="1800" smtClean="0"/>
              <a:t>象</a:t>
            </a:r>
            <a:endParaRPr lang="en-US" altLang="zh-CN" sz="1800" smtClean="0"/>
          </a:p>
          <a:p>
            <a:pPr marL="45720" indent="0">
              <a:spcBef>
                <a:spcPts val="0"/>
              </a:spcBef>
              <a:buNone/>
            </a:pPr>
            <a:r>
              <a:rPr lang="zh-CN" altLang="en-US" sz="1800" smtClean="0"/>
              <a:t>由</a:t>
            </a:r>
            <a:r>
              <a:rPr lang="zh-CN" altLang="en-US" sz="1800"/>
              <a:t>于</a:t>
            </a:r>
            <a:r>
              <a:rPr lang="en-US" altLang="zh-CN" sz="1800"/>
              <a:t>blob</a:t>
            </a:r>
            <a:r>
              <a:rPr lang="zh-CN" altLang="en-US" sz="1800"/>
              <a:t>只记录文件内容，其他文件信息、目录结构等都由</a:t>
            </a:r>
            <a:r>
              <a:rPr lang="en-US" altLang="zh-CN" sz="1800"/>
              <a:t>tree</a:t>
            </a:r>
            <a:r>
              <a:rPr lang="zh-CN" altLang="en-US" sz="1800"/>
              <a:t>对象记录，所以</a:t>
            </a:r>
            <a:r>
              <a:rPr lang="en-US" altLang="zh-CN" sz="1800"/>
              <a:t>Hello.java</a:t>
            </a:r>
            <a:r>
              <a:rPr lang="zh-CN" altLang="en-US" sz="1800"/>
              <a:t>改变导致代表</a:t>
            </a:r>
            <a:r>
              <a:rPr lang="en-US" altLang="zh-CN" sz="1800"/>
              <a:t>java</a:t>
            </a:r>
            <a:r>
              <a:rPr lang="zh-CN" altLang="en-US" sz="1800"/>
              <a:t>目录的</a:t>
            </a:r>
            <a:r>
              <a:rPr lang="en-US" altLang="zh-CN" sz="1800"/>
              <a:t>tree</a:t>
            </a:r>
            <a:r>
              <a:rPr lang="zh-CN" altLang="en-US" sz="1800"/>
              <a:t>发生了改变，父目录</a:t>
            </a:r>
            <a:r>
              <a:rPr lang="en-US" altLang="zh-CN" sz="1800"/>
              <a:t>src</a:t>
            </a:r>
            <a:r>
              <a:rPr lang="zh-CN" altLang="en-US" sz="1800"/>
              <a:t>代表的</a:t>
            </a:r>
            <a:r>
              <a:rPr lang="en-US" altLang="zh-CN" sz="1800"/>
              <a:t>tree</a:t>
            </a:r>
            <a:r>
              <a:rPr lang="zh-CN" altLang="en-US" sz="1800"/>
              <a:t>对象也发生了改变，根目录同理，所以这次提交还会生成三个新的</a:t>
            </a:r>
            <a:r>
              <a:rPr lang="en-US" altLang="zh-CN" sz="1800"/>
              <a:t>tree</a:t>
            </a:r>
            <a:r>
              <a:rPr lang="zh-CN" altLang="en-US" sz="1800"/>
              <a:t>对象</a:t>
            </a:r>
            <a:r>
              <a:rPr lang="en-US" altLang="zh-CN" sz="1800"/>
              <a:t>(</a:t>
            </a:r>
            <a:r>
              <a:rPr lang="zh-CN" altLang="en-US" sz="1800"/>
              <a:t>代表新的</a:t>
            </a:r>
            <a:r>
              <a:rPr lang="en-US" altLang="zh-CN" sz="1800"/>
              <a:t>src</a:t>
            </a:r>
            <a:r>
              <a:rPr lang="zh-CN" altLang="en-US" sz="1800"/>
              <a:t>和新的</a:t>
            </a:r>
            <a:r>
              <a:rPr lang="en-US" altLang="zh-CN" sz="1800"/>
              <a:t>java</a:t>
            </a:r>
            <a:r>
              <a:rPr lang="zh-CN" altLang="en-US" sz="1800"/>
              <a:t>和新的项目根目录</a:t>
            </a:r>
            <a:r>
              <a:rPr lang="en-US" altLang="zh-CN" sz="1800"/>
              <a:t>root</a:t>
            </a:r>
            <a:r>
              <a:rPr lang="en-US" altLang="zh-CN" sz="1800" smtClean="0"/>
              <a:t>)</a:t>
            </a:r>
          </a:p>
          <a:p>
            <a:pPr marL="45720" indent="0">
              <a:spcBef>
                <a:spcPts val="0"/>
              </a:spcBef>
              <a:buNone/>
            </a:pPr>
            <a:endParaRPr lang="en-US" altLang="zh-CN" sz="1800"/>
          </a:p>
          <a:p>
            <a:pPr marL="45720" indent="0">
              <a:spcBef>
                <a:spcPts val="0"/>
              </a:spcBef>
              <a:buNone/>
            </a:pPr>
            <a:r>
              <a:rPr lang="zh-CN" altLang="en-US" sz="1800"/>
              <a:t>当有另外一个开发人员希望得到项目的第一次提交状态的话，只需要提供第一提交的</a:t>
            </a:r>
            <a:r>
              <a:rPr lang="en-US" altLang="zh-CN" sz="1800"/>
              <a:t>commit</a:t>
            </a:r>
            <a:r>
              <a:rPr lang="zh-CN" altLang="en-US" sz="1800"/>
              <a:t>对象的</a:t>
            </a:r>
            <a:r>
              <a:rPr lang="en-US" altLang="zh-CN" sz="1800"/>
              <a:t>key</a:t>
            </a:r>
            <a:r>
              <a:rPr lang="zh-CN" altLang="en-US" sz="1800"/>
              <a:t>，它记录的仅仅是第一提交的</a:t>
            </a:r>
            <a:r>
              <a:rPr lang="en-US" altLang="zh-CN" sz="1800"/>
              <a:t>root tree</a:t>
            </a:r>
            <a:r>
              <a:rPr lang="zh-CN" altLang="en-US" sz="1800"/>
              <a:t>，这个</a:t>
            </a:r>
            <a:r>
              <a:rPr lang="en-US" altLang="zh-CN" sz="1800"/>
              <a:t>root tree</a:t>
            </a:r>
            <a:r>
              <a:rPr lang="zh-CN" altLang="en-US" sz="1800"/>
              <a:t>会找到旧的</a:t>
            </a:r>
            <a:r>
              <a:rPr lang="en-US" altLang="zh-CN" sz="1800"/>
              <a:t>src</a:t>
            </a:r>
            <a:r>
              <a:rPr lang="zh-CN" altLang="en-US" sz="1800"/>
              <a:t>、</a:t>
            </a:r>
            <a:r>
              <a:rPr lang="en-US" altLang="zh-CN" sz="1800"/>
              <a:t>java</a:t>
            </a:r>
            <a:r>
              <a:rPr lang="zh-CN" altLang="en-US" sz="1800"/>
              <a:t>、</a:t>
            </a:r>
            <a:r>
              <a:rPr lang="en-US" altLang="zh-CN" sz="1800"/>
              <a:t>lib</a:t>
            </a:r>
            <a:r>
              <a:rPr lang="zh-CN" altLang="en-US" sz="1800"/>
              <a:t>各自的 </a:t>
            </a:r>
            <a:r>
              <a:rPr lang="en-US" altLang="zh-CN" sz="1800"/>
              <a:t>tree</a:t>
            </a:r>
            <a:r>
              <a:rPr lang="zh-CN" altLang="en-US" sz="1800"/>
              <a:t>对象，并通过它们找回它们所管理的所有</a:t>
            </a:r>
            <a:r>
              <a:rPr lang="en-US" altLang="zh-CN" sz="1800"/>
              <a:t>blog</a:t>
            </a:r>
            <a:r>
              <a:rPr lang="zh-CN" altLang="en-US" sz="1800"/>
              <a:t>对象。至此，第一次提交时的整个项目就被</a:t>
            </a:r>
            <a:r>
              <a:rPr lang="en-US" altLang="zh-CN" sz="1800"/>
              <a:t>checkout </a:t>
            </a:r>
            <a:r>
              <a:rPr lang="zh-CN" altLang="en-US" sz="1800"/>
              <a:t>出来</a:t>
            </a:r>
            <a:r>
              <a:rPr lang="zh-CN" altLang="en-US" sz="1800" smtClean="0"/>
              <a:t>了</a:t>
            </a:r>
            <a:endParaRPr lang="en-US" altLang="zh-CN" sz="1800" smtClean="0"/>
          </a:p>
          <a:p>
            <a:pPr marL="45720" indent="0">
              <a:spcBef>
                <a:spcPts val="0"/>
              </a:spcBef>
              <a:buNone/>
            </a:pPr>
            <a:endParaRPr lang="en-US" altLang="zh-CN" sz="1800" smtClean="0"/>
          </a:p>
          <a:p>
            <a:pPr marL="45720" indent="0">
              <a:spcBef>
                <a:spcPts val="0"/>
              </a:spcBef>
              <a:buNone/>
            </a:pPr>
            <a:r>
              <a:rPr lang="zh-CN" altLang="en-US" sz="1800"/>
              <a:t>可以给某次</a:t>
            </a:r>
            <a:r>
              <a:rPr lang="en-US" altLang="zh-CN" sz="1800"/>
              <a:t>commit</a:t>
            </a:r>
            <a:r>
              <a:rPr lang="zh-CN" altLang="en-US" sz="1800"/>
              <a:t>对象起便于记忆的别名，这也就形成了我们所熟悉的</a:t>
            </a:r>
            <a:r>
              <a:rPr lang="en-US" altLang="zh-CN" sz="1800"/>
              <a:t>tag</a:t>
            </a:r>
            <a:r>
              <a:rPr lang="zh-CN" altLang="en-US" sz="1800"/>
              <a:t>和</a:t>
            </a:r>
            <a:r>
              <a:rPr lang="en-US" altLang="zh-CN" sz="1800"/>
              <a:t>branch</a:t>
            </a:r>
            <a:r>
              <a:rPr lang="zh-CN" altLang="en-US" sz="1800"/>
              <a:t>的概念。下次</a:t>
            </a:r>
            <a:r>
              <a:rPr lang="en-US" altLang="zh-CN" sz="1800"/>
              <a:t>checkout</a:t>
            </a:r>
            <a:r>
              <a:rPr lang="zh-CN" altLang="en-US" sz="1800"/>
              <a:t>提供别名就可以</a:t>
            </a:r>
            <a:r>
              <a:rPr lang="zh-CN" altLang="en-US" sz="1800" smtClean="0"/>
              <a:t>了</a:t>
            </a:r>
            <a:endParaRPr lang="zh-CN" altLang="en-US" sz="1800"/>
          </a:p>
        </p:txBody>
      </p:sp>
    </p:spTree>
    <p:extLst>
      <p:ext uri="{BB962C8B-B14F-4D97-AF65-F5344CB8AC3E}">
        <p14:creationId xmlns:p14="http://schemas.microsoft.com/office/powerpoint/2010/main" val="80200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a:t>
            </a:r>
            <a:r>
              <a:rPr lang="zh-CN" altLang="en-US" smtClean="0"/>
              <a:t>存储模型设计优势</a:t>
            </a:r>
            <a:endParaRPr lang="zh-CN" altLang="en-US"/>
          </a:p>
        </p:txBody>
      </p:sp>
      <p:sp>
        <p:nvSpPr>
          <p:cNvPr id="3" name="内容占位符 2"/>
          <p:cNvSpPr>
            <a:spLocks noGrp="1"/>
          </p:cNvSpPr>
          <p:nvPr>
            <p:ph idx="1"/>
          </p:nvPr>
        </p:nvSpPr>
        <p:spPr/>
        <p:txBody>
          <a:bodyPr/>
          <a:lstStyle/>
          <a:p>
            <a:pPr marL="45720" indent="0">
              <a:buNone/>
            </a:pPr>
            <a:r>
              <a:rPr lang="zh-CN" altLang="en-US"/>
              <a:t>赋予了开发人员最大的灵活性来任意创建分支并在自己的分支上开</a:t>
            </a:r>
            <a:r>
              <a:rPr lang="zh-CN" altLang="en-US" smtClean="0"/>
              <a:t>发</a:t>
            </a:r>
            <a:endParaRPr lang="en-US" altLang="zh-CN" smtClean="0"/>
          </a:p>
          <a:p>
            <a:pPr marL="45720" indent="0">
              <a:buNone/>
            </a:pPr>
            <a:r>
              <a:rPr lang="zh-CN" altLang="en-US" smtClean="0"/>
              <a:t>到</a:t>
            </a:r>
            <a:r>
              <a:rPr lang="zh-CN" altLang="en-US"/>
              <a:t>一定时间需要</a:t>
            </a:r>
            <a:r>
              <a:rPr lang="en-US" altLang="zh-CN"/>
              <a:t>merge</a:t>
            </a:r>
            <a:r>
              <a:rPr lang="zh-CN" altLang="en-US"/>
              <a:t>到主干的时候，除非是对同一个文件内容的修改需要处理冲突</a:t>
            </a:r>
            <a:r>
              <a:rPr lang="en-US" altLang="zh-CN"/>
              <a:t>(</a:t>
            </a:r>
            <a:r>
              <a:rPr lang="zh-CN" altLang="en-US"/>
              <a:t>合并两个</a:t>
            </a:r>
            <a:r>
              <a:rPr lang="en-US" altLang="zh-CN"/>
              <a:t>blob</a:t>
            </a:r>
            <a:r>
              <a:rPr lang="zh-CN" altLang="en-US"/>
              <a:t>对象</a:t>
            </a:r>
            <a:r>
              <a:rPr lang="en-US" altLang="zh-CN"/>
              <a:t>)</a:t>
            </a:r>
            <a:r>
              <a:rPr lang="zh-CN" altLang="en-US"/>
              <a:t>之外，其余部分只是在</a:t>
            </a:r>
            <a:r>
              <a:rPr lang="en-US" altLang="zh-CN"/>
              <a:t>merge</a:t>
            </a:r>
            <a:r>
              <a:rPr lang="zh-CN" altLang="en-US"/>
              <a:t>两棵</a:t>
            </a:r>
            <a:r>
              <a:rPr lang="en-US" altLang="zh-CN"/>
              <a:t>tree</a:t>
            </a:r>
            <a:r>
              <a:rPr lang="zh-CN" altLang="en-US"/>
              <a:t>，把有向无环图</a:t>
            </a:r>
            <a:r>
              <a:rPr lang="en-US" altLang="zh-CN"/>
              <a:t>tree</a:t>
            </a:r>
            <a:r>
              <a:rPr lang="zh-CN" altLang="en-US"/>
              <a:t>中对</a:t>
            </a:r>
            <a:r>
              <a:rPr lang="en-US" altLang="zh-CN"/>
              <a:t>blob</a:t>
            </a:r>
            <a:r>
              <a:rPr lang="zh-CN" altLang="en-US"/>
              <a:t>的指针和少量文件基本信息更新，形成一棵新的</a:t>
            </a:r>
            <a:r>
              <a:rPr lang="en-US" altLang="zh-CN"/>
              <a:t>tree</a:t>
            </a:r>
            <a:r>
              <a:rPr lang="zh-CN" altLang="en-US"/>
              <a:t>，如此而已</a:t>
            </a:r>
            <a:r>
              <a:rPr lang="zh-CN" altLang="en-US" smtClean="0"/>
              <a:t>！</a:t>
            </a:r>
            <a:endParaRPr lang="en-US" altLang="zh-CN" smtClean="0"/>
          </a:p>
          <a:p>
            <a:pPr marL="45720" indent="0">
              <a:buNone/>
            </a:pPr>
            <a:endParaRPr lang="en-US" altLang="zh-CN"/>
          </a:p>
          <a:p>
            <a:pPr marL="45720" indent="0">
              <a:buNone/>
            </a:pPr>
            <a:r>
              <a:rPr lang="zh-CN" altLang="en-US" smtClean="0"/>
              <a:t>实</a:t>
            </a:r>
            <a:r>
              <a:rPr lang="zh-CN" altLang="en-US"/>
              <a:t>际项目开发中，创建分支的不同开发都是在分支上开发少量的新功能，大部分内容与主干并无区别，所以</a:t>
            </a:r>
            <a:r>
              <a:rPr lang="en-US" altLang="zh-CN"/>
              <a:t>merge</a:t>
            </a:r>
            <a:r>
              <a:rPr lang="zh-CN" altLang="en-US"/>
              <a:t>成新的</a:t>
            </a:r>
            <a:r>
              <a:rPr lang="en-US" altLang="zh-CN"/>
              <a:t>tree</a:t>
            </a:r>
            <a:r>
              <a:rPr lang="zh-CN" altLang="en-US"/>
              <a:t>的时候，对毫无改变的</a:t>
            </a:r>
            <a:r>
              <a:rPr lang="en-US" altLang="zh-CN"/>
              <a:t>blob</a:t>
            </a:r>
            <a:r>
              <a:rPr lang="zh-CN" altLang="en-US"/>
              <a:t>对象，</a:t>
            </a:r>
            <a:r>
              <a:rPr lang="en-US" altLang="zh-CN"/>
              <a:t>merge</a:t>
            </a:r>
            <a:r>
              <a:rPr lang="zh-CN" altLang="en-US"/>
              <a:t>前后的</a:t>
            </a:r>
            <a:r>
              <a:rPr lang="en-US" altLang="zh-CN"/>
              <a:t>tree</a:t>
            </a:r>
            <a:r>
              <a:rPr lang="zh-CN" altLang="en-US"/>
              <a:t>都依然指向它们，对于各自分支的修改文件，分别</a:t>
            </a:r>
            <a:r>
              <a:rPr lang="en-US" altLang="zh-CN"/>
              <a:t>merge</a:t>
            </a:r>
            <a:r>
              <a:rPr lang="zh-CN" altLang="en-US"/>
              <a:t>到主干上也只是更新了少量的</a:t>
            </a:r>
            <a:r>
              <a:rPr lang="en-US" altLang="zh-CN"/>
              <a:t>tree</a:t>
            </a:r>
            <a:r>
              <a:rPr lang="zh-CN" altLang="en-US"/>
              <a:t>和</a:t>
            </a:r>
            <a:r>
              <a:rPr lang="en-US" altLang="zh-CN"/>
              <a:t>blob</a:t>
            </a:r>
            <a:r>
              <a:rPr lang="zh-CN" altLang="en-US"/>
              <a:t>而已</a:t>
            </a:r>
          </a:p>
        </p:txBody>
      </p:sp>
    </p:spTree>
    <p:extLst>
      <p:ext uri="{BB962C8B-B14F-4D97-AF65-F5344CB8AC3E}">
        <p14:creationId xmlns:p14="http://schemas.microsoft.com/office/powerpoint/2010/main" val="2391585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svn</a:t>
            </a:r>
            <a:r>
              <a:rPr lang="zh-CN" altLang="en-US" smtClean="0"/>
              <a:t>望尘莫及的事</a:t>
            </a:r>
            <a:r>
              <a:rPr lang="en-US" altLang="zh-CN" smtClean="0"/>
              <a:t>-</a:t>
            </a:r>
            <a:r>
              <a:rPr lang="zh-CN" altLang="en-US" smtClean="0"/>
              <a:t>分支功能</a:t>
            </a:r>
            <a:endParaRPr lang="zh-CN" altLang="en-US"/>
          </a:p>
        </p:txBody>
      </p:sp>
      <p:sp>
        <p:nvSpPr>
          <p:cNvPr id="3" name="内容占位符 2"/>
          <p:cNvSpPr>
            <a:spLocks noGrp="1"/>
          </p:cNvSpPr>
          <p:nvPr>
            <p:ph idx="1"/>
          </p:nvPr>
        </p:nvSpPr>
        <p:spPr/>
        <p:txBody>
          <a:bodyPr/>
          <a:lstStyle/>
          <a:p>
            <a:pPr marL="45720" indent="0">
              <a:buNone/>
            </a:pPr>
            <a:r>
              <a:rPr lang="zh-CN" altLang="en-US" smtClean="0"/>
              <a:t>对比两个分支，知道一个分支中哪些提交尚未合并到另一分支，反之亦然</a:t>
            </a:r>
            <a:endParaRPr lang="en-US" altLang="zh-CN" smtClean="0"/>
          </a:p>
          <a:p>
            <a:pPr marL="45720" indent="0">
              <a:buNone/>
            </a:pPr>
            <a:r>
              <a:rPr lang="zh-CN" altLang="en-US" smtClean="0"/>
              <a:t>查看当前分支比</a:t>
            </a:r>
            <a:r>
              <a:rPr lang="en-US" altLang="zh-CN" smtClean="0"/>
              <a:t>other</a:t>
            </a:r>
            <a:r>
              <a:rPr lang="zh-CN" altLang="en-US" smtClean="0"/>
              <a:t>分支多了哪些提交：</a:t>
            </a:r>
            <a:r>
              <a:rPr lang="en-US" altLang="zh-CN"/>
              <a:t> git log other</a:t>
            </a:r>
            <a:r>
              <a:rPr lang="en-US" altLang="zh-CN" smtClean="0"/>
              <a:t>..</a:t>
            </a:r>
          </a:p>
          <a:p>
            <a:pPr marL="45720" indent="0">
              <a:buNone/>
            </a:pPr>
            <a:r>
              <a:rPr lang="zh-CN" altLang="en-US"/>
              <a:t>查看</a:t>
            </a:r>
            <a:r>
              <a:rPr lang="en-US" altLang="zh-CN"/>
              <a:t>other</a:t>
            </a:r>
            <a:r>
              <a:rPr lang="zh-CN" altLang="en-US"/>
              <a:t>分支比当前分支多了哪些提交</a:t>
            </a:r>
            <a:r>
              <a:rPr lang="zh-CN" altLang="en-US" smtClean="0"/>
              <a:t>：</a:t>
            </a:r>
            <a:r>
              <a:rPr lang="en-US" altLang="zh-CN"/>
              <a:t> git log ..</a:t>
            </a:r>
            <a:r>
              <a:rPr lang="en-US" altLang="zh-CN" smtClean="0"/>
              <a:t>other</a:t>
            </a:r>
          </a:p>
          <a:p>
            <a:pPr marL="45720" indent="0">
              <a:buNone/>
            </a:pPr>
            <a:r>
              <a:rPr lang="zh-CN" altLang="en-US"/>
              <a:t>不认为</a:t>
            </a:r>
            <a:r>
              <a:rPr lang="en-US" altLang="zh-CN"/>
              <a:t>SVN</a:t>
            </a:r>
            <a:r>
              <a:rPr lang="zh-CN" altLang="en-US"/>
              <a:t>的分支是真正的分支，因为分支最基本的提交隔离</a:t>
            </a:r>
            <a:r>
              <a:rPr lang="en-US" altLang="zh-CN"/>
              <a:t>SVN</a:t>
            </a:r>
            <a:r>
              <a:rPr lang="zh-CN" altLang="en-US"/>
              <a:t>就没能实现</a:t>
            </a:r>
            <a:r>
              <a:rPr lang="zh-CN" altLang="en-US" smtClean="0"/>
              <a:t>。在</a:t>
            </a:r>
            <a:r>
              <a:rPr lang="en-US" altLang="zh-CN"/>
              <a:t>SVN</a:t>
            </a:r>
            <a:r>
              <a:rPr lang="zh-CN" altLang="en-US"/>
              <a:t>中一次提交可以同时更改主线（</a:t>
            </a:r>
            <a:r>
              <a:rPr lang="en-US" altLang="zh-CN"/>
              <a:t>/trunk</a:t>
            </a:r>
            <a:r>
              <a:rPr lang="zh-CN" altLang="en-US"/>
              <a:t>）和分支中的内容， 所以判断一个分支中哪些提交未合并到另外的分支，完全不能对</a:t>
            </a:r>
            <a:r>
              <a:rPr lang="en-US" altLang="zh-CN"/>
              <a:t>SVN</a:t>
            </a:r>
            <a:r>
              <a:rPr lang="zh-CN" altLang="en-US"/>
              <a:t>抱有希</a:t>
            </a:r>
            <a:r>
              <a:rPr lang="zh-CN" altLang="en-US" smtClean="0"/>
              <a:t>望</a:t>
            </a:r>
            <a:endParaRPr lang="zh-CN" altLang="en-US"/>
          </a:p>
        </p:txBody>
      </p:sp>
    </p:spTree>
    <p:extLst>
      <p:ext uri="{BB962C8B-B14F-4D97-AF65-F5344CB8AC3E}">
        <p14:creationId xmlns:p14="http://schemas.microsoft.com/office/powerpoint/2010/main" val="33163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a:t>
            </a:r>
            <a:r>
              <a:rPr lang="zh-CN" altLang="en-US" smtClean="0"/>
              <a:t>发布控制</a:t>
            </a:r>
            <a:endParaRPr lang="zh-CN" altLang="en-US"/>
          </a:p>
        </p:txBody>
      </p:sp>
      <p:sp>
        <p:nvSpPr>
          <p:cNvPr id="3" name="内容占位符 2"/>
          <p:cNvSpPr>
            <a:spLocks noGrp="1"/>
          </p:cNvSpPr>
          <p:nvPr>
            <p:ph idx="1"/>
          </p:nvPr>
        </p:nvSpPr>
        <p:spPr/>
        <p:txBody>
          <a:bodyPr/>
          <a:lstStyle/>
          <a:p>
            <a:r>
              <a:rPr lang="zh-CN" altLang="en-US"/>
              <a:t>针对同一个项目，</a:t>
            </a:r>
            <a:r>
              <a:rPr lang="en-US" altLang="zh-CN"/>
              <a:t>Git</a:t>
            </a:r>
            <a:r>
              <a:rPr lang="zh-CN" altLang="en-US"/>
              <a:t>可以设置不同层级的版本库（多版本库）， 或者通过不同的分支（多分支）实现对发布的控</a:t>
            </a:r>
            <a:r>
              <a:rPr lang="zh-CN" altLang="en-US" smtClean="0"/>
              <a:t>制</a:t>
            </a:r>
            <a:endParaRPr lang="zh-CN" altLang="en-US"/>
          </a:p>
          <a:p>
            <a:r>
              <a:rPr lang="zh-CN" altLang="en-US" smtClean="0"/>
              <a:t>设</a:t>
            </a:r>
            <a:r>
              <a:rPr lang="zh-CN" altLang="en-US"/>
              <a:t>置只有发布管理员才有权限推送的版本库或者分支，用于稳定发布版本的维</a:t>
            </a:r>
            <a:r>
              <a:rPr lang="zh-CN" altLang="en-US" smtClean="0"/>
              <a:t>护</a:t>
            </a:r>
            <a:endParaRPr lang="zh-CN" altLang="en-US"/>
          </a:p>
          <a:p>
            <a:r>
              <a:rPr lang="zh-CN" altLang="en-US" smtClean="0"/>
              <a:t>设</a:t>
            </a:r>
            <a:r>
              <a:rPr lang="zh-CN" altLang="en-US"/>
              <a:t>置只有项目经理、模块管理员才有权推送的版本库或者分支，用用于整合测</a:t>
            </a:r>
            <a:r>
              <a:rPr lang="zh-CN" altLang="en-US" smtClean="0"/>
              <a:t>试</a:t>
            </a:r>
            <a:endParaRPr lang="zh-CN" altLang="en-US"/>
          </a:p>
        </p:txBody>
      </p:sp>
    </p:spTree>
    <p:extLst>
      <p:ext uri="{BB962C8B-B14F-4D97-AF65-F5344CB8AC3E}">
        <p14:creationId xmlns:p14="http://schemas.microsoft.com/office/powerpoint/2010/main" val="2374333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隔离开发，提交审核</a:t>
            </a:r>
          </a:p>
        </p:txBody>
      </p:sp>
      <p:sp>
        <p:nvSpPr>
          <p:cNvPr id="3" name="内容占位符 2"/>
          <p:cNvSpPr>
            <a:spLocks noGrp="1"/>
          </p:cNvSpPr>
          <p:nvPr>
            <p:ph idx="1"/>
          </p:nvPr>
        </p:nvSpPr>
        <p:spPr/>
        <p:txBody>
          <a:bodyPr/>
          <a:lstStyle/>
          <a:p>
            <a:r>
              <a:rPr lang="en-US" altLang="zh-CN"/>
              <a:t>Git</a:t>
            </a:r>
            <a:r>
              <a:rPr lang="zh-CN" altLang="en-US"/>
              <a:t>服务器</a:t>
            </a:r>
            <a:r>
              <a:rPr lang="zh-CN" altLang="en-US" smtClean="0"/>
              <a:t>上可</a:t>
            </a:r>
            <a:r>
              <a:rPr lang="zh-CN" altLang="en-US"/>
              <a:t>以实现用户自建分支和自建版本库的功</a:t>
            </a:r>
            <a:r>
              <a:rPr lang="zh-CN" altLang="en-US" smtClean="0"/>
              <a:t>能</a:t>
            </a:r>
            <a:endParaRPr lang="en-US" altLang="zh-CN" smtClean="0"/>
          </a:p>
          <a:p>
            <a:pPr marL="45720" indent="0">
              <a:buNone/>
            </a:pPr>
            <a:r>
              <a:rPr lang="zh-CN" altLang="en-US"/>
              <a:t>成员既能将本地提交推送到服务器以对工作进行备份， 又能够方便团队中的其他成员对自己的提交进行审</a:t>
            </a:r>
            <a:r>
              <a:rPr lang="zh-CN" altLang="en-US" smtClean="0"/>
              <a:t>核</a:t>
            </a:r>
            <a:endParaRPr lang="en-US" altLang="zh-CN" smtClean="0"/>
          </a:p>
          <a:p>
            <a:pPr marL="45720" indent="0">
              <a:buNone/>
            </a:pPr>
            <a:r>
              <a:rPr lang="zh-CN" altLang="en-US"/>
              <a:t>审核新成员提交时，从其个人版本库或个人分支获取（</a:t>
            </a:r>
            <a:r>
              <a:rPr lang="en-US" altLang="zh-CN"/>
              <a:t>fetch</a:t>
            </a:r>
            <a:r>
              <a:rPr lang="zh-CN" altLang="en-US"/>
              <a:t>）提交，从提交说明、代码规范、编译测试 等多方面对提交逐一审核。审核通过执行 </a:t>
            </a:r>
            <a:r>
              <a:rPr lang="en-US" altLang="zh-CN"/>
              <a:t>git merge </a:t>
            </a:r>
            <a:r>
              <a:rPr lang="zh-CN" altLang="en-US"/>
              <a:t>命令合并到开发主线</a:t>
            </a:r>
            <a:r>
              <a:rPr lang="zh-CN" altLang="en-US" smtClean="0"/>
              <a:t>中</a:t>
            </a:r>
            <a:endParaRPr lang="zh-CN" altLang="en-US"/>
          </a:p>
        </p:txBody>
      </p:sp>
    </p:spTree>
    <p:extLst>
      <p:ext uri="{BB962C8B-B14F-4D97-AF65-F5344CB8AC3E}">
        <p14:creationId xmlns:p14="http://schemas.microsoft.com/office/powerpoint/2010/main" val="62994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保证已修复</a:t>
            </a:r>
            <a:r>
              <a:rPr lang="en-US" altLang="zh-CN"/>
              <a:t>Bug</a:t>
            </a:r>
            <a:r>
              <a:rPr lang="zh-CN" altLang="en-US"/>
              <a:t>不再重现</a:t>
            </a:r>
          </a:p>
        </p:txBody>
      </p:sp>
      <p:sp>
        <p:nvSpPr>
          <p:cNvPr id="3" name="内容占位符 2"/>
          <p:cNvSpPr>
            <a:spLocks noGrp="1"/>
          </p:cNvSpPr>
          <p:nvPr>
            <p:ph idx="1"/>
          </p:nvPr>
        </p:nvSpPr>
        <p:spPr/>
        <p:txBody>
          <a:bodyPr/>
          <a:lstStyle/>
          <a:p>
            <a:pPr marL="45720" indent="0">
              <a:buNone/>
            </a:pPr>
            <a:r>
              <a:rPr lang="zh-CN" altLang="en-US"/>
              <a:t>以为创建完毕里程碑标签（</a:t>
            </a:r>
            <a:r>
              <a:rPr lang="en-US" altLang="zh-CN"/>
              <a:t>tag</a:t>
            </a:r>
            <a:r>
              <a:rPr lang="zh-CN" altLang="en-US"/>
              <a:t>）便完成软件版本的发布是有风险的， 往往会由于之前的版本（维护版本）中的一些 </a:t>
            </a:r>
            <a:r>
              <a:rPr lang="en-US" altLang="zh-CN"/>
              <a:t>Hotfix </a:t>
            </a:r>
            <a:r>
              <a:rPr lang="zh-CN" altLang="en-US"/>
              <a:t>提交没有合并到最新版本而造成已修复问题在新版本中重</a:t>
            </a:r>
            <a:r>
              <a:rPr lang="zh-CN" altLang="en-US" smtClean="0"/>
              <a:t>现</a:t>
            </a:r>
            <a:endParaRPr lang="en-US" altLang="zh-CN" smtClean="0"/>
          </a:p>
          <a:p>
            <a:pPr marL="45720" indent="0">
              <a:buNone/>
            </a:pPr>
            <a:r>
              <a:rPr lang="en-US" altLang="zh-CN"/>
              <a:t>Git</a:t>
            </a:r>
            <a:r>
              <a:rPr lang="zh-CN" altLang="en-US"/>
              <a:t>分支和合并追踪可以解决这个问题。例如用 </a:t>
            </a:r>
            <a:r>
              <a:rPr lang="en-US" altLang="zh-CN"/>
              <a:t>maint </a:t>
            </a:r>
            <a:r>
              <a:rPr lang="zh-CN" altLang="en-US"/>
              <a:t>分支跟踪最新的发行版， 当确定里程碑</a:t>
            </a:r>
            <a:r>
              <a:rPr lang="en-US" altLang="zh-CN"/>
              <a:t>tag v1.6.4 </a:t>
            </a:r>
            <a:r>
              <a:rPr lang="zh-CN" altLang="en-US"/>
              <a:t>为最新发行版时，在 </a:t>
            </a:r>
            <a:r>
              <a:rPr lang="en-US" altLang="zh-CN"/>
              <a:t>maint </a:t>
            </a:r>
            <a:r>
              <a:rPr lang="zh-CN" altLang="en-US"/>
              <a:t>分支执行如下命令以切换到最新发行版</a:t>
            </a:r>
            <a:r>
              <a:rPr lang="zh-CN" altLang="en-US" smtClean="0"/>
              <a:t>：</a:t>
            </a:r>
            <a:endParaRPr lang="en-US" altLang="zh-CN" smtClean="0"/>
          </a:p>
          <a:p>
            <a:pPr marL="45720" indent="0">
              <a:buNone/>
            </a:pPr>
            <a:r>
              <a:rPr lang="en-US" altLang="zh-CN"/>
              <a:t>git checkout maint </a:t>
            </a:r>
          </a:p>
          <a:p>
            <a:pPr marL="45720" indent="0">
              <a:buNone/>
            </a:pPr>
            <a:r>
              <a:rPr lang="en-US" altLang="zh-CN"/>
              <a:t>git merge --ff-only </a:t>
            </a:r>
            <a:r>
              <a:rPr lang="en-US" altLang="zh-CN" smtClean="0"/>
              <a:t>v1.6.4</a:t>
            </a:r>
          </a:p>
          <a:p>
            <a:pPr marL="45720" indent="0">
              <a:buNone/>
            </a:pPr>
            <a:r>
              <a:rPr lang="zh-CN" altLang="en-US"/>
              <a:t>如果合并成功，代表发行版 </a:t>
            </a:r>
            <a:r>
              <a:rPr lang="en-US" altLang="zh-CN"/>
              <a:t>v1.6.4 </a:t>
            </a:r>
            <a:r>
              <a:rPr lang="zh-CN" altLang="en-US"/>
              <a:t>包含了所有前一个发行版的提交。 反之说明前一个发行版某个或某些</a:t>
            </a:r>
            <a:r>
              <a:rPr lang="en-US" altLang="zh-CN"/>
              <a:t>Hotfix</a:t>
            </a:r>
            <a:r>
              <a:rPr lang="zh-CN" altLang="en-US"/>
              <a:t>提交尚未合并到最新发行版中</a:t>
            </a:r>
          </a:p>
        </p:txBody>
      </p:sp>
    </p:spTree>
    <p:extLst>
      <p:ext uri="{BB962C8B-B14F-4D97-AF65-F5344CB8AC3E}">
        <p14:creationId xmlns:p14="http://schemas.microsoft.com/office/powerpoint/2010/main" val="1956749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暂</a:t>
            </a:r>
            <a:r>
              <a:rPr lang="zh-CN" altLang="en-US" smtClean="0"/>
              <a:t>存区</a:t>
            </a:r>
            <a:r>
              <a:rPr lang="en-US" altLang="zh-CN" smtClean="0"/>
              <a:t>(Staging Area)</a:t>
            </a:r>
            <a:endParaRPr lang="zh-CN" altLang="en-US"/>
          </a:p>
        </p:txBody>
      </p:sp>
      <p:sp>
        <p:nvSpPr>
          <p:cNvPr id="3" name="内容占位符 2"/>
          <p:cNvSpPr>
            <a:spLocks noGrp="1"/>
          </p:cNvSpPr>
          <p:nvPr>
            <p:ph idx="1"/>
          </p:nvPr>
        </p:nvSpPr>
        <p:spPr/>
        <p:txBody>
          <a:bodyPr/>
          <a:lstStyle/>
          <a:p>
            <a:pPr marL="45720" indent="0">
              <a:buNone/>
            </a:pPr>
            <a:r>
              <a:rPr lang="zh-CN" altLang="en-US" smtClean="0"/>
              <a:t>工作目录可能很乱，包含了想要</a:t>
            </a:r>
            <a:r>
              <a:rPr lang="en-US" altLang="zh-CN" smtClean="0"/>
              <a:t>commit</a:t>
            </a:r>
            <a:r>
              <a:rPr lang="zh-CN" altLang="en-US" smtClean="0"/>
              <a:t>的内容和不相关的实验性修改</a:t>
            </a:r>
            <a:endParaRPr lang="en-US" altLang="zh-CN" smtClean="0"/>
          </a:p>
          <a:p>
            <a:pPr marL="45720" indent="0">
              <a:buNone/>
            </a:pPr>
            <a:r>
              <a:rPr lang="zh-CN" altLang="en-US" smtClean="0"/>
              <a:t>暂存区实现只</a:t>
            </a:r>
            <a:r>
              <a:rPr lang="en-US" altLang="zh-CN" smtClean="0"/>
              <a:t>commit</a:t>
            </a:r>
            <a:r>
              <a:rPr lang="zh-CN" altLang="en-US" smtClean="0"/>
              <a:t>想要的内容，甚至是想要的文件中的部分内容</a:t>
            </a:r>
            <a:endParaRPr lang="en-US" altLang="zh-CN" smtClean="0"/>
          </a:p>
          <a:p>
            <a:pPr marL="45720" indent="0">
              <a:buNone/>
            </a:pPr>
            <a:endParaRPr lang="zh-CN" altLang="en-US"/>
          </a:p>
        </p:txBody>
      </p:sp>
    </p:spTree>
    <p:extLst>
      <p:ext uri="{BB962C8B-B14F-4D97-AF65-F5344CB8AC3E}">
        <p14:creationId xmlns:p14="http://schemas.microsoft.com/office/powerpoint/2010/main" val="380842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锁机制</a:t>
            </a:r>
            <a:endParaRPr lang="zh-CN" altLang="en-US"/>
          </a:p>
        </p:txBody>
      </p:sp>
      <p:sp>
        <p:nvSpPr>
          <p:cNvPr id="3" name="内容占位符 2"/>
          <p:cNvSpPr>
            <a:spLocks noGrp="1"/>
          </p:cNvSpPr>
          <p:nvPr>
            <p:ph idx="1"/>
          </p:nvPr>
        </p:nvSpPr>
        <p:spPr/>
        <p:txBody>
          <a:bodyPr/>
          <a:lstStyle/>
          <a:p>
            <a:r>
              <a:rPr lang="zh-CN" altLang="en-US" smtClean="0"/>
              <a:t>前面的两人同时修改文件，造成冲突，以合并技术解决</a:t>
            </a:r>
            <a:endParaRPr lang="en-US" altLang="zh-CN" smtClean="0"/>
          </a:p>
          <a:p>
            <a:r>
              <a:rPr lang="zh-CN" altLang="en-US" smtClean="0"/>
              <a:t>不同版本控制工具实现方式各异，不同之处就在于对文件锁定的处理方式</a:t>
            </a:r>
            <a:endParaRPr lang="en-US" altLang="zh-CN" smtClean="0"/>
          </a:p>
          <a:p>
            <a:endParaRPr lang="en-US" altLang="zh-CN" smtClean="0"/>
          </a:p>
          <a:p>
            <a:r>
              <a:rPr lang="zh-CN" altLang="en-US" smtClean="0"/>
              <a:t>锁分  悲观锁 乐观锁 两种</a:t>
            </a:r>
            <a:endParaRPr lang="en-US" altLang="zh-CN"/>
          </a:p>
        </p:txBody>
      </p:sp>
    </p:spTree>
    <p:extLst>
      <p:ext uri="{BB962C8B-B14F-4D97-AF65-F5344CB8AC3E}">
        <p14:creationId xmlns:p14="http://schemas.microsoft.com/office/powerpoint/2010/main" val="38712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四种合并</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smtClean="0"/>
              <a:t>Straight merge,</a:t>
            </a:r>
            <a:r>
              <a:rPr lang="zh-CN" altLang="en-US" smtClean="0"/>
              <a:t>预设方式</a:t>
            </a:r>
            <a:endParaRPr lang="en-US" altLang="zh-CN" smtClean="0"/>
          </a:p>
          <a:p>
            <a:pPr marL="45720" indent="0">
              <a:buNone/>
            </a:pPr>
            <a:r>
              <a:rPr lang="zh-CN" altLang="en-US" smtClean="0"/>
              <a:t>保留被合并的</a:t>
            </a:r>
            <a:r>
              <a:rPr lang="en-US" altLang="zh-CN" smtClean="0"/>
              <a:t>branch commit</a:t>
            </a:r>
            <a:r>
              <a:rPr lang="zh-CN" altLang="en-US" smtClean="0"/>
              <a:t>记录，并生成</a:t>
            </a:r>
            <a:r>
              <a:rPr lang="en-US" altLang="zh-CN" smtClean="0"/>
              <a:t>merge commit,</a:t>
            </a:r>
            <a:r>
              <a:rPr lang="zh-CN" altLang="en-US" smtClean="0"/>
              <a:t>有两个</a:t>
            </a:r>
            <a:r>
              <a:rPr lang="en-US" altLang="zh-CN" smtClean="0"/>
              <a:t>parent</a:t>
            </a:r>
          </a:p>
          <a:p>
            <a:pPr marL="45720" indent="0">
              <a:buNone/>
            </a:pPr>
            <a:r>
              <a:rPr lang="zh-CN" altLang="en-US"/>
              <a:t>如</a:t>
            </a:r>
            <a:r>
              <a:rPr lang="zh-CN" altLang="en-US" smtClean="0"/>
              <a:t>果是</a:t>
            </a:r>
            <a:r>
              <a:rPr lang="en-US" altLang="zh-CN" smtClean="0"/>
              <a:t>fast-forward,</a:t>
            </a:r>
            <a:r>
              <a:rPr lang="zh-CN" altLang="en-US" smtClean="0"/>
              <a:t>就不会有</a:t>
            </a:r>
            <a:r>
              <a:rPr lang="en-US" altLang="zh-CN" smtClean="0"/>
              <a:t>merge commit,</a:t>
            </a:r>
            <a:r>
              <a:rPr lang="zh-CN" altLang="en-US" smtClean="0"/>
              <a:t>除非加上</a:t>
            </a:r>
            <a:r>
              <a:rPr lang="en-US" altLang="zh-CN" smtClean="0"/>
              <a:t>—no-ff</a:t>
            </a:r>
          </a:p>
          <a:p>
            <a:r>
              <a:rPr lang="en-US" altLang="zh-CN" smtClean="0"/>
              <a:t>Squashed commit</a:t>
            </a:r>
          </a:p>
          <a:p>
            <a:pPr marL="45720" indent="0">
              <a:buNone/>
            </a:pPr>
            <a:r>
              <a:rPr lang="en-US" altLang="zh-CN" smtClean="0"/>
              <a:t>git merge new_feature --squash</a:t>
            </a:r>
          </a:p>
          <a:p>
            <a:pPr marL="45720" indent="0">
              <a:buNone/>
            </a:pPr>
            <a:r>
              <a:rPr lang="zh-CN" altLang="en-US"/>
              <a:t>压</a:t>
            </a:r>
            <a:r>
              <a:rPr lang="zh-CN" altLang="en-US" smtClean="0"/>
              <a:t>缩成一个</a:t>
            </a:r>
            <a:r>
              <a:rPr lang="en-US" altLang="zh-CN" smtClean="0"/>
              <a:t>merge-commit,</a:t>
            </a:r>
            <a:r>
              <a:rPr lang="zh-CN" altLang="en-US" smtClean="0"/>
              <a:t>没有被合并的分支里的</a:t>
            </a:r>
            <a:r>
              <a:rPr lang="en-US" altLang="zh-CN" smtClean="0"/>
              <a:t>log</a:t>
            </a:r>
            <a:r>
              <a:rPr lang="zh-CN" altLang="en-US" smtClean="0"/>
              <a:t>。</a:t>
            </a:r>
            <a:r>
              <a:rPr lang="en-US" altLang="zh-CN" smtClean="0"/>
              <a:t>svn</a:t>
            </a:r>
            <a:r>
              <a:rPr lang="zh-CN" altLang="en-US" smtClean="0"/>
              <a:t>的</a:t>
            </a:r>
            <a:r>
              <a:rPr lang="en-US" altLang="zh-CN" smtClean="0"/>
              <a:t>merge</a:t>
            </a:r>
            <a:r>
              <a:rPr lang="zh-CN" altLang="en-US" smtClean="0"/>
              <a:t>即是如此</a:t>
            </a:r>
            <a:endParaRPr lang="en-US" altLang="zh-CN" smtClean="0"/>
          </a:p>
          <a:p>
            <a:r>
              <a:rPr lang="en-US" altLang="zh-CN" smtClean="0"/>
              <a:t>Cherry Pick</a:t>
            </a:r>
          </a:p>
          <a:p>
            <a:pPr marL="45720" indent="0">
              <a:buNone/>
            </a:pPr>
            <a:r>
              <a:rPr lang="en-US" altLang="zh-CN" smtClean="0"/>
              <a:t>git cherry-pick commitId</a:t>
            </a:r>
          </a:p>
          <a:p>
            <a:pPr marL="45720" indent="0">
              <a:buNone/>
            </a:pPr>
            <a:r>
              <a:rPr lang="zh-CN" altLang="en-US" smtClean="0"/>
              <a:t>只合并指定的</a:t>
            </a:r>
            <a:r>
              <a:rPr lang="en-US" altLang="zh-CN" smtClean="0"/>
              <a:t>commitId</a:t>
            </a:r>
          </a:p>
          <a:p>
            <a:pPr marL="45720" indent="0">
              <a:buNone/>
            </a:pPr>
            <a:r>
              <a:rPr lang="en-US" altLang="zh-CN" smtClean="0"/>
              <a:t>-x</a:t>
            </a:r>
            <a:r>
              <a:rPr lang="zh-CN" altLang="en-US" smtClean="0"/>
              <a:t>参数在</a:t>
            </a:r>
            <a:r>
              <a:rPr lang="en-US" altLang="zh-CN" smtClean="0"/>
              <a:t>log</a:t>
            </a:r>
            <a:r>
              <a:rPr lang="zh-CN" altLang="en-US" smtClean="0"/>
              <a:t>里记录原来是哪个</a:t>
            </a:r>
            <a:r>
              <a:rPr lang="en-US" altLang="zh-CN" smtClean="0"/>
              <a:t>sha1,</a:t>
            </a:r>
            <a:r>
              <a:rPr lang="zh-CN" altLang="en-US"/>
              <a:t>适</a:t>
            </a:r>
            <a:r>
              <a:rPr lang="zh-CN" altLang="en-US" smtClean="0"/>
              <a:t>合在</a:t>
            </a:r>
            <a:r>
              <a:rPr lang="en-US" altLang="zh-CN" smtClean="0"/>
              <a:t>backpoint</a:t>
            </a:r>
            <a:r>
              <a:rPr lang="zh-CN" altLang="en-US" smtClean="0"/>
              <a:t>场景</a:t>
            </a:r>
            <a:endParaRPr lang="en-US" altLang="zh-CN" smtClean="0"/>
          </a:p>
        </p:txBody>
      </p:sp>
    </p:spTree>
    <p:extLst>
      <p:ext uri="{BB962C8B-B14F-4D97-AF65-F5344CB8AC3E}">
        <p14:creationId xmlns:p14="http://schemas.microsoft.com/office/powerpoint/2010/main" val="3063892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FQ</a:t>
            </a:r>
            <a:endParaRPr lang="zh-CN" altLang="en-US"/>
          </a:p>
        </p:txBody>
      </p:sp>
      <p:sp>
        <p:nvSpPr>
          <p:cNvPr id="3" name="内容占位符 2"/>
          <p:cNvSpPr>
            <a:spLocks noGrp="1"/>
          </p:cNvSpPr>
          <p:nvPr>
            <p:ph idx="1"/>
          </p:nvPr>
        </p:nvSpPr>
        <p:spPr/>
        <p:txBody>
          <a:bodyPr/>
          <a:lstStyle/>
          <a:p>
            <a:pPr marL="45720" indent="0">
              <a:buNone/>
            </a:pPr>
            <a:r>
              <a:rPr lang="en-US" altLang="zh-CN" smtClean="0"/>
              <a:t>[</a:t>
            </a:r>
            <a:r>
              <a:rPr lang="en-US" altLang="zh-CN"/>
              <a:t>http]</a:t>
            </a:r>
          </a:p>
          <a:p>
            <a:pPr marL="45720" indent="0">
              <a:buNone/>
            </a:pPr>
            <a:r>
              <a:rPr lang="en-US" altLang="zh-CN"/>
              <a:t>	proxy = http://127.0.0.1:8087</a:t>
            </a:r>
          </a:p>
          <a:p>
            <a:pPr marL="45720" indent="0">
              <a:buNone/>
            </a:pPr>
            <a:r>
              <a:rPr lang="en-US" altLang="zh-CN"/>
              <a:t>	sslVerify = false</a:t>
            </a:r>
            <a:endParaRPr lang="zh-CN" altLang="en-US"/>
          </a:p>
        </p:txBody>
      </p:sp>
    </p:spTree>
    <p:extLst>
      <p:ext uri="{BB962C8B-B14F-4D97-AF65-F5344CB8AC3E}">
        <p14:creationId xmlns:p14="http://schemas.microsoft.com/office/powerpoint/2010/main" val="2539587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cherry-pick</a:t>
            </a:r>
            <a:endParaRPr lang="zh-CN" altLang="en-US"/>
          </a:p>
        </p:txBody>
      </p:sp>
      <p:sp>
        <p:nvSpPr>
          <p:cNvPr id="3" name="内容占位符 2"/>
          <p:cNvSpPr>
            <a:spLocks noGrp="1"/>
          </p:cNvSpPr>
          <p:nvPr>
            <p:ph idx="1"/>
          </p:nvPr>
        </p:nvSpPr>
        <p:spPr/>
        <p:txBody>
          <a:bodyPr/>
          <a:lstStyle/>
          <a:p>
            <a:pPr marL="45720" indent="0">
              <a:buNone/>
            </a:pPr>
            <a:r>
              <a:rPr lang="en-US" altLang="zh-CN" smtClean="0"/>
              <a:t>git</a:t>
            </a:r>
            <a:r>
              <a:rPr lang="zh-CN" altLang="en-US" smtClean="0"/>
              <a:t>的</a:t>
            </a:r>
            <a:r>
              <a:rPr lang="en-US" altLang="zh-CN" smtClean="0"/>
              <a:t>commit</a:t>
            </a:r>
            <a:r>
              <a:rPr lang="zh-CN" altLang="en-US" smtClean="0"/>
              <a:t>可</a:t>
            </a:r>
            <a:r>
              <a:rPr lang="zh-CN" altLang="en-US"/>
              <a:t>以被施加到其它分支</a:t>
            </a:r>
            <a:r>
              <a:rPr lang="zh-CN" altLang="en-US" smtClean="0"/>
              <a:t>上</a:t>
            </a:r>
            <a:endParaRPr lang="en-US" altLang="zh-CN" smtClean="0"/>
          </a:p>
          <a:p>
            <a:pPr marL="45720" indent="0">
              <a:buNone/>
            </a:pPr>
            <a:r>
              <a:rPr lang="zh-CN" altLang="en-US"/>
              <a:t>有两个分支</a:t>
            </a:r>
            <a:r>
              <a:rPr lang="en-US" altLang="zh-CN"/>
              <a:t>(branch)</a:t>
            </a:r>
            <a:r>
              <a:rPr lang="zh-CN" altLang="en-US"/>
              <a:t>，这两个分支暂时无法合并</a:t>
            </a:r>
            <a:r>
              <a:rPr lang="en-US" altLang="zh-CN"/>
              <a:t>(merge</a:t>
            </a:r>
            <a:r>
              <a:rPr lang="en-US" altLang="zh-CN" smtClean="0"/>
              <a:t>)</a:t>
            </a:r>
            <a:r>
              <a:rPr lang="zh-CN" altLang="en-US" smtClean="0"/>
              <a:t>，而第</a:t>
            </a:r>
            <a:r>
              <a:rPr lang="zh-CN" altLang="en-US"/>
              <a:t>二个分支需要第一个分支里的一个提交所做的改</a:t>
            </a:r>
            <a:r>
              <a:rPr lang="zh-CN" altLang="en-US" smtClean="0"/>
              <a:t>动</a:t>
            </a:r>
            <a:endParaRPr lang="en-US" altLang="zh-CN" smtClean="0"/>
          </a:p>
          <a:p>
            <a:pPr marL="45720" indent="0">
              <a:buNone/>
            </a:pPr>
            <a:r>
              <a:rPr lang="zh-CN" altLang="en-US" smtClean="0"/>
              <a:t>这</a:t>
            </a:r>
            <a:r>
              <a:rPr lang="zh-CN" altLang="en-US"/>
              <a:t>时</a:t>
            </a:r>
            <a:r>
              <a:rPr lang="zh-CN" altLang="en-US" smtClean="0"/>
              <a:t>候可</a:t>
            </a:r>
            <a:r>
              <a:rPr lang="zh-CN" altLang="en-US"/>
              <a:t>以</a:t>
            </a:r>
            <a:r>
              <a:rPr lang="zh-CN" altLang="en-US" smtClean="0"/>
              <a:t>用</a:t>
            </a:r>
            <a:r>
              <a:rPr lang="en-US" altLang="zh-CN" smtClean="0"/>
              <a:t>Cherry </a:t>
            </a:r>
            <a:r>
              <a:rPr lang="en-US" altLang="zh-CN"/>
              <a:t>Pick(</a:t>
            </a:r>
            <a:r>
              <a:rPr lang="zh-CN" altLang="en-US"/>
              <a:t>采草莓</a:t>
            </a:r>
            <a:r>
              <a:rPr lang="en-US" altLang="zh-CN"/>
              <a:t>)</a:t>
            </a:r>
            <a:r>
              <a:rPr lang="zh-CN" altLang="en-US"/>
              <a:t>，从第一个分支的一堆提交中采出一个来施加到第二个分</a:t>
            </a:r>
            <a:r>
              <a:rPr lang="zh-CN" altLang="en-US" smtClean="0"/>
              <a:t>支</a:t>
            </a:r>
            <a:endParaRPr lang="zh-CN" altLang="en-US"/>
          </a:p>
        </p:txBody>
      </p:sp>
    </p:spTree>
    <p:extLst>
      <p:ext uri="{BB962C8B-B14F-4D97-AF65-F5344CB8AC3E}">
        <p14:creationId xmlns:p14="http://schemas.microsoft.com/office/powerpoint/2010/main" val="3444106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three-way merge</a:t>
            </a:r>
            <a:endParaRPr lang="zh-CN" altLang="en-US"/>
          </a:p>
        </p:txBody>
      </p:sp>
      <p:sp>
        <p:nvSpPr>
          <p:cNvPr id="3" name="内容占位符 2"/>
          <p:cNvSpPr>
            <a:spLocks noGrp="1"/>
          </p:cNvSpPr>
          <p:nvPr>
            <p:ph idx="1"/>
          </p:nvPr>
        </p:nvSpPr>
        <p:spPr>
          <a:xfrm>
            <a:off x="1341120" y="1901953"/>
            <a:ext cx="9509760" cy="1844660"/>
          </a:xfrm>
        </p:spPr>
        <p:txBody>
          <a:bodyPr/>
          <a:lstStyle/>
          <a:p>
            <a:pPr marL="45720" indent="0">
              <a:buNone/>
            </a:pPr>
            <a:r>
              <a:rPr lang="zh-CN" altLang="en-US"/>
              <a:t>合并要解决的主要矛盾是自动处理冲突 </a:t>
            </a:r>
            <a:r>
              <a:rPr lang="en-US" altLang="zh-CN"/>
              <a:t>(</a:t>
            </a:r>
            <a:r>
              <a:rPr lang="en-US" altLang="zh-CN" smtClean="0"/>
              <a:t>conflicts)</a:t>
            </a:r>
          </a:p>
          <a:p>
            <a:pPr marL="45720" indent="0">
              <a:buNone/>
            </a:pPr>
            <a:r>
              <a:rPr lang="zh-CN" altLang="en-US"/>
              <a:t>传统的二向合并 </a:t>
            </a:r>
            <a:r>
              <a:rPr lang="en-US" altLang="zh-CN"/>
              <a:t>(two-way merge) </a:t>
            </a:r>
            <a:r>
              <a:rPr lang="zh-CN" altLang="en-US"/>
              <a:t>面临的困</a:t>
            </a:r>
            <a:r>
              <a:rPr lang="zh-CN" altLang="en-US" smtClean="0"/>
              <a:t>境</a:t>
            </a:r>
            <a:endParaRPr lang="en-US" altLang="zh-CN" smtClean="0"/>
          </a:p>
          <a:p>
            <a:pPr marL="45720" indent="0">
              <a:buNone/>
            </a:pPr>
            <a:r>
              <a:rPr lang="zh-CN" altLang="en-US" smtClean="0"/>
              <a:t>把下面两</a:t>
            </a:r>
            <a:r>
              <a:rPr lang="zh-CN" altLang="en-US"/>
              <a:t>个分别来自两个分支</a:t>
            </a:r>
            <a:r>
              <a:rPr lang="zh-CN" altLang="en-US" smtClean="0"/>
              <a:t>的同一文</a:t>
            </a:r>
            <a:r>
              <a:rPr lang="zh-CN" altLang="en-US"/>
              <a:t>件合并起来，合并程序会报 </a:t>
            </a:r>
            <a:r>
              <a:rPr lang="en-US" altLang="zh-CN"/>
              <a:t>2 </a:t>
            </a:r>
            <a:r>
              <a:rPr lang="zh-CN" altLang="en-US"/>
              <a:t>个冲突</a:t>
            </a:r>
            <a:r>
              <a:rPr lang="zh-CN" altLang="en-US" smtClean="0"/>
              <a:t>。合并程</a:t>
            </a:r>
            <a:r>
              <a:rPr lang="zh-CN" altLang="en-US"/>
              <a:t>序无法自动处</a:t>
            </a:r>
            <a:r>
              <a:rPr lang="zh-CN" altLang="en-US" smtClean="0"/>
              <a:t>理冲突</a:t>
            </a:r>
            <a:endParaRPr lang="en-US" altLang="zh-CN" smtClean="0"/>
          </a:p>
          <a:p>
            <a:pPr marL="45720" indent="0">
              <a:buNone/>
            </a:pPr>
            <a:endParaRPr lang="en-US" altLang="zh-CN" smtClean="0"/>
          </a:p>
          <a:p>
            <a:pPr marL="45720" indent="0">
              <a:buNone/>
            </a:pPr>
            <a:endParaRPr lang="zh-CN" altLang="en-US"/>
          </a:p>
        </p:txBody>
      </p:sp>
      <p:sp>
        <p:nvSpPr>
          <p:cNvPr id="6" name="文本框 5"/>
          <p:cNvSpPr txBox="1"/>
          <p:nvPr/>
        </p:nvSpPr>
        <p:spPr>
          <a:xfrm>
            <a:off x="1440382" y="4240227"/>
            <a:ext cx="1966365" cy="1477328"/>
          </a:xfrm>
          <a:prstGeom prst="rect">
            <a:avLst/>
          </a:prstGeom>
          <a:noFill/>
        </p:spPr>
        <p:txBody>
          <a:bodyPr wrap="square" rtlCol="0">
            <a:spAutoFit/>
          </a:bodyPr>
          <a:lstStyle/>
          <a:p>
            <a:r>
              <a:rPr lang="en-US" altLang="zh-CN" smtClean="0"/>
              <a:t>Feature 1</a:t>
            </a:r>
          </a:p>
          <a:p>
            <a:r>
              <a:rPr lang="en-US" altLang="zh-CN" smtClean="0"/>
              <a:t>Feature 2 BugFix</a:t>
            </a:r>
          </a:p>
          <a:p>
            <a:r>
              <a:rPr lang="en-US" altLang="zh-CN" smtClean="0"/>
              <a:t>Feature 3</a:t>
            </a:r>
          </a:p>
          <a:p>
            <a:r>
              <a:rPr lang="en-US" altLang="zh-CN" smtClean="0"/>
              <a:t>Feature</a:t>
            </a:r>
            <a:r>
              <a:rPr lang="zh-CN" altLang="en-US" smtClean="0"/>
              <a:t> </a:t>
            </a:r>
            <a:r>
              <a:rPr lang="en-US" altLang="zh-CN" smtClean="0"/>
              <a:t>4</a:t>
            </a:r>
          </a:p>
          <a:p>
            <a:r>
              <a:rPr lang="en-US" altLang="zh-CN" smtClean="0"/>
              <a:t>Feature</a:t>
            </a:r>
            <a:r>
              <a:rPr lang="zh-CN" altLang="en-US" smtClean="0"/>
              <a:t> </a:t>
            </a:r>
            <a:r>
              <a:rPr lang="en-US" altLang="zh-CN" smtClean="0"/>
              <a:t>5</a:t>
            </a:r>
            <a:endParaRPr lang="zh-CN" altLang="en-US"/>
          </a:p>
        </p:txBody>
      </p:sp>
      <p:sp>
        <p:nvSpPr>
          <p:cNvPr id="7" name="文本框 6"/>
          <p:cNvSpPr txBox="1"/>
          <p:nvPr/>
        </p:nvSpPr>
        <p:spPr>
          <a:xfrm>
            <a:off x="3406747" y="4717281"/>
            <a:ext cx="550258" cy="523220"/>
          </a:xfrm>
          <a:prstGeom prst="rect">
            <a:avLst/>
          </a:prstGeom>
          <a:noFill/>
        </p:spPr>
        <p:txBody>
          <a:bodyPr wrap="square" rtlCol="0">
            <a:spAutoFit/>
          </a:bodyPr>
          <a:lstStyle/>
          <a:p>
            <a:r>
              <a:rPr lang="en-US" altLang="zh-CN" sz="2800" smtClean="0"/>
              <a:t>+</a:t>
            </a:r>
            <a:endParaRPr lang="zh-CN" altLang="en-US"/>
          </a:p>
        </p:txBody>
      </p:sp>
      <p:sp>
        <p:nvSpPr>
          <p:cNvPr id="8" name="文本框 7"/>
          <p:cNvSpPr txBox="1"/>
          <p:nvPr/>
        </p:nvSpPr>
        <p:spPr>
          <a:xfrm>
            <a:off x="3801909" y="4240227"/>
            <a:ext cx="2121461" cy="1754326"/>
          </a:xfrm>
          <a:prstGeom prst="rect">
            <a:avLst/>
          </a:prstGeom>
          <a:noFill/>
        </p:spPr>
        <p:txBody>
          <a:bodyPr wrap="square" rtlCol="0">
            <a:spAutoFit/>
          </a:bodyPr>
          <a:lstStyle/>
          <a:p>
            <a:r>
              <a:rPr lang="en-US" altLang="zh-CN" smtClean="0"/>
              <a:t>Feature 1</a:t>
            </a:r>
          </a:p>
          <a:p>
            <a:r>
              <a:rPr lang="en-US" altLang="zh-CN" smtClean="0"/>
              <a:t>Feature 2</a:t>
            </a:r>
          </a:p>
          <a:p>
            <a:r>
              <a:rPr lang="en-US" altLang="zh-CN" smtClean="0"/>
              <a:t>Feature 3 Changed</a:t>
            </a:r>
          </a:p>
          <a:p>
            <a:r>
              <a:rPr lang="en-US" altLang="zh-CN" smtClean="0"/>
              <a:t>Feature</a:t>
            </a:r>
            <a:r>
              <a:rPr lang="zh-CN" altLang="en-US" smtClean="0"/>
              <a:t> </a:t>
            </a:r>
            <a:r>
              <a:rPr lang="en-US" altLang="zh-CN" smtClean="0"/>
              <a:t>4</a:t>
            </a:r>
          </a:p>
          <a:p>
            <a:r>
              <a:rPr lang="en-US" altLang="zh-CN" smtClean="0"/>
              <a:t>Feature</a:t>
            </a:r>
            <a:r>
              <a:rPr lang="zh-CN" altLang="en-US" smtClean="0"/>
              <a:t> </a:t>
            </a:r>
            <a:r>
              <a:rPr lang="en-US" altLang="zh-CN" smtClean="0"/>
              <a:t>6</a:t>
            </a:r>
          </a:p>
          <a:p>
            <a:r>
              <a:rPr lang="en-US" altLang="zh-CN" smtClean="0"/>
              <a:t>Feature 7</a:t>
            </a:r>
            <a:endParaRPr lang="zh-CN" altLang="en-US"/>
          </a:p>
        </p:txBody>
      </p:sp>
      <p:sp>
        <p:nvSpPr>
          <p:cNvPr id="9" name="文本框 8"/>
          <p:cNvSpPr txBox="1"/>
          <p:nvPr/>
        </p:nvSpPr>
        <p:spPr>
          <a:xfrm>
            <a:off x="6120276" y="4717281"/>
            <a:ext cx="550258" cy="523220"/>
          </a:xfrm>
          <a:prstGeom prst="rect">
            <a:avLst/>
          </a:prstGeom>
          <a:noFill/>
        </p:spPr>
        <p:txBody>
          <a:bodyPr wrap="square" rtlCol="0">
            <a:spAutoFit/>
          </a:bodyPr>
          <a:lstStyle/>
          <a:p>
            <a:r>
              <a:rPr lang="en-US" altLang="zh-CN" sz="2800" smtClean="0"/>
              <a:t>=?</a:t>
            </a:r>
            <a:endParaRPr lang="zh-CN" altLang="en-US"/>
          </a:p>
        </p:txBody>
      </p:sp>
      <p:pic>
        <p:nvPicPr>
          <p:cNvPr id="10" name="图片 9"/>
          <p:cNvPicPr>
            <a:picLocks noChangeAspect="1"/>
          </p:cNvPicPr>
          <p:nvPr/>
        </p:nvPicPr>
        <p:blipFill>
          <a:blip r:embed="rId2"/>
          <a:stretch>
            <a:fillRect/>
          </a:stretch>
        </p:blipFill>
        <p:spPr>
          <a:xfrm>
            <a:off x="6867440" y="4164980"/>
            <a:ext cx="2809875" cy="1552575"/>
          </a:xfrm>
          <a:prstGeom prst="rect">
            <a:avLst/>
          </a:prstGeom>
        </p:spPr>
      </p:pic>
      <p:pic>
        <p:nvPicPr>
          <p:cNvPr id="12" name="图片 11"/>
          <p:cNvPicPr>
            <a:picLocks noChangeAspect="1"/>
          </p:cNvPicPr>
          <p:nvPr/>
        </p:nvPicPr>
        <p:blipFill>
          <a:blip r:embed="rId3"/>
          <a:stretch>
            <a:fillRect/>
          </a:stretch>
        </p:blipFill>
        <p:spPr>
          <a:xfrm>
            <a:off x="1143463" y="1717828"/>
            <a:ext cx="9953625" cy="4276725"/>
          </a:xfrm>
          <a:prstGeom prst="rect">
            <a:avLst/>
          </a:prstGeom>
        </p:spPr>
      </p:pic>
    </p:spTree>
    <p:extLst>
      <p:ext uri="{BB962C8B-B14F-4D97-AF65-F5344CB8AC3E}">
        <p14:creationId xmlns:p14="http://schemas.microsoft.com/office/powerpoint/2010/main" val="2103934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three-way merge</a:t>
            </a:r>
            <a:endParaRPr lang="zh-CN" altLang="en-US"/>
          </a:p>
        </p:txBody>
      </p:sp>
      <p:sp>
        <p:nvSpPr>
          <p:cNvPr id="3" name="内容占位符 2"/>
          <p:cNvSpPr>
            <a:spLocks noGrp="1"/>
          </p:cNvSpPr>
          <p:nvPr>
            <p:ph idx="1"/>
          </p:nvPr>
        </p:nvSpPr>
        <p:spPr>
          <a:xfrm>
            <a:off x="1341120" y="1901953"/>
            <a:ext cx="9509760" cy="1844660"/>
          </a:xfrm>
        </p:spPr>
        <p:txBody>
          <a:bodyPr>
            <a:normAutofit fontScale="85000" lnSpcReduction="10000"/>
          </a:bodyPr>
          <a:lstStyle/>
          <a:p>
            <a:pPr marL="45720" indent="0">
              <a:buNone/>
            </a:pPr>
            <a:r>
              <a:rPr lang="zh-CN" altLang="en-US" smtClean="0"/>
              <a:t>合</a:t>
            </a:r>
            <a:r>
              <a:rPr lang="zh-CN" altLang="en-US"/>
              <a:t>并两个文件的同时参照第三个文件来判定文件内容变化的情况。合并的结果将采用变化过的新的内</a:t>
            </a:r>
            <a:r>
              <a:rPr lang="zh-CN" altLang="en-US" smtClean="0"/>
              <a:t>容</a:t>
            </a:r>
            <a:endParaRPr lang="en-US" altLang="zh-CN" smtClean="0"/>
          </a:p>
          <a:p>
            <a:pPr marL="45720" indent="0">
              <a:buNone/>
            </a:pPr>
            <a:r>
              <a:rPr lang="en-US" altLang="zh-CN"/>
              <a:t>Feature 5 </a:t>
            </a:r>
            <a:r>
              <a:rPr lang="zh-CN" altLang="en-US"/>
              <a:t>和 </a:t>
            </a:r>
            <a:r>
              <a:rPr lang="en-US" altLang="zh-CN"/>
              <a:t>Feature 6 </a:t>
            </a:r>
            <a:r>
              <a:rPr lang="zh-CN" altLang="en-US"/>
              <a:t>是有冲突的两行内容。合并工具不知道应该采用哪一</a:t>
            </a:r>
            <a:r>
              <a:rPr lang="zh-CN" altLang="en-US" smtClean="0"/>
              <a:t>行</a:t>
            </a:r>
            <a:endParaRPr lang="en-US" altLang="zh-CN" smtClean="0"/>
          </a:p>
          <a:p>
            <a:pPr marL="45720" indent="0">
              <a:buNone/>
            </a:pPr>
            <a:r>
              <a:rPr lang="zh-CN" altLang="en-US"/>
              <a:t>如果有了一个参照文件，合并工具就可以知道 </a:t>
            </a:r>
            <a:r>
              <a:rPr lang="en-US" altLang="zh-CN"/>
              <a:t>Feature 5 </a:t>
            </a:r>
            <a:r>
              <a:rPr lang="zh-CN" altLang="en-US"/>
              <a:t>是老的过时的，</a:t>
            </a:r>
            <a:r>
              <a:rPr lang="en-US" altLang="zh-CN"/>
              <a:t>Feature 6 </a:t>
            </a:r>
            <a:r>
              <a:rPr lang="zh-CN" altLang="en-US"/>
              <a:t>则是新的应该被采用的内容。合并工具就能自动解决冲突，不需要人工介入而完成文件的合</a:t>
            </a:r>
            <a:r>
              <a:rPr lang="zh-CN" altLang="en-US" smtClean="0"/>
              <a:t>并</a:t>
            </a:r>
            <a:endParaRPr lang="zh-CN" altLang="en-US"/>
          </a:p>
        </p:txBody>
      </p:sp>
      <p:pic>
        <p:nvPicPr>
          <p:cNvPr id="11" name="图片 10"/>
          <p:cNvPicPr>
            <a:picLocks noChangeAspect="1"/>
          </p:cNvPicPr>
          <p:nvPr/>
        </p:nvPicPr>
        <p:blipFill>
          <a:blip r:embed="rId2"/>
          <a:stretch>
            <a:fillRect/>
          </a:stretch>
        </p:blipFill>
        <p:spPr>
          <a:xfrm>
            <a:off x="1341120" y="467360"/>
            <a:ext cx="9372735" cy="5986858"/>
          </a:xfrm>
          <a:prstGeom prst="rect">
            <a:avLst/>
          </a:prstGeom>
        </p:spPr>
      </p:pic>
    </p:spTree>
    <p:extLst>
      <p:ext uri="{BB962C8B-B14F-4D97-AF65-F5344CB8AC3E}">
        <p14:creationId xmlns:p14="http://schemas.microsoft.com/office/powerpoint/2010/main" val="3177262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three-way merge</a:t>
            </a:r>
            <a:endParaRPr lang="zh-CN" altLang="en-US"/>
          </a:p>
        </p:txBody>
      </p:sp>
      <p:pic>
        <p:nvPicPr>
          <p:cNvPr id="4" name="内容占位符 3"/>
          <p:cNvPicPr>
            <a:picLocks noGrp="1" noChangeAspect="1"/>
          </p:cNvPicPr>
          <p:nvPr>
            <p:ph idx="1"/>
          </p:nvPr>
        </p:nvPicPr>
        <p:blipFill>
          <a:blip r:embed="rId2"/>
          <a:stretch>
            <a:fillRect/>
          </a:stretch>
        </p:blipFill>
        <p:spPr>
          <a:xfrm>
            <a:off x="1527077" y="1861758"/>
            <a:ext cx="2809875" cy="1552575"/>
          </a:xfrm>
          <a:prstGeom prst="rect">
            <a:avLst/>
          </a:prstGeom>
        </p:spPr>
      </p:pic>
      <p:pic>
        <p:nvPicPr>
          <p:cNvPr id="5" name="图片 4"/>
          <p:cNvPicPr>
            <a:picLocks noChangeAspect="1"/>
          </p:cNvPicPr>
          <p:nvPr/>
        </p:nvPicPr>
        <p:blipFill>
          <a:blip r:embed="rId3"/>
          <a:stretch>
            <a:fillRect/>
          </a:stretch>
        </p:blipFill>
        <p:spPr>
          <a:xfrm>
            <a:off x="871537" y="1877436"/>
            <a:ext cx="10448925" cy="4229100"/>
          </a:xfrm>
          <a:prstGeom prst="rect">
            <a:avLst/>
          </a:prstGeom>
        </p:spPr>
      </p:pic>
    </p:spTree>
    <p:extLst>
      <p:ext uri="{BB962C8B-B14F-4D97-AF65-F5344CB8AC3E}">
        <p14:creationId xmlns:p14="http://schemas.microsoft.com/office/powerpoint/2010/main" val="1490519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three-way merge</a:t>
            </a:r>
            <a:endParaRPr lang="zh-CN" altLang="en-US"/>
          </a:p>
        </p:txBody>
      </p:sp>
      <p:sp>
        <p:nvSpPr>
          <p:cNvPr id="3" name="内容占位符 2"/>
          <p:cNvSpPr>
            <a:spLocks noGrp="1"/>
          </p:cNvSpPr>
          <p:nvPr>
            <p:ph idx="1"/>
          </p:nvPr>
        </p:nvSpPr>
        <p:spPr/>
        <p:txBody>
          <a:bodyPr/>
          <a:lstStyle/>
          <a:p>
            <a:r>
              <a:rPr lang="zh-CN" altLang="en-US"/>
              <a:t>三向合并可以大大提高自动解决冲突的成功率，使得文件合并效率大增，人工介入的需求大幅减</a:t>
            </a:r>
            <a:r>
              <a:rPr lang="zh-CN" altLang="en-US" smtClean="0"/>
              <a:t>少</a:t>
            </a:r>
            <a:endParaRPr lang="en-US" altLang="zh-CN" smtClean="0"/>
          </a:p>
          <a:p>
            <a:r>
              <a:rPr lang="en-US" altLang="zh-CN" smtClean="0"/>
              <a:t>Git </a:t>
            </a:r>
            <a:r>
              <a:rPr lang="zh-CN" altLang="en-US"/>
              <a:t>在合并分支的时候，先追溯每个分支的历史。找到分支的共同祖先，并把这个祖先作为基础加入合并过程，进行成功率很高三向合</a:t>
            </a:r>
            <a:r>
              <a:rPr lang="zh-CN" altLang="en-US" smtClean="0"/>
              <a:t>并</a:t>
            </a:r>
            <a:endParaRPr lang="en-US" altLang="zh-CN" smtClean="0"/>
          </a:p>
          <a:p>
            <a:r>
              <a:rPr lang="zh-CN" altLang="en-US"/>
              <a:t>最终的结果就是用 </a:t>
            </a:r>
            <a:r>
              <a:rPr lang="en-US" altLang="zh-CN"/>
              <a:t>Git</a:t>
            </a:r>
            <a:r>
              <a:rPr lang="zh-CN" altLang="en-US"/>
              <a:t>，合并分支成不再是一个噩梦，而几乎是一种享</a:t>
            </a:r>
            <a:r>
              <a:rPr lang="zh-CN" altLang="en-US" smtClean="0"/>
              <a:t>受</a:t>
            </a:r>
            <a:endParaRPr lang="en-US" altLang="zh-CN"/>
          </a:p>
          <a:p>
            <a:endParaRPr lang="zh-CN" altLang="en-US"/>
          </a:p>
        </p:txBody>
      </p:sp>
      <p:pic>
        <p:nvPicPr>
          <p:cNvPr id="6" name="图片 5"/>
          <p:cNvPicPr>
            <a:picLocks noChangeAspect="1"/>
          </p:cNvPicPr>
          <p:nvPr/>
        </p:nvPicPr>
        <p:blipFill>
          <a:blip r:embed="rId2"/>
          <a:stretch>
            <a:fillRect/>
          </a:stretch>
        </p:blipFill>
        <p:spPr>
          <a:xfrm>
            <a:off x="1195442" y="56644"/>
            <a:ext cx="7900524" cy="6606544"/>
          </a:xfrm>
          <a:prstGeom prst="rect">
            <a:avLst/>
          </a:prstGeom>
        </p:spPr>
      </p:pic>
    </p:spTree>
    <p:extLst>
      <p:ext uri="{BB962C8B-B14F-4D97-AF65-F5344CB8AC3E}">
        <p14:creationId xmlns:p14="http://schemas.microsoft.com/office/powerpoint/2010/main" val="2844822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mtClean="0"/>
              <a:t>Git</a:t>
            </a:r>
            <a:r>
              <a:rPr lang="zh-CN" altLang="en-US" smtClean="0"/>
              <a:t>改</a:t>
            </a:r>
            <a:r>
              <a:rPr lang="zh-CN" altLang="en-US"/>
              <a:t>变了开发者对于合并和分支的思</a:t>
            </a:r>
            <a:r>
              <a:rPr lang="zh-CN" altLang="en-US" smtClean="0"/>
              <a:t>考</a:t>
            </a:r>
            <a:endParaRPr lang="en-US" altLang="zh-CN" smtClean="0"/>
          </a:p>
          <a:p>
            <a:r>
              <a:rPr lang="zh-CN" altLang="en-US"/>
              <a:t>经</a:t>
            </a:r>
            <a:r>
              <a:rPr lang="zh-CN" altLang="en-US" smtClean="0"/>
              <a:t>典的</a:t>
            </a:r>
            <a:r>
              <a:rPr lang="en-US" altLang="zh-CN" smtClean="0"/>
              <a:t>Subversion </a:t>
            </a:r>
            <a:r>
              <a:rPr lang="zh-CN" altLang="en-US" smtClean="0"/>
              <a:t>每</a:t>
            </a:r>
            <a:r>
              <a:rPr lang="zh-CN" altLang="en-US"/>
              <a:t>次的合并</a:t>
            </a:r>
            <a:r>
              <a:rPr lang="en-US" altLang="zh-CN"/>
              <a:t>/</a:t>
            </a:r>
            <a:r>
              <a:rPr lang="zh-CN" altLang="en-US"/>
              <a:t>分</a:t>
            </a:r>
            <a:r>
              <a:rPr lang="zh-CN" altLang="en-US" smtClean="0"/>
              <a:t>支行</a:t>
            </a:r>
            <a:r>
              <a:rPr lang="zh-CN" altLang="en-US"/>
              <a:t>为总让人担惊受怕（“小心合并里的冲突，简直要命</a:t>
            </a:r>
            <a:r>
              <a:rPr lang="zh-CN" altLang="en-US" smtClean="0"/>
              <a:t>！”）</a:t>
            </a:r>
            <a:endParaRPr lang="en-US" altLang="zh-CN" smtClean="0"/>
          </a:p>
          <a:p>
            <a:r>
              <a:rPr lang="zh-CN" altLang="en-US" smtClean="0"/>
              <a:t>在</a:t>
            </a:r>
            <a:r>
              <a:rPr lang="en-US" altLang="zh-CN" smtClean="0"/>
              <a:t>Git</a:t>
            </a:r>
            <a:r>
              <a:rPr lang="zh-CN" altLang="en-US" smtClean="0"/>
              <a:t>中，分支和合并被</a:t>
            </a:r>
            <a:r>
              <a:rPr lang="zh-CN" altLang="en-US"/>
              <a:t>认为是日常工作中的核心部</a:t>
            </a:r>
            <a:r>
              <a:rPr lang="zh-CN" altLang="en-US" smtClean="0"/>
              <a:t>分</a:t>
            </a:r>
            <a:endParaRPr lang="en-US" altLang="zh-CN" smtClean="0"/>
          </a:p>
          <a:p>
            <a:endParaRPr lang="en-US" altLang="zh-CN"/>
          </a:p>
          <a:p>
            <a:r>
              <a:rPr lang="zh-CN" altLang="en-US" dirty="0"/>
              <a:t>在很</a:t>
            </a:r>
            <a:r>
              <a:rPr lang="zh-CN" altLang="en-US"/>
              <a:t>多</a:t>
            </a:r>
            <a:r>
              <a:rPr lang="en-US" altLang="zh-CN" smtClean="0"/>
              <a:t>CVS/Subversion</a:t>
            </a:r>
            <a:r>
              <a:rPr lang="zh-CN" altLang="en-US" dirty="0"/>
              <a:t>书</a:t>
            </a:r>
            <a:r>
              <a:rPr lang="zh-CN" altLang="en-US" smtClean="0"/>
              <a:t>里</a:t>
            </a:r>
            <a:r>
              <a:rPr lang="zh-CN" altLang="en-US" dirty="0"/>
              <a:t>，分支与合并总是在后面的章节中被讨论（对于高级用户使用），然而在每个</a:t>
            </a:r>
            <a:r>
              <a:rPr lang="en-US" altLang="zh-CN" dirty="0"/>
              <a:t>Git</a:t>
            </a:r>
            <a:r>
              <a:rPr lang="zh-CN" altLang="en-US" dirty="0"/>
              <a:t>书中，在第</a:t>
            </a:r>
            <a:r>
              <a:rPr lang="en-US" altLang="zh-CN" dirty="0"/>
              <a:t>3</a:t>
            </a:r>
            <a:r>
              <a:rPr lang="zh-CN" altLang="en-US" dirty="0"/>
              <a:t>章就已经完全涵盖了（作为基</a:t>
            </a:r>
            <a:r>
              <a:rPr lang="zh-CN" altLang="en-US"/>
              <a:t>础</a:t>
            </a:r>
            <a:r>
              <a:rPr lang="zh-CN" altLang="en-US" smtClean="0"/>
              <a:t>）</a:t>
            </a:r>
            <a:endParaRPr lang="zh-CN" altLang="en-US" dirty="0"/>
          </a:p>
        </p:txBody>
      </p:sp>
    </p:spTree>
    <p:extLst>
      <p:ext uri="{BB962C8B-B14F-4D97-AF65-F5344CB8AC3E}">
        <p14:creationId xmlns:p14="http://schemas.microsoft.com/office/powerpoint/2010/main" val="14776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stash</a:t>
            </a:r>
            <a:endParaRPr lang="zh-CN" altLang="en-US"/>
          </a:p>
        </p:txBody>
      </p:sp>
      <p:sp>
        <p:nvSpPr>
          <p:cNvPr id="3" name="内容占位符 2"/>
          <p:cNvSpPr>
            <a:spLocks noGrp="1"/>
          </p:cNvSpPr>
          <p:nvPr>
            <p:ph idx="1"/>
          </p:nvPr>
        </p:nvSpPr>
        <p:spPr/>
        <p:txBody>
          <a:bodyPr/>
          <a:lstStyle/>
          <a:p>
            <a:r>
              <a:rPr lang="en-US" altLang="zh-CN" smtClean="0"/>
              <a:t>git 1.7.7</a:t>
            </a:r>
            <a:r>
              <a:rPr lang="zh-CN" altLang="en-US"/>
              <a:t>版</a:t>
            </a:r>
            <a:r>
              <a:rPr lang="zh-CN" altLang="en-US" smtClean="0"/>
              <a:t>本支持</a:t>
            </a:r>
            <a:r>
              <a:rPr lang="en-US" altLang="zh-CN" smtClean="0"/>
              <a:t>stash untracked</a:t>
            </a:r>
            <a:r>
              <a:rPr lang="zh-CN" altLang="en-US" smtClean="0"/>
              <a:t>的文件</a:t>
            </a:r>
            <a:endParaRPr lang="en-US" altLang="zh-CN" smtClean="0"/>
          </a:p>
          <a:p>
            <a:r>
              <a:rPr lang="zh-CN" altLang="en-US" smtClean="0"/>
              <a:t>加入参数 </a:t>
            </a:r>
            <a:r>
              <a:rPr lang="en-US" altLang="zh-CN" smtClean="0"/>
              <a:t>-u </a:t>
            </a:r>
            <a:endParaRPr lang="zh-CN" altLang="en-US" dirty="0"/>
          </a:p>
        </p:txBody>
      </p:sp>
    </p:spTree>
    <p:extLst>
      <p:ext uri="{BB962C8B-B14F-4D97-AF65-F5344CB8AC3E}">
        <p14:creationId xmlns:p14="http://schemas.microsoft.com/office/powerpoint/2010/main" val="314627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git </a:t>
            </a:r>
            <a:r>
              <a:rPr lang="zh-CN" altLang="en-US" smtClean="0"/>
              <a:t>相关</a:t>
            </a:r>
            <a:endParaRPr lang="zh-CN" altLang="en-US"/>
          </a:p>
        </p:txBody>
      </p:sp>
      <p:sp>
        <p:nvSpPr>
          <p:cNvPr id="3" name="内容占位符 2"/>
          <p:cNvSpPr>
            <a:spLocks noGrp="1"/>
          </p:cNvSpPr>
          <p:nvPr>
            <p:ph idx="1"/>
          </p:nvPr>
        </p:nvSpPr>
        <p:spPr/>
        <p:txBody>
          <a:bodyPr/>
          <a:lstStyle/>
          <a:p>
            <a:r>
              <a:rPr lang="en-US" altLang="zh-CN" smtClean="0"/>
              <a:t>GitHub</a:t>
            </a:r>
          </a:p>
          <a:p>
            <a:r>
              <a:rPr lang="en-US" altLang="zh-CN" smtClean="0"/>
              <a:t>TopGit  &amp; Git Follow</a:t>
            </a:r>
          </a:p>
          <a:p>
            <a:r>
              <a:rPr lang="en-US" altLang="zh-CN" smtClean="0"/>
              <a:t>GitLab</a:t>
            </a:r>
          </a:p>
          <a:p>
            <a:r>
              <a:rPr lang="en-US" altLang="zh-CN" smtClean="0"/>
              <a:t>msysgit &amp;  Tortoisegit</a:t>
            </a:r>
          </a:p>
          <a:p>
            <a:r>
              <a:rPr lang="en-US" altLang="zh-CN" smtClean="0"/>
              <a:t>subgit</a:t>
            </a:r>
          </a:p>
          <a:p>
            <a:r>
              <a:rPr lang="en-US" altLang="zh-CN" smtClean="0"/>
              <a:t>Atlassian</a:t>
            </a:r>
            <a:r>
              <a:rPr lang="en-US" altLang="zh-CN" i="1" smtClean="0"/>
              <a:t> </a:t>
            </a:r>
            <a:r>
              <a:rPr lang="en-US" altLang="zh-CN" smtClean="0"/>
              <a:t>Stash(Jira)</a:t>
            </a:r>
            <a:endParaRPr lang="en-US" altLang="zh-CN" dirty="0" smtClean="0"/>
          </a:p>
          <a:p>
            <a:r>
              <a:rPr lang="en-US" altLang="zh-CN" smtClean="0"/>
              <a:t>gitblit</a:t>
            </a:r>
            <a:endParaRPr lang="en-US" altLang="zh-CN" dirty="0"/>
          </a:p>
        </p:txBody>
      </p:sp>
      <p:pic>
        <p:nvPicPr>
          <p:cNvPr id="5" name="图片 4"/>
          <p:cNvPicPr>
            <a:picLocks noChangeAspect="1"/>
          </p:cNvPicPr>
          <p:nvPr/>
        </p:nvPicPr>
        <p:blipFill>
          <a:blip r:embed="rId2"/>
          <a:stretch>
            <a:fillRect/>
          </a:stretch>
        </p:blipFill>
        <p:spPr>
          <a:xfrm>
            <a:off x="6696664" y="322416"/>
            <a:ext cx="3798705" cy="3306994"/>
          </a:xfrm>
          <a:prstGeom prst="rect">
            <a:avLst/>
          </a:prstGeom>
        </p:spPr>
      </p:pic>
      <p:pic>
        <p:nvPicPr>
          <p:cNvPr id="7" name="图片 6"/>
          <p:cNvPicPr>
            <a:picLocks noChangeAspect="1"/>
          </p:cNvPicPr>
          <p:nvPr/>
        </p:nvPicPr>
        <p:blipFill>
          <a:blip r:embed="rId3"/>
          <a:stretch>
            <a:fillRect/>
          </a:stretch>
        </p:blipFill>
        <p:spPr>
          <a:xfrm>
            <a:off x="5472408" y="3830578"/>
            <a:ext cx="5600700" cy="1905000"/>
          </a:xfrm>
          <a:prstGeom prst="rect">
            <a:avLst/>
          </a:prstGeom>
        </p:spPr>
      </p:pic>
    </p:spTree>
    <p:extLst>
      <p:ext uri="{BB962C8B-B14F-4D97-AF65-F5344CB8AC3E}">
        <p14:creationId xmlns:p14="http://schemas.microsoft.com/office/powerpoint/2010/main" val="59255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悲观锁</a:t>
            </a:r>
            <a:endParaRPr lang="zh-CN" altLang="en-US"/>
          </a:p>
        </p:txBody>
      </p:sp>
      <p:sp>
        <p:nvSpPr>
          <p:cNvPr id="3" name="内容占位符 2"/>
          <p:cNvSpPr>
            <a:spLocks noGrp="1"/>
          </p:cNvSpPr>
          <p:nvPr>
            <p:ph idx="1"/>
          </p:nvPr>
        </p:nvSpPr>
        <p:spPr/>
        <p:txBody>
          <a:bodyPr/>
          <a:lstStyle/>
          <a:p>
            <a:r>
              <a:rPr lang="zh-CN" altLang="en-US"/>
              <a:t>采</a:t>
            </a:r>
            <a:r>
              <a:rPr lang="zh-CN" altLang="en-US" smtClean="0"/>
              <a:t>用事</a:t>
            </a:r>
            <a:r>
              <a:rPr lang="zh-CN" altLang="en-US"/>
              <a:t>先避免冲突的态</a:t>
            </a:r>
            <a:r>
              <a:rPr lang="zh-CN" altLang="en-US" smtClean="0"/>
              <a:t>度</a:t>
            </a:r>
            <a:endParaRPr lang="en-US" altLang="zh-CN" smtClean="0"/>
          </a:p>
          <a:p>
            <a:r>
              <a:rPr lang="zh-CN" altLang="en-US" smtClean="0"/>
              <a:t>一人</a:t>
            </a:r>
            <a:r>
              <a:rPr lang="en-US" altLang="zh-CN" smtClean="0"/>
              <a:t>check out </a:t>
            </a:r>
            <a:r>
              <a:rPr lang="zh-CN" altLang="en-US" smtClean="0"/>
              <a:t>文件后，文件被锁定，其他人只可读取，无法修改</a:t>
            </a:r>
            <a:endParaRPr lang="en-US" altLang="zh-CN" smtClean="0"/>
          </a:p>
          <a:p>
            <a:r>
              <a:rPr lang="zh-CN" altLang="en-US" smtClean="0"/>
              <a:t>这样就不会造成冲突</a:t>
            </a:r>
            <a:endParaRPr lang="en-US" altLang="zh-CN" smtClean="0"/>
          </a:p>
          <a:p>
            <a:endParaRPr lang="en-US" altLang="zh-CN"/>
          </a:p>
          <a:p>
            <a:r>
              <a:rPr lang="zh-CN" altLang="en-US"/>
              <a:t>后</a:t>
            </a:r>
            <a:r>
              <a:rPr lang="zh-CN" altLang="en-US" smtClean="0"/>
              <a:t>来想修改的人，必须等现在</a:t>
            </a:r>
            <a:r>
              <a:rPr lang="zh-CN" altLang="en-US"/>
              <a:t>锁</a:t>
            </a:r>
            <a:r>
              <a:rPr lang="zh-CN" altLang="en-US" smtClean="0"/>
              <a:t>定文件的人</a:t>
            </a:r>
            <a:r>
              <a:rPr lang="en-US" altLang="zh-CN" smtClean="0"/>
              <a:t>check in</a:t>
            </a:r>
            <a:r>
              <a:rPr lang="zh-CN" altLang="en-US" smtClean="0"/>
              <a:t>后才能修改</a:t>
            </a:r>
            <a:endParaRPr lang="en-US" altLang="zh-CN"/>
          </a:p>
        </p:txBody>
      </p:sp>
    </p:spTree>
    <p:extLst>
      <p:ext uri="{BB962C8B-B14F-4D97-AF65-F5344CB8AC3E}">
        <p14:creationId xmlns:p14="http://schemas.microsoft.com/office/powerpoint/2010/main" val="132078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a:t>
            </a:r>
            <a:r>
              <a:rPr lang="zh-CN" altLang="en-US" smtClean="0"/>
              <a:t>考资料</a:t>
            </a:r>
            <a:endParaRPr lang="zh-CN" altLang="en-US"/>
          </a:p>
        </p:txBody>
      </p:sp>
      <p:sp>
        <p:nvSpPr>
          <p:cNvPr id="3" name="内容占位符 2"/>
          <p:cNvSpPr>
            <a:spLocks noGrp="1"/>
          </p:cNvSpPr>
          <p:nvPr>
            <p:ph idx="1"/>
          </p:nvPr>
        </p:nvSpPr>
        <p:spPr/>
        <p:txBody>
          <a:bodyPr/>
          <a:lstStyle/>
          <a:p>
            <a:r>
              <a:rPr lang="en-US" altLang="zh-CN" b="1" smtClean="0"/>
              <a:t>GotGitHub </a:t>
            </a:r>
            <a:r>
              <a:rPr lang="en-US" altLang="zh-CN" smtClean="0">
                <a:hlinkClick r:id="rId2"/>
              </a:rPr>
              <a:t>http</a:t>
            </a:r>
            <a:r>
              <a:rPr lang="en-US" altLang="zh-CN">
                <a:hlinkClick r:id="rId2"/>
              </a:rPr>
              <a:t>://</a:t>
            </a:r>
            <a:r>
              <a:rPr lang="en-US" altLang="zh-CN" smtClean="0">
                <a:hlinkClick r:id="rId2"/>
              </a:rPr>
              <a:t>www.worldhello.net/gotgithub/index.html</a:t>
            </a:r>
            <a:endParaRPr lang="en-US" altLang="zh-CN" smtClean="0"/>
          </a:p>
          <a:p>
            <a:r>
              <a:rPr lang="en-US" altLang="zh-CN"/>
              <a:t>《Git</a:t>
            </a:r>
            <a:r>
              <a:rPr lang="zh-CN" altLang="en-US"/>
              <a:t>权威指南</a:t>
            </a:r>
            <a:r>
              <a:rPr lang="en-US" altLang="zh-CN"/>
              <a:t>》 </a:t>
            </a:r>
            <a:r>
              <a:rPr lang="en-US" altLang="zh-CN">
                <a:hlinkClick r:id="rId3"/>
              </a:rPr>
              <a:t>http://www.worldhello.net/gotgit</a:t>
            </a:r>
            <a:r>
              <a:rPr lang="en-US" altLang="zh-CN" smtClean="0">
                <a:hlinkClick r:id="rId3"/>
              </a:rPr>
              <a:t>/</a:t>
            </a:r>
            <a:endParaRPr lang="en-US" altLang="zh-CN" smtClean="0"/>
          </a:p>
          <a:p>
            <a:endParaRPr lang="zh-CN" altLang="en-US"/>
          </a:p>
        </p:txBody>
      </p:sp>
    </p:spTree>
    <p:extLst>
      <p:ext uri="{BB962C8B-B14F-4D97-AF65-F5344CB8AC3E}">
        <p14:creationId xmlns:p14="http://schemas.microsoft.com/office/powerpoint/2010/main" val="3668717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7021456" cy="6858000"/>
          </a:xfrm>
          <a:prstGeom prst="rect">
            <a:avLst/>
          </a:prstGeom>
        </p:spPr>
      </p:pic>
    </p:spTree>
    <p:extLst>
      <p:ext uri="{BB962C8B-B14F-4D97-AF65-F5344CB8AC3E}">
        <p14:creationId xmlns:p14="http://schemas.microsoft.com/office/powerpoint/2010/main" val="136631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悲观锁的问题</a:t>
            </a:r>
            <a:endParaRPr lang="zh-CN" altLang="en-US"/>
          </a:p>
        </p:txBody>
      </p:sp>
      <p:sp>
        <p:nvSpPr>
          <p:cNvPr id="3" name="内容占位符 2"/>
          <p:cNvSpPr>
            <a:spLocks noGrp="1"/>
          </p:cNvSpPr>
          <p:nvPr>
            <p:ph idx="1"/>
          </p:nvPr>
        </p:nvSpPr>
        <p:spPr/>
        <p:txBody>
          <a:bodyPr/>
          <a:lstStyle/>
          <a:p>
            <a:r>
              <a:rPr lang="zh-CN" altLang="en-US"/>
              <a:t>锁</a:t>
            </a:r>
            <a:r>
              <a:rPr lang="zh-CN" altLang="en-US" smtClean="0"/>
              <a:t>定时间无法估计</a:t>
            </a:r>
            <a:endParaRPr lang="en-US" altLang="zh-CN" smtClean="0"/>
          </a:p>
          <a:p>
            <a:endParaRPr lang="en-US" altLang="zh-CN" smtClean="0"/>
          </a:p>
          <a:p>
            <a:r>
              <a:rPr lang="zh-CN" altLang="en-US" smtClean="0"/>
              <a:t>更严重的会产生死锁问题</a:t>
            </a:r>
            <a:endParaRPr lang="en-US" altLang="zh-CN" smtClean="0"/>
          </a:p>
          <a:p>
            <a:endParaRPr lang="en-US" altLang="zh-CN" b="1" smtClean="0"/>
          </a:p>
          <a:p>
            <a:pPr marL="45720" indent="0">
              <a:buNone/>
            </a:pPr>
            <a:r>
              <a:rPr lang="en-US" altLang="zh-CN" smtClean="0"/>
              <a:t>A B</a:t>
            </a:r>
            <a:r>
              <a:rPr lang="zh-CN" altLang="en-US" smtClean="0"/>
              <a:t>两文件逻辑相互依赖</a:t>
            </a:r>
            <a:endParaRPr lang="en-US" altLang="zh-CN" smtClean="0"/>
          </a:p>
          <a:p>
            <a:pPr marL="45720" indent="0">
              <a:buNone/>
            </a:pPr>
            <a:r>
              <a:rPr lang="zh-CN" altLang="en-US" smtClean="0"/>
              <a:t>甲乙两人分别锁定两文件</a:t>
            </a:r>
            <a:endParaRPr lang="en-US" altLang="zh-CN" smtClean="0"/>
          </a:p>
        </p:txBody>
      </p:sp>
    </p:spTree>
    <p:extLst>
      <p:ext uri="{BB962C8B-B14F-4D97-AF65-F5344CB8AC3E}">
        <p14:creationId xmlns:p14="http://schemas.microsoft.com/office/powerpoint/2010/main" val="556624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乐观锁</a:t>
            </a:r>
            <a:endParaRPr lang="zh-CN" altLang="en-US"/>
          </a:p>
        </p:txBody>
      </p:sp>
      <p:sp>
        <p:nvSpPr>
          <p:cNvPr id="3" name="内容占位符 2"/>
          <p:cNvSpPr>
            <a:spLocks noGrp="1"/>
          </p:cNvSpPr>
          <p:nvPr>
            <p:ph idx="1"/>
          </p:nvPr>
        </p:nvSpPr>
        <p:spPr/>
        <p:txBody>
          <a:bodyPr/>
          <a:lstStyle/>
          <a:p>
            <a:r>
              <a:rPr lang="zh-CN" altLang="en-US"/>
              <a:t>根本就不锁定档案，任谁都可以同时取出同一个档案进行修</a:t>
            </a:r>
            <a:r>
              <a:rPr lang="zh-CN" altLang="en-US" smtClean="0"/>
              <a:t>改</a:t>
            </a:r>
            <a:endParaRPr lang="en-US" altLang="zh-CN" smtClean="0"/>
          </a:p>
          <a:p>
            <a:r>
              <a:rPr lang="zh-CN" altLang="en-US" smtClean="0"/>
              <a:t>当</a:t>
            </a:r>
            <a:r>
              <a:rPr lang="zh-CN" altLang="en-US"/>
              <a:t>发生冲突时，再使用合并</a:t>
            </a:r>
            <a:r>
              <a:rPr lang="zh-CN" altLang="en-US" smtClean="0"/>
              <a:t>的</a:t>
            </a:r>
            <a:endParaRPr lang="en-US" altLang="zh-CN" smtClean="0"/>
          </a:p>
          <a:p>
            <a:endParaRPr lang="en-US" altLang="zh-CN"/>
          </a:p>
          <a:p>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4065018334"/>
              </p:ext>
            </p:extLst>
          </p:nvPr>
        </p:nvGraphicFramePr>
        <p:xfrm>
          <a:off x="558350" y="3794640"/>
          <a:ext cx="11005168" cy="1925320"/>
        </p:xfrm>
        <a:graphic>
          <a:graphicData uri="http://schemas.openxmlformats.org/drawingml/2006/table">
            <a:tbl>
              <a:tblPr firstRow="1" bandRow="1">
                <a:tableStyleId>{BC89EF96-8CEA-46FF-86C4-4CE0E7609802}</a:tableStyleId>
              </a:tblPr>
              <a:tblGrid>
                <a:gridCol w="922493"/>
                <a:gridCol w="2573267"/>
                <a:gridCol w="2678464"/>
                <a:gridCol w="4830944"/>
              </a:tblGrid>
              <a:tr h="370840">
                <a:tc>
                  <a:txBody>
                    <a:bodyPr/>
                    <a:lstStyle/>
                    <a:p>
                      <a:endParaRPr lang="zh-CN" altLang="en-US"/>
                    </a:p>
                  </a:txBody>
                  <a:tcPr/>
                </a:tc>
                <a:tc>
                  <a:txBody>
                    <a:bodyPr/>
                    <a:lstStyle/>
                    <a:p>
                      <a:pPr algn="ctr"/>
                      <a:r>
                        <a:rPr lang="zh-CN" altLang="en-US" b="1" smtClean="0"/>
                        <a:t>作业模式</a:t>
                      </a:r>
                      <a:endParaRPr lang="zh-CN" altLang="en-US"/>
                    </a:p>
                  </a:txBody>
                  <a:tcPr/>
                </a:tc>
                <a:tc>
                  <a:txBody>
                    <a:bodyPr/>
                    <a:lstStyle/>
                    <a:p>
                      <a:pPr algn="ctr"/>
                      <a:r>
                        <a:rPr lang="zh-CN" altLang="en-US" b="1" smtClean="0"/>
                        <a:t>优点</a:t>
                      </a:r>
                      <a:endParaRPr lang="zh-CN" altLang="en-US"/>
                    </a:p>
                  </a:txBody>
                  <a:tcPr/>
                </a:tc>
                <a:tc>
                  <a:txBody>
                    <a:bodyPr/>
                    <a:lstStyle/>
                    <a:p>
                      <a:pPr algn="ctr"/>
                      <a:r>
                        <a:rPr lang="zh-CN" altLang="en-US" b="1" smtClean="0"/>
                        <a:t>缺点</a:t>
                      </a:r>
                      <a:endParaRPr lang="zh-CN" altLang="en-US"/>
                    </a:p>
                  </a:txBody>
                  <a:tcPr/>
                </a:tc>
              </a:tr>
              <a:tr h="883951">
                <a:tc>
                  <a:txBody>
                    <a:bodyPr/>
                    <a:lstStyle/>
                    <a:p>
                      <a:pPr algn="ctr"/>
                      <a:r>
                        <a:rPr lang="zh-CN" altLang="en-US" smtClean="0"/>
                        <a:t>悲观锁</a:t>
                      </a:r>
                      <a:endParaRPr lang="zh-CN" altLang="en-US"/>
                    </a:p>
                  </a:txBody>
                  <a:tcPr/>
                </a:tc>
                <a:tc>
                  <a:txBody>
                    <a:bodyPr/>
                    <a:lstStyle/>
                    <a:p>
                      <a:pPr algn="ctr"/>
                      <a:r>
                        <a:rPr lang="zh-CN" altLang="en-US" smtClean="0"/>
                        <a:t>锁定</a:t>
                      </a:r>
                      <a:r>
                        <a:rPr lang="en-US" altLang="zh-CN" smtClean="0"/>
                        <a:t>-</a:t>
                      </a:r>
                      <a:r>
                        <a:rPr lang="zh-CN" altLang="en-US" smtClean="0"/>
                        <a:t>修改</a:t>
                      </a:r>
                      <a:r>
                        <a:rPr lang="en-US" altLang="zh-CN" smtClean="0"/>
                        <a:t>-</a:t>
                      </a:r>
                      <a:r>
                        <a:rPr lang="zh-CN" altLang="en-US" smtClean="0"/>
                        <a:t>解锁</a:t>
                      </a:r>
                      <a:endParaRPr lang="en-US" altLang="zh-CN" smtClean="0"/>
                    </a:p>
                    <a:p>
                      <a:pPr algn="ctr"/>
                      <a:r>
                        <a:rPr lang="zh-CN" altLang="en-US" smtClean="0"/>
                        <a:t>（</a:t>
                      </a:r>
                      <a:r>
                        <a:rPr lang="en-US" altLang="zh-CN" smtClean="0"/>
                        <a:t>lock-modify-unlock</a:t>
                      </a:r>
                      <a:r>
                        <a:rPr lang="zh-CN" altLang="en-US" smtClean="0"/>
                        <a:t>）</a:t>
                      </a:r>
                      <a:endParaRPr lang="zh-CN" altLang="en-US"/>
                    </a:p>
                  </a:txBody>
                  <a:tcPr/>
                </a:tc>
                <a:tc>
                  <a:txBody>
                    <a:bodyPr/>
                    <a:lstStyle/>
                    <a:p>
                      <a:pPr algn="ctr"/>
                      <a:r>
                        <a:rPr lang="zh-CN" altLang="en-US" smtClean="0"/>
                        <a:t>避免冲突</a:t>
                      </a:r>
                      <a:endParaRPr lang="zh-CN" altLang="en-US"/>
                    </a:p>
                  </a:txBody>
                  <a:tcPr/>
                </a:tc>
                <a:tc>
                  <a:txBody>
                    <a:bodyPr/>
                    <a:lstStyle/>
                    <a:p>
                      <a:pPr algn="ctr"/>
                      <a:r>
                        <a:rPr lang="zh-CN" altLang="en-US" smtClean="0"/>
                        <a:t>同一时间只有一个人可取得修改权，其它人必须排队等候，可能造成工作无法顺利进行，甚至造成相互锁住对方要修改的文件的情况</a:t>
                      </a:r>
                      <a:endParaRPr lang="zh-CN" altLang="en-US"/>
                    </a:p>
                  </a:txBody>
                  <a:tcPr/>
                </a:tc>
              </a:tr>
              <a:tr h="370840">
                <a:tc>
                  <a:txBody>
                    <a:bodyPr/>
                    <a:lstStyle/>
                    <a:p>
                      <a:pPr algn="ctr"/>
                      <a:r>
                        <a:rPr lang="zh-CN" altLang="en-US" b="1" smtClean="0"/>
                        <a:t>乐观锁</a:t>
                      </a:r>
                      <a:endParaRPr lang="zh-CN" altLang="en-US"/>
                    </a:p>
                  </a:txBody>
                  <a:tcPr/>
                </a:tc>
                <a:tc>
                  <a:txBody>
                    <a:bodyPr/>
                    <a:lstStyle/>
                    <a:p>
                      <a:pPr algn="ctr"/>
                      <a:r>
                        <a:rPr lang="zh-CN" altLang="en-US" smtClean="0"/>
                        <a:t>复制</a:t>
                      </a:r>
                      <a:r>
                        <a:rPr lang="en-US" altLang="zh-CN" smtClean="0"/>
                        <a:t>-</a:t>
                      </a:r>
                      <a:r>
                        <a:rPr lang="zh-CN" altLang="en-US" smtClean="0"/>
                        <a:t>修改</a:t>
                      </a:r>
                      <a:r>
                        <a:rPr lang="en-US" altLang="zh-CN" smtClean="0"/>
                        <a:t>-</a:t>
                      </a:r>
                      <a:r>
                        <a:rPr lang="zh-CN" altLang="en-US" smtClean="0"/>
                        <a:t>合并</a:t>
                      </a:r>
                      <a:endParaRPr lang="en-US" altLang="zh-CN" smtClean="0"/>
                    </a:p>
                    <a:p>
                      <a:pPr algn="ctr"/>
                      <a:r>
                        <a:rPr lang="zh-CN" altLang="en-US" smtClean="0"/>
                        <a:t>（</a:t>
                      </a:r>
                      <a:r>
                        <a:rPr lang="en-US" altLang="zh-CN" smtClean="0"/>
                        <a:t>copy-modify-merge</a:t>
                      </a:r>
                      <a:r>
                        <a:rPr lang="zh-CN" altLang="en-US" smtClean="0"/>
                        <a:t>）</a:t>
                      </a:r>
                      <a:endParaRPr lang="zh-CN" altLang="en-US"/>
                    </a:p>
                  </a:txBody>
                  <a:tcPr/>
                </a:tc>
                <a:tc>
                  <a:txBody>
                    <a:bodyPr/>
                    <a:lstStyle/>
                    <a:p>
                      <a:pPr algn="ctr"/>
                      <a:r>
                        <a:rPr lang="zh-CN" altLang="en-US" smtClean="0"/>
                        <a:t>所有人可修改任何文件</a:t>
                      </a:r>
                      <a:endParaRPr lang="zh-CN" altLang="en-US"/>
                    </a:p>
                  </a:txBody>
                  <a:tcPr/>
                </a:tc>
                <a:tc>
                  <a:txBody>
                    <a:bodyPr/>
                    <a:lstStyle/>
                    <a:p>
                      <a:pPr algn="ctr"/>
                      <a:r>
                        <a:rPr lang="zh-CN" altLang="en-US" smtClean="0"/>
                        <a:t>当两个人修改同一个档案的相同部分时，需要手动解决冲突，但发生这种情况的机率很低</a:t>
                      </a:r>
                      <a:endParaRPr lang="zh-CN" altLang="en-US"/>
                    </a:p>
                  </a:txBody>
                  <a:tcPr/>
                </a:tc>
              </a:tr>
            </a:tbl>
          </a:graphicData>
        </a:graphic>
      </p:graphicFrame>
    </p:spTree>
    <p:extLst>
      <p:ext uri="{BB962C8B-B14F-4D97-AF65-F5344CB8AC3E}">
        <p14:creationId xmlns:p14="http://schemas.microsoft.com/office/powerpoint/2010/main" val="1145351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389672" y="0"/>
            <a:ext cx="9509760" cy="617415"/>
          </a:xfrm>
        </p:spPr>
        <p:txBody>
          <a:bodyPr/>
          <a:lstStyle/>
          <a:p>
            <a:pPr algn="ctr"/>
            <a:r>
              <a:rPr lang="zh-CN" altLang="en-US"/>
              <a:t>版</a:t>
            </a:r>
            <a:r>
              <a:rPr lang="zh-CN" altLang="en-US" smtClean="0"/>
              <a:t>本</a:t>
            </a:r>
            <a:r>
              <a:rPr lang="zh-CN" altLang="en-US"/>
              <a:t>控</a:t>
            </a:r>
            <a:r>
              <a:rPr lang="zh-CN" altLang="en-US" smtClean="0"/>
              <a:t>制发展史</a:t>
            </a:r>
            <a:endParaRPr lang="zh-CN">
              <a:latin typeface="Microsoft YaHei UI" panose="020B0503020204020204" pitchFamily="34" charset="-122"/>
              <a:ea typeface="Microsoft YaHei UI" panose="020B0503020204020204" pitchFamily="34" charset="-122"/>
            </a:endParaRPr>
          </a:p>
        </p:txBody>
      </p:sp>
      <p:pic>
        <p:nvPicPr>
          <p:cNvPr id="4" name="内容占位符 3"/>
          <p:cNvPicPr>
            <a:picLocks noGrp="1" noChangeAspect="1"/>
          </p:cNvPicPr>
          <p:nvPr>
            <p:ph idx="1"/>
          </p:nvPr>
        </p:nvPicPr>
        <p:blipFill>
          <a:blip r:embed="rId2"/>
          <a:stretch>
            <a:fillRect/>
          </a:stretch>
        </p:blipFill>
        <p:spPr>
          <a:xfrm>
            <a:off x="1308490" y="617415"/>
            <a:ext cx="8660898" cy="5786985"/>
          </a:xfrm>
          <a:prstGeom prst="rect">
            <a:avLst/>
          </a:prstGeom>
        </p:spPr>
      </p:pic>
    </p:spTree>
    <p:extLst>
      <p:ext uri="{BB962C8B-B14F-4D97-AF65-F5344CB8AC3E}">
        <p14:creationId xmlns:p14="http://schemas.microsoft.com/office/powerpoint/2010/main" val="30309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黄色镶边设计演示文稿(宽屏)</Template>
  <TotalTime>0</TotalTime>
  <Words>5189</Words>
  <Application>Microsoft Office PowerPoint</Application>
  <PresentationFormat>宽屏</PresentationFormat>
  <Paragraphs>358</Paragraphs>
  <Slides>61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61</vt:i4>
      </vt:variant>
    </vt:vector>
  </HeadingPairs>
  <TitlesOfParts>
    <vt:vector size="68" baseType="lpstr">
      <vt:lpstr>Microsoft YaHei UI</vt:lpstr>
      <vt:lpstr>方正兰亭粗黑简体</vt:lpstr>
      <vt:lpstr>方正兰亭黑简体</vt:lpstr>
      <vt:lpstr>微软雅黑</vt:lpstr>
      <vt:lpstr>Arial</vt:lpstr>
      <vt:lpstr>Book Antiqua</vt:lpstr>
      <vt:lpstr>Banded Design Yellow 16x9</vt:lpstr>
      <vt:lpstr>版本控制-Git</vt:lpstr>
      <vt:lpstr>为什么要版本控制</vt:lpstr>
      <vt:lpstr>合并、冲突、锁机制</vt:lpstr>
      <vt:lpstr>合并</vt:lpstr>
      <vt:lpstr>锁机制</vt:lpstr>
      <vt:lpstr>悲观锁</vt:lpstr>
      <vt:lpstr>悲观锁的问题</vt:lpstr>
      <vt:lpstr>乐观锁</vt:lpstr>
      <vt:lpstr>版本控制发展史</vt:lpstr>
      <vt:lpstr>史前1W年</vt:lpstr>
      <vt:lpstr>史前时代</vt:lpstr>
      <vt:lpstr>古典时期</vt:lpstr>
      <vt:lpstr>中世纪时期</vt:lpstr>
      <vt:lpstr>文艺复兴时期</vt:lpstr>
      <vt:lpstr>常见VCS</vt:lpstr>
      <vt:lpstr>Visual Source Safe(简称VSS）</vt:lpstr>
      <vt:lpstr>CVS &amp; SVN</vt:lpstr>
      <vt:lpstr>ClearCase</vt:lpstr>
      <vt:lpstr>版本控制之路</vt:lpstr>
      <vt:lpstr>Git 背景</vt:lpstr>
      <vt:lpstr>Git 诞生过程中的大事记</vt:lpstr>
      <vt:lpstr>who use git?</vt:lpstr>
      <vt:lpstr>PowerPoint 演示文稿</vt:lpstr>
      <vt:lpstr>本地开发</vt:lpstr>
      <vt:lpstr>本地开发</vt:lpstr>
      <vt:lpstr>Centralized VCS</vt:lpstr>
      <vt:lpstr>Git 优点</vt:lpstr>
      <vt:lpstr>后悔药</vt:lpstr>
      <vt:lpstr>工作进度保存</vt:lpstr>
      <vt:lpstr>工作进度保存</vt:lpstr>
      <vt:lpstr>强大的git diff</vt:lpstr>
      <vt:lpstr>Git 分支</vt:lpstr>
      <vt:lpstr>学习曲线</vt:lpstr>
      <vt:lpstr>使用Git</vt:lpstr>
      <vt:lpstr>C:\Users\Administrator&gt;git usage: git [--version] [--exec-path[=&lt;path&gt;]] [--html-path] [--man-path] [--info-path]            [-p|--paginate|--no-pager] [--no-replace-objects] [--bare]            [--git-dir=&lt;path&gt;] [--work-tree=&lt;path&gt;] [--namespace=&lt;name&gt;]            [-c name=value] [--help]            &lt;command&gt; [&lt;args&gt;]  The most commonly used git commands are:    add        Add file contents to the index    bisect     Find by binary search the change that introduced a bug    branch     List, create, or delete branches    checkout   Checkout a branch or paths to the working tree    clone      Clone a repository into a new directory    commit     Record changes to the repository    diff       Show changes between commits, commit and working tree, etc    fetch      Download objects and refs from another repository    grep       Print lines matching a pattern    init       Create an empty git repository or reinitialize an existing one    log        Show commit logs    merge      Join two or more development histories together    mv         Move or rename a file, a directory, or a symlink    pull       Fetch from and merge with another repository or a local branch    push       Update remote refs along with associated objects    rebase     Forward-port local commits to the updated upstream head    reset      Reset current HEAD to the specified state    rm         Remove files from the working tree and from the index    show       Show various types of objects    status     Show the working tree status    tag        Create, list, delete or verify a tag object signed with GPG  See 'git help &lt;command&gt;' for more information on a specific command. </vt:lpstr>
      <vt:lpstr>Git对象模型</vt:lpstr>
      <vt:lpstr>Blob</vt:lpstr>
      <vt:lpstr>Tree</vt:lpstr>
      <vt:lpstr>Commit</vt:lpstr>
      <vt:lpstr>Git存储上与传统VCS的区别</vt:lpstr>
      <vt:lpstr>PowerPoint 演示文稿</vt:lpstr>
      <vt:lpstr>Git存储原理</vt:lpstr>
      <vt:lpstr>Git存储原理</vt:lpstr>
      <vt:lpstr>Git存储模型设计优势</vt:lpstr>
      <vt:lpstr>svn望尘莫及的事-分支功能</vt:lpstr>
      <vt:lpstr>git发布控制</vt:lpstr>
      <vt:lpstr>隔离开发，提交审核</vt:lpstr>
      <vt:lpstr>保证已修复Bug不再重现</vt:lpstr>
      <vt:lpstr>暂存区(Staging Area)</vt:lpstr>
      <vt:lpstr>四种合并</vt:lpstr>
      <vt:lpstr>FQ</vt:lpstr>
      <vt:lpstr>cherry-pick</vt:lpstr>
      <vt:lpstr>three-way merge</vt:lpstr>
      <vt:lpstr>three-way merge</vt:lpstr>
      <vt:lpstr>three-way merge</vt:lpstr>
      <vt:lpstr>three-way merge</vt:lpstr>
      <vt:lpstr>PowerPoint 演示文稿</vt:lpstr>
      <vt:lpstr>stash</vt:lpstr>
      <vt:lpstr>git 相关</vt:lpstr>
      <vt:lpstr>参考资料</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2013-04-22T06:31:53Z</dcterms:created>
  <dcterms:modified xsi:type="dcterms:W3CDTF">2013-05-30T15:27:27Z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