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A8B3B9"/>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0" autoAdjust="0"/>
    <p:restoredTop sz="94660"/>
  </p:normalViewPr>
  <p:slideViewPr>
    <p:cSldViewPr snapToGrid="0">
      <p:cViewPr varScale="1">
        <p:scale>
          <a:sx n="83" d="100"/>
          <a:sy n="83" d="100"/>
        </p:scale>
        <p:origin x="8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8BFF-A5E4-4C76-9F79-D1A47E950E5A}" type="datetimeFigureOut">
              <a:rPr lang="en-US" smtClean="0"/>
              <a:t>9/30/2018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F9543-6F5D-4A28-BCFA-6E13CE2B1288}" type="slidenum">
              <a:rPr lang="en-US" smtClean="0"/>
              <a:t>‹#›</a:t>
            </a:fld>
            <a:endParaRPr lang="en-US" dirty="0"/>
          </a:p>
        </p:txBody>
      </p:sp>
    </p:spTree>
    <p:extLst>
      <p:ext uri="{BB962C8B-B14F-4D97-AF65-F5344CB8AC3E}">
        <p14:creationId xmlns:p14="http://schemas.microsoft.com/office/powerpoint/2010/main" val="388102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F9543-6F5D-4A28-BCFA-6E13CE2B1288}" type="slidenum">
              <a:rPr lang="en-US" smtClean="0"/>
              <a:t>1</a:t>
            </a:fld>
            <a:endParaRPr lang="en-US" dirty="0"/>
          </a:p>
        </p:txBody>
      </p:sp>
    </p:spTree>
    <p:extLst>
      <p:ext uri="{BB962C8B-B14F-4D97-AF65-F5344CB8AC3E}">
        <p14:creationId xmlns:p14="http://schemas.microsoft.com/office/powerpoint/2010/main" val="84066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F9543-6F5D-4A28-BCFA-6E13CE2B1288}" type="slidenum">
              <a:rPr lang="en-US" smtClean="0"/>
              <a:t>2</a:t>
            </a:fld>
            <a:endParaRPr lang="en-US" dirty="0"/>
          </a:p>
        </p:txBody>
      </p:sp>
    </p:spTree>
    <p:extLst>
      <p:ext uri="{BB962C8B-B14F-4D97-AF65-F5344CB8AC3E}">
        <p14:creationId xmlns:p14="http://schemas.microsoft.com/office/powerpoint/2010/main" val="16118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EA32A-CCC9-4AFC-887F-47B905AB56F0}" type="datetime1">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308869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247ED-15A9-4670-AD8E-766AAA63CF8A}" type="datetime1">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383570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A0924-3465-4086-927B-8B18823C0EE5}" type="datetime1">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345158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6EAAA-6C69-468F-A43B-409FA2A3EA07}" type="datetime1">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425221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9431C-67CE-4D46-B2E9-A0E29BBD535C}" type="datetime1">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252508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33A17-A404-451D-9916-49D33F1B1489}" type="datetime1">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38392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31D6C8-0AA8-4DEA-A44E-1B189736F7B2}" type="datetime1">
              <a:rPr lang="en-US" smtClean="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18421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36E0D-5498-4066-B31E-1D3AA39D2D3D}" type="datetime1">
              <a:rPr lang="en-US" smtClean="0"/>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19527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32A04-01AA-410F-9E4F-F716B2209F28}" type="datetime1">
              <a:rPr lang="en-US" smtClean="0"/>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279151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B40461-88CE-4888-898F-DF0EFF3D30E0}" type="datetime1">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14064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C985F-AD76-4C60-89F0-3BE67EA5ED17}" type="datetime1">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dirty="0"/>
          </a:p>
        </p:txBody>
      </p:sp>
    </p:spTree>
    <p:extLst>
      <p:ext uri="{BB962C8B-B14F-4D97-AF65-F5344CB8AC3E}">
        <p14:creationId xmlns:p14="http://schemas.microsoft.com/office/powerpoint/2010/main" val="18244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624EB-93CF-411F-A2B2-315ECF0442D0}" type="datetime1">
              <a:rPr lang="en-US" smtClean="0"/>
              <a:t>9/30/2018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15EDD-C191-42C4-A24D-6F3195C1B2ED}" type="slidenum">
              <a:rPr lang="en-US" smtClean="0"/>
              <a:t>‹#›</a:t>
            </a:fld>
            <a:endParaRPr lang="en-US" dirty="0"/>
          </a:p>
        </p:txBody>
      </p:sp>
    </p:spTree>
    <p:extLst>
      <p:ext uri="{BB962C8B-B14F-4D97-AF65-F5344CB8AC3E}">
        <p14:creationId xmlns:p14="http://schemas.microsoft.com/office/powerpoint/2010/main" val="270161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27" y="1999676"/>
            <a:ext cx="8700655"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6327" y="545974"/>
            <a:ext cx="11610109" cy="954107"/>
          </a:xfrm>
          <a:prstGeom prst="rect">
            <a:avLst/>
          </a:prstGeom>
        </p:spPr>
        <p:txBody>
          <a:bodyPr wrap="square">
            <a:spAutoFit/>
          </a:bodyPr>
          <a:lstStyle/>
          <a:p>
            <a:pPr algn="ctr"/>
            <a:r>
              <a:rPr lang="en-US" sz="2800" b="1" dirty="0" smtClean="0">
                <a:latin typeface="Candara" panose="020E0502030303020204" pitchFamily="34" charset="0"/>
              </a:rPr>
              <a:t>An Unambiguous Standard for the Certification and Quality Assessment</a:t>
            </a:r>
          </a:p>
          <a:p>
            <a:pPr algn="ctr"/>
            <a:r>
              <a:rPr lang="en-US" sz="2800" b="1" dirty="0" smtClean="0">
                <a:latin typeface="Candara" panose="020E0502030303020204" pitchFamily="34" charset="0"/>
              </a:rPr>
              <a:t>in the Production of Wine while Keeping with Demand</a:t>
            </a:r>
            <a:endParaRPr lang="en-US" sz="2800" b="1" dirty="0">
              <a:latin typeface="Candara" panose="020E0502030303020204" pitchFamily="34" charset="0"/>
            </a:endParaRPr>
          </a:p>
        </p:txBody>
      </p:sp>
      <p:sp>
        <p:nvSpPr>
          <p:cNvPr id="3" name="Rectangle 2"/>
          <p:cNvSpPr/>
          <p:nvPr/>
        </p:nvSpPr>
        <p:spPr>
          <a:xfrm>
            <a:off x="8986982" y="3274297"/>
            <a:ext cx="2909454" cy="1938992"/>
          </a:xfrm>
          <a:prstGeom prst="rect">
            <a:avLst/>
          </a:prstGeom>
        </p:spPr>
        <p:txBody>
          <a:bodyPr wrap="square">
            <a:spAutoFit/>
          </a:bodyPr>
          <a:lstStyle/>
          <a:p>
            <a:pPr algn="ctr"/>
            <a:r>
              <a:rPr lang="en-US" sz="2400" b="1" dirty="0" smtClean="0">
                <a:latin typeface="Candara" panose="020E0502030303020204" pitchFamily="34" charset="0"/>
              </a:rPr>
              <a:t>by</a:t>
            </a:r>
          </a:p>
          <a:p>
            <a:pPr algn="ctr"/>
            <a:r>
              <a:rPr lang="en-US" sz="2400" b="1" dirty="0" smtClean="0">
                <a:latin typeface="Candara" panose="020E0502030303020204" pitchFamily="34" charset="0"/>
              </a:rPr>
              <a:t>Tate Kennedy</a:t>
            </a:r>
          </a:p>
          <a:p>
            <a:pPr algn="ctr"/>
            <a:endParaRPr lang="en-US" sz="2400" b="1" dirty="0">
              <a:latin typeface="Candara" panose="020E0502030303020204" pitchFamily="34" charset="0"/>
            </a:endParaRPr>
          </a:p>
          <a:p>
            <a:pPr algn="ctr"/>
            <a:r>
              <a:rPr lang="en-US" sz="2400" b="1" dirty="0" smtClean="0">
                <a:latin typeface="Candara" panose="020E0502030303020204" pitchFamily="34" charset="0"/>
              </a:rPr>
              <a:t>September 30,</a:t>
            </a:r>
          </a:p>
          <a:p>
            <a:pPr algn="ctr"/>
            <a:r>
              <a:rPr lang="en-US" sz="2400" b="1" dirty="0" smtClean="0">
                <a:latin typeface="Candara" panose="020E0502030303020204" pitchFamily="34" charset="0"/>
              </a:rPr>
              <a:t>2018</a:t>
            </a:r>
            <a:endParaRPr lang="en-US" sz="2400" dirty="0"/>
          </a:p>
        </p:txBody>
      </p:sp>
    </p:spTree>
    <p:extLst>
      <p:ext uri="{BB962C8B-B14F-4D97-AF65-F5344CB8AC3E}">
        <p14:creationId xmlns:p14="http://schemas.microsoft.com/office/powerpoint/2010/main" val="709889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097" y="166716"/>
            <a:ext cx="11764993" cy="664697"/>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p:spPr>
        <p:txBody>
          <a:bodyPr>
            <a:normAutofit/>
          </a:bodyPr>
          <a:lstStyle/>
          <a:p>
            <a:pPr algn="ctr"/>
            <a:r>
              <a:rPr lang="en-US" sz="3200" b="1" dirty="0" smtClean="0"/>
              <a:t>The Demand for Wine</a:t>
            </a:r>
            <a:endParaRPr lang="en-US" sz="3200" b="1" dirty="0"/>
          </a:p>
        </p:txBody>
      </p:sp>
      <p:pic>
        <p:nvPicPr>
          <p:cNvPr id="9" name="Picture 8"/>
          <p:cNvPicPr>
            <a:picLocks noChangeAspect="1"/>
          </p:cNvPicPr>
          <p:nvPr/>
        </p:nvPicPr>
        <p:blipFill>
          <a:blip r:embed="rId3"/>
          <a:stretch>
            <a:fillRect/>
          </a:stretch>
        </p:blipFill>
        <p:spPr>
          <a:xfrm>
            <a:off x="7491212" y="1690246"/>
            <a:ext cx="4481179" cy="3716175"/>
          </a:xfrm>
          <a:prstGeom prst="rect">
            <a:avLst/>
          </a:prstGeom>
        </p:spPr>
      </p:pic>
      <p:sp>
        <p:nvSpPr>
          <p:cNvPr id="10" name="Oval 9"/>
          <p:cNvSpPr/>
          <p:nvPr/>
        </p:nvSpPr>
        <p:spPr>
          <a:xfrm>
            <a:off x="11759954" y="4876418"/>
            <a:ext cx="295564" cy="345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TextBox 10"/>
          <p:cNvSpPr txBox="1"/>
          <p:nvPr/>
        </p:nvSpPr>
        <p:spPr>
          <a:xfrm>
            <a:off x="7490691" y="1052712"/>
            <a:ext cx="4490937" cy="553998"/>
          </a:xfrm>
          <a:prstGeom prst="rect">
            <a:avLst/>
          </a:prstGeom>
          <a:noFill/>
          <a:ln w="3175">
            <a:solidFill>
              <a:schemeClr val="tx1"/>
            </a:solidFill>
          </a:ln>
        </p:spPr>
        <p:txBody>
          <a:bodyPr wrap="square" rtlCol="0">
            <a:spAutoFit/>
          </a:bodyPr>
          <a:lstStyle/>
          <a:p>
            <a:pPr algn="ctr"/>
            <a:r>
              <a:rPr lang="en-US" sz="1600" b="1" dirty="0" smtClean="0"/>
              <a:t>Wine Consumption Worldwide in 2017</a:t>
            </a:r>
          </a:p>
          <a:p>
            <a:pPr algn="ctr"/>
            <a:r>
              <a:rPr lang="en-US" sz="1400" dirty="0" smtClean="0"/>
              <a:t>by Country (3.5 million hectoliters or greater)</a:t>
            </a:r>
            <a:endParaRPr lang="en-US" sz="1400" dirty="0"/>
          </a:p>
        </p:txBody>
      </p:sp>
      <p:pic>
        <p:nvPicPr>
          <p:cNvPr id="12" name="Picture 11"/>
          <p:cNvPicPr>
            <a:picLocks noChangeAspect="1"/>
          </p:cNvPicPr>
          <p:nvPr/>
        </p:nvPicPr>
        <p:blipFill>
          <a:blip r:embed="rId4"/>
          <a:stretch>
            <a:fillRect/>
          </a:stretch>
        </p:blipFill>
        <p:spPr>
          <a:xfrm>
            <a:off x="217098" y="2678681"/>
            <a:ext cx="6627048" cy="2534004"/>
          </a:xfrm>
          <a:prstGeom prst="rect">
            <a:avLst/>
          </a:prstGeom>
        </p:spPr>
      </p:pic>
      <p:sp>
        <p:nvSpPr>
          <p:cNvPr id="15" name="TextBox 14"/>
          <p:cNvSpPr txBox="1"/>
          <p:nvPr/>
        </p:nvSpPr>
        <p:spPr>
          <a:xfrm>
            <a:off x="217098" y="1999579"/>
            <a:ext cx="6627047" cy="553998"/>
          </a:xfrm>
          <a:prstGeom prst="rect">
            <a:avLst/>
          </a:prstGeom>
          <a:noFill/>
          <a:ln w="3175">
            <a:solidFill>
              <a:schemeClr val="tx1"/>
            </a:solidFill>
          </a:ln>
        </p:spPr>
        <p:txBody>
          <a:bodyPr wrap="square" rtlCol="0">
            <a:spAutoFit/>
          </a:bodyPr>
          <a:lstStyle/>
          <a:p>
            <a:pPr algn="ctr"/>
            <a:r>
              <a:rPr lang="en-US" sz="1600" b="1" dirty="0" smtClean="0"/>
              <a:t>Wine Consumption Worldwide</a:t>
            </a:r>
          </a:p>
          <a:p>
            <a:pPr algn="ctr"/>
            <a:r>
              <a:rPr lang="en-US" sz="1400" dirty="0" smtClean="0"/>
              <a:t>in million hectoliters</a:t>
            </a:r>
            <a:endParaRPr lang="en-US" sz="1400" dirty="0"/>
          </a:p>
        </p:txBody>
      </p:sp>
      <p:sp>
        <p:nvSpPr>
          <p:cNvPr id="16" name="TextBox 15"/>
          <p:cNvSpPr txBox="1"/>
          <p:nvPr/>
        </p:nvSpPr>
        <p:spPr>
          <a:xfrm>
            <a:off x="217098" y="5578549"/>
            <a:ext cx="6627048"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According to the website Statista, in 2017 wine consumption worldwide was estimated to amount to 243 million hectoliters, up from 226 million hectoliters in 2000.</a:t>
            </a:r>
            <a:endParaRPr lang="en-US" sz="1600" dirty="0"/>
          </a:p>
        </p:txBody>
      </p:sp>
      <p:sp>
        <p:nvSpPr>
          <p:cNvPr id="18" name="Rectangle 17"/>
          <p:cNvSpPr/>
          <p:nvPr/>
        </p:nvSpPr>
        <p:spPr>
          <a:xfrm>
            <a:off x="7509164" y="5574051"/>
            <a:ext cx="4472463" cy="830997"/>
          </a:xfrm>
          <a:prstGeom prst="rect">
            <a:avLst/>
          </a:prstGeom>
        </p:spPr>
        <p:txBody>
          <a:bodyPr wrap="square">
            <a:spAutoFit/>
          </a:bodyPr>
          <a:lstStyle/>
          <a:p>
            <a:pPr marL="285750" indent="-285750">
              <a:buFont typeface="Wingdings" panose="05000000000000000000" pitchFamily="2" charset="2"/>
              <a:buChar char=""/>
            </a:pPr>
            <a:r>
              <a:rPr lang="en-US" sz="1600" dirty="0"/>
              <a:t>The </a:t>
            </a:r>
            <a:r>
              <a:rPr lang="en-US" sz="1600" dirty="0" smtClean="0"/>
              <a:t>U.S. continues </a:t>
            </a:r>
            <a:r>
              <a:rPr lang="en-US" sz="1600" dirty="0"/>
              <a:t>to be the largest consumer of wine globally since 2010, consuming the most wine in 2017 at 32.6 million hectoliters.</a:t>
            </a:r>
          </a:p>
        </p:txBody>
      </p:sp>
      <p:sp>
        <p:nvSpPr>
          <p:cNvPr id="13" name="Rectangle 12"/>
          <p:cNvSpPr/>
          <p:nvPr/>
        </p:nvSpPr>
        <p:spPr>
          <a:xfrm>
            <a:off x="217097" y="1016296"/>
            <a:ext cx="6627048" cy="584775"/>
          </a:xfrm>
          <a:prstGeom prst="rect">
            <a:avLst/>
          </a:prstGeom>
        </p:spPr>
        <p:txBody>
          <a:bodyPr wrap="square">
            <a:spAutoFit/>
          </a:bodyPr>
          <a:lstStyle/>
          <a:p>
            <a:r>
              <a:rPr lang="en-US" sz="1600" dirty="0"/>
              <a:t>Whether it’s red or white, it doesn’t </a:t>
            </a:r>
            <a:r>
              <a:rPr lang="en-US" sz="1600" dirty="0" smtClean="0"/>
              <a:t>matter, the </a:t>
            </a:r>
            <a:r>
              <a:rPr lang="en-US" sz="1600" dirty="0"/>
              <a:t>world can’t get enough of </a:t>
            </a:r>
            <a:r>
              <a:rPr lang="en-US" sz="1600" dirty="0" smtClean="0"/>
              <a:t>it and we find it in almost every occasion now.</a:t>
            </a:r>
            <a:endParaRPr lang="en-US" sz="1600" dirty="0"/>
          </a:p>
        </p:txBody>
      </p:sp>
      <p:sp>
        <p:nvSpPr>
          <p:cNvPr id="14" name="Oval 13"/>
          <p:cNvSpPr/>
          <p:nvPr/>
        </p:nvSpPr>
        <p:spPr>
          <a:xfrm>
            <a:off x="6388741" y="5162115"/>
            <a:ext cx="92364" cy="1011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6025701" y="5129635"/>
            <a:ext cx="92364" cy="1011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412509" y="2628112"/>
            <a:ext cx="1431636" cy="4568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19"/>
          <p:cNvSpPr>
            <a:spLocks noGrp="1"/>
          </p:cNvSpPr>
          <p:nvPr>
            <p:ph type="sldNum" sz="quarter" idx="12"/>
          </p:nvPr>
        </p:nvSpPr>
        <p:spPr/>
        <p:txBody>
          <a:bodyPr/>
          <a:lstStyle/>
          <a:p>
            <a:fld id="{C9B15EDD-C191-42C4-A24D-6F3195C1B2ED}" type="slidenum">
              <a:rPr lang="en-US" smtClean="0"/>
              <a:t>2</a:t>
            </a:fld>
            <a:endParaRPr lang="en-US" dirty="0"/>
          </a:p>
        </p:txBody>
      </p:sp>
    </p:spTree>
    <p:extLst>
      <p:ext uri="{BB962C8B-B14F-4D97-AF65-F5344CB8AC3E}">
        <p14:creationId xmlns:p14="http://schemas.microsoft.com/office/powerpoint/2010/main" val="2511416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9B15EDD-C191-42C4-A24D-6F3195C1B2ED}" type="slidenum">
              <a:rPr lang="en-US" smtClean="0"/>
              <a:t>3</a:t>
            </a:fld>
            <a:endParaRPr lang="en-US" dirty="0"/>
          </a:p>
        </p:txBody>
      </p:sp>
      <p:sp>
        <p:nvSpPr>
          <p:cNvPr id="9" name="Title 2"/>
          <p:cNvSpPr>
            <a:spLocks noGrp="1"/>
          </p:cNvSpPr>
          <p:nvPr>
            <p:ph type="title"/>
          </p:nvPr>
        </p:nvSpPr>
        <p:spPr>
          <a:xfrm>
            <a:off x="217097" y="166716"/>
            <a:ext cx="11764993" cy="664697"/>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5400000" scaled="1"/>
            <a:tileRect/>
          </a:gradFill>
        </p:spPr>
        <p:txBody>
          <a:bodyPr>
            <a:normAutofit/>
          </a:bodyPr>
          <a:lstStyle/>
          <a:p>
            <a:pPr algn="ctr"/>
            <a:r>
              <a:rPr lang="en-US" sz="3200" b="1" dirty="0" smtClean="0"/>
              <a:t>The Supply for Wine and the Challenge </a:t>
            </a:r>
            <a:r>
              <a:rPr lang="en-US" sz="3200" b="1" dirty="0" smtClean="0"/>
              <a:t>it Creates</a:t>
            </a:r>
            <a:endParaRPr lang="en-US" sz="3200" b="1" dirty="0"/>
          </a:p>
        </p:txBody>
      </p:sp>
      <p:sp>
        <p:nvSpPr>
          <p:cNvPr id="11" name="Rectangle 10"/>
          <p:cNvSpPr/>
          <p:nvPr/>
        </p:nvSpPr>
        <p:spPr>
          <a:xfrm>
            <a:off x="217096" y="1016296"/>
            <a:ext cx="11764993" cy="338554"/>
          </a:xfrm>
          <a:prstGeom prst="rect">
            <a:avLst/>
          </a:prstGeom>
        </p:spPr>
        <p:txBody>
          <a:bodyPr wrap="square">
            <a:spAutoFit/>
          </a:bodyPr>
          <a:lstStyle/>
          <a:p>
            <a:r>
              <a:rPr lang="en-US" sz="1600" dirty="0" smtClean="0"/>
              <a:t>After the decline following the 2008/2009 economic crisis, world wine consumption resumed a positive trend and with it, familiar concerns.</a:t>
            </a:r>
            <a:endParaRPr lang="en-US" sz="1600" dirty="0"/>
          </a:p>
        </p:txBody>
      </p:sp>
      <p:sp>
        <p:nvSpPr>
          <p:cNvPr id="12" name="TextBox 11"/>
          <p:cNvSpPr txBox="1"/>
          <p:nvPr/>
        </p:nvSpPr>
        <p:spPr>
          <a:xfrm>
            <a:off x="217098" y="5578549"/>
            <a:ext cx="6017447"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t>According to the website Statista, the United States became the 4th largest producer nation (following Italy, France and Spain) with </a:t>
            </a:r>
            <a:r>
              <a:rPr lang="en-US" sz="1600" dirty="0" smtClean="0"/>
              <a:t>over 23 </a:t>
            </a:r>
            <a:r>
              <a:rPr lang="en-US" sz="1600" dirty="0"/>
              <a:t>million hectoliters in 2016.</a:t>
            </a:r>
          </a:p>
        </p:txBody>
      </p:sp>
      <p:pic>
        <p:nvPicPr>
          <p:cNvPr id="3076" name="Picture 4" descr="https://businesstech.co.za/news/wp-content/uploads/2017/10/Country-wine-produ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97" y="1995051"/>
            <a:ext cx="6017448" cy="36758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4109" y="5292436"/>
            <a:ext cx="2244436" cy="286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6640944" y="1601071"/>
            <a:ext cx="5341145" cy="4770537"/>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In the United States alone, wine is a $38 billion industry (GordOn, 2016).</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Wine </a:t>
            </a:r>
            <a:r>
              <a:rPr lang="en-US" sz="1600" dirty="0" smtClean="0"/>
              <a:t>quality is mostly assessed </a:t>
            </a:r>
            <a:r>
              <a:rPr lang="en-US" sz="1600" dirty="0" smtClean="0"/>
              <a:t>the more widely accepted sensory tests and by </a:t>
            </a:r>
            <a:r>
              <a:rPr lang="en-US" sz="1600" dirty="0" smtClean="0"/>
              <a:t>physicochemical </a:t>
            </a:r>
            <a:r>
              <a:rPr lang="en-US" sz="1600" dirty="0" smtClean="0"/>
              <a:t>tests.</a:t>
            </a:r>
            <a:endParaRPr lang="en-US" sz="1600" dirty="0" smtClean="0"/>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Sensory tests depend on human experts to sample the wine and qualify the wine according to taste.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This subjective method is challenged in keeping up with the demands of mass production created from the increasing popularity of wine.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 physicochemical tests can be conducted on a larger scale and have the advantage of being objective</a:t>
            </a:r>
            <a:r>
              <a:rPr lang="en-US" sz="1600" dirty="0" smtClean="0"/>
              <a:t>.</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So the question is, can we accurately and objectively measure the quality of wine based on physicochemical compounds while keeping with demand?</a:t>
            </a:r>
            <a:endParaRPr lang="en-US" sz="1600" dirty="0" smtClean="0"/>
          </a:p>
        </p:txBody>
      </p:sp>
      <p:sp>
        <p:nvSpPr>
          <p:cNvPr id="16" name="TextBox 15"/>
          <p:cNvSpPr txBox="1"/>
          <p:nvPr/>
        </p:nvSpPr>
        <p:spPr>
          <a:xfrm>
            <a:off x="217096" y="1574706"/>
            <a:ext cx="6017449" cy="553998"/>
          </a:xfrm>
          <a:prstGeom prst="rect">
            <a:avLst/>
          </a:prstGeom>
          <a:noFill/>
          <a:ln w="3175">
            <a:solidFill>
              <a:schemeClr val="tx1"/>
            </a:solidFill>
          </a:ln>
        </p:spPr>
        <p:txBody>
          <a:bodyPr wrap="square" rtlCol="0">
            <a:spAutoFit/>
          </a:bodyPr>
          <a:lstStyle/>
          <a:p>
            <a:pPr algn="ctr"/>
            <a:r>
              <a:rPr lang="en-US" sz="1600" b="1" dirty="0" smtClean="0"/>
              <a:t>Wine Production Worldwide</a:t>
            </a:r>
          </a:p>
          <a:p>
            <a:pPr algn="ctr"/>
            <a:r>
              <a:rPr lang="en-US" sz="1400" dirty="0" smtClean="0"/>
              <a:t>in million hectoliters</a:t>
            </a:r>
            <a:endParaRPr lang="en-US" sz="1400" dirty="0"/>
          </a:p>
        </p:txBody>
      </p:sp>
      <p:sp>
        <p:nvSpPr>
          <p:cNvPr id="17" name="Oval 16"/>
          <p:cNvSpPr/>
          <p:nvPr/>
        </p:nvSpPr>
        <p:spPr>
          <a:xfrm>
            <a:off x="286326" y="5061527"/>
            <a:ext cx="369455" cy="4246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4874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5262979"/>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Over th</a:t>
            </a:r>
            <a:r>
              <a:rPr lang="en-US" sz="1600" dirty="0" smtClean="0"/>
              <a:t>e past several weeks, I have been utilizing s</a:t>
            </a:r>
            <a:r>
              <a:rPr lang="en-US" sz="1600" dirty="0" smtClean="0"/>
              <a:t>ensory </a:t>
            </a:r>
            <a:r>
              <a:rPr lang="en-US" sz="1600" dirty="0" smtClean="0"/>
              <a:t>test data </a:t>
            </a:r>
            <a:r>
              <a:rPr lang="en-US" sz="1600" dirty="0" smtClean="0"/>
              <a:t>and </a:t>
            </a:r>
            <a:r>
              <a:rPr lang="en-US" sz="1600" dirty="0" smtClean="0"/>
              <a:t>physicochemical test data </a:t>
            </a:r>
            <a:r>
              <a:rPr lang="en-US" sz="1600" dirty="0" smtClean="0"/>
              <a:t>that were </a:t>
            </a:r>
            <a:r>
              <a:rPr lang="en-US" sz="1600" dirty="0" smtClean="0"/>
              <a:t>collected for red and white variants of the Portugese “Vindho Verde” </a:t>
            </a:r>
            <a:r>
              <a:rPr lang="en-US" sz="1600" dirty="0" smtClean="0"/>
              <a:t>wine.</a:t>
            </a:r>
          </a:p>
          <a:p>
            <a:pPr marL="285750" indent="-285750">
              <a:buFont typeface="Wingdings" panose="05000000000000000000" pitchFamily="2" charset="2"/>
              <a:buChar char=""/>
            </a:pPr>
            <a:endParaRPr lang="en-US" sz="1600" dirty="0"/>
          </a:p>
          <a:p>
            <a:pPr marL="742950" lvl="1" indent="-285750">
              <a:buFont typeface="Wingdings" panose="05000000000000000000" pitchFamily="2" charset="2"/>
              <a:buChar char=""/>
            </a:pPr>
            <a:r>
              <a:rPr lang="en-US" sz="1600" dirty="0"/>
              <a:t>Datasets are available from the UCI Machine Learning repository </a:t>
            </a:r>
            <a:r>
              <a:rPr lang="en-US" sz="1600" dirty="0">
                <a:hlinkClick r:id="rId2"/>
              </a:rPr>
              <a:t>https://archive.ics.uci.edu/ml/datasets/wine+quality</a:t>
            </a:r>
            <a:r>
              <a:rPr lang="en-US" sz="1600" dirty="0"/>
              <a:t>. (P. Cortez, A. Cerdeira, F. Almeida, T. Matos and J. Reis. Modeling wine preferences by data mining from physicochemical properties. In Decision Support Systems, Elsevier, 47(4):547-553, 2009</a:t>
            </a:r>
            <a:r>
              <a:rPr lang="en-US" sz="1600" dirty="0" smtClean="0"/>
              <a:t>).</a:t>
            </a:r>
            <a:endParaRPr lang="en-US" sz="1600" dirty="0" smtClean="0"/>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 </a:t>
            </a:r>
            <a:r>
              <a:rPr lang="en-US" sz="1600" dirty="0" smtClean="0"/>
              <a:t>aim </a:t>
            </a:r>
            <a:r>
              <a:rPr lang="en-US" sz="1600" dirty="0" smtClean="0"/>
              <a:t>has been to </a:t>
            </a:r>
            <a:r>
              <a:rPr lang="en-US" sz="1600" dirty="0" smtClean="0"/>
              <a:t>explore the relationship between the two types of test </a:t>
            </a:r>
            <a:r>
              <a:rPr lang="en-US" sz="1600" dirty="0" smtClean="0"/>
              <a:t>results and whether a machine learning approach/product could predict the quality in wine in an objective, efficient and large scale cost effective manner.</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Thus, solving for the subjective, cumbersome and costly process of certifying and assessing the quality of wine in th</a:t>
            </a:r>
            <a:r>
              <a:rPr lang="en-US" sz="1600" dirty="0" smtClean="0"/>
              <a:t>e industry’s current production model.</a:t>
            </a:r>
            <a:endParaRPr lang="en-US" sz="1600" dirty="0" smtClean="0"/>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Within the supervised learning branch of machine learning, I was able to use classification models to categorize the outcome of interest (quality) between discrete values such as good (quality score of 7 or higher) and bad (everything else).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 Random Forest Classifier produced the highest accuracy rate amongst both the red wine variants (89%) and the white wine variants (87%), beating out several other candidates as the best performer.</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 model successfully interprets the physicochemical compounds found in each variant of red and white wines and predicts the quality of a particular variety.</a:t>
            </a:r>
          </a:p>
        </p:txBody>
      </p:sp>
      <p:sp>
        <p:nvSpPr>
          <p:cNvPr id="3" name="Slide Number Placeholder 2"/>
          <p:cNvSpPr>
            <a:spLocks noGrp="1"/>
          </p:cNvSpPr>
          <p:nvPr>
            <p:ph type="sldNum" sz="quarter" idx="12"/>
          </p:nvPr>
        </p:nvSpPr>
        <p:spPr/>
        <p:txBody>
          <a:bodyPr/>
          <a:lstStyle/>
          <a:p>
            <a:fld id="{C9B15EDD-C191-42C4-A24D-6F3195C1B2ED}" type="slidenum">
              <a:rPr lang="en-US" smtClean="0"/>
              <a:t>4</a:t>
            </a:fld>
            <a:endParaRPr lang="en-US" dirty="0"/>
          </a:p>
        </p:txBody>
      </p:sp>
      <p:sp>
        <p:nvSpPr>
          <p:cNvPr id="7" name="Title 2"/>
          <p:cNvSpPr>
            <a:spLocks noGrp="1"/>
          </p:cNvSpPr>
          <p:nvPr>
            <p:ph type="title"/>
          </p:nvPr>
        </p:nvSpPr>
        <p:spPr>
          <a:xfrm>
            <a:off x="217097" y="166716"/>
            <a:ext cx="11764993" cy="664697"/>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8100000" scaled="1"/>
            <a:tileRect/>
          </a:gradFill>
        </p:spPr>
        <p:txBody>
          <a:bodyPr>
            <a:normAutofit/>
          </a:bodyPr>
          <a:lstStyle/>
          <a:p>
            <a:pPr algn="ctr"/>
            <a:r>
              <a:rPr lang="en-US" sz="3200" b="1" dirty="0" smtClean="0"/>
              <a:t>The Answer is Yes</a:t>
            </a:r>
            <a:endParaRPr lang="en-US" sz="3200" b="1" dirty="0"/>
          </a:p>
        </p:txBody>
      </p:sp>
    </p:spTree>
    <p:extLst>
      <p:ext uri="{BB962C8B-B14F-4D97-AF65-F5344CB8AC3E}">
        <p14:creationId xmlns:p14="http://schemas.microsoft.com/office/powerpoint/2010/main" val="4138276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9B15EDD-C191-42C4-A24D-6F3195C1B2ED}" type="slidenum">
              <a:rPr lang="en-US" smtClean="0"/>
              <a:t>5</a:t>
            </a:fld>
            <a:endParaRPr lang="en-US" dirty="0"/>
          </a:p>
        </p:txBody>
      </p:sp>
      <p:sp>
        <p:nvSpPr>
          <p:cNvPr id="11" name="Title 2"/>
          <p:cNvSpPr>
            <a:spLocks noGrp="1"/>
          </p:cNvSpPr>
          <p:nvPr>
            <p:ph type="title"/>
          </p:nvPr>
        </p:nvSpPr>
        <p:spPr>
          <a:xfrm>
            <a:off x="217097" y="166716"/>
            <a:ext cx="11764993" cy="664697"/>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0" scaled="1"/>
            <a:tileRect/>
          </a:gradFill>
        </p:spPr>
        <p:txBody>
          <a:bodyPr>
            <a:normAutofit/>
          </a:bodyPr>
          <a:lstStyle/>
          <a:p>
            <a:pPr algn="ctr"/>
            <a:r>
              <a:rPr lang="en-US" sz="3200" b="1" dirty="0" smtClean="0"/>
              <a:t>Modeling Approach and Evaluation</a:t>
            </a:r>
            <a:endParaRPr lang="en-US" sz="3200" b="1" dirty="0"/>
          </a:p>
        </p:txBody>
      </p:sp>
      <p:sp>
        <p:nvSpPr>
          <p:cNvPr id="12" name="Rectangle 11"/>
          <p:cNvSpPr/>
          <p:nvPr/>
        </p:nvSpPr>
        <p:spPr>
          <a:xfrm>
            <a:off x="217096" y="1016296"/>
            <a:ext cx="11764993" cy="1815882"/>
          </a:xfrm>
          <a:prstGeom prst="rect">
            <a:avLst/>
          </a:prstGeom>
        </p:spPr>
        <p:txBody>
          <a:bodyPr wrap="square">
            <a:spAutoFit/>
          </a:bodyPr>
          <a:lstStyle/>
          <a:p>
            <a:pPr marL="285750" indent="-285750">
              <a:buFont typeface="Wingdings" panose="05000000000000000000" pitchFamily="2" charset="2"/>
              <a:buChar char=""/>
            </a:pPr>
            <a:r>
              <a:rPr lang="en-US" sz="1600" dirty="0"/>
              <a:t>In supervised learning, models will be trained to generate a certain outcome or dependent variable, something we observed previously (the quality of wine via sensory tests) and we want to use new inputs (physicochemical compounds/tests) to generate a prediction.</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What kind of variable the outcome of interest (quality) is informs us what kind of model to build. </a:t>
            </a:r>
            <a:r>
              <a:rPr lang="en-US" sz="1600" dirty="0"/>
              <a:t>Since quality is a categorical variable (good or bad, a binary outcome), a classification model was </a:t>
            </a:r>
            <a:r>
              <a:rPr lang="en-US" sz="1600" dirty="0" smtClean="0"/>
              <a:t>built.</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I will use the example from the white wine variants to illustrate the results achieved using a Random Forest Classifier:</a:t>
            </a:r>
            <a:endParaRPr lang="en-US" sz="1600" dirty="0"/>
          </a:p>
        </p:txBody>
      </p:sp>
      <p:pic>
        <p:nvPicPr>
          <p:cNvPr id="6" name="Picture 5"/>
          <p:cNvPicPr>
            <a:picLocks noChangeAspect="1"/>
          </p:cNvPicPr>
          <p:nvPr/>
        </p:nvPicPr>
        <p:blipFill>
          <a:blip r:embed="rId2"/>
          <a:stretch>
            <a:fillRect/>
          </a:stretch>
        </p:blipFill>
        <p:spPr>
          <a:xfrm>
            <a:off x="529077" y="3506076"/>
            <a:ext cx="2058801" cy="2018629"/>
          </a:xfrm>
          <a:prstGeom prst="rect">
            <a:avLst/>
          </a:prstGeom>
        </p:spPr>
      </p:pic>
      <p:pic>
        <p:nvPicPr>
          <p:cNvPr id="7" name="Picture 6"/>
          <p:cNvPicPr>
            <a:picLocks noChangeAspect="1"/>
          </p:cNvPicPr>
          <p:nvPr/>
        </p:nvPicPr>
        <p:blipFill>
          <a:blip r:embed="rId3"/>
          <a:stretch>
            <a:fillRect/>
          </a:stretch>
        </p:blipFill>
        <p:spPr>
          <a:xfrm>
            <a:off x="2587879" y="3660323"/>
            <a:ext cx="589430" cy="328721"/>
          </a:xfrm>
          <a:prstGeom prst="rect">
            <a:avLst/>
          </a:prstGeom>
        </p:spPr>
      </p:pic>
      <p:sp>
        <p:nvSpPr>
          <p:cNvPr id="13" name="TextBox 12"/>
          <p:cNvSpPr txBox="1"/>
          <p:nvPr/>
        </p:nvSpPr>
        <p:spPr>
          <a:xfrm>
            <a:off x="236508" y="3137129"/>
            <a:ext cx="3107056" cy="338554"/>
          </a:xfrm>
          <a:prstGeom prst="rect">
            <a:avLst/>
          </a:prstGeom>
          <a:noFill/>
          <a:ln w="3175">
            <a:solidFill>
              <a:schemeClr val="tx1"/>
            </a:solidFill>
          </a:ln>
        </p:spPr>
        <p:txBody>
          <a:bodyPr wrap="square" rtlCol="0">
            <a:spAutoFit/>
          </a:bodyPr>
          <a:lstStyle/>
          <a:p>
            <a:pPr algn="ctr"/>
            <a:r>
              <a:rPr lang="en-US" sz="1600" b="1" dirty="0" smtClean="0"/>
              <a:t>White Wine Quality</a:t>
            </a:r>
          </a:p>
        </p:txBody>
      </p:sp>
      <p:sp>
        <p:nvSpPr>
          <p:cNvPr id="14" name="Rectangle 13"/>
          <p:cNvSpPr/>
          <p:nvPr/>
        </p:nvSpPr>
        <p:spPr>
          <a:xfrm>
            <a:off x="217097" y="5660925"/>
            <a:ext cx="3283485" cy="830997"/>
          </a:xfrm>
          <a:prstGeom prst="rect">
            <a:avLst/>
          </a:prstGeom>
        </p:spPr>
        <p:txBody>
          <a:bodyPr wrap="square">
            <a:spAutoFit/>
          </a:bodyPr>
          <a:lstStyle/>
          <a:p>
            <a:pPr marL="285750" indent="-285750">
              <a:buFont typeface="Wingdings" panose="05000000000000000000" pitchFamily="2" charset="2"/>
              <a:buChar char=""/>
            </a:pPr>
            <a:r>
              <a:rPr lang="en-US" sz="1600" dirty="0" smtClean="0"/>
              <a:t>The white wine dataset contained 3,838 variants ranked as Bad and 1,060 ranked as Good, in total.</a:t>
            </a:r>
            <a:endParaRPr lang="en-US" sz="1600" dirty="0"/>
          </a:p>
        </p:txBody>
      </p:sp>
      <p:sp>
        <p:nvSpPr>
          <p:cNvPr id="16" name="TextBox 15"/>
          <p:cNvSpPr txBox="1"/>
          <p:nvPr/>
        </p:nvSpPr>
        <p:spPr>
          <a:xfrm>
            <a:off x="4368427" y="3132939"/>
            <a:ext cx="2966327" cy="338554"/>
          </a:xfrm>
          <a:prstGeom prst="rect">
            <a:avLst/>
          </a:prstGeom>
          <a:noFill/>
          <a:ln w="3175">
            <a:solidFill>
              <a:schemeClr val="tx1"/>
            </a:solidFill>
          </a:ln>
        </p:spPr>
        <p:txBody>
          <a:bodyPr wrap="square" rtlCol="0">
            <a:spAutoFit/>
          </a:bodyPr>
          <a:lstStyle/>
          <a:p>
            <a:pPr algn="ctr"/>
            <a:r>
              <a:rPr lang="en-US" sz="1600" b="1" dirty="0" smtClean="0"/>
              <a:t>Confusion Matrix</a:t>
            </a:r>
          </a:p>
        </p:txBody>
      </p:sp>
      <p:sp>
        <p:nvSpPr>
          <p:cNvPr id="17" name="Rectangle 16"/>
          <p:cNvSpPr/>
          <p:nvPr/>
        </p:nvSpPr>
        <p:spPr>
          <a:xfrm>
            <a:off x="7869424" y="3132939"/>
            <a:ext cx="3283485" cy="2554545"/>
          </a:xfrm>
          <a:prstGeom prst="rect">
            <a:avLst/>
          </a:prstGeom>
        </p:spPr>
        <p:txBody>
          <a:bodyPr wrap="square">
            <a:spAutoFit/>
          </a:bodyPr>
          <a:lstStyle/>
          <a:p>
            <a:pPr marL="285750" indent="-285750">
              <a:buFont typeface="Wingdings" panose="05000000000000000000" pitchFamily="2" charset="2"/>
              <a:buChar char=""/>
            </a:pPr>
            <a:r>
              <a:rPr lang="en-US" sz="1600" dirty="0" smtClean="0"/>
              <a:t>1,225 samples taken as a test set.</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This matrix shows the count of each permutation of target and prediction so one can see where the model can be improved.</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 model accurately predicts quality on 1,060 samples, or at a rate of 87%.</a:t>
            </a:r>
          </a:p>
        </p:txBody>
      </p:sp>
      <p:pic>
        <p:nvPicPr>
          <p:cNvPr id="18" name="Picture 17"/>
          <p:cNvPicPr>
            <a:picLocks noChangeAspect="1"/>
          </p:cNvPicPr>
          <p:nvPr/>
        </p:nvPicPr>
        <p:blipFill>
          <a:blip r:embed="rId4"/>
          <a:stretch>
            <a:fillRect/>
          </a:stretch>
        </p:blipFill>
        <p:spPr>
          <a:xfrm>
            <a:off x="4368427" y="3500582"/>
            <a:ext cx="2966326" cy="2104927"/>
          </a:xfrm>
          <a:prstGeom prst="rect">
            <a:avLst/>
          </a:prstGeom>
        </p:spPr>
      </p:pic>
      <p:sp>
        <p:nvSpPr>
          <p:cNvPr id="19" name="Rectangle 18"/>
          <p:cNvSpPr/>
          <p:nvPr/>
        </p:nvSpPr>
        <p:spPr>
          <a:xfrm>
            <a:off x="4368427" y="5660924"/>
            <a:ext cx="6784482" cy="830997"/>
          </a:xfrm>
          <a:prstGeom prst="rect">
            <a:avLst/>
          </a:prstGeom>
        </p:spPr>
        <p:txBody>
          <a:bodyPr wrap="square">
            <a:spAutoFit/>
          </a:bodyPr>
          <a:lstStyle/>
          <a:p>
            <a:pPr marL="285750" indent="-285750">
              <a:buFont typeface="Wingdings" panose="05000000000000000000" pitchFamily="2" charset="2"/>
              <a:buChar char=""/>
            </a:pPr>
            <a:r>
              <a:rPr lang="en-US" sz="1600" dirty="0" smtClean="0"/>
              <a:t>The model leaves room for improvement, with quality predicted incorrectly on 165 samples in total (31 false negatives and 134 false positives). Note, results were slightly better in the red wine variants.</a:t>
            </a:r>
          </a:p>
        </p:txBody>
      </p:sp>
    </p:spTree>
    <p:extLst>
      <p:ext uri="{BB962C8B-B14F-4D97-AF65-F5344CB8AC3E}">
        <p14:creationId xmlns:p14="http://schemas.microsoft.com/office/powerpoint/2010/main" val="490307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B15EDD-C191-42C4-A24D-6F3195C1B2ED}" type="slidenum">
              <a:rPr lang="en-US" smtClean="0"/>
              <a:t>6</a:t>
            </a:fld>
            <a:endParaRPr lang="en-US" dirty="0"/>
          </a:p>
        </p:txBody>
      </p:sp>
      <p:sp>
        <p:nvSpPr>
          <p:cNvPr id="10" name="Title 2"/>
          <p:cNvSpPr>
            <a:spLocks noGrp="1"/>
          </p:cNvSpPr>
          <p:nvPr>
            <p:ph type="title"/>
          </p:nvPr>
        </p:nvSpPr>
        <p:spPr>
          <a:xfrm>
            <a:off x="217097" y="166716"/>
            <a:ext cx="11764993" cy="664697"/>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0800000" scaled="1"/>
            <a:tileRect/>
          </a:gradFill>
        </p:spPr>
        <p:txBody>
          <a:bodyPr>
            <a:normAutofit/>
          </a:bodyPr>
          <a:lstStyle/>
          <a:p>
            <a:pPr algn="ctr"/>
            <a:r>
              <a:rPr lang="en-US" sz="3200" b="1" dirty="0" smtClean="0"/>
              <a:t>The Value in this Approach</a:t>
            </a:r>
            <a:endParaRPr lang="en-US" sz="3200" b="1" dirty="0"/>
          </a:p>
        </p:txBody>
      </p:sp>
      <p:sp>
        <p:nvSpPr>
          <p:cNvPr id="7" name="Rectangle 6"/>
          <p:cNvSpPr/>
          <p:nvPr/>
        </p:nvSpPr>
        <p:spPr>
          <a:xfrm>
            <a:off x="217097" y="1759475"/>
            <a:ext cx="6996503" cy="3046988"/>
          </a:xfrm>
          <a:prstGeom prst="rect">
            <a:avLst/>
          </a:prstGeom>
        </p:spPr>
        <p:txBody>
          <a:bodyPr wrap="square">
            <a:spAutoFit/>
          </a:bodyPr>
          <a:lstStyle/>
          <a:p>
            <a:pPr marL="285750" indent="-285750">
              <a:buFont typeface="Wingdings" panose="05000000000000000000" pitchFamily="2" charset="2"/>
              <a:buChar char="w"/>
            </a:pPr>
            <a:r>
              <a:rPr lang="en-US" sz="1600" dirty="0" smtClean="0"/>
              <a:t>Within </a:t>
            </a:r>
            <a:r>
              <a:rPr lang="en-US" sz="1600" dirty="0"/>
              <a:t>the wine industry as a whole, certification and quality assessment are </a:t>
            </a:r>
            <a:r>
              <a:rPr lang="en-US" sz="1600" dirty="0" smtClean="0"/>
              <a:t>those critical concerns already noted. My product provides an </a:t>
            </a:r>
            <a:r>
              <a:rPr lang="en-US" sz="1600" dirty="0"/>
              <a:t>unambiguous standard </a:t>
            </a:r>
            <a:r>
              <a:rPr lang="en-US" sz="1600" dirty="0" smtClean="0"/>
              <a:t>that is </a:t>
            </a:r>
            <a:r>
              <a:rPr lang="en-US" sz="1600" dirty="0"/>
              <a:t>needed to regulate the </a:t>
            </a:r>
            <a:r>
              <a:rPr lang="en-US" sz="1600" dirty="0" smtClean="0"/>
              <a:t>market with greater efficiency and lower costs.  </a:t>
            </a:r>
            <a:endParaRPr lang="en-US" sz="1600" dirty="0"/>
          </a:p>
          <a:p>
            <a:pPr marL="285750" indent="-285750">
              <a:buFont typeface="Wingdings" panose="05000000000000000000" pitchFamily="2" charset="2"/>
              <a:buChar char="w"/>
            </a:pPr>
            <a:endParaRPr lang="en-US" sz="1600" dirty="0"/>
          </a:p>
          <a:p>
            <a:pPr marL="285750" indent="-285750">
              <a:buFont typeface="Wingdings" panose="05000000000000000000" pitchFamily="2" charset="2"/>
              <a:buChar char="w"/>
            </a:pPr>
            <a:r>
              <a:rPr lang="en-US" sz="1600" dirty="0"/>
              <a:t>The model will shed light on how physicochemical compounds affect the sensory preferences of consumers. This is an area today, where that relationship is not clearly </a:t>
            </a:r>
            <a:r>
              <a:rPr lang="en-US" sz="1600" dirty="0" smtClean="0"/>
              <a:t>understood within the industry.</a:t>
            </a:r>
            <a:endParaRPr lang="en-US" sz="1600" dirty="0"/>
          </a:p>
          <a:p>
            <a:pPr marL="285750" indent="-285750">
              <a:buFont typeface="Wingdings" panose="05000000000000000000" pitchFamily="2" charset="2"/>
              <a:buChar char="w"/>
            </a:pPr>
            <a:endParaRPr lang="en-US" sz="1600" dirty="0"/>
          </a:p>
          <a:p>
            <a:pPr marL="285750" indent="-285750">
              <a:buFont typeface="Wingdings" panose="05000000000000000000" pitchFamily="2" charset="2"/>
              <a:buChar char="w"/>
            </a:pPr>
            <a:r>
              <a:rPr lang="en-US" sz="1600" dirty="0"/>
              <a:t>T</a:t>
            </a:r>
            <a:r>
              <a:rPr lang="en-US" sz="1600" dirty="0" smtClean="0"/>
              <a:t>he </a:t>
            </a:r>
            <a:r>
              <a:rPr lang="en-US" sz="1600" dirty="0"/>
              <a:t>understanding of human preferences in sensory testing is subjective and is not enough to ensure quality wine is produced at a larger scale, in keeping with demand.</a:t>
            </a:r>
          </a:p>
        </p:txBody>
      </p:sp>
      <p:pic>
        <p:nvPicPr>
          <p:cNvPr id="11"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0" y="1722531"/>
            <a:ext cx="4768490" cy="30147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17096" y="1016296"/>
            <a:ext cx="11764993" cy="584775"/>
          </a:xfrm>
          <a:prstGeom prst="rect">
            <a:avLst/>
          </a:prstGeom>
        </p:spPr>
        <p:txBody>
          <a:bodyPr wrap="square">
            <a:spAutoFit/>
          </a:bodyPr>
          <a:lstStyle/>
          <a:p>
            <a:r>
              <a:rPr lang="en-US" sz="1600" dirty="0" smtClean="0"/>
              <a:t>My product provides solutions that address those concerns well documented here but will also provide opportunities for producers to bridge gaps with consumer to better understand and deliver on their preferences: </a:t>
            </a:r>
            <a:endParaRPr lang="en-US" sz="1600" dirty="0"/>
          </a:p>
        </p:txBody>
      </p:sp>
      <p:sp>
        <p:nvSpPr>
          <p:cNvPr id="13" name="Rectangle 12"/>
          <p:cNvSpPr/>
          <p:nvPr/>
        </p:nvSpPr>
        <p:spPr>
          <a:xfrm>
            <a:off x="217095" y="4949726"/>
            <a:ext cx="11764993" cy="1569660"/>
          </a:xfrm>
          <a:prstGeom prst="rect">
            <a:avLst/>
          </a:prstGeom>
        </p:spPr>
        <p:txBody>
          <a:bodyPr wrap="square">
            <a:spAutoFit/>
          </a:bodyPr>
          <a:lstStyle/>
          <a:p>
            <a:pPr marL="285750" indent="-285750">
              <a:buFont typeface="Wingdings" panose="05000000000000000000" pitchFamily="2" charset="2"/>
              <a:buChar char=""/>
            </a:pPr>
            <a:r>
              <a:rPr lang="en-US" sz="1600" dirty="0" smtClean="0"/>
              <a:t>The model will also let users identify the most important features or compounds out of the those available for producing quality wine. It offers an experimental method for detecting variable interactions.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smtClean="0"/>
              <a:t>There is an entire consumer application to this approach/product as well I haven’t discussed. Imagine a web or mobile app that grows and learns with users by accessing these same physicochemical tests to provide recommendations based on objective results rather than the subjective nature of today’s apps. That same information could be passed through to companies opening several new doors!</a:t>
            </a:r>
          </a:p>
        </p:txBody>
      </p:sp>
    </p:spTree>
    <p:extLst>
      <p:ext uri="{BB962C8B-B14F-4D97-AF65-F5344CB8AC3E}">
        <p14:creationId xmlns:p14="http://schemas.microsoft.com/office/powerpoint/2010/main" val="2261292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1044</Words>
  <Application>Microsoft Office PowerPoint</Application>
  <PresentationFormat>Widescreen</PresentationFormat>
  <Paragraphs>77</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Candara</vt:lpstr>
      <vt:lpstr>Wingdings</vt:lpstr>
      <vt:lpstr>Office Theme</vt:lpstr>
      <vt:lpstr>PowerPoint Presentation</vt:lpstr>
      <vt:lpstr>The Demand for Wine</vt:lpstr>
      <vt:lpstr>The Supply for Wine and the Challenge it Creates</vt:lpstr>
      <vt:lpstr>The Answer is Yes</vt:lpstr>
      <vt:lpstr>Modeling Approach and Evaluation</vt:lpstr>
      <vt:lpstr>The Value in this Approach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Tate</dc:creator>
  <cp:lastModifiedBy>Tate</cp:lastModifiedBy>
  <cp:revision>98</cp:revision>
  <dcterms:created xsi:type="dcterms:W3CDTF">2018-07-22T22:27:53Z</dcterms:created>
  <dcterms:modified xsi:type="dcterms:W3CDTF">2018-10-01T07:43:59Z</dcterms:modified>
</cp:coreProperties>
</file>