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58" r:id="rId4"/>
    <p:sldId id="259" r:id="rId5"/>
    <p:sldId id="260" r:id="rId6"/>
    <p:sldId id="263" r:id="rId7"/>
    <p:sldId id="264" r:id="rId8"/>
    <p:sldId id="266"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A8B3B9"/>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232" autoAdjust="0"/>
    <p:restoredTop sz="94660"/>
  </p:normalViewPr>
  <p:slideViewPr>
    <p:cSldViewPr snapToGrid="0">
      <p:cViewPr varScale="1">
        <p:scale>
          <a:sx n="88" d="100"/>
          <a:sy n="88" d="100"/>
        </p:scale>
        <p:origin x="37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B8BFF-A5E4-4C76-9F79-D1A47E950E5A}" type="datetimeFigureOut">
              <a:rPr lang="en-US" smtClean="0"/>
              <a:t>7/28/2018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1F9543-6F5D-4A28-BCFA-6E13CE2B1288}" type="slidenum">
              <a:rPr lang="en-US" smtClean="0"/>
              <a:t>‹#›</a:t>
            </a:fld>
            <a:endParaRPr lang="en-US"/>
          </a:p>
        </p:txBody>
      </p:sp>
    </p:spTree>
    <p:extLst>
      <p:ext uri="{BB962C8B-B14F-4D97-AF65-F5344CB8AC3E}">
        <p14:creationId xmlns:p14="http://schemas.microsoft.com/office/powerpoint/2010/main" val="3881026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D1F9543-6F5D-4A28-BCFA-6E13CE2B1288}" type="slidenum">
              <a:rPr lang="en-US" smtClean="0"/>
              <a:t>1</a:t>
            </a:fld>
            <a:endParaRPr lang="en-US"/>
          </a:p>
        </p:txBody>
      </p:sp>
    </p:spTree>
    <p:extLst>
      <p:ext uri="{BB962C8B-B14F-4D97-AF65-F5344CB8AC3E}">
        <p14:creationId xmlns:p14="http://schemas.microsoft.com/office/powerpoint/2010/main" val="840666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D1F9543-6F5D-4A28-BCFA-6E13CE2B1288}" type="slidenum">
              <a:rPr lang="en-US" smtClean="0"/>
              <a:t>2</a:t>
            </a:fld>
            <a:endParaRPr lang="en-US"/>
          </a:p>
        </p:txBody>
      </p:sp>
    </p:spTree>
    <p:extLst>
      <p:ext uri="{BB962C8B-B14F-4D97-AF65-F5344CB8AC3E}">
        <p14:creationId xmlns:p14="http://schemas.microsoft.com/office/powerpoint/2010/main" val="161189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43167A-8CE5-4D0B-8B74-FDA83E0D57FE}" type="datetime1">
              <a:rPr lang="en-US" smtClean="0"/>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15EDD-C191-42C4-A24D-6F3195C1B2ED}" type="slidenum">
              <a:rPr lang="en-US" smtClean="0"/>
              <a:t>‹#›</a:t>
            </a:fld>
            <a:endParaRPr lang="en-US"/>
          </a:p>
        </p:txBody>
      </p:sp>
    </p:spTree>
    <p:extLst>
      <p:ext uri="{BB962C8B-B14F-4D97-AF65-F5344CB8AC3E}">
        <p14:creationId xmlns:p14="http://schemas.microsoft.com/office/powerpoint/2010/main" val="3088692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F1B986-C156-4356-B1DB-312F5196902E}" type="datetime1">
              <a:rPr lang="en-US" smtClean="0"/>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15EDD-C191-42C4-A24D-6F3195C1B2ED}" type="slidenum">
              <a:rPr lang="en-US" smtClean="0"/>
              <a:t>‹#›</a:t>
            </a:fld>
            <a:endParaRPr lang="en-US"/>
          </a:p>
        </p:txBody>
      </p:sp>
    </p:spTree>
    <p:extLst>
      <p:ext uri="{BB962C8B-B14F-4D97-AF65-F5344CB8AC3E}">
        <p14:creationId xmlns:p14="http://schemas.microsoft.com/office/powerpoint/2010/main" val="383570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F2ADE0-C34D-423C-AE20-C59C860EFFE6}" type="datetime1">
              <a:rPr lang="en-US" smtClean="0"/>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15EDD-C191-42C4-A24D-6F3195C1B2ED}" type="slidenum">
              <a:rPr lang="en-US" smtClean="0"/>
              <a:t>‹#›</a:t>
            </a:fld>
            <a:endParaRPr lang="en-US"/>
          </a:p>
        </p:txBody>
      </p:sp>
    </p:spTree>
    <p:extLst>
      <p:ext uri="{BB962C8B-B14F-4D97-AF65-F5344CB8AC3E}">
        <p14:creationId xmlns:p14="http://schemas.microsoft.com/office/powerpoint/2010/main" val="3451583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E10847-64FC-41AA-B985-7EAA3A0D3240}" type="datetime1">
              <a:rPr lang="en-US" smtClean="0"/>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15EDD-C191-42C4-A24D-6F3195C1B2ED}" type="slidenum">
              <a:rPr lang="en-US" smtClean="0"/>
              <a:t>‹#›</a:t>
            </a:fld>
            <a:endParaRPr lang="en-US"/>
          </a:p>
        </p:txBody>
      </p:sp>
    </p:spTree>
    <p:extLst>
      <p:ext uri="{BB962C8B-B14F-4D97-AF65-F5344CB8AC3E}">
        <p14:creationId xmlns:p14="http://schemas.microsoft.com/office/powerpoint/2010/main" val="4252214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E82513-D2C7-427C-844D-19D50A1A35F5}" type="datetime1">
              <a:rPr lang="en-US" smtClean="0"/>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15EDD-C191-42C4-A24D-6F3195C1B2ED}" type="slidenum">
              <a:rPr lang="en-US" smtClean="0"/>
              <a:t>‹#›</a:t>
            </a:fld>
            <a:endParaRPr lang="en-US"/>
          </a:p>
        </p:txBody>
      </p:sp>
    </p:spTree>
    <p:extLst>
      <p:ext uri="{BB962C8B-B14F-4D97-AF65-F5344CB8AC3E}">
        <p14:creationId xmlns:p14="http://schemas.microsoft.com/office/powerpoint/2010/main" val="2525084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4415E1-3A39-4A53-B89E-23ED68BC7A8F}" type="datetime1">
              <a:rPr lang="en-US" smtClean="0"/>
              <a:t>7/28/2018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15EDD-C191-42C4-A24D-6F3195C1B2ED}" type="slidenum">
              <a:rPr lang="en-US" smtClean="0"/>
              <a:t>‹#›</a:t>
            </a:fld>
            <a:endParaRPr lang="en-US"/>
          </a:p>
        </p:txBody>
      </p:sp>
    </p:spTree>
    <p:extLst>
      <p:ext uri="{BB962C8B-B14F-4D97-AF65-F5344CB8AC3E}">
        <p14:creationId xmlns:p14="http://schemas.microsoft.com/office/powerpoint/2010/main" val="3839272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622D3-7932-4F49-B56A-7AD47D8D4B8B}" type="datetime1">
              <a:rPr lang="en-US" smtClean="0"/>
              <a:t>7/28/2018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B15EDD-C191-42C4-A24D-6F3195C1B2ED}" type="slidenum">
              <a:rPr lang="en-US" smtClean="0"/>
              <a:t>‹#›</a:t>
            </a:fld>
            <a:endParaRPr lang="en-US"/>
          </a:p>
        </p:txBody>
      </p:sp>
    </p:spTree>
    <p:extLst>
      <p:ext uri="{BB962C8B-B14F-4D97-AF65-F5344CB8AC3E}">
        <p14:creationId xmlns:p14="http://schemas.microsoft.com/office/powerpoint/2010/main" val="184214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D61C69-DE1D-4945-8955-FAA50EEDA15E}" type="datetime1">
              <a:rPr lang="en-US" smtClean="0"/>
              <a:t>7/28/2018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B15EDD-C191-42C4-A24D-6F3195C1B2ED}" type="slidenum">
              <a:rPr lang="en-US" smtClean="0"/>
              <a:t>‹#›</a:t>
            </a:fld>
            <a:endParaRPr lang="en-US"/>
          </a:p>
        </p:txBody>
      </p:sp>
    </p:spTree>
    <p:extLst>
      <p:ext uri="{BB962C8B-B14F-4D97-AF65-F5344CB8AC3E}">
        <p14:creationId xmlns:p14="http://schemas.microsoft.com/office/powerpoint/2010/main" val="1952747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3402B-D3D3-431B-A7A1-6C4944CF50DE}" type="datetime1">
              <a:rPr lang="en-US" smtClean="0"/>
              <a:t>7/28/2018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B15EDD-C191-42C4-A24D-6F3195C1B2ED}" type="slidenum">
              <a:rPr lang="en-US" smtClean="0"/>
              <a:t>‹#›</a:t>
            </a:fld>
            <a:endParaRPr lang="en-US"/>
          </a:p>
        </p:txBody>
      </p:sp>
    </p:spTree>
    <p:extLst>
      <p:ext uri="{BB962C8B-B14F-4D97-AF65-F5344CB8AC3E}">
        <p14:creationId xmlns:p14="http://schemas.microsoft.com/office/powerpoint/2010/main" val="279151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C2177-3A2E-42DE-8DB6-02918C9070BB}" type="datetime1">
              <a:rPr lang="en-US" smtClean="0"/>
              <a:t>7/28/2018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15EDD-C191-42C4-A24D-6F3195C1B2ED}" type="slidenum">
              <a:rPr lang="en-US" smtClean="0"/>
              <a:t>‹#›</a:t>
            </a:fld>
            <a:endParaRPr lang="en-US"/>
          </a:p>
        </p:txBody>
      </p:sp>
    </p:spTree>
    <p:extLst>
      <p:ext uri="{BB962C8B-B14F-4D97-AF65-F5344CB8AC3E}">
        <p14:creationId xmlns:p14="http://schemas.microsoft.com/office/powerpoint/2010/main" val="140641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D98E6D-43FB-4699-9F14-69681BCCC048}" type="datetime1">
              <a:rPr lang="en-US" smtClean="0"/>
              <a:t>7/28/2018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15EDD-C191-42C4-A24D-6F3195C1B2ED}" type="slidenum">
              <a:rPr lang="en-US" smtClean="0"/>
              <a:t>‹#›</a:t>
            </a:fld>
            <a:endParaRPr lang="en-US"/>
          </a:p>
        </p:txBody>
      </p:sp>
    </p:spTree>
    <p:extLst>
      <p:ext uri="{BB962C8B-B14F-4D97-AF65-F5344CB8AC3E}">
        <p14:creationId xmlns:p14="http://schemas.microsoft.com/office/powerpoint/2010/main" val="182447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FB82B-7553-4419-910B-05E558B8AF04}" type="datetime1">
              <a:rPr lang="en-US" smtClean="0"/>
              <a:t>7/28/2018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15EDD-C191-42C4-A24D-6F3195C1B2ED}" type="slidenum">
              <a:rPr lang="en-US" smtClean="0"/>
              <a:t>‹#›</a:t>
            </a:fld>
            <a:endParaRPr lang="en-US"/>
          </a:p>
        </p:txBody>
      </p:sp>
    </p:spTree>
    <p:extLst>
      <p:ext uri="{BB962C8B-B14F-4D97-AF65-F5344CB8AC3E}">
        <p14:creationId xmlns:p14="http://schemas.microsoft.com/office/powerpoint/2010/main" val="2701619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archive.ics.uci.edu/ml/datasets/wine+quality"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268916"/>
            <a:ext cx="11239500" cy="63246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7781026" y="638355"/>
            <a:ext cx="3295291" cy="5564037"/>
          </a:xfrm>
          <a:prstGeom prst="ellips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8900000" scaled="1"/>
            <a:tileRect/>
          </a:gradFill>
          <a:ln>
            <a:solidFill>
              <a:srgbClr val="A8B3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solidFill>
                  <a:schemeClr val="tx1"/>
                </a:solidFill>
                <a:latin typeface="Ink Free" panose="03080402000500000000" pitchFamily="66" charset="0"/>
              </a:rPr>
              <a:t>How do</a:t>
            </a:r>
          </a:p>
          <a:p>
            <a:pPr algn="ctr"/>
            <a:r>
              <a:rPr lang="en-US" sz="2600" b="1" dirty="0" smtClean="0">
                <a:solidFill>
                  <a:schemeClr val="tx1"/>
                </a:solidFill>
                <a:latin typeface="Ink Free" panose="03080402000500000000" pitchFamily="66" charset="0"/>
              </a:rPr>
              <a:t>you know that glass of wine</a:t>
            </a:r>
          </a:p>
          <a:p>
            <a:pPr algn="ctr"/>
            <a:r>
              <a:rPr lang="en-US" sz="2600" b="1" dirty="0" smtClean="0">
                <a:solidFill>
                  <a:schemeClr val="tx1"/>
                </a:solidFill>
                <a:latin typeface="Ink Free" panose="03080402000500000000" pitchFamily="66" charset="0"/>
              </a:rPr>
              <a:t>is good?</a:t>
            </a:r>
          </a:p>
          <a:p>
            <a:pPr algn="ctr"/>
            <a:endParaRPr lang="en-US" sz="2600" b="1" dirty="0">
              <a:solidFill>
                <a:schemeClr val="tx1"/>
              </a:solidFill>
              <a:latin typeface="Ink Free" panose="03080402000500000000" pitchFamily="66" charset="0"/>
            </a:endParaRPr>
          </a:p>
          <a:p>
            <a:pPr algn="ctr"/>
            <a:r>
              <a:rPr lang="en-US" sz="2600" b="1" dirty="0">
                <a:solidFill>
                  <a:schemeClr val="tx1"/>
                </a:solidFill>
                <a:latin typeface="Ink Free" panose="03080402000500000000" pitchFamily="66" charset="0"/>
              </a:rPr>
              <a:t>b</a:t>
            </a:r>
            <a:r>
              <a:rPr lang="en-US" sz="2600" b="1" dirty="0" smtClean="0">
                <a:solidFill>
                  <a:schemeClr val="tx1"/>
                </a:solidFill>
                <a:latin typeface="Ink Free" panose="03080402000500000000" pitchFamily="66" charset="0"/>
              </a:rPr>
              <a:t>y Tate Kennedy</a:t>
            </a:r>
          </a:p>
          <a:p>
            <a:pPr algn="ctr"/>
            <a:endParaRPr lang="en-US" sz="2600" b="1" dirty="0">
              <a:solidFill>
                <a:schemeClr val="tx1"/>
              </a:solidFill>
              <a:latin typeface="Ink Free" panose="03080402000500000000" pitchFamily="66" charset="0"/>
            </a:endParaRPr>
          </a:p>
          <a:p>
            <a:pPr algn="ctr"/>
            <a:r>
              <a:rPr lang="en-US" sz="2600" b="1" dirty="0" smtClean="0">
                <a:solidFill>
                  <a:schemeClr val="tx1"/>
                </a:solidFill>
                <a:latin typeface="Ink Free" panose="03080402000500000000" pitchFamily="66" charset="0"/>
              </a:rPr>
              <a:t>July 22,</a:t>
            </a:r>
          </a:p>
          <a:p>
            <a:pPr algn="ctr"/>
            <a:r>
              <a:rPr lang="en-US" sz="2600" b="1" dirty="0" smtClean="0">
                <a:solidFill>
                  <a:schemeClr val="tx1"/>
                </a:solidFill>
                <a:latin typeface="Ink Free" panose="03080402000500000000" pitchFamily="66" charset="0"/>
              </a:rPr>
              <a:t>2018</a:t>
            </a:r>
            <a:endParaRPr lang="en-US" sz="2600"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709889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098" y="1076477"/>
            <a:ext cx="5605732" cy="5355312"/>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Additional models could have been considered, such as Gradient Boosting Classifier, Decision Tree or Logistic Regression.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There could be additional physicochemical compounds/tests that explain a high level of variance in the quality of wine.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The model retained some variables with relatively small relationship to the dependent variable. The model could easily go down to seven features and have those still explain 90% of the total variance</a:t>
            </a:r>
            <a:r>
              <a:rPr lang="en-US" dirty="0" smtClean="0"/>
              <a: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Lack of a continuous variable.</a:t>
            </a:r>
            <a:endParaRPr lang="en-US"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Underlying data held bias towards what’s considered normal or average wines.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There could be more fine tuning of the parameters.</a:t>
            </a:r>
          </a:p>
        </p:txBody>
      </p:sp>
      <p:sp>
        <p:nvSpPr>
          <p:cNvPr id="9" name="Title 2"/>
          <p:cNvSpPr>
            <a:spLocks noGrp="1"/>
          </p:cNvSpPr>
          <p:nvPr>
            <p:ph type="title"/>
          </p:nvPr>
        </p:nvSpPr>
        <p:spPr>
          <a:xfrm>
            <a:off x="217097" y="166716"/>
            <a:ext cx="11764993" cy="756310"/>
          </a:xfrm>
        </p:spPr>
        <p:txBody>
          <a:bodyPr>
            <a:normAutofit/>
          </a:bodyPr>
          <a:lstStyle/>
          <a:p>
            <a:pPr algn="ctr"/>
            <a:r>
              <a:rPr lang="en-US" sz="3200" b="1" dirty="0" smtClean="0"/>
              <a:t>Model Improvements</a:t>
            </a:r>
            <a:endParaRPr lang="en-US" sz="3200" b="1" dirty="0"/>
          </a:p>
        </p:txBody>
      </p:sp>
      <p:sp>
        <p:nvSpPr>
          <p:cNvPr id="8" name="Slide Number Placeholder 7"/>
          <p:cNvSpPr>
            <a:spLocks noGrp="1"/>
          </p:cNvSpPr>
          <p:nvPr>
            <p:ph type="sldNum" sz="quarter" idx="12"/>
          </p:nvPr>
        </p:nvSpPr>
        <p:spPr/>
        <p:txBody>
          <a:bodyPr/>
          <a:lstStyle/>
          <a:p>
            <a:fld id="{C9B15EDD-C191-42C4-A24D-6F3195C1B2ED}" type="slidenum">
              <a:rPr lang="en-US" smtClean="0"/>
              <a:t>10</a:t>
            </a:fld>
            <a:endParaRPr lang="en-US"/>
          </a:p>
        </p:txBody>
      </p:sp>
      <p:pic>
        <p:nvPicPr>
          <p:cNvPr id="3" name="Picture 2"/>
          <p:cNvPicPr>
            <a:picLocks noChangeAspect="1"/>
          </p:cNvPicPr>
          <p:nvPr/>
        </p:nvPicPr>
        <p:blipFill>
          <a:blip r:embed="rId2"/>
          <a:stretch>
            <a:fillRect/>
          </a:stretch>
        </p:blipFill>
        <p:spPr>
          <a:xfrm>
            <a:off x="6507438" y="2242869"/>
            <a:ext cx="5338585" cy="4047392"/>
          </a:xfrm>
          <a:prstGeom prst="rect">
            <a:avLst/>
          </a:prstGeom>
        </p:spPr>
      </p:pic>
      <p:sp>
        <p:nvSpPr>
          <p:cNvPr id="4" name="TextBox 3"/>
          <p:cNvSpPr txBox="1"/>
          <p:nvPr/>
        </p:nvSpPr>
        <p:spPr>
          <a:xfrm rot="20617096">
            <a:off x="7530860" y="2735284"/>
            <a:ext cx="2889849" cy="923330"/>
          </a:xfrm>
          <a:prstGeom prst="rect">
            <a:avLst/>
          </a:prstGeom>
          <a:noFill/>
        </p:spPr>
        <p:txBody>
          <a:bodyPr wrap="square" rtlCol="0">
            <a:spAutoFit/>
          </a:bodyPr>
          <a:lstStyle/>
          <a:p>
            <a:pPr algn="ctr"/>
            <a:r>
              <a:rPr lang="en-US" sz="5400" b="1" dirty="0" smtClean="0">
                <a:solidFill>
                  <a:schemeClr val="bg1"/>
                </a:solidFill>
                <a:effectLst>
                  <a:outerShdw blurRad="50800" dist="38100" dir="2700000" algn="tl" rotWithShape="0">
                    <a:prstClr val="black">
                      <a:alpha val="40000"/>
                    </a:prstClr>
                  </a:outerShdw>
                </a:effectLst>
                <a:latin typeface="Ink Free" panose="03080402000500000000" pitchFamily="66" charset="0"/>
              </a:rPr>
              <a:t>Cheers!</a:t>
            </a:r>
            <a:endParaRPr lang="en-US" sz="5400" b="1" dirty="0">
              <a:solidFill>
                <a:schemeClr val="bg1"/>
              </a:solidFill>
              <a:effectLst>
                <a:outerShdw blurRad="50800" dist="38100" dir="2700000" algn="tl" rotWithShape="0">
                  <a:prstClr val="black">
                    <a:alpha val="40000"/>
                  </a:prstClr>
                </a:outerShdw>
              </a:effectLst>
              <a:latin typeface="Ink Free" panose="03080402000500000000" pitchFamily="66" charset="0"/>
            </a:endParaRPr>
          </a:p>
        </p:txBody>
      </p:sp>
    </p:spTree>
    <p:extLst>
      <p:ext uri="{BB962C8B-B14F-4D97-AF65-F5344CB8AC3E}">
        <p14:creationId xmlns:p14="http://schemas.microsoft.com/office/powerpoint/2010/main" val="1799180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95358" y="1242183"/>
            <a:ext cx="5745193"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The United States continues to be the largest wine consuming nation since 2010 (Wine Institute, 2015).</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In 2015, the total amount of wine consumed in the U.S. was 2.83 gallons per resident, roughly 14 bottles of wine per year (pales in comparison to France, at 11.7 gallons).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According to the website Statista, the United States became the 4</a:t>
            </a:r>
            <a:r>
              <a:rPr lang="en-US" baseline="30000" dirty="0" smtClean="0"/>
              <a:t>th</a:t>
            </a:r>
            <a:r>
              <a:rPr lang="en-US" dirty="0" smtClean="0"/>
              <a:t> largest producer nation (following Italy, France and Spain) with 23.9 million hectoliters in 2016.</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It’s also a $38 billion industry in the U.S. (GordOn, 2016).</a:t>
            </a:r>
            <a:endParaRPr lang="en-US" dirty="0"/>
          </a:p>
        </p:txBody>
      </p:sp>
      <p:sp>
        <p:nvSpPr>
          <p:cNvPr id="3" name="Title 2"/>
          <p:cNvSpPr>
            <a:spLocks noGrp="1"/>
          </p:cNvSpPr>
          <p:nvPr>
            <p:ph type="title"/>
          </p:nvPr>
        </p:nvSpPr>
        <p:spPr>
          <a:xfrm>
            <a:off x="217097" y="166716"/>
            <a:ext cx="11764993" cy="756310"/>
          </a:xfrm>
        </p:spPr>
        <p:txBody>
          <a:bodyPr>
            <a:normAutofit/>
          </a:bodyPr>
          <a:lstStyle/>
          <a:p>
            <a:pPr algn="ctr"/>
            <a:r>
              <a:rPr lang="en-US" sz="3200" b="1" dirty="0" smtClean="0"/>
              <a:t>Wine Statistics in the United States</a:t>
            </a:r>
            <a:endParaRPr lang="en-US" sz="3200" b="1" dirty="0"/>
          </a:p>
        </p:txBody>
      </p:sp>
      <p:sp>
        <p:nvSpPr>
          <p:cNvPr id="5" name="TextBox 4"/>
          <p:cNvSpPr txBox="1"/>
          <p:nvPr/>
        </p:nvSpPr>
        <p:spPr>
          <a:xfrm>
            <a:off x="362296" y="5224716"/>
            <a:ext cx="11378255" cy="646331"/>
          </a:xfrm>
          <a:prstGeom prst="rect">
            <a:avLst/>
          </a:prstGeom>
          <a:noFill/>
        </p:spPr>
        <p:txBody>
          <a:bodyPr wrap="square" rtlCol="0">
            <a:spAutoFit/>
          </a:bodyPr>
          <a:lstStyle/>
          <a:p>
            <a:pPr algn="ctr"/>
            <a:r>
              <a:rPr lang="en-US" dirty="0" smtClean="0"/>
              <a:t>There are many statistics available that showcase wine’s growing popularity and those contributing factors, but in the end there’s really only one thing that matters  …  how wine tastes!</a:t>
            </a:r>
            <a:endParaRPr lang="en-US" dirty="0"/>
          </a:p>
        </p:txBody>
      </p:sp>
      <p:pic>
        <p:nvPicPr>
          <p:cNvPr id="2052" name="Picture 4"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296" y="1207268"/>
            <a:ext cx="5238750" cy="34861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9B15EDD-C191-42C4-A24D-6F3195C1B2ED}" type="slidenum">
              <a:rPr lang="en-US" smtClean="0"/>
              <a:t>2</a:t>
            </a:fld>
            <a:endParaRPr lang="en-US"/>
          </a:p>
        </p:txBody>
      </p:sp>
    </p:spTree>
    <p:extLst>
      <p:ext uri="{BB962C8B-B14F-4D97-AF65-F5344CB8AC3E}">
        <p14:creationId xmlns:p14="http://schemas.microsoft.com/office/powerpoint/2010/main" val="2511416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296" y="1216305"/>
            <a:ext cx="5175862" cy="3291840"/>
          </a:xfrm>
          <a:prstGeom prst="rect">
            <a:avLst/>
          </a:prstGeom>
          <a:noFill/>
          <a:ln w="3175">
            <a:noFill/>
          </a:ln>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995358" y="1173175"/>
            <a:ext cx="5745193"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Wine quality is mostly assessed by physicochemical tests and the more widely accepted, sensory tests.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Sensory tests depend on human experts to sample the wine and qualify the wine according to taste.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This </a:t>
            </a:r>
            <a:r>
              <a:rPr lang="en-US" dirty="0" smtClean="0"/>
              <a:t>sub</a:t>
            </a:r>
            <a:r>
              <a:rPr lang="en-US" dirty="0" smtClean="0"/>
              <a:t>jective </a:t>
            </a:r>
            <a:r>
              <a:rPr lang="en-US" dirty="0" smtClean="0"/>
              <a:t>method is challenged in keeping up with the demands of mass production created from the increasing popularity of wine.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The physicochemical tests can be conducted on a larger scale and have the advantage of being </a:t>
            </a:r>
            <a:r>
              <a:rPr lang="en-US" dirty="0" smtClean="0"/>
              <a:t>o</a:t>
            </a:r>
            <a:r>
              <a:rPr lang="en-US" dirty="0" smtClean="0"/>
              <a:t>bjective</a:t>
            </a:r>
            <a:r>
              <a:rPr lang="en-US" dirty="0" smtClean="0"/>
              <a:t>.</a:t>
            </a:r>
          </a:p>
        </p:txBody>
      </p:sp>
      <p:sp>
        <p:nvSpPr>
          <p:cNvPr id="6" name="TextBox 5"/>
          <p:cNvSpPr txBox="1"/>
          <p:nvPr/>
        </p:nvSpPr>
        <p:spPr>
          <a:xfrm>
            <a:off x="362296" y="5121204"/>
            <a:ext cx="11378255" cy="923330"/>
          </a:xfrm>
          <a:prstGeom prst="rect">
            <a:avLst/>
          </a:prstGeom>
          <a:noFill/>
        </p:spPr>
        <p:txBody>
          <a:bodyPr wrap="square" rtlCol="0">
            <a:spAutoFit/>
          </a:bodyPr>
          <a:lstStyle/>
          <a:p>
            <a:pPr algn="ctr"/>
            <a:r>
              <a:rPr lang="en-US" dirty="0" smtClean="0"/>
              <a:t>This leads us to our research question:</a:t>
            </a:r>
          </a:p>
          <a:p>
            <a:pPr algn="ctr"/>
            <a:endParaRPr lang="en-US" dirty="0" smtClean="0"/>
          </a:p>
          <a:p>
            <a:pPr algn="ctr"/>
            <a:r>
              <a:rPr lang="en-US" dirty="0" smtClean="0"/>
              <a:t>Through classification, can we accurately measure the quality of wine based on physicochemical compounds?</a:t>
            </a:r>
            <a:endParaRPr lang="en-US" dirty="0"/>
          </a:p>
        </p:txBody>
      </p:sp>
      <p:sp>
        <p:nvSpPr>
          <p:cNvPr id="8" name="Title 2"/>
          <p:cNvSpPr>
            <a:spLocks noGrp="1"/>
          </p:cNvSpPr>
          <p:nvPr>
            <p:ph type="title"/>
          </p:nvPr>
        </p:nvSpPr>
        <p:spPr>
          <a:xfrm>
            <a:off x="217097" y="166716"/>
            <a:ext cx="11764993" cy="756310"/>
          </a:xfrm>
        </p:spPr>
        <p:txBody>
          <a:bodyPr>
            <a:normAutofit/>
          </a:bodyPr>
          <a:lstStyle/>
          <a:p>
            <a:pPr algn="ctr"/>
            <a:r>
              <a:rPr lang="en-US" sz="3200" b="1" dirty="0" smtClean="0"/>
              <a:t>Use Case</a:t>
            </a:r>
            <a:endParaRPr lang="en-US" sz="3200" b="1" dirty="0"/>
          </a:p>
        </p:txBody>
      </p:sp>
      <p:sp>
        <p:nvSpPr>
          <p:cNvPr id="7" name="Slide Number Placeholder 6"/>
          <p:cNvSpPr>
            <a:spLocks noGrp="1"/>
          </p:cNvSpPr>
          <p:nvPr>
            <p:ph type="sldNum" sz="quarter" idx="12"/>
          </p:nvPr>
        </p:nvSpPr>
        <p:spPr/>
        <p:txBody>
          <a:bodyPr/>
          <a:lstStyle/>
          <a:p>
            <a:fld id="{C9B15EDD-C191-42C4-A24D-6F3195C1B2ED}" type="slidenum">
              <a:rPr lang="en-US" smtClean="0"/>
              <a:t>3</a:t>
            </a:fld>
            <a:endParaRPr lang="en-US"/>
          </a:p>
        </p:txBody>
      </p:sp>
    </p:spTree>
    <p:extLst>
      <p:ext uri="{BB962C8B-B14F-4D97-AF65-F5344CB8AC3E}">
        <p14:creationId xmlns:p14="http://schemas.microsoft.com/office/powerpoint/2010/main" val="294874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097" y="1268072"/>
            <a:ext cx="11764993" cy="5078313"/>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Sensory test data (the outcome variable) and physicochemical test data (the input variables) were collected for red and white variants of the Portugese “Vindho Verde” wine with the aim to explore the relationship between the two types of test results.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D</a:t>
            </a:r>
            <a:r>
              <a:rPr lang="en-US" dirty="0" smtClean="0"/>
              <a:t>atasets are available from the UCI Machine Learning repository </a:t>
            </a:r>
            <a:r>
              <a:rPr lang="en-US" dirty="0" smtClean="0">
                <a:hlinkClick r:id="rId2"/>
              </a:rPr>
              <a:t>https://archive.ics.uci.edu/ml/datasets/wine+quality</a:t>
            </a:r>
            <a:r>
              <a:rPr lang="en-US" dirty="0"/>
              <a:t> </a:t>
            </a:r>
            <a:r>
              <a:rPr lang="en-US" dirty="0" smtClean="0"/>
              <a:t>  (</a:t>
            </a:r>
            <a:r>
              <a:rPr lang="en-US" dirty="0"/>
              <a:t>P. Cortez, A. Cerdeira, F. Almeida, T. Matos and J. Reis. Modeling wine preferences by data mining from physicochemical properties. In Decision Support Systems, Elsevier, 47(4):547-553, </a:t>
            </a:r>
            <a:r>
              <a:rPr lang="en-US" dirty="0" smtClean="0"/>
              <a:t>2009).</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Due to privacy concerns, data about grape types, brand and price were omitted.</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The data was collected between May 2004 and February 2007.</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Sensory tests were conducted by experts in the field, evaluating each wine sample three times through a blind taste test. Scores were assigned from a range of zero to ten, with ten representing the highest quality of wine. The median of the three scores was recorded for each sample.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Physicochemical tests were performed on eleven of the most common compounds, including fixed acidity, volatile acidity, citric acid, residual sugar, chlorides, free sulfur dioxide, total sulfur dioxide, density, pH, sulphates and alcohol.</a:t>
            </a:r>
          </a:p>
        </p:txBody>
      </p:sp>
      <p:sp>
        <p:nvSpPr>
          <p:cNvPr id="9" name="Title 2"/>
          <p:cNvSpPr>
            <a:spLocks noGrp="1"/>
          </p:cNvSpPr>
          <p:nvPr>
            <p:ph type="title"/>
          </p:nvPr>
        </p:nvSpPr>
        <p:spPr>
          <a:xfrm>
            <a:off x="217097" y="166716"/>
            <a:ext cx="11764993" cy="756310"/>
          </a:xfrm>
        </p:spPr>
        <p:txBody>
          <a:bodyPr>
            <a:normAutofit/>
          </a:bodyPr>
          <a:lstStyle/>
          <a:p>
            <a:pPr algn="ctr"/>
            <a:r>
              <a:rPr lang="en-US" sz="3200" b="1" dirty="0" smtClean="0"/>
              <a:t>Data Source</a:t>
            </a:r>
            <a:endParaRPr lang="en-US" sz="3200" b="1" dirty="0"/>
          </a:p>
        </p:txBody>
      </p:sp>
      <p:sp>
        <p:nvSpPr>
          <p:cNvPr id="8" name="Slide Number Placeholder 7"/>
          <p:cNvSpPr>
            <a:spLocks noGrp="1"/>
          </p:cNvSpPr>
          <p:nvPr>
            <p:ph type="sldNum" sz="quarter" idx="12"/>
          </p:nvPr>
        </p:nvSpPr>
        <p:spPr/>
        <p:txBody>
          <a:bodyPr/>
          <a:lstStyle/>
          <a:p>
            <a:fld id="{C9B15EDD-C191-42C4-A24D-6F3195C1B2ED}" type="slidenum">
              <a:rPr lang="en-US" smtClean="0"/>
              <a:t>4</a:t>
            </a:fld>
            <a:endParaRPr lang="en-US"/>
          </a:p>
        </p:txBody>
      </p:sp>
    </p:spTree>
    <p:extLst>
      <p:ext uri="{BB962C8B-B14F-4D97-AF65-F5344CB8AC3E}">
        <p14:creationId xmlns:p14="http://schemas.microsoft.com/office/powerpoint/2010/main" val="4138276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097" y="1268072"/>
            <a:ext cx="11764993"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Within supervised learning, we can use classification models to categorize the outcome of interest (quality of wine) between discrete values such as good (quality of 7 or higher), average (quality of 5 or 6) and poor (quality less than 5).</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There were two sets of data available, one for red wine and the other for white wine. The dataset for red wine was selected, which included 1,599 samples.</a:t>
            </a:r>
          </a:p>
        </p:txBody>
      </p:sp>
      <p:sp>
        <p:nvSpPr>
          <p:cNvPr id="9" name="Title 2"/>
          <p:cNvSpPr>
            <a:spLocks noGrp="1"/>
          </p:cNvSpPr>
          <p:nvPr>
            <p:ph type="title"/>
          </p:nvPr>
        </p:nvSpPr>
        <p:spPr>
          <a:xfrm>
            <a:off x="217097" y="166716"/>
            <a:ext cx="11764993" cy="756310"/>
          </a:xfrm>
        </p:spPr>
        <p:txBody>
          <a:bodyPr>
            <a:normAutofit/>
          </a:bodyPr>
          <a:lstStyle/>
          <a:p>
            <a:pPr algn="ctr"/>
            <a:r>
              <a:rPr lang="en-US" sz="3200" b="1" dirty="0" smtClean="0"/>
              <a:t>Classification</a:t>
            </a:r>
            <a:endParaRPr lang="en-US" sz="3200" b="1" dirty="0"/>
          </a:p>
        </p:txBody>
      </p:sp>
      <p:sp>
        <p:nvSpPr>
          <p:cNvPr id="8" name="Slide Number Placeholder 7"/>
          <p:cNvSpPr>
            <a:spLocks noGrp="1"/>
          </p:cNvSpPr>
          <p:nvPr>
            <p:ph type="sldNum" sz="quarter" idx="12"/>
          </p:nvPr>
        </p:nvSpPr>
        <p:spPr/>
        <p:txBody>
          <a:bodyPr/>
          <a:lstStyle/>
          <a:p>
            <a:fld id="{C9B15EDD-C191-42C4-A24D-6F3195C1B2ED}" type="slidenum">
              <a:rPr lang="en-US" smtClean="0"/>
              <a:t>5</a:t>
            </a:fld>
            <a:endParaRPr lang="en-US"/>
          </a:p>
        </p:txBody>
      </p:sp>
      <p:pic>
        <p:nvPicPr>
          <p:cNvPr id="5" name="Picture 4"/>
          <p:cNvPicPr>
            <a:picLocks noChangeAspect="1"/>
          </p:cNvPicPr>
          <p:nvPr/>
        </p:nvPicPr>
        <p:blipFill>
          <a:blip r:embed="rId2"/>
          <a:stretch>
            <a:fillRect/>
          </a:stretch>
        </p:blipFill>
        <p:spPr>
          <a:xfrm>
            <a:off x="307111" y="3070322"/>
            <a:ext cx="4465568" cy="3175193"/>
          </a:xfrm>
          <a:prstGeom prst="rect">
            <a:avLst/>
          </a:prstGeom>
        </p:spPr>
      </p:pic>
      <p:sp>
        <p:nvSpPr>
          <p:cNvPr id="10" name="TextBox 9"/>
          <p:cNvSpPr txBox="1"/>
          <p:nvPr/>
        </p:nvSpPr>
        <p:spPr>
          <a:xfrm>
            <a:off x="5676181" y="3234223"/>
            <a:ext cx="5677620"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The dependent variable, quality, is normally distributed.</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The data is not centered but clusters around the mean and the majority of the results are within one standard deviation of the mean.</a:t>
            </a:r>
          </a:p>
        </p:txBody>
      </p:sp>
    </p:spTree>
    <p:extLst>
      <p:ext uri="{BB962C8B-B14F-4D97-AF65-F5344CB8AC3E}">
        <p14:creationId xmlns:p14="http://schemas.microsoft.com/office/powerpoint/2010/main" val="490307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217097" y="166716"/>
            <a:ext cx="11764993" cy="756310"/>
          </a:xfrm>
        </p:spPr>
        <p:txBody>
          <a:bodyPr>
            <a:normAutofit/>
          </a:bodyPr>
          <a:lstStyle/>
          <a:p>
            <a:pPr algn="ctr"/>
            <a:r>
              <a:rPr lang="en-US" sz="3200" b="1" dirty="0" smtClean="0"/>
              <a:t>Features</a:t>
            </a:r>
            <a:endParaRPr lang="en-US" sz="3200" b="1" dirty="0"/>
          </a:p>
        </p:txBody>
      </p:sp>
      <p:sp>
        <p:nvSpPr>
          <p:cNvPr id="8" name="Slide Number Placeholder 7"/>
          <p:cNvSpPr>
            <a:spLocks noGrp="1"/>
          </p:cNvSpPr>
          <p:nvPr>
            <p:ph type="sldNum" sz="quarter" idx="12"/>
          </p:nvPr>
        </p:nvSpPr>
        <p:spPr/>
        <p:txBody>
          <a:bodyPr/>
          <a:lstStyle/>
          <a:p>
            <a:fld id="{C9B15EDD-C191-42C4-A24D-6F3195C1B2ED}" type="slidenum">
              <a:rPr lang="en-US" smtClean="0"/>
              <a:t>6</a:t>
            </a:fld>
            <a:endParaRPr lang="en-US"/>
          </a:p>
        </p:txBody>
      </p:sp>
      <p:pic>
        <p:nvPicPr>
          <p:cNvPr id="3" name="Picture 2"/>
          <p:cNvPicPr>
            <a:picLocks noChangeAspect="1"/>
          </p:cNvPicPr>
          <p:nvPr/>
        </p:nvPicPr>
        <p:blipFill>
          <a:blip r:embed="rId2"/>
          <a:stretch>
            <a:fillRect/>
          </a:stretch>
        </p:blipFill>
        <p:spPr>
          <a:xfrm>
            <a:off x="726059" y="741872"/>
            <a:ext cx="5970771" cy="5979603"/>
          </a:xfrm>
          <a:prstGeom prst="rect">
            <a:avLst/>
          </a:prstGeom>
        </p:spPr>
      </p:pic>
      <p:pic>
        <p:nvPicPr>
          <p:cNvPr id="4" name="Picture 3"/>
          <p:cNvPicPr>
            <a:picLocks noChangeAspect="1"/>
          </p:cNvPicPr>
          <p:nvPr/>
        </p:nvPicPr>
        <p:blipFill>
          <a:blip r:embed="rId3"/>
          <a:stretch>
            <a:fillRect/>
          </a:stretch>
        </p:blipFill>
        <p:spPr>
          <a:xfrm>
            <a:off x="217097" y="724631"/>
            <a:ext cx="476316" cy="5434629"/>
          </a:xfrm>
          <a:prstGeom prst="rect">
            <a:avLst/>
          </a:prstGeom>
        </p:spPr>
      </p:pic>
      <p:sp>
        <p:nvSpPr>
          <p:cNvPr id="2" name="TextBox 1"/>
          <p:cNvSpPr txBox="1"/>
          <p:nvPr/>
        </p:nvSpPr>
        <p:spPr>
          <a:xfrm>
            <a:off x="6909758" y="871270"/>
            <a:ext cx="5072332" cy="5355312"/>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The quality of red wine, the dependent variable, is most correlated with alcohol, followed by sulphates and citric acid.</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Volatile acidity has the most significant inverse relationship with quality.</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Free sulfur dioxide, pH and residual sugar have the lowest relationships with quality.</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Some signs of collinearity exist between fixed acidity, citric acid and density as well as between free sulfur dioxide and total sulfur dioxide.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Principal Components Analysis confirms 95% of the total variance in quality is explained by eight components.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Features were reduced accordingly.</a:t>
            </a:r>
          </a:p>
        </p:txBody>
      </p:sp>
    </p:spTree>
    <p:extLst>
      <p:ext uri="{BB962C8B-B14F-4D97-AF65-F5344CB8AC3E}">
        <p14:creationId xmlns:p14="http://schemas.microsoft.com/office/powerpoint/2010/main" val="2261292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097" y="1268072"/>
            <a:ext cx="11764993" cy="2585323"/>
          </a:xfrm>
          <a:prstGeom prst="rect">
            <a:avLst/>
          </a:prstGeom>
          <a:noFill/>
        </p:spPr>
        <p:txBody>
          <a:bodyPr wrap="square" rtlCol="0">
            <a:spAutoFit/>
          </a:bodyPr>
          <a:lstStyle/>
          <a:p>
            <a:pPr marL="285750" indent="-285750">
              <a:buFont typeface="Wingdings" panose="05000000000000000000" pitchFamily="2" charset="2"/>
              <a:buChar char=""/>
            </a:pPr>
            <a:r>
              <a:rPr lang="en-US" b="1" dirty="0" smtClean="0"/>
              <a:t>Random Forest Classifier </a:t>
            </a:r>
            <a:r>
              <a:rPr lang="en-US" dirty="0" smtClean="0"/>
              <a:t>produced the highest accuracy rate at 89.3%, but only when we increased the number of estimators to 250.</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Earlier iterations with estimators at 25, 100 and 150 produced lower scores and additional iterations above 250, such as 500 and 1,000 produced either the same or lower accuracy rates.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Cross-validation scores (cv=10) were consistent, eliminating concerns of overfitting in the model. Mean of 84.2%.</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Test set validation, with the number of estimators at 250, produced an accuracy rate of 88.5%.</a:t>
            </a:r>
          </a:p>
        </p:txBody>
      </p:sp>
      <p:sp>
        <p:nvSpPr>
          <p:cNvPr id="9" name="Title 2"/>
          <p:cNvSpPr>
            <a:spLocks noGrp="1"/>
          </p:cNvSpPr>
          <p:nvPr>
            <p:ph type="title"/>
          </p:nvPr>
        </p:nvSpPr>
        <p:spPr>
          <a:xfrm>
            <a:off x="217097" y="166716"/>
            <a:ext cx="11764993" cy="756310"/>
          </a:xfrm>
        </p:spPr>
        <p:txBody>
          <a:bodyPr>
            <a:normAutofit/>
          </a:bodyPr>
          <a:lstStyle/>
          <a:p>
            <a:pPr algn="ctr"/>
            <a:r>
              <a:rPr lang="en-US" sz="3200" b="1" dirty="0" smtClean="0"/>
              <a:t>Best Model</a:t>
            </a:r>
            <a:endParaRPr lang="en-US" sz="3200" b="1" dirty="0"/>
          </a:p>
        </p:txBody>
      </p:sp>
      <p:sp>
        <p:nvSpPr>
          <p:cNvPr id="8" name="Slide Number Placeholder 7"/>
          <p:cNvSpPr>
            <a:spLocks noGrp="1"/>
          </p:cNvSpPr>
          <p:nvPr>
            <p:ph type="sldNum" sz="quarter" idx="12"/>
          </p:nvPr>
        </p:nvSpPr>
        <p:spPr/>
        <p:txBody>
          <a:bodyPr/>
          <a:lstStyle/>
          <a:p>
            <a:fld id="{C9B15EDD-C191-42C4-A24D-6F3195C1B2ED}" type="slidenum">
              <a:rPr lang="en-US" smtClean="0"/>
              <a:t>7</a:t>
            </a:fld>
            <a:endParaRPr lang="en-US"/>
          </a:p>
        </p:txBody>
      </p:sp>
    </p:spTree>
    <p:extLst>
      <p:ext uri="{BB962C8B-B14F-4D97-AF65-F5344CB8AC3E}">
        <p14:creationId xmlns:p14="http://schemas.microsoft.com/office/powerpoint/2010/main" val="2776299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217097" y="166716"/>
            <a:ext cx="11764993" cy="756310"/>
          </a:xfrm>
        </p:spPr>
        <p:txBody>
          <a:bodyPr>
            <a:normAutofit/>
          </a:bodyPr>
          <a:lstStyle/>
          <a:p>
            <a:pPr algn="ctr"/>
            <a:r>
              <a:rPr lang="en-US" sz="3200" b="1" dirty="0" smtClean="0"/>
              <a:t>Models Considered</a:t>
            </a:r>
            <a:endParaRPr lang="en-US" sz="3200" b="1" dirty="0"/>
          </a:p>
        </p:txBody>
      </p:sp>
      <p:sp>
        <p:nvSpPr>
          <p:cNvPr id="8" name="Slide Number Placeholder 7"/>
          <p:cNvSpPr>
            <a:spLocks noGrp="1"/>
          </p:cNvSpPr>
          <p:nvPr>
            <p:ph type="sldNum" sz="quarter" idx="12"/>
          </p:nvPr>
        </p:nvSpPr>
        <p:spPr/>
        <p:txBody>
          <a:bodyPr/>
          <a:lstStyle/>
          <a:p>
            <a:fld id="{C9B15EDD-C191-42C4-A24D-6F3195C1B2ED}" type="slidenum">
              <a:rPr lang="en-US" smtClean="0"/>
              <a:t>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665493355"/>
              </p:ext>
            </p:extLst>
          </p:nvPr>
        </p:nvGraphicFramePr>
        <p:xfrm>
          <a:off x="217098" y="1017917"/>
          <a:ext cx="11764992" cy="5125720"/>
        </p:xfrm>
        <a:graphic>
          <a:graphicData uri="http://schemas.openxmlformats.org/drawingml/2006/table">
            <a:tbl>
              <a:tblPr firstRow="1" bandRow="1">
                <a:tableStyleId>{5C22544A-7EE6-4342-B048-85BDC9FD1C3A}</a:tableStyleId>
              </a:tblPr>
              <a:tblGrid>
                <a:gridCol w="3921664"/>
                <a:gridCol w="3921664"/>
                <a:gridCol w="3921664"/>
              </a:tblGrid>
              <a:tr h="370840">
                <a:tc>
                  <a:txBody>
                    <a:bodyPr/>
                    <a:lstStyle/>
                    <a:p>
                      <a:pPr algn="ctr"/>
                      <a:r>
                        <a:rPr lang="en-US" dirty="0" smtClean="0">
                          <a:solidFill>
                            <a:schemeClr val="bg1"/>
                          </a:solidFill>
                        </a:rPr>
                        <a:t>Gaussian Naïve Bayes Classifier</a:t>
                      </a:r>
                      <a:endParaRPr lang="en-US" dirty="0">
                        <a:solidFill>
                          <a:schemeClr val="bg1"/>
                        </a:solidFill>
                      </a:endParaRPr>
                    </a:p>
                  </a:txBody>
                  <a:tcPr>
                    <a:solidFill>
                      <a:srgbClr val="C00000"/>
                    </a:solidFill>
                  </a:tcPr>
                </a:tc>
                <a:tc>
                  <a:txBody>
                    <a:bodyPr/>
                    <a:lstStyle/>
                    <a:p>
                      <a:pPr algn="ctr"/>
                      <a:r>
                        <a:rPr lang="en-US" dirty="0" smtClean="0">
                          <a:solidFill>
                            <a:schemeClr val="bg1"/>
                          </a:solidFill>
                        </a:rPr>
                        <a:t>K-Nearest Neighbors Classifier</a:t>
                      </a:r>
                      <a:endParaRPr lang="en-US" dirty="0">
                        <a:solidFill>
                          <a:schemeClr val="bg1"/>
                        </a:solidFill>
                      </a:endParaRPr>
                    </a:p>
                  </a:txBody>
                  <a:tcPr>
                    <a:solidFill>
                      <a:srgbClr val="C00000"/>
                    </a:solidFill>
                  </a:tcPr>
                </a:tc>
                <a:tc>
                  <a:txBody>
                    <a:bodyPr/>
                    <a:lstStyle/>
                    <a:p>
                      <a:pPr algn="ctr"/>
                      <a:r>
                        <a:rPr lang="en-US" dirty="0" smtClean="0">
                          <a:solidFill>
                            <a:schemeClr val="bg1"/>
                          </a:solidFill>
                        </a:rPr>
                        <a:t>Support Vector Machine Classifier</a:t>
                      </a:r>
                      <a:endParaRPr lang="en-US" dirty="0">
                        <a:solidFill>
                          <a:schemeClr val="bg1"/>
                        </a:solidFill>
                      </a:endParaRPr>
                    </a:p>
                  </a:txBody>
                  <a:tcPr>
                    <a:solidFill>
                      <a:srgbClr val="C00000"/>
                    </a:solidFill>
                  </a:tcPr>
                </a:tc>
              </a:tr>
              <a:tr h="370840">
                <a:tc>
                  <a:txBody>
                    <a:bodyPr/>
                    <a:lstStyle/>
                    <a:p>
                      <a:pPr marL="285750" indent="-285750">
                        <a:buFont typeface="Wingdings" panose="05000000000000000000" pitchFamily="2" charset="2"/>
                        <a:buChar char="w"/>
                      </a:pPr>
                      <a:r>
                        <a:rPr lang="en-US" dirty="0" smtClean="0"/>
                        <a:t>Produced</a:t>
                      </a:r>
                      <a:r>
                        <a:rPr lang="en-US" baseline="0" dirty="0" smtClean="0"/>
                        <a:t> an 81.0% accuracy rate.</a:t>
                      </a:r>
                    </a:p>
                    <a:p>
                      <a:pPr marL="285750" indent="-285750">
                        <a:buFont typeface="Wingdings" panose="05000000000000000000" pitchFamily="2" charset="2"/>
                        <a:buChar char="w"/>
                      </a:pPr>
                      <a:endParaRPr lang="en-US" baseline="0" dirty="0" smtClean="0"/>
                    </a:p>
                    <a:p>
                      <a:pPr marL="285750" indent="-285750">
                        <a:buFont typeface="Wingdings" panose="05000000000000000000" pitchFamily="2" charset="2"/>
                        <a:buChar char="w"/>
                      </a:pPr>
                      <a:r>
                        <a:rPr lang="en-US" baseline="0" dirty="0" smtClean="0"/>
                        <a:t>With 20% holdout, accuracy rate was 81.5%.</a:t>
                      </a:r>
                    </a:p>
                    <a:p>
                      <a:pPr marL="285750" indent="-285750">
                        <a:buFont typeface="Wingdings" panose="05000000000000000000" pitchFamily="2" charset="2"/>
                        <a:buChar char="w"/>
                      </a:pPr>
                      <a:endParaRPr lang="en-US" baseline="0" dirty="0" smtClean="0"/>
                    </a:p>
                    <a:p>
                      <a:pPr marL="285750" indent="-285750">
                        <a:buFont typeface="Wingdings" panose="05000000000000000000" pitchFamily="2" charset="2"/>
                        <a:buChar char="w"/>
                      </a:pPr>
                      <a:r>
                        <a:rPr lang="en-US" baseline="0" dirty="0" smtClean="0"/>
                        <a:t>Test on sample produced an 81.6% accuracy rate.</a:t>
                      </a:r>
                    </a:p>
                    <a:p>
                      <a:pPr marL="285750" indent="-285750">
                        <a:buFont typeface="Wingdings" panose="05000000000000000000" pitchFamily="2" charset="2"/>
                        <a:buChar char="w"/>
                      </a:pPr>
                      <a:endParaRPr lang="en-US" baseline="0" dirty="0" smtClean="0"/>
                    </a:p>
                    <a:p>
                      <a:pPr marL="285750" indent="-285750">
                        <a:buFont typeface="Wingdings" panose="05000000000000000000" pitchFamily="2" charset="2"/>
                        <a:buChar char="w"/>
                      </a:pPr>
                      <a:r>
                        <a:rPr lang="en-US" baseline="0" dirty="0" smtClean="0"/>
                        <a:t>Cross-validation scores (cv=10) were relatively consistent, with the exception of two scores. Mean of 81.4%. </a:t>
                      </a:r>
                    </a:p>
                    <a:p>
                      <a:pPr marL="285750" indent="-285750">
                        <a:buFont typeface="Wingdings" panose="05000000000000000000" pitchFamily="2" charset="2"/>
                        <a:buChar char="w"/>
                      </a:pPr>
                      <a:endParaRPr lang="en-US" baseline="0" dirty="0" smtClean="0"/>
                    </a:p>
                    <a:p>
                      <a:pPr marL="285750" indent="-285750">
                        <a:buFont typeface="Wingdings" panose="05000000000000000000" pitchFamily="2" charset="2"/>
                        <a:buChar char="w"/>
                      </a:pPr>
                      <a:r>
                        <a:rPr lang="en-US" baseline="0" dirty="0" smtClean="0"/>
                        <a:t>Test set validation produced an accuracy rate of 81.5%.</a:t>
                      </a:r>
                    </a:p>
                    <a:p>
                      <a:pPr marL="285750" indent="-285750">
                        <a:buFont typeface="Wingdings" panose="05000000000000000000" pitchFamily="2" charset="2"/>
                        <a:buChar char="w"/>
                      </a:pPr>
                      <a:endParaRPr lang="en-US" baseline="0" dirty="0" smtClean="0"/>
                    </a:p>
                    <a:p>
                      <a:pPr marL="285750" indent="-285750">
                        <a:buFont typeface="Wingdings" panose="05000000000000000000" pitchFamily="2" charset="2"/>
                        <a:buChar char="w"/>
                      </a:pPr>
                      <a:endParaRPr lang="en-US" dirty="0"/>
                    </a:p>
                  </a:txBody>
                  <a:tcPr>
                    <a:solidFill>
                      <a:schemeClr val="bg1">
                        <a:lumMod val="95000"/>
                      </a:schemeClr>
                    </a:solidFill>
                  </a:tcPr>
                </a:tc>
                <a:tc>
                  <a:txBody>
                    <a:bodyPr/>
                    <a:lstStyle/>
                    <a:p>
                      <a:pPr marL="285750" indent="-285750">
                        <a:buFont typeface="Wingdings" panose="05000000000000000000" pitchFamily="2" charset="2"/>
                        <a:buChar char="w"/>
                      </a:pPr>
                      <a:r>
                        <a:rPr lang="en-US" dirty="0" smtClean="0"/>
                        <a:t>Produced it’s highest accuracy rate of 84.8% with</a:t>
                      </a:r>
                      <a:r>
                        <a:rPr lang="en-US" baseline="0" dirty="0" smtClean="0"/>
                        <a:t> neighbors increased to 10.</a:t>
                      </a:r>
                    </a:p>
                    <a:p>
                      <a:pPr marL="285750" indent="-285750">
                        <a:buFont typeface="Wingdings" panose="05000000000000000000" pitchFamily="2" charset="2"/>
                        <a:buChar char="w"/>
                      </a:pPr>
                      <a:endParaRPr lang="en-US" baseline="0" dirty="0" smtClean="0"/>
                    </a:p>
                    <a:p>
                      <a:pPr marL="285750" indent="-285750">
                        <a:buFont typeface="Wingdings" panose="05000000000000000000" pitchFamily="2" charset="2"/>
                        <a:buChar char="w"/>
                      </a:pPr>
                      <a:r>
                        <a:rPr lang="en-US" baseline="0" dirty="0" smtClean="0"/>
                        <a:t>Earlier iterations of 5 and 1 neighbors produced lower accuracy scores.</a:t>
                      </a:r>
                    </a:p>
                    <a:p>
                      <a:pPr marL="285750" indent="-285750">
                        <a:buFont typeface="Wingdings" panose="05000000000000000000" pitchFamily="2" charset="2"/>
                        <a:buChar char="w"/>
                      </a:pPr>
                      <a:endParaRPr lang="en-US" baseline="0" dirty="0" smtClean="0"/>
                    </a:p>
                    <a:p>
                      <a:pPr marL="285750" indent="-285750">
                        <a:buFont typeface="Wingdings" panose="05000000000000000000" pitchFamily="2" charset="2"/>
                        <a:buChar char="w"/>
                      </a:pPr>
                      <a:r>
                        <a:rPr lang="en-US" baseline="0" dirty="0" smtClean="0"/>
                        <a:t>Cross-validation scores (cv=10) were relatively consistent. Mean of 83.4%.</a:t>
                      </a:r>
                    </a:p>
                    <a:p>
                      <a:pPr marL="285750" indent="-285750">
                        <a:buFont typeface="Wingdings" panose="05000000000000000000" pitchFamily="2" charset="2"/>
                        <a:buChar char="w"/>
                      </a:pPr>
                      <a:endParaRPr lang="en-US" baseline="0" dirty="0" smtClean="0"/>
                    </a:p>
                    <a:p>
                      <a:pPr marL="285750" indent="-285750">
                        <a:buFont typeface="Wingdings" panose="05000000000000000000" pitchFamily="2" charset="2"/>
                        <a:buChar char="w"/>
                      </a:pPr>
                      <a:r>
                        <a:rPr lang="en-US" dirty="0" smtClean="0"/>
                        <a:t>Test set validation produced</a:t>
                      </a:r>
                      <a:r>
                        <a:rPr lang="en-US" baseline="0" dirty="0" smtClean="0"/>
                        <a:t> a similar accuracy rate, 84.8%.</a:t>
                      </a:r>
                      <a:endParaRPr lang="en-US" dirty="0"/>
                    </a:p>
                  </a:txBody>
                  <a:tcPr>
                    <a:solidFill>
                      <a:schemeClr val="bg1">
                        <a:lumMod val="95000"/>
                      </a:schemeClr>
                    </a:solidFill>
                  </a:tcPr>
                </a:tc>
                <a:tc>
                  <a:txBody>
                    <a:bodyPr/>
                    <a:lstStyle/>
                    <a:p>
                      <a:pPr marL="285750" indent="-285750">
                        <a:buFont typeface="Wingdings" panose="05000000000000000000" pitchFamily="2" charset="2"/>
                        <a:buChar char="w"/>
                      </a:pPr>
                      <a:r>
                        <a:rPr lang="en-US" dirty="0" smtClean="0"/>
                        <a:t>Both the linear and RBF kernels produced the same 85.8% accuracy rates.</a:t>
                      </a:r>
                    </a:p>
                    <a:p>
                      <a:pPr marL="285750" indent="-285750">
                        <a:buFont typeface="Wingdings" panose="05000000000000000000" pitchFamily="2" charset="2"/>
                        <a:buChar char="w"/>
                      </a:pPr>
                      <a:endParaRPr lang="en-US" dirty="0" smtClean="0"/>
                    </a:p>
                    <a:p>
                      <a:pPr marL="285750" indent="-285750">
                        <a:buFont typeface="Wingdings" panose="05000000000000000000" pitchFamily="2" charset="2"/>
                        <a:buChar char="w"/>
                      </a:pPr>
                      <a:r>
                        <a:rPr lang="en-US" dirty="0" smtClean="0"/>
                        <a:t>Cross-validation</a:t>
                      </a:r>
                      <a:r>
                        <a:rPr lang="en-US" baseline="0" dirty="0" smtClean="0"/>
                        <a:t> scores (cv=10) within the linear model were more consistent than those of the RBF model. Linear mean of 82.5%, RBF mean of 83.2%.</a:t>
                      </a:r>
                    </a:p>
                    <a:p>
                      <a:pPr marL="285750" indent="-285750">
                        <a:buFont typeface="Wingdings" panose="05000000000000000000" pitchFamily="2" charset="2"/>
                        <a:buChar char="w"/>
                      </a:pPr>
                      <a:endParaRPr lang="en-US" baseline="0" dirty="0" smtClean="0"/>
                    </a:p>
                    <a:p>
                      <a:pPr marL="285750" indent="-285750">
                        <a:buFont typeface="Wingdings" panose="05000000000000000000" pitchFamily="2" charset="2"/>
                        <a:buChar char="w"/>
                      </a:pPr>
                      <a:r>
                        <a:rPr lang="en-US" baseline="0" dirty="0" smtClean="0"/>
                        <a:t>Test set validation of the linear model produced an accuracy rate of 83.8%.</a:t>
                      </a:r>
                      <a:endParaRPr lang="en-US" dirty="0"/>
                    </a:p>
                  </a:txBody>
                  <a:tcPr>
                    <a:solidFill>
                      <a:schemeClr val="bg1">
                        <a:lumMod val="95000"/>
                      </a:schemeClr>
                    </a:solidFill>
                  </a:tcPr>
                </a:tc>
              </a:tr>
            </a:tbl>
          </a:graphicData>
        </a:graphic>
      </p:graphicFrame>
    </p:spTree>
    <p:extLst>
      <p:ext uri="{BB962C8B-B14F-4D97-AF65-F5344CB8AC3E}">
        <p14:creationId xmlns:p14="http://schemas.microsoft.com/office/powerpoint/2010/main" val="1075201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097" y="1164550"/>
            <a:ext cx="11764993" cy="5386090"/>
          </a:xfrm>
          <a:prstGeom prst="rect">
            <a:avLst/>
          </a:prstGeom>
          <a:noFill/>
        </p:spPr>
        <p:txBody>
          <a:bodyPr wrap="square" rtlCol="0">
            <a:spAutoFit/>
          </a:bodyPr>
          <a:lstStyle/>
          <a:p>
            <a:r>
              <a:rPr lang="en-US" dirty="0" smtClean="0"/>
              <a:t>From a production standpoint:</a:t>
            </a:r>
          </a:p>
          <a:p>
            <a:endParaRPr lang="en-US" dirty="0" smtClean="0"/>
          </a:p>
          <a:p>
            <a:pPr marL="285750" indent="-285750">
              <a:buFont typeface="Wingdings" panose="05000000000000000000" pitchFamily="2" charset="2"/>
              <a:buChar char="w"/>
            </a:pPr>
            <a:r>
              <a:rPr lang="en-US" dirty="0" smtClean="0"/>
              <a:t>Within the wine industry as a whole, certification and quality assessment are critical concerns. An unambiguous standard is needed to regulate the market.  </a:t>
            </a:r>
          </a:p>
          <a:p>
            <a:pPr marL="285750" indent="-285750">
              <a:buFont typeface="Wingdings" panose="05000000000000000000" pitchFamily="2" charset="2"/>
              <a:buChar char="w"/>
            </a:pPr>
            <a:endParaRPr lang="en-US" dirty="0"/>
          </a:p>
          <a:p>
            <a:pPr marL="285750" indent="-285750">
              <a:buFont typeface="Wingdings" panose="05000000000000000000" pitchFamily="2" charset="2"/>
              <a:buChar char="w"/>
            </a:pPr>
            <a:r>
              <a:rPr lang="en-US" dirty="0" smtClean="0"/>
              <a:t>The model will shed light on how physicochemical compounds affect the sensory preferences of consumers. This is an area today, where that relationship is not clearly understood.</a:t>
            </a:r>
          </a:p>
          <a:p>
            <a:pPr marL="285750" indent="-285750">
              <a:buFont typeface="Wingdings" panose="05000000000000000000" pitchFamily="2" charset="2"/>
              <a:buChar char="w"/>
            </a:pPr>
            <a:endParaRPr lang="en-US" dirty="0"/>
          </a:p>
          <a:p>
            <a:pPr marL="285750" indent="-285750">
              <a:buFont typeface="Wingdings" panose="05000000000000000000" pitchFamily="2" charset="2"/>
              <a:buChar char="w"/>
            </a:pPr>
            <a:r>
              <a:rPr lang="en-US" dirty="0" smtClean="0"/>
              <a:t>As noted earlier, the understanding of human preferences in sensory testing is </a:t>
            </a:r>
            <a:r>
              <a:rPr lang="en-US" dirty="0" smtClean="0"/>
              <a:t>sub</a:t>
            </a:r>
            <a:r>
              <a:rPr lang="en-US" dirty="0" smtClean="0"/>
              <a:t>jective </a:t>
            </a:r>
            <a:r>
              <a:rPr lang="en-US" dirty="0" smtClean="0"/>
              <a:t>and is not enough to ensure quality wine is produced at a larger scale, in keeping with demand.</a:t>
            </a:r>
          </a:p>
          <a:p>
            <a:endParaRPr lang="en-US" sz="1400" dirty="0" smtClean="0"/>
          </a:p>
          <a:p>
            <a:endParaRPr lang="en-US" sz="1400" dirty="0"/>
          </a:p>
          <a:p>
            <a:r>
              <a:rPr lang="en-US" dirty="0" smtClean="0"/>
              <a:t>From a purveyor standpoint:</a:t>
            </a:r>
          </a:p>
          <a:p>
            <a:endParaRPr lang="en-US" dirty="0"/>
          </a:p>
          <a:p>
            <a:pPr marL="285750" indent="-285750">
              <a:buFont typeface="Wingdings" panose="05000000000000000000" pitchFamily="2" charset="2"/>
              <a:buChar char="w"/>
            </a:pPr>
            <a:r>
              <a:rPr lang="en-US" dirty="0" smtClean="0"/>
              <a:t>Inventory and pricing. Know the quality of wine your serving and applying a complimentary pricing model.</a:t>
            </a:r>
          </a:p>
          <a:p>
            <a:endParaRPr lang="en-US" sz="1400" dirty="0"/>
          </a:p>
          <a:p>
            <a:endParaRPr lang="en-US" sz="1400" dirty="0" smtClean="0"/>
          </a:p>
          <a:p>
            <a:r>
              <a:rPr lang="en-US" dirty="0" smtClean="0"/>
              <a:t>From a consumption standpoint:</a:t>
            </a:r>
          </a:p>
          <a:p>
            <a:endParaRPr lang="en-US" dirty="0" smtClean="0"/>
          </a:p>
          <a:p>
            <a:pPr marL="285750" indent="-285750">
              <a:buFont typeface="Wingdings" panose="05000000000000000000" pitchFamily="2" charset="2"/>
              <a:buChar char="w"/>
            </a:pPr>
            <a:r>
              <a:rPr lang="en-US" dirty="0" smtClean="0"/>
              <a:t>Avoid poor quality wines by seeing beyond the label or relying on chance.</a:t>
            </a:r>
          </a:p>
        </p:txBody>
      </p:sp>
      <p:sp>
        <p:nvSpPr>
          <p:cNvPr id="9" name="Title 2"/>
          <p:cNvSpPr>
            <a:spLocks noGrp="1"/>
          </p:cNvSpPr>
          <p:nvPr>
            <p:ph type="title"/>
          </p:nvPr>
        </p:nvSpPr>
        <p:spPr>
          <a:xfrm>
            <a:off x="217097" y="166716"/>
            <a:ext cx="11764993" cy="756310"/>
          </a:xfrm>
        </p:spPr>
        <p:txBody>
          <a:bodyPr>
            <a:normAutofit/>
          </a:bodyPr>
          <a:lstStyle/>
          <a:p>
            <a:pPr algn="ctr"/>
            <a:r>
              <a:rPr lang="en-US" sz="3200" b="1" dirty="0" smtClean="0"/>
              <a:t>Model Applications</a:t>
            </a:r>
            <a:endParaRPr lang="en-US" sz="3200" b="1" dirty="0"/>
          </a:p>
        </p:txBody>
      </p:sp>
      <p:sp>
        <p:nvSpPr>
          <p:cNvPr id="8" name="Slide Number Placeholder 7"/>
          <p:cNvSpPr>
            <a:spLocks noGrp="1"/>
          </p:cNvSpPr>
          <p:nvPr>
            <p:ph type="sldNum" sz="quarter" idx="12"/>
          </p:nvPr>
        </p:nvSpPr>
        <p:spPr/>
        <p:txBody>
          <a:bodyPr/>
          <a:lstStyle/>
          <a:p>
            <a:fld id="{C9B15EDD-C191-42C4-A24D-6F3195C1B2ED}" type="slidenum">
              <a:rPr lang="en-US" smtClean="0"/>
              <a:t>9</a:t>
            </a:fld>
            <a:endParaRPr lang="en-US"/>
          </a:p>
        </p:txBody>
      </p:sp>
    </p:spTree>
    <p:extLst>
      <p:ext uri="{BB962C8B-B14F-4D97-AF65-F5344CB8AC3E}">
        <p14:creationId xmlns:p14="http://schemas.microsoft.com/office/powerpoint/2010/main" val="543845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1231</Words>
  <Application>Microsoft Office PowerPoint</Application>
  <PresentationFormat>Widescreen</PresentationFormat>
  <Paragraphs>134</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Ink Free</vt:lpstr>
      <vt:lpstr>Wingdings</vt:lpstr>
      <vt:lpstr>Office Theme</vt:lpstr>
      <vt:lpstr>PowerPoint Presentation</vt:lpstr>
      <vt:lpstr>Wine Statistics in the United States</vt:lpstr>
      <vt:lpstr>Use Case</vt:lpstr>
      <vt:lpstr>Data Source</vt:lpstr>
      <vt:lpstr>Classification</vt:lpstr>
      <vt:lpstr>Features</vt:lpstr>
      <vt:lpstr>Best Model</vt:lpstr>
      <vt:lpstr>Models Considered</vt:lpstr>
      <vt:lpstr>Model Applications</vt:lpstr>
      <vt:lpstr>Model Improvements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Tate</dc:creator>
  <cp:lastModifiedBy>Tate</cp:lastModifiedBy>
  <cp:revision>53</cp:revision>
  <dcterms:created xsi:type="dcterms:W3CDTF">2018-07-22T22:27:53Z</dcterms:created>
  <dcterms:modified xsi:type="dcterms:W3CDTF">2018-07-28T20:17:26Z</dcterms:modified>
</cp:coreProperties>
</file>