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1" r:id="rId3"/>
    <p:sldId id="272" r:id="rId4"/>
    <p:sldId id="258" r:id="rId5"/>
    <p:sldId id="266" r:id="rId6"/>
    <p:sldId id="284" r:id="rId7"/>
    <p:sldId id="261" r:id="rId8"/>
    <p:sldId id="259" r:id="rId9"/>
    <p:sldId id="282" r:id="rId10"/>
    <p:sldId id="260" r:id="rId11"/>
    <p:sldId id="280" r:id="rId12"/>
    <p:sldId id="262" r:id="rId13"/>
    <p:sldId id="279" r:id="rId14"/>
    <p:sldId id="264" r:id="rId15"/>
    <p:sldId id="265" r:id="rId16"/>
    <p:sldId id="263" r:id="rId17"/>
    <p:sldId id="281" r:id="rId18"/>
    <p:sldId id="286" r:id="rId19"/>
    <p:sldId id="268" r:id="rId20"/>
    <p:sldId id="269" r:id="rId21"/>
    <p:sldId id="274" r:id="rId22"/>
    <p:sldId id="270" r:id="rId23"/>
    <p:sldId id="275" r:id="rId24"/>
    <p:sldId id="276" r:id="rId25"/>
    <p:sldId id="277" r:id="rId26"/>
    <p:sldId id="27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nedy\Desktop\Case_Trainee_Fortbrasi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nedy\Desktop\Case_Trainee_Fortbrasi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[Case_Trainee_Fortbrasil.csv]Plan1!Tabela dinâmica1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Plan1!$B$3</c:f>
              <c:strCache>
                <c:ptCount val="1"/>
                <c:pt idx="0">
                  <c:v>Média de QtdComprasUlt12Meses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Plan1!$A$4:$A$6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Plan1!$B$4:$B$6</c:f>
              <c:numCache>
                <c:formatCode>0.00</c:formatCode>
                <c:ptCount val="2"/>
                <c:pt idx="0">
                  <c:v>7.6200392927308451</c:v>
                </c:pt>
                <c:pt idx="1">
                  <c:v>8.664689462665736</c:v>
                </c:pt>
              </c:numCache>
            </c:numRef>
          </c:val>
        </c:ser>
        <c:ser>
          <c:idx val="1"/>
          <c:order val="1"/>
          <c:tx>
            <c:strRef>
              <c:f>Plan1!$C$3</c:f>
              <c:strCache>
                <c:ptCount val="1"/>
                <c:pt idx="0">
                  <c:v>Média de QtdComprasUlt6Meses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Plan1!$A$4:$A$6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Plan1!$C$4:$C$6</c:f>
              <c:numCache>
                <c:formatCode>0.00</c:formatCode>
                <c:ptCount val="2"/>
                <c:pt idx="0">
                  <c:v>6.8064654402571891</c:v>
                </c:pt>
                <c:pt idx="1">
                  <c:v>7.6827459874389392</c:v>
                </c:pt>
              </c:numCache>
            </c:numRef>
          </c:val>
        </c:ser>
        <c:ser>
          <c:idx val="2"/>
          <c:order val="2"/>
          <c:tx>
            <c:strRef>
              <c:f>Plan1!$D$3</c:f>
              <c:strCache>
                <c:ptCount val="1"/>
                <c:pt idx="0">
                  <c:v>Média de QtdComprasUlt3Meses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Plan1!$A$4:$A$6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Plan1!$D$4:$D$6</c:f>
              <c:numCache>
                <c:formatCode>0.00</c:formatCode>
                <c:ptCount val="2"/>
                <c:pt idx="0">
                  <c:v>4.4525629576710131</c:v>
                </c:pt>
                <c:pt idx="1">
                  <c:v>5.1665212840195398</c:v>
                </c:pt>
              </c:numCache>
            </c:numRef>
          </c:val>
        </c:ser>
        <c:ser>
          <c:idx val="3"/>
          <c:order val="3"/>
          <c:tx>
            <c:strRef>
              <c:f>Plan1!$E$3</c:f>
              <c:strCache>
                <c:ptCount val="1"/>
                <c:pt idx="0">
                  <c:v>Média de QtdComprasUltMes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Plan1!$A$4:$A$6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Plan1!$E$4:$E$6</c:f>
              <c:numCache>
                <c:formatCode>0.00</c:formatCode>
                <c:ptCount val="2"/>
                <c:pt idx="0">
                  <c:v>1.7398464011430612</c:v>
                </c:pt>
                <c:pt idx="1">
                  <c:v>2.0785066294487091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86008"/>
        <c:axId val="157160984"/>
      </c:barChart>
      <c:catAx>
        <c:axId val="15718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60984"/>
        <c:crosses val="autoZero"/>
        <c:auto val="1"/>
        <c:lblAlgn val="ctr"/>
        <c:lblOffset val="100"/>
        <c:noMultiLvlLbl val="0"/>
      </c:catAx>
      <c:valAx>
        <c:axId val="15716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8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[Case_Trainee_Fortbrasil.csv]Plan1!Tabela dinâmica4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Plan1!$B$9</c:f>
              <c:strCache>
                <c:ptCount val="1"/>
                <c:pt idx="0">
                  <c:v>Média de QtdComprasUlt12Meses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Plan1!$A$10:$A$12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Plan1!$B$10:$B$12</c:f>
              <c:numCache>
                <c:formatCode>0.00</c:formatCode>
                <c:ptCount val="2"/>
                <c:pt idx="0">
                  <c:v>6.86619678442029</c:v>
                </c:pt>
                <c:pt idx="1">
                  <c:v>8.8217954304924362</c:v>
                </c:pt>
              </c:numCache>
            </c:numRef>
          </c:val>
        </c:ser>
        <c:ser>
          <c:idx val="1"/>
          <c:order val="1"/>
          <c:tx>
            <c:strRef>
              <c:f>Plan1!$C$9</c:f>
              <c:strCache>
                <c:ptCount val="1"/>
                <c:pt idx="0">
                  <c:v>Média de QtdComprasUlt6Meses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Plan1!$A$10:$A$12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Plan1!$C$10:$C$12</c:f>
              <c:numCache>
                <c:formatCode>0.00</c:formatCode>
                <c:ptCount val="2"/>
                <c:pt idx="0">
                  <c:v>6.1207257699275361</c:v>
                </c:pt>
                <c:pt idx="1">
                  <c:v>7.8732490817406466</c:v>
                </c:pt>
              </c:numCache>
            </c:numRef>
          </c:val>
        </c:ser>
        <c:ser>
          <c:idx val="2"/>
          <c:order val="2"/>
          <c:tx>
            <c:strRef>
              <c:f>Plan1!$D$9</c:f>
              <c:strCache>
                <c:ptCount val="1"/>
                <c:pt idx="0">
                  <c:v>Média de QtdComprasUlt3Meses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Plan1!$A$10:$A$12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Plan1!$D$10:$D$12</c:f>
              <c:numCache>
                <c:formatCode>0.00</c:formatCode>
                <c:ptCount val="2"/>
                <c:pt idx="0">
                  <c:v>4.0735110960144931</c:v>
                </c:pt>
                <c:pt idx="1">
                  <c:v>5.1241673410944406</c:v>
                </c:pt>
              </c:numCache>
            </c:numRef>
          </c:val>
        </c:ser>
        <c:ser>
          <c:idx val="3"/>
          <c:order val="3"/>
          <c:tx>
            <c:strRef>
              <c:f>Plan1!$E$9</c:f>
              <c:strCache>
                <c:ptCount val="1"/>
                <c:pt idx="0">
                  <c:v>Média de QtdComprasUltMes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Plan1!$A$10:$A$12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Plan1!$E$10:$E$12</c:f>
              <c:numCache>
                <c:formatCode>0.00</c:formatCode>
                <c:ptCount val="2"/>
                <c:pt idx="0">
                  <c:v>1.6231034873188406</c:v>
                </c:pt>
                <c:pt idx="1">
                  <c:v>1.9890742700616324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581184"/>
        <c:axId val="155986096"/>
      </c:barChart>
      <c:catAx>
        <c:axId val="1565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86096"/>
        <c:crosses val="autoZero"/>
        <c:auto val="1"/>
        <c:lblAlgn val="ctr"/>
        <c:lblOffset val="100"/>
        <c:noMultiLvlLbl val="0"/>
      </c:catAx>
      <c:valAx>
        <c:axId val="15598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09849-E868-4E08-9DF2-243F70E51F7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B02DB-17FF-49F5-9EC4-142FF299E4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09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6907-07F7-47B5-B44F-F6F678B97B7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75D3-460C-445B-8E4C-9F8FA8AB27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6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8C7-B747-4948-AAEF-139B28EAA19A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075-632A-4A30-A2D5-A5874D156CB8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3076-34DE-40F7-ACE8-0550D706CA12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03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62B-2EF1-40CF-9325-276861A1EFF1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1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204B-DEAF-4EEE-B965-359546AA1CD3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65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CA1C-BDF9-46EC-81AA-EA1194CA4043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9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2427-581E-44A7-BC2B-B08748761182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4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010-5D63-417B-94BA-22265845C478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9A39-A3B6-4F55-A7CE-70099DF98C3B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1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A46-61F7-496F-B46B-1F13BF7BB5BC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807F-D009-4D1E-AE03-0C688DD37355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E2B6-8A24-4990-8EF5-9A0C8A446158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66F5-4965-4FBF-9530-50E81D509403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6F46-F6FF-45AF-85D3-436C35188FCE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3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5382-37D8-4C64-BFC7-57360A3F8058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AC23-3771-4FB3-B4C2-97B751488E72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418A-A538-4D49-9F79-1CCD45C9C1B4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Planilha_Habilitada_para_Macros_do_Microsoft_Excel2.xlsm"/><Relationship Id="rId5" Type="http://schemas.openxmlformats.org/officeDocument/2006/relationships/image" Target="../media/image16.wmf"/><Relationship Id="rId4" Type="http://schemas.openxmlformats.org/officeDocument/2006/relationships/package" Target="../embeddings/Planilha_Habilitada_para_Macros_do_Microsoft_Excel1.xlsm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Kennedy Anderson Guimarães de Araújo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65301"/>
            <a:ext cx="8596668" cy="4110962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1500"/>
              </a:spcBef>
            </a:pPr>
            <a:r>
              <a:rPr lang="pt-BR" dirty="0"/>
              <a:t>24 </a:t>
            </a:r>
            <a:r>
              <a:rPr lang="pt-BR" dirty="0" smtClean="0"/>
              <a:t>anos;</a:t>
            </a:r>
            <a:endParaRPr lang="pt-BR" dirty="0"/>
          </a:p>
          <a:p>
            <a:pPr>
              <a:spcBef>
                <a:spcPts val="1500"/>
              </a:spcBef>
            </a:pPr>
            <a:r>
              <a:rPr lang="pt-BR" dirty="0"/>
              <a:t>Bacharel em Matemática </a:t>
            </a:r>
            <a:r>
              <a:rPr lang="pt-BR" dirty="0" smtClean="0"/>
              <a:t>Industrial, Janeiro/2017;</a:t>
            </a:r>
          </a:p>
          <a:p>
            <a:pPr>
              <a:spcBef>
                <a:spcPts val="1500"/>
              </a:spcBef>
            </a:pPr>
            <a:r>
              <a:rPr lang="pt-BR" dirty="0" smtClean="0"/>
              <a:t>Mestrando em Modelagem e Métodos Quantitativos, Março/2019;</a:t>
            </a:r>
          </a:p>
          <a:p>
            <a:pPr>
              <a:spcBef>
                <a:spcPts val="1500"/>
              </a:spcBef>
            </a:pPr>
            <a:r>
              <a:rPr lang="pt-BR" dirty="0" smtClean="0"/>
              <a:t>Características e interesses acadêmicos: </a:t>
            </a:r>
          </a:p>
          <a:p>
            <a:pPr lvl="1">
              <a:spcBef>
                <a:spcPts val="1500"/>
              </a:spcBef>
            </a:pPr>
            <a:r>
              <a:rPr lang="pt-BR" dirty="0" smtClean="0"/>
              <a:t>Aprendizado </a:t>
            </a:r>
            <a:r>
              <a:rPr lang="pt-BR" dirty="0"/>
              <a:t>de </a:t>
            </a:r>
            <a:r>
              <a:rPr lang="pt-BR" dirty="0" smtClean="0"/>
              <a:t>Máquina;</a:t>
            </a:r>
          </a:p>
          <a:p>
            <a:pPr lvl="1">
              <a:spcBef>
                <a:spcPts val="1500"/>
              </a:spcBef>
            </a:pPr>
            <a:r>
              <a:rPr lang="pt-BR" dirty="0" smtClean="0"/>
              <a:t>Mineração </a:t>
            </a:r>
            <a:r>
              <a:rPr lang="pt-BR" dirty="0"/>
              <a:t>de </a:t>
            </a:r>
            <a:r>
              <a:rPr lang="pt-BR" dirty="0" smtClean="0"/>
              <a:t>Dados;</a:t>
            </a:r>
          </a:p>
          <a:p>
            <a:pPr lvl="1">
              <a:spcBef>
                <a:spcPts val="1500"/>
              </a:spcBef>
            </a:pPr>
            <a:r>
              <a:rPr lang="pt-BR" dirty="0" smtClean="0"/>
              <a:t>Otimização Combinatória;</a:t>
            </a:r>
          </a:p>
          <a:p>
            <a:pPr lvl="1">
              <a:spcBef>
                <a:spcPts val="1500"/>
              </a:spcBef>
            </a:pPr>
            <a:r>
              <a:rPr lang="pt-BR" dirty="0" smtClean="0"/>
              <a:t>Pesquisa Operacional;</a:t>
            </a:r>
          </a:p>
          <a:p>
            <a:pPr lvl="1">
              <a:spcBef>
                <a:spcPts val="1500"/>
              </a:spcBef>
            </a:pPr>
            <a:r>
              <a:rPr lang="pt-BR" dirty="0"/>
              <a:t>Modelagem </a:t>
            </a:r>
            <a:r>
              <a:rPr lang="pt-BR" dirty="0" smtClean="0"/>
              <a:t>Estatística</a:t>
            </a:r>
            <a:r>
              <a:rPr lang="pt-BR" dirty="0"/>
              <a:t>;</a:t>
            </a:r>
            <a:endParaRPr lang="pt-BR" dirty="0" smtClean="0"/>
          </a:p>
          <a:p>
            <a:pPr lvl="1">
              <a:spcBef>
                <a:spcPts val="1500"/>
              </a:spcBef>
            </a:pPr>
            <a:r>
              <a:rPr lang="pt-BR" dirty="0" smtClean="0"/>
              <a:t>Planejamento e Controle de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1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3579"/>
            <a:ext cx="4876806" cy="32512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Histogramas para idade dos clientes que possuem fatura por e-mail ou SMS alerta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75" y="2093579"/>
            <a:ext cx="4519173" cy="32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Variação de idade dos clientes que possuem, ou não, fatura por e-mail e SMS alerta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49695"/>
            <a:ext cx="4353914" cy="30723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48" y="2449695"/>
            <a:ext cx="4311984" cy="30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3" y="1270000"/>
            <a:ext cx="7421535" cy="272689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0051"/>
            <a:ext cx="8596668" cy="1320800"/>
          </a:xfrm>
        </p:spPr>
        <p:txBody>
          <a:bodyPr/>
          <a:lstStyle/>
          <a:p>
            <a:r>
              <a:rPr lang="pt-BR" dirty="0" smtClean="0"/>
              <a:t>Clientes que possuem fatura por e-mail ou SMS Alerta por setor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6173" y="1828194"/>
            <a:ext cx="400110" cy="18796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400" dirty="0" smtClean="0"/>
              <a:t>Com fatura por e-mail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86173" y="4642243"/>
            <a:ext cx="400110" cy="13346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400" dirty="0" smtClean="0"/>
              <a:t>Com alerta SMS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3" y="3925219"/>
            <a:ext cx="7236342" cy="27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que não possuem ambos os </a:t>
            </a:r>
            <a:r>
              <a:rPr lang="pt-BR" dirty="0" smtClean="0"/>
              <a:t>produtos por setor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392554"/>
            <a:ext cx="8596669" cy="28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344" cy="1320800"/>
          </a:xfrm>
        </p:spPr>
        <p:txBody>
          <a:bodyPr/>
          <a:lstStyle/>
          <a:p>
            <a:r>
              <a:rPr lang="en-US" dirty="0" err="1" smtClean="0"/>
              <a:t>Clientes</a:t>
            </a:r>
            <a:r>
              <a:rPr lang="en-US" dirty="0" smtClean="0"/>
              <a:t> que </a:t>
            </a:r>
            <a:r>
              <a:rPr lang="en-US" dirty="0" err="1" smtClean="0"/>
              <a:t>possuem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, SMS </a:t>
            </a:r>
            <a:r>
              <a:rPr lang="en-US" dirty="0" err="1" smtClean="0"/>
              <a:t>Alerta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74474"/>
              </p:ext>
            </p:extLst>
          </p:nvPr>
        </p:nvGraphicFramePr>
        <p:xfrm>
          <a:off x="677334" y="1930400"/>
          <a:ext cx="8607344" cy="448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71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 smtClean="0"/>
              <a:t>fatura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e-mail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928584"/>
              </p:ext>
            </p:extLst>
          </p:nvPr>
        </p:nvGraphicFramePr>
        <p:xfrm>
          <a:off x="677334" y="2099604"/>
          <a:ext cx="8596668" cy="437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5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Médias</a:t>
            </a:r>
            <a:r>
              <a:rPr lang="en-US" dirty="0" smtClean="0"/>
              <a:t> de </a:t>
            </a:r>
            <a:r>
              <a:rPr lang="en-US" dirty="0" err="1" smtClean="0"/>
              <a:t>compras</a:t>
            </a:r>
            <a:r>
              <a:rPr lang="en-US" dirty="0" smtClean="0"/>
              <a:t> dos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endParaRPr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64988"/>
              </p:ext>
            </p:extLst>
          </p:nvPr>
        </p:nvGraphicFramePr>
        <p:xfrm>
          <a:off x="677690" y="1930402"/>
          <a:ext cx="8596312" cy="4076502"/>
        </p:xfrm>
        <a:graphic>
          <a:graphicData uri="http://schemas.openxmlformats.org/drawingml/2006/table">
            <a:tbl>
              <a:tblPr/>
              <a:tblGrid>
                <a:gridCol w="1587208"/>
                <a:gridCol w="1572022"/>
                <a:gridCol w="1877224"/>
                <a:gridCol w="1877224"/>
                <a:gridCol w="1682634"/>
              </a:tblGrid>
              <a:tr h="658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PossuiSMSAlerta</a:t>
                      </a:r>
                    </a:p>
                  </a:txBody>
                  <a:tcPr marL="8585" marR="8585" marT="8585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QtdComprasUlt12Meses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QtdComprasUlt6Meses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QtdComprasUlt3Meses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QtdComprasUltMes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8.66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7.68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8585" marR="8585" marT="8585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PossuiFaturaPorEmail</a:t>
                      </a:r>
                    </a:p>
                  </a:txBody>
                  <a:tcPr marL="8585" marR="8585" marT="8585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QtdComprasUlt12Meses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QtdComprasUlt6Meses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QtdComprasUlt3Meses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QtdComprasUltMes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6.87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8.82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7.87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8585" marR="8585" marT="8585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8585" marR="8585" marT="8585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Médias de compras ao longo dos últimos 12 meses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8" y="2433635"/>
            <a:ext cx="5296484" cy="34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Correlações entre variáveis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35" y="1454617"/>
            <a:ext cx="6866466" cy="54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2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1000 </a:t>
            </a:r>
            <a:r>
              <a:rPr lang="pt-BR" dirty="0" smtClean="0"/>
              <a:t>clientes para ofertar fatura </a:t>
            </a:r>
            <a:r>
              <a:rPr lang="pt-BR" dirty="0"/>
              <a:t>por </a:t>
            </a:r>
            <a:r>
              <a:rPr lang="pt-BR" dirty="0" err="1" smtClean="0"/>
              <a:t>email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03401"/>
            <a:ext cx="8596668" cy="44831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Tratamento de variáveis categóricas: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olunas relacionadas às variáveis categóricas foram transformadas variáveis </a:t>
            </a:r>
            <a:r>
              <a:rPr lang="pt-BR" i="1" dirty="0" err="1" smtClean="0"/>
              <a:t>dummy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Exemplo: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Separação dos dados nos </a:t>
            </a:r>
            <a:r>
              <a:rPr lang="pt-BR" i="1" dirty="0" smtClean="0"/>
              <a:t>clusters </a:t>
            </a:r>
            <a:r>
              <a:rPr lang="pt-BR" dirty="0" smtClean="0"/>
              <a:t>com </a:t>
            </a:r>
            <a:r>
              <a:rPr lang="pt-BR" dirty="0" err="1" smtClean="0"/>
              <a:t>PossuiFaturaPorEmail</a:t>
            </a:r>
            <a:r>
              <a:rPr lang="pt-BR" dirty="0" smtClean="0"/>
              <a:t> = 1 (grupo 1) e </a:t>
            </a:r>
            <a:r>
              <a:rPr lang="pt-BR" dirty="0" err="1"/>
              <a:t>PossuiFaturaPorEmail</a:t>
            </a:r>
            <a:r>
              <a:rPr lang="pt-BR" dirty="0"/>
              <a:t> = </a:t>
            </a:r>
            <a:r>
              <a:rPr lang="pt-BR" dirty="0" smtClean="0"/>
              <a:t>0 (grupo 2);</a:t>
            </a:r>
          </a:p>
          <a:p>
            <a:r>
              <a:rPr lang="pt-BR" dirty="0" smtClean="0"/>
              <a:t>Para o grupo 1, foi calculado um centroide, isto é, as médias de cada variável para o grupo;</a:t>
            </a:r>
          </a:p>
          <a:p>
            <a:r>
              <a:rPr lang="pt-BR" dirty="0" smtClean="0"/>
              <a:t>Os 1000 clientes do </a:t>
            </a:r>
            <a:r>
              <a:rPr lang="pt-BR" dirty="0"/>
              <a:t>grupo </a:t>
            </a:r>
            <a:r>
              <a:rPr lang="pt-BR" dirty="0" smtClean="0"/>
              <a:t>2 mais próximos do centroide do grupo 1 considerando distância euclidiana, foram selecionados para ofertar fatura por </a:t>
            </a:r>
            <a:r>
              <a:rPr lang="pt-BR" dirty="0" err="1" smtClean="0"/>
              <a:t>email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outras palavras, </a:t>
            </a:r>
            <a:r>
              <a:rPr lang="pt-BR" dirty="0" smtClean="0"/>
              <a:t>os 1000 clientes do grupo 2 mais </a:t>
            </a:r>
            <a:r>
              <a:rPr lang="pt-BR" dirty="0"/>
              <a:t>parecidos com o grupo </a:t>
            </a:r>
            <a:r>
              <a:rPr lang="pt-BR" dirty="0" smtClean="0"/>
              <a:t>1 foram selecionados.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64486"/>
              </p:ext>
            </p:extLst>
          </p:nvPr>
        </p:nvGraphicFramePr>
        <p:xfrm>
          <a:off x="1435986" y="2810497"/>
          <a:ext cx="7079364" cy="75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88"/>
                <a:gridCol w="2359788"/>
                <a:gridCol w="235978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Sexo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Sexo_M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Sexo_F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6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403062"/>
          </a:xfrm>
        </p:spPr>
        <p:txBody>
          <a:bodyPr>
            <a:normAutofit fontScale="62500" lnSpcReduction="20000"/>
          </a:bodyPr>
          <a:lstStyle/>
          <a:p>
            <a:r>
              <a:rPr lang="pt-BR" sz="2400" dirty="0" smtClean="0"/>
              <a:t>Ferramentas utilizadas para o trabalho.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Pré-processamento dos dados.</a:t>
            </a:r>
          </a:p>
          <a:p>
            <a:endParaRPr lang="pt-BR" sz="2400" dirty="0" smtClean="0"/>
          </a:p>
          <a:p>
            <a:r>
              <a:rPr lang="pt-BR" sz="2400" dirty="0"/>
              <a:t>Estatísticas gerais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Seleção de características mais importante e análise descritiva.</a:t>
            </a:r>
          </a:p>
          <a:p>
            <a:endParaRPr lang="pt-BR" sz="2400" dirty="0" smtClean="0"/>
          </a:p>
          <a:p>
            <a:r>
              <a:rPr lang="pt-BR" sz="2400" dirty="0" smtClean="0"/>
              <a:t>Seleção de 1000 clientes para ofertar fatura por e-mail.</a:t>
            </a:r>
          </a:p>
          <a:p>
            <a:endParaRPr lang="pt-BR" sz="2400" dirty="0" smtClean="0"/>
          </a:p>
          <a:p>
            <a:r>
              <a:rPr lang="pt-BR" sz="2400" dirty="0" smtClean="0"/>
              <a:t>Seleção de 1000 clientes para ofertar SMS alerta.</a:t>
            </a:r>
          </a:p>
          <a:p>
            <a:endParaRPr lang="pt-BR" sz="2400" dirty="0" smtClean="0"/>
          </a:p>
          <a:p>
            <a:r>
              <a:rPr lang="pt-BR" sz="2400" dirty="0" smtClean="0"/>
              <a:t>Escolha e ajuste de modelos de aprendizado de máquina para prever qual produto ofertar para um certo cliente.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3800"/>
          </a:xfrm>
        </p:spPr>
        <p:txBody>
          <a:bodyPr>
            <a:normAutofit/>
          </a:bodyPr>
          <a:lstStyle/>
          <a:p>
            <a:r>
              <a:rPr lang="pt-BR" dirty="0"/>
              <a:t>Selecionando </a:t>
            </a:r>
            <a:r>
              <a:rPr lang="pt-BR" dirty="0" smtClean="0"/>
              <a:t>1000 clientes para ofertar SMS alerta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43100"/>
            <a:ext cx="8596668" cy="434340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Mesmo procedimento de tratamento de variáveis categóricas utilizado no slide anterior.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Separação dos dados nos </a:t>
            </a:r>
            <a:r>
              <a:rPr lang="pt-BR" i="1" dirty="0" smtClean="0"/>
              <a:t>clusters </a:t>
            </a:r>
            <a:r>
              <a:rPr lang="pt-BR" dirty="0" smtClean="0"/>
              <a:t>com </a:t>
            </a:r>
            <a:r>
              <a:rPr lang="pt-BR" dirty="0" err="1" smtClean="0"/>
              <a:t>PossuiSMSAlerta</a:t>
            </a:r>
            <a:r>
              <a:rPr lang="pt-BR" dirty="0" smtClean="0"/>
              <a:t> = 1 (grupo 1) e </a:t>
            </a:r>
            <a:r>
              <a:rPr lang="pt-BR" dirty="0" err="1"/>
              <a:t>PossuiSMSAlerta</a:t>
            </a:r>
            <a:r>
              <a:rPr lang="pt-BR" dirty="0"/>
              <a:t> </a:t>
            </a:r>
            <a:r>
              <a:rPr lang="pt-BR" dirty="0" smtClean="0"/>
              <a:t>= 0 (grupo 2);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procedimento para selecionar 1000 clientes para ofertar SMS alerta foi o mesmo utilizado no slide anterior.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23" y="3419569"/>
            <a:ext cx="4480377" cy="2986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Clientes selecionados para oferecer cada produto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77334" y="2160589"/>
            <a:ext cx="6498166" cy="1979611"/>
          </a:xfrm>
        </p:spPr>
        <p:txBody>
          <a:bodyPr/>
          <a:lstStyle/>
          <a:p>
            <a:r>
              <a:rPr lang="pt-BR" dirty="0" err="1" smtClean="0"/>
              <a:t>IdConta</a:t>
            </a:r>
            <a:r>
              <a:rPr lang="pt-BR" dirty="0" smtClean="0"/>
              <a:t> dos 1000 clientes para ofertar fatura por e-mail </a:t>
            </a:r>
            <a:r>
              <a:rPr lang="pt-BR" dirty="0"/>
              <a:t>no arquivo </a:t>
            </a:r>
            <a:r>
              <a:rPr lang="pt-BR" dirty="0" smtClean="0"/>
              <a:t>EMAIL_1000.csv. </a:t>
            </a:r>
          </a:p>
          <a:p>
            <a:endParaRPr lang="pt-BR" dirty="0" smtClean="0"/>
          </a:p>
          <a:p>
            <a:r>
              <a:rPr lang="pt-BR" dirty="0" err="1" smtClean="0"/>
              <a:t>IdConta</a:t>
            </a:r>
            <a:r>
              <a:rPr lang="pt-BR" dirty="0" smtClean="0"/>
              <a:t> </a:t>
            </a:r>
            <a:r>
              <a:rPr lang="pt-BR" dirty="0"/>
              <a:t>dos 1000 clientes para ofertar </a:t>
            </a:r>
            <a:r>
              <a:rPr lang="pt-BR" dirty="0" smtClean="0"/>
              <a:t>SMS </a:t>
            </a:r>
            <a:r>
              <a:rPr lang="pt-BR" dirty="0"/>
              <a:t>alerta no arquivo SMS_1000.csv.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736028"/>
              </p:ext>
            </p:extLst>
          </p:nvPr>
        </p:nvGraphicFramePr>
        <p:xfrm>
          <a:off x="7176240" y="3092945"/>
          <a:ext cx="1388845" cy="11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Planilha Habilitada para Macro" showAsIcon="1" r:id="rId4" imgW="914400" imgH="771480" progId="Excel.SheetMacroEnabled.12">
                  <p:embed/>
                </p:oleObj>
              </mc:Choice>
              <mc:Fallback>
                <p:oleObj name="Planilha Habilitada para Macro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6240" y="3092945"/>
                        <a:ext cx="1388845" cy="117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85033"/>
              </p:ext>
            </p:extLst>
          </p:nvPr>
        </p:nvGraphicFramePr>
        <p:xfrm>
          <a:off x="7129521" y="1881687"/>
          <a:ext cx="1435564" cy="121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Planilha Habilitada para Macro" showAsIcon="1" r:id="rId6" imgW="914400" imgH="771480" progId="Excel.SheetMacroEnabled.12">
                  <p:embed/>
                </p:oleObj>
              </mc:Choice>
              <mc:Fallback>
                <p:oleObj name="Planilha Habilitada para Macro" showAsIcon="1" r:id="rId6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9521" y="1881687"/>
                        <a:ext cx="1435564" cy="1211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6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para </a:t>
            </a:r>
            <a:r>
              <a:rPr lang="pt-BR" dirty="0" smtClean="0"/>
              <a:t>os modelos </a:t>
            </a:r>
            <a:r>
              <a:rPr lang="pt-BR" dirty="0"/>
              <a:t>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 smtClean="0"/>
              <a:t>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Variáveis categóricas transformadas em variáveis </a:t>
            </a:r>
            <a:r>
              <a:rPr lang="pt-BR" i="1" dirty="0" err="1" smtClean="0"/>
              <a:t>dummy</a:t>
            </a:r>
            <a:r>
              <a:rPr lang="pt-BR" i="1" dirty="0" smtClean="0"/>
              <a:t>, de 9 </a:t>
            </a:r>
            <a:r>
              <a:rPr lang="pt-BR" dirty="0" smtClean="0"/>
              <a:t>para 752 colunas após transformação;</a:t>
            </a:r>
          </a:p>
          <a:p>
            <a:r>
              <a:rPr lang="pt-BR" dirty="0"/>
              <a:t>As colunas </a:t>
            </a:r>
            <a:r>
              <a:rPr lang="pt-BR" dirty="0" err="1" smtClean="0"/>
              <a:t>PossuiFaturaPorEmail</a:t>
            </a:r>
            <a:r>
              <a:rPr lang="pt-BR" dirty="0"/>
              <a:t> e </a:t>
            </a:r>
            <a:r>
              <a:rPr lang="pt-BR" dirty="0" err="1" smtClean="0"/>
              <a:t>PossuiSMSAlerta</a:t>
            </a:r>
            <a:r>
              <a:rPr lang="pt-BR" dirty="0" smtClean="0"/>
              <a:t> foram substituídas pela coluna Classe que assume os valores: </a:t>
            </a:r>
            <a:endParaRPr lang="pt-BR" dirty="0"/>
          </a:p>
          <a:p>
            <a:pPr lvl="1"/>
            <a:r>
              <a:rPr lang="pt-BR" dirty="0" smtClean="0"/>
              <a:t>Classe = </a:t>
            </a:r>
            <a:r>
              <a:rPr lang="pt-BR" dirty="0"/>
              <a:t>1: Ofertar SMS alerta;</a:t>
            </a:r>
          </a:p>
          <a:p>
            <a:pPr lvl="1"/>
            <a:r>
              <a:rPr lang="pt-BR" dirty="0"/>
              <a:t>Classe </a:t>
            </a:r>
            <a:r>
              <a:rPr lang="pt-BR" dirty="0" smtClean="0"/>
              <a:t>= 2</a:t>
            </a:r>
            <a:r>
              <a:rPr lang="pt-BR" dirty="0"/>
              <a:t>: Ofertar fatura por e-mail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Conjunto de treinamento: clientes que possuem pelo menos um produto.</a:t>
            </a:r>
          </a:p>
          <a:p>
            <a:pPr lvl="1"/>
            <a:r>
              <a:rPr lang="pt-BR" dirty="0" smtClean="0"/>
              <a:t>Clientes </a:t>
            </a:r>
            <a:r>
              <a:rPr lang="pt-BR" u="sng" dirty="0" smtClean="0"/>
              <a:t>com</a:t>
            </a:r>
            <a:r>
              <a:rPr lang="pt-BR" dirty="0" smtClean="0"/>
              <a:t> SMS alerta e </a:t>
            </a:r>
            <a:r>
              <a:rPr lang="pt-BR" u="sng" dirty="0" smtClean="0"/>
              <a:t>sem</a:t>
            </a:r>
            <a:r>
              <a:rPr lang="pt-BR" dirty="0" smtClean="0"/>
              <a:t> fatura por e-mail </a:t>
            </a:r>
            <a:r>
              <a:rPr lang="pt-BR" dirty="0"/>
              <a:t>recebem classe </a:t>
            </a:r>
            <a:r>
              <a:rPr lang="pt-BR" dirty="0" smtClean="0"/>
              <a:t>1;</a:t>
            </a:r>
          </a:p>
          <a:p>
            <a:pPr lvl="1"/>
            <a:r>
              <a:rPr lang="pt-BR" dirty="0" smtClean="0"/>
              <a:t>Clientes </a:t>
            </a:r>
            <a:r>
              <a:rPr lang="pt-BR" u="sng" dirty="0" smtClean="0"/>
              <a:t>com</a:t>
            </a:r>
            <a:r>
              <a:rPr lang="pt-BR" dirty="0" smtClean="0"/>
              <a:t> fatura por e-mail (</a:t>
            </a:r>
            <a:r>
              <a:rPr lang="pt-BR" u="sng" dirty="0" smtClean="0"/>
              <a:t>com</a:t>
            </a:r>
            <a:r>
              <a:rPr lang="pt-BR" dirty="0" smtClean="0"/>
              <a:t> ou </a:t>
            </a:r>
            <a:r>
              <a:rPr lang="pt-BR" u="sng" dirty="0" smtClean="0"/>
              <a:t>sem</a:t>
            </a:r>
            <a:r>
              <a:rPr lang="pt-BR" dirty="0" smtClean="0"/>
              <a:t> </a:t>
            </a:r>
            <a:r>
              <a:rPr lang="pt-BR" dirty="0"/>
              <a:t>SMS </a:t>
            </a:r>
            <a:r>
              <a:rPr lang="pt-BR" dirty="0" smtClean="0"/>
              <a:t>alerta) recebem classe 2.</a:t>
            </a:r>
          </a:p>
          <a:p>
            <a:r>
              <a:rPr lang="pt-BR" dirty="0" smtClean="0"/>
              <a:t>Normalização de dados para seguir uma distribuição normal com média 0 e variância 1;</a:t>
            </a:r>
          </a:p>
          <a:p>
            <a:r>
              <a:rPr lang="pt-BR" dirty="0" smtClean="0"/>
              <a:t>Análise de componentes principais: para redução da dimensão dos dados e melhor tempo de processamento dos algoritmos foi utilizado apenas 10 componentes principais.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para escolher qual produto ofertar a um dado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Modelos selecionados para testes: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Máquinas de vetores suporte (SVM): </a:t>
            </a:r>
            <a:r>
              <a:rPr lang="pt-BR" dirty="0" err="1" smtClean="0"/>
              <a:t>kernel</a:t>
            </a:r>
            <a:r>
              <a:rPr lang="pt-BR" dirty="0" smtClean="0"/>
              <a:t> linear, C = 1.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Máquinas de vetores </a:t>
            </a:r>
            <a:r>
              <a:rPr lang="pt-BR" dirty="0" smtClean="0"/>
              <a:t>suporte </a:t>
            </a:r>
            <a:r>
              <a:rPr lang="pt-BR" dirty="0"/>
              <a:t>(SVM</a:t>
            </a:r>
            <a:r>
              <a:rPr lang="pt-BR" dirty="0" smtClean="0"/>
              <a:t>): </a:t>
            </a:r>
            <a:r>
              <a:rPr lang="pt-BR" dirty="0" err="1" smtClean="0"/>
              <a:t>kernel</a:t>
            </a:r>
            <a:r>
              <a:rPr lang="pt-BR" dirty="0" smtClean="0"/>
              <a:t> exponencial, </a:t>
            </a:r>
            <a:r>
              <a:rPr lang="el-GR" dirty="0" smtClean="0"/>
              <a:t>γ</a:t>
            </a:r>
            <a:r>
              <a:rPr lang="en-US" dirty="0" smtClean="0"/>
              <a:t> = 0.7, C =1.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Máquinas de vetores </a:t>
            </a:r>
            <a:r>
              <a:rPr lang="pt-BR" dirty="0" smtClean="0"/>
              <a:t>suporte</a:t>
            </a:r>
            <a:r>
              <a:rPr lang="pt-BR" dirty="0"/>
              <a:t> (SVM):</a:t>
            </a:r>
            <a:r>
              <a:rPr lang="en-US" dirty="0" smtClean="0"/>
              <a:t> </a:t>
            </a:r>
            <a:r>
              <a:rPr lang="en-US" dirty="0" err="1" smtClean="0"/>
              <a:t>kervel</a:t>
            </a:r>
            <a:r>
              <a:rPr lang="en-US" dirty="0" smtClean="0"/>
              <a:t> </a:t>
            </a:r>
            <a:r>
              <a:rPr lang="pt-BR" dirty="0" smtClean="0"/>
              <a:t>polinomial de grau 3, C = 1.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Árvore de decisão com </a:t>
            </a:r>
            <a:r>
              <a:rPr lang="pt-BR" dirty="0" err="1" smtClean="0"/>
              <a:t>hiperparâmetros</a:t>
            </a:r>
            <a:r>
              <a:rPr lang="pt-BR" dirty="0" smtClean="0"/>
              <a:t> padrão.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Floresta Aleatória com </a:t>
            </a:r>
            <a:r>
              <a:rPr lang="pt-BR" dirty="0" err="1" smtClean="0"/>
              <a:t>hiperparâmetros</a:t>
            </a:r>
            <a:r>
              <a:rPr lang="pt-BR" dirty="0" smtClean="0"/>
              <a:t> padrão.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Rede Neural: </a:t>
            </a:r>
            <a:r>
              <a:rPr lang="pt-BR" dirty="0" smtClean="0"/>
              <a:t>solver para otimização dos pesos ‘</a:t>
            </a:r>
            <a:r>
              <a:rPr lang="pt-BR" dirty="0" err="1" smtClean="0"/>
              <a:t>lbfgs</a:t>
            </a:r>
            <a:r>
              <a:rPr lang="pt-BR" dirty="0" smtClean="0"/>
              <a:t>’, 2 camadas de tamanhos 5 e </a:t>
            </a:r>
            <a:r>
              <a:rPr lang="pt-BR" dirty="0"/>
              <a:t>2, </a:t>
            </a:r>
            <a:r>
              <a:rPr lang="el-GR" dirty="0" smtClean="0"/>
              <a:t>α</a:t>
            </a:r>
            <a:r>
              <a:rPr lang="en-US" dirty="0"/>
              <a:t> = </a:t>
            </a:r>
            <a:r>
              <a:rPr lang="en-US" dirty="0" smtClean="0"/>
              <a:t>1e-5.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Regressão</a:t>
            </a:r>
            <a:r>
              <a:rPr lang="en-US" dirty="0"/>
              <a:t> </a:t>
            </a:r>
            <a:r>
              <a:rPr lang="pt-BR" dirty="0" smtClean="0"/>
              <a:t>logística</a:t>
            </a:r>
            <a:r>
              <a:rPr lang="en-US" dirty="0" smtClean="0"/>
              <a:t> com </a:t>
            </a:r>
            <a:r>
              <a:rPr lang="pt-BR" dirty="0" err="1"/>
              <a:t>hiperparâmetros</a:t>
            </a:r>
            <a:r>
              <a:rPr lang="pt-BR" dirty="0"/>
              <a:t> </a:t>
            </a:r>
            <a:r>
              <a:rPr lang="pt-BR" dirty="0" smtClean="0"/>
              <a:t>padrão.</a:t>
            </a:r>
          </a:p>
          <a:p>
            <a:pPr marL="400050"/>
            <a:r>
              <a:rPr lang="pt-BR" dirty="0" smtClean="0"/>
              <a:t>Para validar os modelos foi utilizada a </a:t>
            </a:r>
            <a:r>
              <a:rPr lang="pt-BR" dirty="0" err="1" smtClean="0"/>
              <a:t>cross-validation</a:t>
            </a:r>
            <a:r>
              <a:rPr lang="pt-BR" dirty="0" smtClean="0"/>
              <a:t> com avaliação de precisão e 10 dobras;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para escolher qual produto ofertar a um dado cliente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677333" y="4309997"/>
            <a:ext cx="8596668" cy="669262"/>
          </a:xfrm>
        </p:spPr>
        <p:txBody>
          <a:bodyPr>
            <a:normAutofit/>
          </a:bodyPr>
          <a:lstStyle/>
          <a:p>
            <a:r>
              <a:rPr lang="pt-BR" dirty="0" smtClean="0"/>
              <a:t>Modelo final escolhido para ajustar o conjunto de dados: Modelo 2, máquina de vetores suporte com </a:t>
            </a:r>
            <a:r>
              <a:rPr lang="pt-BR" dirty="0" err="1" smtClean="0"/>
              <a:t>kernel</a:t>
            </a:r>
            <a:r>
              <a:rPr lang="pt-BR" dirty="0" smtClean="0"/>
              <a:t> </a:t>
            </a:r>
            <a:r>
              <a:rPr lang="pt-BR" dirty="0"/>
              <a:t>exponencial, </a:t>
            </a:r>
            <a:r>
              <a:rPr lang="el-GR" dirty="0"/>
              <a:t>γ</a:t>
            </a:r>
            <a:r>
              <a:rPr lang="en-US" dirty="0"/>
              <a:t> = </a:t>
            </a:r>
            <a:r>
              <a:rPr lang="en-US" dirty="0" smtClean="0"/>
              <a:t>0.7 e </a:t>
            </a:r>
            <a:r>
              <a:rPr lang="en-US" dirty="0"/>
              <a:t>C =1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483809"/>
              </p:ext>
            </p:extLst>
          </p:nvPr>
        </p:nvGraphicFramePr>
        <p:xfrm>
          <a:off x="677333" y="2070101"/>
          <a:ext cx="7913330" cy="2110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6665"/>
                <a:gridCol w="3956665"/>
              </a:tblGrid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Modelo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Precisão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85.22%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94.79%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88.51%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90.65%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94.22%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93.62</a:t>
                      </a:r>
                      <a:r>
                        <a:rPr lang="en-US" sz="1500" u="none" strike="noStrike" dirty="0" smtClean="0">
                          <a:effectLst/>
                        </a:rPr>
                        <a:t>%</a:t>
                      </a:r>
                    </a:p>
                  </a:txBody>
                  <a:tcPr marL="13193" marR="13193" marT="13193" marB="0" anchor="b"/>
                </a:tc>
              </a:tr>
              <a:tr h="263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3" marR="13193" marT="1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86.85%</a:t>
                      </a:r>
                    </a:p>
                  </a:txBody>
                  <a:tcPr marL="13193" marR="13193" marT="1319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confusão para modelo ajustado com o conjunto de dados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17534"/>
              </p:ext>
            </p:extLst>
          </p:nvPr>
        </p:nvGraphicFramePr>
        <p:xfrm>
          <a:off x="1668463" y="2160588"/>
          <a:ext cx="6281736" cy="3263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434"/>
                <a:gridCol w="1570434"/>
                <a:gridCol w="1570434"/>
                <a:gridCol w="1570434"/>
              </a:tblGrid>
              <a:tr h="49076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err="1">
                          <a:effectLst/>
                        </a:rPr>
                        <a:t>Classe</a:t>
                      </a:r>
                      <a:r>
                        <a:rPr lang="en-US" sz="2800" b="1" u="none" strike="noStrike" dirty="0">
                          <a:effectLst/>
                        </a:rPr>
                        <a:t> </a:t>
                      </a:r>
                      <a:r>
                        <a:rPr lang="en-US" sz="2800" b="1" u="none" strike="noStrike" dirty="0" err="1">
                          <a:effectLst/>
                        </a:rPr>
                        <a:t>prevista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90761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07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err="1">
                          <a:effectLst/>
                        </a:rPr>
                        <a:t>Classe</a:t>
                      </a:r>
                      <a:r>
                        <a:rPr lang="en-US" sz="2800" b="1" u="none" strike="noStrike" dirty="0">
                          <a:effectLst/>
                        </a:rPr>
                        <a:t> real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4055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1402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/>
                </a:tc>
              </a:tr>
              <a:tr h="179127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297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31167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38" marR="24538" marT="2453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predição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77334" y="2667000"/>
            <a:ext cx="8596668" cy="3374362"/>
          </a:xfrm>
        </p:spPr>
        <p:txBody>
          <a:bodyPr/>
          <a:lstStyle/>
          <a:p>
            <a:r>
              <a:rPr lang="pt-BR" dirty="0" smtClean="0"/>
              <a:t>Transformado em variáveis </a:t>
            </a:r>
            <a:r>
              <a:rPr lang="pt-BR" i="1" dirty="0" err="1" smtClean="0"/>
              <a:t>dummy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Dados normalizados;</a:t>
            </a:r>
          </a:p>
          <a:p>
            <a:endParaRPr lang="pt-BR" dirty="0" smtClean="0"/>
          </a:p>
          <a:p>
            <a:r>
              <a:rPr lang="pt-BR" dirty="0" smtClean="0"/>
              <a:t>Reduzido a 10 componentes principais;</a:t>
            </a:r>
          </a:p>
          <a:p>
            <a:endParaRPr lang="pt-BR" dirty="0" smtClean="0"/>
          </a:p>
          <a:p>
            <a:r>
              <a:rPr lang="pt-BR" dirty="0" smtClean="0"/>
              <a:t>Predição do modelo ajustado: Classe 1, ou seja, oferte SMS alerta a esse cliente.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93108"/>
              </p:ext>
            </p:extLst>
          </p:nvPr>
        </p:nvGraphicFramePr>
        <p:xfrm>
          <a:off x="677335" y="1540758"/>
          <a:ext cx="8596668" cy="777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063"/>
                <a:gridCol w="419491"/>
                <a:gridCol w="837757"/>
                <a:gridCol w="804060"/>
                <a:gridCol w="843094"/>
                <a:gridCol w="887469"/>
                <a:gridCol w="762507"/>
                <a:gridCol w="1181825"/>
                <a:gridCol w="1519402"/>
              </a:tblGrid>
              <a:tr h="46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TempoNaFortbrasilEmMeses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Idade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QtdComprasUlt12Meses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QtdComprasUlt6Meses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QtdComprasUlt3Meses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QtdComprasUltMes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Cidade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Atividade_Emissor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PossuiEmailCadastrado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</a:tr>
              <a:tr h="312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smtClean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FORTALEZA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Rede Aberta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2" marR="8642" marT="864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do conjunto de testes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22311"/>
          </a:xfrm>
        </p:spPr>
        <p:txBody>
          <a:bodyPr/>
          <a:lstStyle/>
          <a:p>
            <a:r>
              <a:rPr lang="pt-BR" dirty="0" smtClean="0"/>
              <a:t>Para o conjunto de testes foi utilizado o grupo de clientes que não tinham ambos os produtos.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61" y="2882900"/>
            <a:ext cx="5380614" cy="34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7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utilizadas para </a:t>
            </a:r>
            <a:r>
              <a:rPr lang="pt-BR" dirty="0" smtClean="0"/>
              <a:t>o </a:t>
            </a:r>
            <a:r>
              <a:rPr lang="pt-BR" dirty="0"/>
              <a:t>trabalho.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de programação </a:t>
            </a:r>
            <a:r>
              <a:rPr lang="pt-BR" i="1" dirty="0" smtClean="0"/>
              <a:t>Python 3.7 </a:t>
            </a:r>
            <a:r>
              <a:rPr lang="pt-BR" dirty="0" smtClean="0"/>
              <a:t>com o IDE </a:t>
            </a:r>
            <a:r>
              <a:rPr lang="pt-BR" i="1" dirty="0" err="1" smtClean="0"/>
              <a:t>Spyder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Bibliotecas </a:t>
            </a:r>
            <a:r>
              <a:rPr lang="pt-BR" i="1" dirty="0" smtClean="0"/>
              <a:t>pandas</a:t>
            </a:r>
            <a:r>
              <a:rPr lang="pt-BR" dirty="0" smtClean="0"/>
              <a:t>, </a:t>
            </a:r>
            <a:r>
              <a:rPr lang="pt-BR" i="1" dirty="0" err="1" smtClean="0"/>
              <a:t>numpy</a:t>
            </a:r>
            <a:r>
              <a:rPr lang="pt-BR" dirty="0"/>
              <a:t> e </a:t>
            </a:r>
            <a:r>
              <a:rPr lang="pt-BR" i="1" dirty="0" err="1"/>
              <a:t>datetime</a:t>
            </a:r>
            <a:r>
              <a:rPr lang="pt-BR" dirty="0"/>
              <a:t> </a:t>
            </a:r>
            <a:r>
              <a:rPr lang="pt-BR" dirty="0" smtClean="0"/>
              <a:t>para tratamento dos dados.</a:t>
            </a:r>
          </a:p>
          <a:p>
            <a:endParaRPr lang="pt-BR" dirty="0" smtClean="0"/>
          </a:p>
          <a:p>
            <a:r>
              <a:rPr lang="pt-BR" dirty="0" smtClean="0"/>
              <a:t>Bibliotecas  </a:t>
            </a:r>
            <a:r>
              <a:rPr lang="pt-BR" i="1" dirty="0" err="1" smtClean="0"/>
              <a:t>matplotlib</a:t>
            </a:r>
            <a:r>
              <a:rPr lang="pt-BR" dirty="0" smtClean="0"/>
              <a:t>, </a:t>
            </a:r>
            <a:r>
              <a:rPr lang="pt-BR" i="1" dirty="0" err="1" smtClean="0"/>
              <a:t>seaborn</a:t>
            </a:r>
            <a:r>
              <a:rPr lang="pt-BR" i="1" dirty="0" smtClean="0"/>
              <a:t> </a:t>
            </a:r>
            <a:r>
              <a:rPr lang="pt-BR" dirty="0" smtClean="0"/>
              <a:t>e</a:t>
            </a:r>
            <a:r>
              <a:rPr lang="pt-BR" i="1" dirty="0" smtClean="0"/>
              <a:t> </a:t>
            </a:r>
            <a:r>
              <a:rPr lang="pt-BR" i="1" dirty="0" err="1" smtClean="0"/>
              <a:t>pylab</a:t>
            </a:r>
            <a:r>
              <a:rPr lang="pt-BR" i="1" dirty="0" smtClean="0"/>
              <a:t> </a:t>
            </a:r>
            <a:r>
              <a:rPr lang="pt-BR" dirty="0" smtClean="0"/>
              <a:t>para confecção dos gráficos.</a:t>
            </a:r>
          </a:p>
          <a:p>
            <a:endParaRPr lang="pt-BR" dirty="0" smtClean="0"/>
          </a:p>
          <a:p>
            <a:r>
              <a:rPr lang="pt-BR" dirty="0" smtClean="0"/>
              <a:t>Bibliotecas </a:t>
            </a:r>
            <a:r>
              <a:rPr lang="pt-BR" i="1" dirty="0" err="1" smtClean="0"/>
              <a:t>sklearn</a:t>
            </a:r>
            <a:r>
              <a:rPr lang="pt-BR" dirty="0" smtClean="0"/>
              <a:t> para ajuste e seleção de modelos de aprendizado de máquina.</a:t>
            </a:r>
          </a:p>
          <a:p>
            <a:endParaRPr lang="pt-BR" dirty="0"/>
          </a:p>
          <a:p>
            <a:r>
              <a:rPr lang="pt-BR" dirty="0" smtClean="0"/>
              <a:t>Excel visualização de tabelas e criação de tabelas </a:t>
            </a:r>
            <a:r>
              <a:rPr lang="pt-BR" dirty="0" smtClean="0"/>
              <a:t>dinâmicas.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Transformação </a:t>
            </a:r>
            <a:r>
              <a:rPr lang="pt-BR" dirty="0"/>
              <a:t>de </a:t>
            </a:r>
            <a:r>
              <a:rPr lang="pt-BR" b="1" u="sng" dirty="0" err="1" smtClean="0"/>
              <a:t>DataNascimento</a:t>
            </a:r>
            <a:r>
              <a:rPr lang="pt-BR" dirty="0" smtClean="0"/>
              <a:t> </a:t>
            </a:r>
            <a:r>
              <a:rPr lang="pt-BR" dirty="0"/>
              <a:t>coluna </a:t>
            </a:r>
            <a:r>
              <a:rPr lang="pt-BR" b="1" u="sng" dirty="0" smtClean="0"/>
              <a:t>Idade</a:t>
            </a:r>
            <a:r>
              <a:rPr lang="pt-BR" b="1" dirty="0" smtClean="0"/>
              <a:t>;</a:t>
            </a:r>
          </a:p>
          <a:p>
            <a:pPr>
              <a:lnSpc>
                <a:spcPct val="150000"/>
              </a:lnSpc>
            </a:pPr>
            <a:endParaRPr lang="pt-BR" b="1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Tratamento de valores faltantes: substituídos por ‘</a:t>
            </a:r>
            <a:r>
              <a:rPr lang="pt-BR" dirty="0" err="1" smtClean="0"/>
              <a:t>NaN</a:t>
            </a:r>
            <a:r>
              <a:rPr lang="pt-BR" dirty="0" smtClean="0"/>
              <a:t>’;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Padronizar valores categóricos, caso necessário: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Exemplo: verificar se existiam casos como </a:t>
            </a:r>
            <a:r>
              <a:rPr lang="pt-BR" b="1" u="sng" dirty="0"/>
              <a:t>ACESSÓRIOS/CALÇADOS/ARTIGOS ESPORTIVOS </a:t>
            </a:r>
            <a:r>
              <a:rPr lang="pt-BR" dirty="0"/>
              <a:t>e </a:t>
            </a:r>
            <a:r>
              <a:rPr lang="pt-BR" b="1" u="sng" dirty="0" smtClean="0"/>
              <a:t>ACESSÓRIOS / CALÇADOS / ARTIGOS ESPORTIVOS</a:t>
            </a:r>
            <a:r>
              <a:rPr lang="pt-BR" dirty="0" smtClean="0"/>
              <a:t>, os dois significariam a mesma coisa, mas teriam valores diferentes nos dados.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Não foram constatados casos como 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5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do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1511301"/>
            <a:ext cx="8596668" cy="4530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Anomalias nos dados: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Clientes com fatura por e-mail sem e-mail cadastrado;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Clientes com idade muito avançada ou muito jovens: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Exemplo: havia clientes com 2 anos e outros com 120 anos.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Remoção de clientes com idade menor que 18 anos e maior que 100 anos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Remoção de clientes com fatura por e-mail, porém sem e-mail cadastrado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Detecção de clientes com mesmos dados cadastrais (duplicados).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Redução de 67454 para 66289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96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05919"/>
            <a:ext cx="7717366" cy="2457538"/>
          </a:xfrm>
        </p:spPr>
        <p:txBody>
          <a:bodyPr numCol="2"/>
          <a:lstStyle/>
          <a:p>
            <a:r>
              <a:rPr lang="pt-BR" dirty="0" smtClean="0"/>
              <a:t>Clientes: 66289;</a:t>
            </a:r>
          </a:p>
          <a:p>
            <a:r>
              <a:rPr lang="pt-BR" dirty="0" smtClean="0"/>
              <a:t>Cidades: 1086;</a:t>
            </a:r>
          </a:p>
          <a:p>
            <a:r>
              <a:rPr lang="pt-BR" dirty="0" smtClean="0"/>
              <a:t>Estados: 21;</a:t>
            </a:r>
          </a:p>
          <a:p>
            <a:r>
              <a:rPr lang="pt-BR" dirty="0" smtClean="0"/>
              <a:t>Setores: 12;</a:t>
            </a:r>
          </a:p>
          <a:p>
            <a:r>
              <a:rPr lang="pt-BR" dirty="0" smtClean="0"/>
              <a:t>Idades: média de 41.54 anos e </a:t>
            </a:r>
            <a:r>
              <a:rPr lang="pt-BR" dirty="0"/>
              <a:t>desvio padrão </a:t>
            </a:r>
            <a:r>
              <a:rPr lang="pt-BR" dirty="0" smtClean="0"/>
              <a:t>de 13.31 anos.</a:t>
            </a:r>
          </a:p>
          <a:p>
            <a:r>
              <a:rPr lang="pt-BR" dirty="0" smtClean="0"/>
              <a:t>Compras </a:t>
            </a:r>
            <a:r>
              <a:rPr lang="pt-BR" dirty="0"/>
              <a:t>no último ano: </a:t>
            </a:r>
            <a:r>
              <a:rPr lang="pt-BR" dirty="0" smtClean="0"/>
              <a:t>média de 7.86 e </a:t>
            </a:r>
            <a:r>
              <a:rPr lang="pt-BR" dirty="0"/>
              <a:t>desvio padrão </a:t>
            </a:r>
            <a:r>
              <a:rPr lang="pt-BR" dirty="0" smtClean="0"/>
              <a:t>de 8.53.</a:t>
            </a:r>
          </a:p>
          <a:p>
            <a:r>
              <a:rPr lang="pt-BR" dirty="0" smtClean="0"/>
              <a:t>Tempo médio na </a:t>
            </a:r>
            <a:r>
              <a:rPr lang="pt-BR" dirty="0" err="1" smtClean="0"/>
              <a:t>FortBrasil</a:t>
            </a:r>
            <a:r>
              <a:rPr lang="pt-BR" dirty="0" smtClean="0"/>
              <a:t>: média de 6.41 meses e </a:t>
            </a:r>
            <a:r>
              <a:rPr lang="pt-BR" dirty="0"/>
              <a:t>desvio padrão de </a:t>
            </a:r>
            <a:r>
              <a:rPr lang="pt-BR" dirty="0" smtClean="0"/>
              <a:t>2.62 meses.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0" y="3897930"/>
            <a:ext cx="3743498" cy="25085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4" y="3932403"/>
            <a:ext cx="3851611" cy="24396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32" y="1149442"/>
            <a:ext cx="4139443" cy="27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Venn</a:t>
            </a:r>
            <a:r>
              <a:rPr lang="pt-BR" dirty="0" smtClean="0"/>
              <a:t> para clientes com fatura por e-mail e SMS alerta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23" y="1768185"/>
            <a:ext cx="6653090" cy="4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Seleção das características mais importantes para redução da dimensão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46300"/>
            <a:ext cx="9215966" cy="38950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Foi ajustado um modelo </a:t>
            </a:r>
            <a:r>
              <a:rPr lang="pt-BR" dirty="0" err="1" smtClean="0"/>
              <a:t>multi-classe</a:t>
            </a:r>
            <a:r>
              <a:rPr lang="pt-BR" dirty="0" smtClean="0"/>
              <a:t> com o classificador </a:t>
            </a:r>
            <a:r>
              <a:rPr lang="pt-BR" dirty="0" err="1" smtClean="0"/>
              <a:t>RandomForest</a:t>
            </a:r>
            <a:r>
              <a:rPr lang="pt-BR" dirty="0" smtClean="0"/>
              <a:t> com o pacote </a:t>
            </a:r>
            <a:r>
              <a:rPr lang="pt-BR" i="1" dirty="0" err="1" smtClean="0"/>
              <a:t>scikit-learn</a:t>
            </a:r>
            <a:r>
              <a:rPr lang="pt-BR" i="1" dirty="0" smtClean="0"/>
              <a:t> </a:t>
            </a:r>
            <a:r>
              <a:rPr lang="pt-BR" dirty="0" smtClean="0"/>
              <a:t>no Python;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As colunas relacionadas as classes são: </a:t>
            </a:r>
            <a:r>
              <a:rPr lang="pt-BR" b="1" dirty="0" err="1" smtClean="0"/>
              <a:t>PossuiFaturaPorEmail</a:t>
            </a:r>
            <a:r>
              <a:rPr lang="pt-BR" dirty="0" smtClean="0"/>
              <a:t> e </a:t>
            </a:r>
            <a:r>
              <a:rPr lang="pt-BR" b="1" dirty="0" err="1" smtClean="0"/>
              <a:t>PossuiSMSAlerta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Foi usada a </a:t>
            </a:r>
            <a:r>
              <a:rPr lang="pt-BR" dirty="0"/>
              <a:t>função </a:t>
            </a:r>
            <a:r>
              <a:rPr lang="pt-BR" dirty="0" err="1" smtClean="0"/>
              <a:t>sklearn.feature_selection.SelectFromModel</a:t>
            </a:r>
            <a:r>
              <a:rPr lang="pt-BR" dirty="0" smtClean="0"/>
              <a:t> para selecionar as características com mais importância;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Foram selecionadas as características em que somavam mais de 85% de importância para o modelo ajustado</a:t>
            </a:r>
            <a:r>
              <a:rPr lang="pt-BR" dirty="0"/>
              <a:t>;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Características finais retornadas foram: </a:t>
            </a:r>
            <a:r>
              <a:rPr lang="pt-BR" b="1" dirty="0" err="1"/>
              <a:t>TempoNaFortbrasilEmMeses</a:t>
            </a:r>
            <a:r>
              <a:rPr lang="pt-BR" b="1" dirty="0"/>
              <a:t>, Idade, QtdComprasUlt12Meses, QtdComprasUlt6Meses, QtdComprasUlt3Meses, </a:t>
            </a:r>
            <a:r>
              <a:rPr lang="pt-BR" b="1" dirty="0" err="1"/>
              <a:t>QtdComprasUltMes</a:t>
            </a:r>
            <a:r>
              <a:rPr lang="pt-BR" b="1" dirty="0"/>
              <a:t>, Cidade, </a:t>
            </a:r>
            <a:r>
              <a:rPr lang="pt-BR" b="1" dirty="0" err="1" smtClean="0"/>
              <a:t>Atividade_Emissor</a:t>
            </a:r>
            <a:r>
              <a:rPr lang="pt-BR" b="1" dirty="0" smtClean="0"/>
              <a:t> </a:t>
            </a:r>
            <a:r>
              <a:rPr lang="pt-BR" dirty="0" smtClean="0"/>
              <a:t>e</a:t>
            </a:r>
            <a:r>
              <a:rPr lang="pt-BR" b="1" dirty="0" smtClean="0"/>
              <a:t> </a:t>
            </a:r>
            <a:r>
              <a:rPr lang="pt-BR" b="1" dirty="0" err="1" smtClean="0"/>
              <a:t>PossuiEmailCadastrado</a:t>
            </a:r>
            <a:r>
              <a:rPr lang="pt-BR" dirty="0"/>
              <a:t>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Histogramas para tempo na </a:t>
            </a:r>
            <a:r>
              <a:rPr lang="pt-BR" dirty="0" err="1" smtClean="0"/>
              <a:t>FortBrasil</a:t>
            </a:r>
            <a:r>
              <a:rPr lang="pt-BR" dirty="0" smtClean="0"/>
              <a:t> em meses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49500"/>
            <a:ext cx="4441745" cy="296116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79" y="2349500"/>
            <a:ext cx="4441745" cy="29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1728</TotalTime>
  <Words>1304</Words>
  <Application>Microsoft Office PowerPoint</Application>
  <PresentationFormat>Widescreen</PresentationFormat>
  <Paragraphs>259</Paragraphs>
  <Slides>27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Facetado</vt:lpstr>
      <vt:lpstr>Planilha Habilitada para Macro</vt:lpstr>
      <vt:lpstr>Kennedy Anderson Guimarães de Araújo</vt:lpstr>
      <vt:lpstr>Sumário</vt:lpstr>
      <vt:lpstr>Ferramentas utilizadas para o trabalho. </vt:lpstr>
      <vt:lpstr>Pré-processamento do dados</vt:lpstr>
      <vt:lpstr>Pré-processamento do dados</vt:lpstr>
      <vt:lpstr>Estatísticas gerais</vt:lpstr>
      <vt:lpstr>Diagrama de Venn para clientes com fatura por e-mail e SMS alerta</vt:lpstr>
      <vt:lpstr>Seleção das características mais importantes para redução da dimensão dos dados</vt:lpstr>
      <vt:lpstr>Histogramas para tempo na FortBrasil em meses</vt:lpstr>
      <vt:lpstr>Histogramas para idade dos clientes que possuem fatura por e-mail ou SMS alerta </vt:lpstr>
      <vt:lpstr>Variação de idade dos clientes que possuem, ou não, fatura por e-mail e SMS alerta </vt:lpstr>
      <vt:lpstr>Clientes que possuem fatura por e-mail ou SMS Alerta por setor</vt:lpstr>
      <vt:lpstr>Clientes que não possuem ambos os produtos por setor</vt:lpstr>
      <vt:lpstr>Clientes que possuem, ou não, SMS Alerta</vt:lpstr>
      <vt:lpstr>Clientes que possuem, ou não, fatura por e-mail</vt:lpstr>
      <vt:lpstr>Médias de compras dos últimos meses</vt:lpstr>
      <vt:lpstr>Médias de compras ao longo dos últimos 12 meses</vt:lpstr>
      <vt:lpstr>Correlações entre variáveis</vt:lpstr>
      <vt:lpstr>Selecionando 1000 clientes para ofertar fatura por email</vt:lpstr>
      <vt:lpstr>Selecionando 1000 clientes para ofertar SMS alerta</vt:lpstr>
      <vt:lpstr>Clientes selecionados para oferecer cada produto</vt:lpstr>
      <vt:lpstr>Tratamento dos dados para os modelos de machine learning</vt:lpstr>
      <vt:lpstr>Modelo para escolher qual produto ofertar a um dado cliente</vt:lpstr>
      <vt:lpstr>Modelo para escolher qual produto ofertar a um dado cliente</vt:lpstr>
      <vt:lpstr>Matriz de confusão para modelo ajustado com o conjunto de dados</vt:lpstr>
      <vt:lpstr>Exemplo de predição</vt:lpstr>
      <vt:lpstr>Previsão do conjunto de testes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Anderson Guimarães de Araújo</dc:title>
  <dc:creator>kennedy</dc:creator>
  <cp:lastModifiedBy>kennedy</cp:lastModifiedBy>
  <cp:revision>87</cp:revision>
  <dcterms:created xsi:type="dcterms:W3CDTF">2018-12-22T15:59:47Z</dcterms:created>
  <dcterms:modified xsi:type="dcterms:W3CDTF">2019-01-02T14:39:01Z</dcterms:modified>
</cp:coreProperties>
</file>