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7" r:id="rId4"/>
    <p:sldId id="328" r:id="rId5"/>
    <p:sldId id="266" r:id="rId6"/>
    <p:sldId id="329" r:id="rId7"/>
    <p:sldId id="336" r:id="rId8"/>
    <p:sldId id="331" r:id="rId9"/>
    <p:sldId id="337" r:id="rId10"/>
    <p:sldId id="279" r:id="rId11"/>
    <p:sldId id="272" r:id="rId1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/>
    <p:restoredTop sz="93229"/>
  </p:normalViewPr>
  <p:slideViewPr>
    <p:cSldViewPr>
      <p:cViewPr varScale="1">
        <p:scale>
          <a:sx n="104" d="100"/>
          <a:sy n="104" d="100"/>
        </p:scale>
        <p:origin x="3032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74F2-C08F-4692-BE39-8DA06D6210B7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DDA8C-89F7-4F3B-9024-AB3FD20F7A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2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DDA8C-89F7-4F3B-9024-AB3FD20F7A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13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1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3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0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9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EAC6-FEFE-4881-B9AF-2F1F01E358A1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EBC0-F3AB-4C93-A339-D54563622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71400" y="107504"/>
            <a:ext cx="7173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600" dirty="0">
                <a:solidFill>
                  <a:schemeClr val="bg1"/>
                </a:solidFill>
                <a:latin typeface="+mj-lt"/>
              </a:rPr>
              <a:t>Code</a:t>
            </a:r>
          </a:p>
          <a:p>
            <a:r>
              <a:rPr lang="en-GB" sz="9600" dirty="0">
                <a:solidFill>
                  <a:schemeClr val="bg1"/>
                </a:solidFill>
                <a:latin typeface="+mj-lt"/>
              </a:rPr>
              <a:t>Nation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75456" y="3635896"/>
            <a:ext cx="753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600" dirty="0">
                <a:solidFill>
                  <a:schemeClr val="bg2"/>
                </a:solidFill>
                <a:latin typeface="+mj-lt"/>
              </a:rPr>
              <a:t>Develop: Coding</a:t>
            </a:r>
            <a:endParaRPr lang="en-GB" sz="115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6F615-09ED-364F-94A6-4A30DF1E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8" y="7740352"/>
            <a:ext cx="5842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664" y="2627785"/>
            <a:ext cx="5976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That concludes your work on Unit 1.</a:t>
            </a:r>
            <a:endParaRPr lang="en-GB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978594" y="7216574"/>
            <a:ext cx="330726" cy="217459"/>
            <a:chOff x="-6856706" y="876655"/>
            <a:chExt cx="5366225" cy="3528393"/>
          </a:xfrm>
          <a:solidFill>
            <a:schemeClr val="bg1"/>
          </a:solidFill>
        </p:grpSpPr>
        <p:sp>
          <p:nvSpPr>
            <p:cNvPr id="16" name="L-Shape 15"/>
            <p:cNvSpPr/>
            <p:nvPr/>
          </p:nvSpPr>
          <p:spPr>
            <a:xfrm rot="13556143">
              <a:off x="-4995936" y="899592"/>
              <a:ext cx="3528392" cy="3482518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L-Shape 16"/>
            <p:cNvSpPr/>
            <p:nvPr/>
          </p:nvSpPr>
          <p:spPr>
            <a:xfrm rot="13556143">
              <a:off x="-6879643" y="899593"/>
              <a:ext cx="3528392" cy="3482517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Code Nation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AB5F-623F-F143-86C1-40377CAF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16" y="251520"/>
            <a:ext cx="1809552" cy="2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023F2-D9FA-D040-B921-787A4CA9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8" y="7308304"/>
            <a:ext cx="3048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8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140968" y="3707905"/>
            <a:ext cx="3717032" cy="5040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066" b="1904"/>
          <a:stretch/>
        </p:blipFill>
        <p:spPr>
          <a:xfrm>
            <a:off x="-764617" y="-351549"/>
            <a:ext cx="5256584" cy="50405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99392" y="2602230"/>
            <a:ext cx="67687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dirty="0">
                <a:solidFill>
                  <a:schemeClr val="tx2"/>
                </a:solidFill>
                <a:latin typeface="+mj-lt"/>
              </a:rPr>
              <a:t>Unit 1: Improving Productivity with IT </a:t>
            </a:r>
          </a:p>
          <a:p>
            <a:pPr algn="r"/>
            <a:endParaRPr lang="en-GB" sz="5000" dirty="0">
              <a:solidFill>
                <a:schemeClr val="tx2"/>
              </a:solidFill>
              <a:latin typeface="+mj-lt"/>
            </a:endParaRPr>
          </a:p>
          <a:p>
            <a:pPr algn="r"/>
            <a:r>
              <a:rPr lang="en-GB" sz="5000" dirty="0">
                <a:solidFill>
                  <a:schemeClr val="tx2"/>
                </a:solidFill>
                <a:latin typeface="+mj-lt"/>
              </a:rPr>
              <a:t>Project: 1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949280" y="8242973"/>
            <a:ext cx="330726" cy="217459"/>
            <a:chOff x="-6856706" y="876655"/>
            <a:chExt cx="5366225" cy="3528393"/>
          </a:xfrm>
        </p:grpSpPr>
        <p:sp>
          <p:nvSpPr>
            <p:cNvPr id="17" name="L-Shape 16"/>
            <p:cNvSpPr/>
            <p:nvPr/>
          </p:nvSpPr>
          <p:spPr>
            <a:xfrm rot="13556143">
              <a:off x="-4995936" y="899592"/>
              <a:ext cx="3528392" cy="3482518"/>
            </a:xfrm>
            <a:prstGeom prst="corner">
              <a:avLst>
                <a:gd name="adj1" fmla="val 7072"/>
                <a:gd name="adj2" fmla="val 7489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L-Shape 17"/>
            <p:cNvSpPr/>
            <p:nvPr/>
          </p:nvSpPr>
          <p:spPr>
            <a:xfrm rot="13556143">
              <a:off x="-6879643" y="899593"/>
              <a:ext cx="3528392" cy="3482517"/>
            </a:xfrm>
            <a:prstGeom prst="corner">
              <a:avLst>
                <a:gd name="adj1" fmla="val 7072"/>
                <a:gd name="adj2" fmla="val 7489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+mj-lt"/>
              </a:rPr>
              <a:t>Code 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78F93-D8A8-AE42-9A8C-7B9FEB20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60" y="316834"/>
            <a:ext cx="2794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40" y="2699792"/>
            <a:ext cx="68407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0" dirty="0">
                <a:solidFill>
                  <a:schemeClr val="bg2"/>
                </a:solidFill>
                <a:latin typeface="+mj-lt"/>
              </a:rPr>
              <a:t>Role : </a:t>
            </a:r>
            <a:r>
              <a:rPr lang="en-GB" sz="7000" dirty="0">
                <a:solidFill>
                  <a:schemeClr val="bg1"/>
                </a:solidFill>
                <a:latin typeface="+mj-lt"/>
              </a:rPr>
              <a:t>Technical Consultant</a:t>
            </a:r>
            <a:endParaRPr lang="en-GB" sz="1600" dirty="0">
              <a:solidFill>
                <a:schemeClr val="bg1"/>
              </a:solidFill>
              <a:latin typeface="+mj-lt"/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546546" y="7216574"/>
            <a:ext cx="330726" cy="217459"/>
            <a:chOff x="-6856706" y="876655"/>
            <a:chExt cx="5366225" cy="3528393"/>
          </a:xfrm>
          <a:solidFill>
            <a:schemeClr val="bg1"/>
          </a:solidFill>
        </p:grpSpPr>
        <p:sp>
          <p:nvSpPr>
            <p:cNvPr id="16" name="L-Shape 15"/>
            <p:cNvSpPr/>
            <p:nvPr/>
          </p:nvSpPr>
          <p:spPr>
            <a:xfrm rot="13556143">
              <a:off x="-4995936" y="899592"/>
              <a:ext cx="3528392" cy="3482518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L-Shape 16"/>
            <p:cNvSpPr/>
            <p:nvPr/>
          </p:nvSpPr>
          <p:spPr>
            <a:xfrm rot="13556143">
              <a:off x="-6879643" y="899593"/>
              <a:ext cx="3528392" cy="3482517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Code 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C8720-7262-4D50-AAC9-8141EC8B15EF}"/>
              </a:ext>
            </a:extLst>
          </p:cNvPr>
          <p:cNvSpPr/>
          <p:nvPr/>
        </p:nvSpPr>
        <p:spPr>
          <a:xfrm>
            <a:off x="116632" y="5844106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2"/>
                </a:solidFill>
                <a:latin typeface="+mj-lt"/>
              </a:rPr>
              <a:t>The brief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026CA-0246-D94C-91C7-1DAD7881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16" y="251520"/>
            <a:ext cx="1809552" cy="2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3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76718"/>
            <a:ext cx="6858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0" dirty="0">
                <a:solidFill>
                  <a:schemeClr val="bg1"/>
                </a:solidFill>
                <a:latin typeface="+mj-lt"/>
              </a:rPr>
              <a:t>Outcome 1:</a:t>
            </a:r>
          </a:p>
          <a:p>
            <a:endParaRPr lang="en-GB" sz="1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GB" sz="5000" dirty="0">
                <a:solidFill>
                  <a:schemeClr val="bg1"/>
                </a:solidFill>
              </a:rPr>
              <a:t>Plan, select and use appropriate IT systems and software to meet needs</a:t>
            </a:r>
            <a:endParaRPr lang="en-GB" sz="5000" dirty="0">
              <a:solidFill>
                <a:schemeClr val="bg2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546546" y="7216574"/>
            <a:ext cx="330726" cy="217459"/>
            <a:chOff x="-6856706" y="876655"/>
            <a:chExt cx="5366225" cy="3528393"/>
          </a:xfrm>
          <a:solidFill>
            <a:schemeClr val="bg1"/>
          </a:solidFill>
        </p:grpSpPr>
        <p:sp>
          <p:nvSpPr>
            <p:cNvPr id="16" name="L-Shape 15"/>
            <p:cNvSpPr/>
            <p:nvPr/>
          </p:nvSpPr>
          <p:spPr>
            <a:xfrm rot="13556143">
              <a:off x="-4995936" y="899592"/>
              <a:ext cx="3528392" cy="3482518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L-Shape 16"/>
            <p:cNvSpPr/>
            <p:nvPr/>
          </p:nvSpPr>
          <p:spPr>
            <a:xfrm rot="13556143">
              <a:off x="-6879643" y="899593"/>
              <a:ext cx="3528392" cy="3482517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Code 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73167-B9E6-B640-A138-C140FEE0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16" y="251520"/>
            <a:ext cx="1809552" cy="2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9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066" b="1904"/>
          <a:stretch/>
        </p:blipFill>
        <p:spPr>
          <a:xfrm>
            <a:off x="2996953" y="5508105"/>
            <a:ext cx="5256584" cy="5040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0728" y="971600"/>
            <a:ext cx="5256584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600" dirty="0">
                <a:latin typeface="+mj-lt"/>
              </a:rPr>
              <a:t>Brief</a:t>
            </a:r>
          </a:p>
          <a:p>
            <a:pPr lvl="0"/>
            <a:endParaRPr lang="en-GB" sz="1400" dirty="0"/>
          </a:p>
          <a:p>
            <a:endParaRPr lang="en-GB" sz="1400" dirty="0">
              <a:solidFill>
                <a:schemeClr val="tx2"/>
              </a:solidFill>
              <a:latin typeface="+mj-lt"/>
            </a:endParaRPr>
          </a:p>
          <a:p>
            <a:r>
              <a:rPr lang="en-GB" sz="1400" dirty="0">
                <a:solidFill>
                  <a:schemeClr val="tx2"/>
                </a:solidFill>
                <a:latin typeface="+mj-lt"/>
              </a:rPr>
              <a:t>Scenario</a:t>
            </a:r>
          </a:p>
          <a:p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You are setting up as an independent consultant, which is very exciting, however, you’re going to need a website of your own to highlight your skills, availability and areas of work. It’s time for you to create a website that details you, and including pages/sections for the following information :</a:t>
            </a:r>
            <a:endParaRPr lang="en-GB" sz="1400" dirty="0"/>
          </a:p>
          <a:p>
            <a:endParaRPr lang="en-GB" sz="1400" dirty="0">
              <a:solidFill>
                <a:schemeClr val="tx2"/>
              </a:solidFill>
            </a:endParaRPr>
          </a:p>
          <a:p>
            <a:pPr marL="992175" lvl="1" indent="-534975">
              <a:buBlip>
                <a:blip r:embed="rId3"/>
              </a:buBlip>
            </a:pPr>
            <a:endParaRPr lang="en-GB" sz="1400" dirty="0">
              <a:solidFill>
                <a:schemeClr val="tx2"/>
              </a:solidFill>
            </a:endParaRP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1.1</a:t>
            </a:r>
            <a:r>
              <a:rPr lang="en-GB" sz="1400" dirty="0">
                <a:solidFill>
                  <a:schemeClr val="tx2"/>
                </a:solidFill>
              </a:rPr>
              <a:t> Describing the purpose of IT in modern business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1.2</a:t>
            </a:r>
            <a:r>
              <a:rPr lang="en-GB" sz="1400" dirty="0">
                <a:solidFill>
                  <a:schemeClr val="tx2"/>
                </a:solidFill>
              </a:rPr>
              <a:t> Describing methods, skills and resources needed to complete digital projects successfully – </a:t>
            </a:r>
            <a:r>
              <a:rPr lang="en-GB" sz="1400" dirty="0">
                <a:solidFill>
                  <a:schemeClr val="bg2"/>
                </a:solidFill>
              </a:rPr>
              <a:t>what do you need to make projects successful? What tools? What skills?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1.3</a:t>
            </a:r>
            <a:r>
              <a:rPr lang="en-GB" sz="1400" dirty="0">
                <a:solidFill>
                  <a:schemeClr val="tx2"/>
                </a:solidFill>
              </a:rPr>
              <a:t> Plan and carry out tasks using IT – e.g. making your website. </a:t>
            </a:r>
            <a:r>
              <a:rPr lang="en-GB" sz="1400" dirty="0">
                <a:solidFill>
                  <a:schemeClr val="bg2"/>
                </a:solidFill>
              </a:rPr>
              <a:t>How will you plan it? Perhaps Trello?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1.4 </a:t>
            </a:r>
            <a:r>
              <a:rPr lang="en-GB" sz="1400" dirty="0">
                <a:solidFill>
                  <a:schemeClr val="tx2"/>
                </a:solidFill>
              </a:rPr>
              <a:t>Risks that might impact digital projects – </a:t>
            </a:r>
            <a:r>
              <a:rPr lang="en-GB" sz="1400" dirty="0">
                <a:solidFill>
                  <a:schemeClr val="bg2"/>
                </a:solidFill>
              </a:rPr>
              <a:t>what causes digital projects to fail? Why?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1.5</a:t>
            </a:r>
            <a:r>
              <a:rPr lang="en-GB" sz="1400" dirty="0">
                <a:solidFill>
                  <a:schemeClr val="tx2"/>
                </a:solidFill>
              </a:rPr>
              <a:t> Selecting and using IT systems and software – </a:t>
            </a:r>
            <a:r>
              <a:rPr lang="en-GB" sz="1400" dirty="0">
                <a:solidFill>
                  <a:schemeClr val="bg2"/>
                </a:solidFill>
              </a:rPr>
              <a:t>how do you select the right kind of technology for the job? </a:t>
            </a:r>
            <a:endParaRPr lang="en-GB" sz="1400" dirty="0">
              <a:solidFill>
                <a:schemeClr val="tx2"/>
              </a:solidFill>
            </a:endParaRPr>
          </a:p>
          <a:p>
            <a:pPr marL="992175" lvl="1" indent="-534975">
              <a:buBlip>
                <a:blip r:embed="rId3"/>
              </a:buBlip>
            </a:pPr>
            <a:r>
              <a:rPr lang="en-GB" sz="1400" b="1" dirty="0">
                <a:solidFill>
                  <a:schemeClr val="bg2"/>
                </a:solidFill>
                <a:latin typeface="Gilroy ExtraBold" pitchFamily="2" charset="77"/>
              </a:rPr>
              <a:t>1.6</a:t>
            </a:r>
            <a:r>
              <a:rPr lang="en-GB" sz="1400" dirty="0">
                <a:solidFill>
                  <a:schemeClr val="tx2"/>
                </a:solidFill>
              </a:rPr>
              <a:t> Providing analysis on how purpose and outcomes have been by chosen technologies 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1.7 </a:t>
            </a:r>
            <a:r>
              <a:rPr lang="en-GB" sz="1400" dirty="0">
                <a:solidFill>
                  <a:schemeClr val="tx2"/>
                </a:solidFill>
              </a:rPr>
              <a:t>Describing legal guidelines that and constraints that impact digital projects –</a:t>
            </a:r>
            <a:r>
              <a:rPr lang="en-GB" sz="1400" dirty="0">
                <a:solidFill>
                  <a:schemeClr val="bg2"/>
                </a:solidFill>
              </a:rPr>
              <a:t> How does GDPR impact digital projects? </a:t>
            </a:r>
          </a:p>
          <a:p>
            <a:pPr marL="4192575" lvl="8" indent="-534975">
              <a:buBlip>
                <a:blip r:embed="rId3"/>
              </a:buBlip>
            </a:pPr>
            <a:endParaRPr lang="en-GB" sz="1400" dirty="0">
              <a:solidFill>
                <a:schemeClr val="tx2"/>
              </a:solidFill>
            </a:endParaRPr>
          </a:p>
          <a:p>
            <a:pPr marL="534975" indent="-534975">
              <a:buBlip>
                <a:blip r:embed="rId3"/>
              </a:buBlip>
            </a:pPr>
            <a:endParaRPr lang="en-GB" sz="1200" dirty="0">
              <a:solidFill>
                <a:schemeClr val="tx2"/>
              </a:solidFill>
            </a:endParaRPr>
          </a:p>
          <a:p>
            <a:pPr marL="534975" indent="-534975">
              <a:buBlip>
                <a:blip r:embed="rId3"/>
              </a:buBlip>
            </a:pPr>
            <a:endParaRPr lang="en-GB" sz="1200" dirty="0">
              <a:solidFill>
                <a:schemeClr val="tx2"/>
              </a:solidFill>
            </a:endParaRPr>
          </a:p>
          <a:p>
            <a:pPr marL="534975" indent="-534975">
              <a:buFont typeface="Arial" pitchFamily="34" charset="0"/>
              <a:buChar char="•"/>
            </a:pPr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66A41-2851-9F45-9AE2-3340B2BAC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60" y="316834"/>
            <a:ext cx="2794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87624"/>
            <a:ext cx="68580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700" dirty="0">
                <a:solidFill>
                  <a:schemeClr val="bg1"/>
                </a:solidFill>
                <a:latin typeface="+mj-lt"/>
              </a:rPr>
              <a:t>Outcome 2:</a:t>
            </a:r>
          </a:p>
          <a:p>
            <a:endParaRPr lang="en-GB" sz="1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GB" sz="5000" dirty="0">
                <a:solidFill>
                  <a:schemeClr val="bg1"/>
                </a:solidFill>
              </a:rPr>
              <a:t>Review and adapt the ongoing use of IT tools and systems to make sure that activities are successful</a:t>
            </a:r>
            <a:endParaRPr lang="en-GB" sz="5000" dirty="0">
              <a:solidFill>
                <a:schemeClr val="bg2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546546" y="7216574"/>
            <a:ext cx="330726" cy="217459"/>
            <a:chOff x="-6856706" y="876655"/>
            <a:chExt cx="5366225" cy="3528393"/>
          </a:xfrm>
          <a:solidFill>
            <a:schemeClr val="bg1"/>
          </a:solidFill>
        </p:grpSpPr>
        <p:sp>
          <p:nvSpPr>
            <p:cNvPr id="16" name="L-Shape 15"/>
            <p:cNvSpPr/>
            <p:nvPr/>
          </p:nvSpPr>
          <p:spPr>
            <a:xfrm rot="13556143">
              <a:off x="-4995936" y="899592"/>
              <a:ext cx="3528392" cy="3482518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L-Shape 16"/>
            <p:cNvSpPr/>
            <p:nvPr/>
          </p:nvSpPr>
          <p:spPr>
            <a:xfrm rot="13556143">
              <a:off x="-6879643" y="899593"/>
              <a:ext cx="3528392" cy="3482517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Code Nation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9A1FE-C0A4-5943-AF0E-17BED4D7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16" y="251520"/>
            <a:ext cx="1809552" cy="2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066" b="1904"/>
          <a:stretch/>
        </p:blipFill>
        <p:spPr>
          <a:xfrm>
            <a:off x="2996953" y="5508105"/>
            <a:ext cx="5256584" cy="5040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0728" y="971600"/>
            <a:ext cx="5256584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600" dirty="0">
                <a:latin typeface="+mj-lt"/>
              </a:rPr>
              <a:t>Brief</a:t>
            </a:r>
          </a:p>
          <a:p>
            <a:pPr lvl="0"/>
            <a:endParaRPr lang="en-GB" sz="1400" dirty="0"/>
          </a:p>
          <a:p>
            <a:endParaRPr lang="en-GB" sz="1400" dirty="0">
              <a:solidFill>
                <a:schemeClr val="tx2"/>
              </a:solidFill>
              <a:latin typeface="+mj-lt"/>
            </a:endParaRPr>
          </a:p>
          <a:p>
            <a:r>
              <a:rPr lang="en-GB" sz="1400" dirty="0">
                <a:solidFill>
                  <a:schemeClr val="tx2"/>
                </a:solidFill>
                <a:latin typeface="+mj-lt"/>
              </a:rPr>
              <a:t>Scenario</a:t>
            </a:r>
          </a:p>
          <a:p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Now you have setup your consultancy website, it’s time to advance your reach further. </a:t>
            </a:r>
          </a:p>
          <a:p>
            <a:r>
              <a:rPr lang="en-GB" sz="1400" dirty="0"/>
              <a:t> </a:t>
            </a:r>
            <a:endParaRPr lang="en-GB" sz="1400" dirty="0">
              <a:solidFill>
                <a:schemeClr val="tx2"/>
              </a:solidFill>
            </a:endParaRPr>
          </a:p>
          <a:p>
            <a:pPr marL="534975" indent="-534975">
              <a:buBlip>
                <a:blip r:embed="rId3"/>
              </a:buBlip>
            </a:pPr>
            <a:r>
              <a:rPr lang="en-GB" sz="1400" dirty="0">
                <a:solidFill>
                  <a:schemeClr val="tx2"/>
                </a:solidFill>
              </a:rPr>
              <a:t>Add to your website the following details: </a:t>
            </a:r>
            <a:br>
              <a:rPr lang="en-GB" sz="1400" dirty="0">
                <a:solidFill>
                  <a:schemeClr val="tx2"/>
                </a:solidFill>
              </a:rPr>
            </a:br>
            <a:endParaRPr lang="en-GB" sz="1400" dirty="0">
              <a:solidFill>
                <a:schemeClr val="tx2"/>
              </a:solidFill>
            </a:endParaRP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2.1</a:t>
            </a:r>
            <a:r>
              <a:rPr lang="en-GB" sz="1400" dirty="0">
                <a:solidFill>
                  <a:schemeClr val="tx2"/>
                </a:solidFill>
              </a:rPr>
              <a:t> Review the ongoing use of IT tools and change approach as needed – in making your own website, are you happy with the tools you used? </a:t>
            </a:r>
            <a:r>
              <a:rPr lang="en-GB" sz="1400" dirty="0">
                <a:solidFill>
                  <a:schemeClr val="bg2"/>
                </a:solidFill>
              </a:rPr>
              <a:t>E.g. Visual Studio Code, </a:t>
            </a:r>
            <a:r>
              <a:rPr lang="en-GB" sz="1400" dirty="0" err="1">
                <a:solidFill>
                  <a:schemeClr val="bg2"/>
                </a:solidFill>
              </a:rPr>
              <a:t>Codepen</a:t>
            </a:r>
            <a:r>
              <a:rPr lang="en-GB" sz="1400" dirty="0">
                <a:solidFill>
                  <a:schemeClr val="bg2"/>
                </a:solidFill>
              </a:rPr>
              <a:t>, Trello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2.2</a:t>
            </a:r>
            <a:r>
              <a:rPr lang="en-GB" sz="1400" dirty="0">
                <a:solidFill>
                  <a:schemeClr val="tx2"/>
                </a:solidFill>
              </a:rPr>
              <a:t> Describing whether the IT tools selected were appropriate </a:t>
            </a:r>
            <a:r>
              <a:rPr lang="en-GB" sz="1400" dirty="0">
                <a:solidFill>
                  <a:schemeClr val="bg2"/>
                </a:solidFill>
              </a:rPr>
              <a:t>E.g. Visual Studio Code, </a:t>
            </a:r>
            <a:r>
              <a:rPr lang="en-GB" sz="1400" dirty="0" err="1">
                <a:solidFill>
                  <a:schemeClr val="bg2"/>
                </a:solidFill>
              </a:rPr>
              <a:t>Codepen</a:t>
            </a:r>
            <a:r>
              <a:rPr lang="en-GB" sz="1400" dirty="0">
                <a:solidFill>
                  <a:schemeClr val="bg2"/>
                </a:solidFill>
              </a:rPr>
              <a:t>, Trello</a:t>
            </a:r>
            <a:endParaRPr lang="en-GB" sz="1400" dirty="0">
              <a:solidFill>
                <a:schemeClr val="tx2"/>
              </a:solidFill>
            </a:endParaRP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2.3 </a:t>
            </a:r>
            <a:r>
              <a:rPr lang="en-GB" sz="1400" dirty="0">
                <a:solidFill>
                  <a:schemeClr val="tx2"/>
                </a:solidFill>
              </a:rPr>
              <a:t>Assessing strengths and weaknesses of final project – </a:t>
            </a:r>
            <a:r>
              <a:rPr lang="en-GB" sz="1400" dirty="0">
                <a:solidFill>
                  <a:schemeClr val="bg2"/>
                </a:solidFill>
              </a:rPr>
              <a:t>are you happy with your website? Why? Why not? You should review it on the website itself in the interests of openness. What would you change?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2.4 </a:t>
            </a:r>
            <a:r>
              <a:rPr lang="en-GB" sz="1400" dirty="0">
                <a:solidFill>
                  <a:schemeClr val="tx2"/>
                </a:solidFill>
              </a:rPr>
              <a:t>Describing further improvements to project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2.5</a:t>
            </a:r>
            <a:r>
              <a:rPr lang="en-GB" sz="1400" dirty="0">
                <a:solidFill>
                  <a:schemeClr val="tx2"/>
                </a:solidFill>
              </a:rPr>
              <a:t> Review outcomes to make sure they match requirements and are fit for purpose</a:t>
            </a:r>
          </a:p>
          <a:p>
            <a:pPr marL="4192575" lvl="8" indent="-534975">
              <a:buBlip>
                <a:blip r:embed="rId3"/>
              </a:buBlip>
            </a:pPr>
            <a:endParaRPr lang="en-GB" sz="1400" dirty="0">
              <a:solidFill>
                <a:schemeClr val="tx2"/>
              </a:solidFill>
            </a:endParaRPr>
          </a:p>
          <a:p>
            <a:pPr marL="534975" indent="-534975">
              <a:buBlip>
                <a:blip r:embed="rId3"/>
              </a:buBlip>
            </a:pPr>
            <a:endParaRPr lang="en-GB" sz="1200" dirty="0">
              <a:solidFill>
                <a:schemeClr val="tx2"/>
              </a:solidFill>
            </a:endParaRPr>
          </a:p>
          <a:p>
            <a:pPr marL="534975" indent="-534975">
              <a:buBlip>
                <a:blip r:embed="rId3"/>
              </a:buBlip>
            </a:pPr>
            <a:endParaRPr lang="en-GB" sz="1200" dirty="0">
              <a:solidFill>
                <a:schemeClr val="tx2"/>
              </a:solidFill>
            </a:endParaRPr>
          </a:p>
          <a:p>
            <a:pPr marL="534975" indent="-534975">
              <a:buFont typeface="Arial" pitchFamily="34" charset="0"/>
              <a:buChar char="•"/>
            </a:pP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+mj-lt"/>
              </a:rPr>
              <a:t>Code 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18042-5BB1-0341-9F2E-270503766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60" y="316834"/>
            <a:ext cx="2794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27784"/>
            <a:ext cx="685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+mj-lt"/>
              </a:rPr>
              <a:t>Outcome 3:</a:t>
            </a:r>
          </a:p>
          <a:p>
            <a:endParaRPr lang="en-GB" sz="16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GB" sz="4700" dirty="0">
                <a:solidFill>
                  <a:schemeClr val="bg1"/>
                </a:solidFill>
              </a:rPr>
              <a:t>Develop and test solutions to improve ongoing use of IT tools and systems</a:t>
            </a:r>
            <a:endParaRPr lang="en-GB" sz="4700" dirty="0">
              <a:solidFill>
                <a:schemeClr val="bg2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5644210" y="7536986"/>
            <a:ext cx="330726" cy="217459"/>
            <a:chOff x="-6856706" y="876655"/>
            <a:chExt cx="5366225" cy="3528393"/>
          </a:xfrm>
          <a:solidFill>
            <a:schemeClr val="bg1"/>
          </a:solidFill>
        </p:grpSpPr>
        <p:sp>
          <p:nvSpPr>
            <p:cNvPr id="16" name="L-Shape 15"/>
            <p:cNvSpPr/>
            <p:nvPr/>
          </p:nvSpPr>
          <p:spPr>
            <a:xfrm rot="13556143">
              <a:off x="-4995936" y="899592"/>
              <a:ext cx="3528392" cy="3482518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L-Shape 16"/>
            <p:cNvSpPr/>
            <p:nvPr/>
          </p:nvSpPr>
          <p:spPr>
            <a:xfrm rot="13556143">
              <a:off x="-6879643" y="899593"/>
              <a:ext cx="3528392" cy="3482517"/>
            </a:xfrm>
            <a:prstGeom prst="corner">
              <a:avLst>
                <a:gd name="adj1" fmla="val 7072"/>
                <a:gd name="adj2" fmla="val 748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Code 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6BBFA-2B21-B14C-BE41-4A3F09BC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16" y="251520"/>
            <a:ext cx="1809552" cy="2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3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066" b="1904"/>
          <a:stretch/>
        </p:blipFill>
        <p:spPr>
          <a:xfrm>
            <a:off x="2996953" y="5508105"/>
            <a:ext cx="5256584" cy="50405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0728" y="971600"/>
            <a:ext cx="52565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600" dirty="0">
                <a:latin typeface="+mj-lt"/>
              </a:rPr>
              <a:t>Brief</a:t>
            </a:r>
          </a:p>
          <a:p>
            <a:pPr lvl="0"/>
            <a:endParaRPr lang="en-GB" sz="1400" dirty="0"/>
          </a:p>
          <a:p>
            <a:endParaRPr lang="en-GB" sz="1400" dirty="0">
              <a:solidFill>
                <a:schemeClr val="tx2"/>
              </a:solidFill>
              <a:latin typeface="+mj-lt"/>
            </a:endParaRPr>
          </a:p>
          <a:p>
            <a:r>
              <a:rPr lang="en-GB" sz="1400" dirty="0">
                <a:solidFill>
                  <a:schemeClr val="tx2"/>
                </a:solidFill>
                <a:latin typeface="+mj-lt"/>
              </a:rPr>
              <a:t>Scenario</a:t>
            </a:r>
          </a:p>
          <a:p>
            <a:endParaRPr lang="en-GB" sz="1400" dirty="0">
              <a:solidFill>
                <a:schemeClr val="tx2"/>
              </a:solidFill>
            </a:endParaRPr>
          </a:p>
          <a:p>
            <a:r>
              <a:rPr lang="en-GB" sz="1400" dirty="0">
                <a:solidFill>
                  <a:schemeClr val="tx2"/>
                </a:solidFill>
              </a:rPr>
              <a:t>Your client has finished deciding on their next-generation digital product. </a:t>
            </a:r>
          </a:p>
          <a:p>
            <a:endParaRPr lang="en-GB" sz="1400" dirty="0"/>
          </a:p>
          <a:p>
            <a:endParaRPr lang="en-GB" sz="1400" dirty="0">
              <a:solidFill>
                <a:schemeClr val="tx2"/>
              </a:solidFill>
              <a:latin typeface="+mj-lt"/>
            </a:endParaRPr>
          </a:p>
          <a:p>
            <a:r>
              <a:rPr lang="en-GB" sz="1400" dirty="0">
                <a:solidFill>
                  <a:schemeClr val="tx2"/>
                </a:solidFill>
                <a:latin typeface="+mj-lt"/>
              </a:rPr>
              <a:t>Statement of Work for your client</a:t>
            </a:r>
          </a:p>
          <a:p>
            <a:r>
              <a:rPr lang="en-GB" sz="1400" dirty="0"/>
              <a:t> </a:t>
            </a:r>
            <a:endParaRPr lang="en-GB" sz="1400" dirty="0">
              <a:solidFill>
                <a:schemeClr val="tx2"/>
              </a:solidFill>
            </a:endParaRP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3.1</a:t>
            </a:r>
            <a:r>
              <a:rPr lang="en-GB" sz="1400" dirty="0">
                <a:solidFill>
                  <a:schemeClr val="tx2"/>
                </a:solidFill>
              </a:rPr>
              <a:t> Review benefits and drawbacks of IT tools and systems used in terms of productivity and efficiency – </a:t>
            </a:r>
            <a:r>
              <a:rPr lang="en-GB" sz="1400" dirty="0">
                <a:solidFill>
                  <a:schemeClr val="bg2"/>
                </a:solidFill>
              </a:rPr>
              <a:t>could you have been more efficient when making your website? How? Could you have done it in teams?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3.2</a:t>
            </a:r>
            <a:r>
              <a:rPr lang="en-GB" sz="1400" dirty="0">
                <a:solidFill>
                  <a:schemeClr val="tx2"/>
                </a:solidFill>
              </a:rPr>
              <a:t> Describe ways to improve productivity and efficiency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3.3</a:t>
            </a:r>
            <a:r>
              <a:rPr lang="en-GB" sz="1400" dirty="0">
                <a:solidFill>
                  <a:schemeClr val="tx2"/>
                </a:solidFill>
              </a:rPr>
              <a:t> Develop solutions to improve own productivity using IT in digital projects – </a:t>
            </a:r>
            <a:r>
              <a:rPr lang="en-GB" sz="1400" dirty="0">
                <a:solidFill>
                  <a:schemeClr val="bg2"/>
                </a:solidFill>
              </a:rPr>
              <a:t>what would you do differently next time? Team work? Use of Slack?</a:t>
            </a:r>
          </a:p>
          <a:p>
            <a:pPr marL="992175" lvl="1" indent="-534975">
              <a:buBlip>
                <a:blip r:embed="rId3"/>
              </a:buBlip>
            </a:pPr>
            <a:r>
              <a:rPr lang="en-GB" sz="1400" dirty="0">
                <a:solidFill>
                  <a:schemeClr val="bg2"/>
                </a:solidFill>
                <a:latin typeface="+mj-lt"/>
              </a:rPr>
              <a:t>3.4</a:t>
            </a:r>
            <a:r>
              <a:rPr lang="en-GB" sz="1400" dirty="0">
                <a:solidFill>
                  <a:schemeClr val="tx2"/>
                </a:solidFill>
              </a:rPr>
              <a:t> Testing digital solutions</a:t>
            </a:r>
          </a:p>
          <a:p>
            <a:pPr lvl="1"/>
            <a:endParaRPr lang="en-GB" sz="1400" dirty="0">
              <a:solidFill>
                <a:schemeClr val="tx2"/>
              </a:solidFill>
            </a:endParaRPr>
          </a:p>
          <a:p>
            <a:pPr marL="4192575" lvl="8" indent="-534975">
              <a:buBlip>
                <a:blip r:embed="rId3"/>
              </a:buBlip>
            </a:pPr>
            <a:endParaRPr lang="en-GB" sz="1400" dirty="0">
              <a:solidFill>
                <a:schemeClr val="tx2"/>
              </a:solidFill>
            </a:endParaRPr>
          </a:p>
          <a:p>
            <a:pPr marL="534975" indent="-534975">
              <a:buBlip>
                <a:blip r:embed="rId3"/>
              </a:buBlip>
            </a:pPr>
            <a:endParaRPr lang="en-GB" sz="1200" dirty="0">
              <a:solidFill>
                <a:schemeClr val="tx2"/>
              </a:solidFill>
            </a:endParaRPr>
          </a:p>
          <a:p>
            <a:pPr marL="534975" indent="-534975">
              <a:buBlip>
                <a:blip r:embed="rId3"/>
              </a:buBlip>
            </a:pPr>
            <a:endParaRPr lang="en-GB" sz="1200" dirty="0">
              <a:solidFill>
                <a:schemeClr val="tx2"/>
              </a:solidFill>
            </a:endParaRPr>
          </a:p>
          <a:p>
            <a:pPr marL="534975" indent="-534975">
              <a:buFont typeface="Arial" pitchFamily="34" charset="0"/>
              <a:buChar char="•"/>
            </a:pP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4664" y="8820472"/>
            <a:ext cx="6048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+mj-lt"/>
              </a:rPr>
              <a:t>Code 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7DDD3-520C-2D40-B0EB-65DEAEA4E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60" y="316834"/>
            <a:ext cx="2794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1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{codenation}">
      <a:dk1>
        <a:srgbClr val="274E9B"/>
      </a:dk1>
      <a:lt1>
        <a:srgbClr val="FFFFFF"/>
      </a:lt1>
      <a:dk2>
        <a:srgbClr val="010101"/>
      </a:dk2>
      <a:lt2>
        <a:srgbClr val="F5B32F"/>
      </a:lt2>
      <a:accent1>
        <a:srgbClr val="274E9B"/>
      </a:accent1>
      <a:accent2>
        <a:srgbClr val="F5B32F"/>
      </a:accent2>
      <a:accent3>
        <a:srgbClr val="010101"/>
      </a:accent3>
      <a:accent4>
        <a:srgbClr val="CECCCC"/>
      </a:accent4>
      <a:accent5>
        <a:srgbClr val="444444"/>
      </a:accent5>
      <a:accent6>
        <a:srgbClr val="FFFFFF"/>
      </a:accent6>
      <a:hlink>
        <a:srgbClr val="0563C1"/>
      </a:hlink>
      <a:folHlink>
        <a:srgbClr val="954F72"/>
      </a:folHlink>
    </a:clrScheme>
    <a:fontScheme name="{codenation}">
      <a:majorFont>
        <a:latin typeface="Gilroy ExtraBold"/>
        <a:ea typeface=""/>
        <a:cs typeface=""/>
      </a:majorFont>
      <a:minorFont>
        <a:latin typeface="Gilro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32194</TotalTime>
  <Words>331</Words>
  <Application>Microsoft Macintosh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Gilroy ExtraBold</vt:lpstr>
      <vt:lpstr>Gilroy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RTGNLP003</dc:creator>
  <cp:lastModifiedBy>Microsoft Office User</cp:lastModifiedBy>
  <cp:revision>125</cp:revision>
  <cp:lastPrinted>2018-08-02T19:27:21Z</cp:lastPrinted>
  <dcterms:created xsi:type="dcterms:W3CDTF">2017-10-25T08:31:45Z</dcterms:created>
  <dcterms:modified xsi:type="dcterms:W3CDTF">2019-02-05T09:11:34Z</dcterms:modified>
</cp:coreProperties>
</file>