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/>
    <p:restoredTop sz="94688"/>
  </p:normalViewPr>
  <p:slideViewPr>
    <p:cSldViewPr>
      <p:cViewPr varScale="1">
        <p:scale>
          <a:sx n="48" d="100"/>
          <a:sy n="48" d="100"/>
        </p:scale>
        <p:origin x="1080" y="20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22526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8" t="13152" r="12083" b="12472"/>
          <a:stretch/>
        </p:blipFill>
        <p:spPr>
          <a:xfrm>
            <a:off x="0" y="0"/>
            <a:ext cx="24099698" cy="107791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06" b="36302"/>
          <a:stretch/>
        </p:blipFill>
        <p:spPr>
          <a:xfrm>
            <a:off x="8764170" y="1391751"/>
            <a:ext cx="15617539" cy="12299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3"/>
          <a:stretch/>
        </p:blipFill>
        <p:spPr>
          <a:xfrm>
            <a:off x="74241" y="11338022"/>
            <a:ext cx="12049849" cy="182322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59153" y="7938120"/>
            <a:ext cx="19658184" cy="941677"/>
          </a:xfrm>
          <a:prstGeom prst="rect">
            <a:avLst/>
          </a:prstGeom>
        </p:spPr>
        <p:txBody>
          <a:bodyPr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700" dirty="0"/>
              <a:t>Develop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let coffeeOrder = [‘Alex - Cortado’, ‘Stuart - Cortado’, ‘Imran - whatever’s new’];"/>
          <p:cNvSpPr txBox="1">
            <a:spLocks noGrp="1"/>
          </p:cNvSpPr>
          <p:nvPr>
            <p:ph type="ctrTitle"/>
          </p:nvPr>
        </p:nvSpPr>
        <p:spPr>
          <a:xfrm>
            <a:off x="130442" y="-502664"/>
            <a:ext cx="24989834" cy="9107928"/>
          </a:xfrm>
          <a:prstGeom prst="rect">
            <a:avLst/>
          </a:prstGeom>
        </p:spPr>
        <p:txBody>
          <a:bodyPr/>
          <a:lstStyle/>
          <a:p>
            <a:pPr algn="l">
              <a:defRPr sz="12000"/>
            </a:pPr>
            <a:r>
              <a:rPr dirty="0">
                <a:solidFill>
                  <a:schemeClr val="tx1"/>
                </a:solidFill>
                <a:latin typeface="+mj-lt"/>
              </a:rPr>
              <a:t>let</a:t>
            </a:r>
            <a:r>
              <a:rPr dirty="0">
                <a:solidFill>
                  <a:schemeClr val="bg2"/>
                </a:solidFill>
                <a:latin typeface="+mj-lt"/>
              </a:rPr>
              <a:t> coffeeOrder </a:t>
            </a:r>
            <a:r>
              <a:rPr dirty="0">
                <a:solidFill>
                  <a:schemeClr val="tx1"/>
                </a:solidFill>
                <a:latin typeface="+mj-lt"/>
              </a:rPr>
              <a:t>= [‘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Andy –</a:t>
            </a:r>
            <a:r>
              <a:rPr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Flat White</a:t>
            </a:r>
            <a:r>
              <a:rPr dirty="0">
                <a:solidFill>
                  <a:schemeClr val="tx1"/>
                </a:solidFill>
                <a:latin typeface="+mj-lt"/>
              </a:rPr>
              <a:t>’, ‘Stuart - Cortado’, ‘Imran - whatever’s new’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]</a:t>
            </a:r>
            <a:r>
              <a:rPr dirty="0">
                <a:solidFill>
                  <a:schemeClr val="accent6"/>
                </a:solidFill>
                <a:latin typeface="+mj-lt"/>
              </a:rPr>
              <a:t>];</a:t>
            </a:r>
          </a:p>
        </p:txBody>
      </p:sp>
      <p:sp>
        <p:nvSpPr>
          <p:cNvPr id="139" name="console.log(coffeeOrder);"/>
          <p:cNvSpPr txBox="1"/>
          <p:nvPr/>
        </p:nvSpPr>
        <p:spPr>
          <a:xfrm>
            <a:off x="130442" y="9130980"/>
            <a:ext cx="24989834" cy="4046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b">
            <a:normAutofit/>
          </a:bodyPr>
          <a:lstStyle>
            <a:lvl1pPr algn="l">
              <a:defRPr sz="1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>
                <a:solidFill>
                  <a:schemeClr val="tx1"/>
                </a:solidFill>
                <a:latin typeface="+mj-lt"/>
              </a:rPr>
              <a:t>console.log(</a:t>
            </a:r>
            <a:r>
              <a:rPr dirty="0" err="1">
                <a:solidFill>
                  <a:schemeClr val="tx1"/>
                </a:solidFill>
                <a:latin typeface="+mj-lt"/>
              </a:rPr>
              <a:t>coffeeOrder</a:t>
            </a:r>
            <a:r>
              <a:rPr dirty="0">
                <a:solidFill>
                  <a:schemeClr val="tx1"/>
                </a:solidFill>
                <a:latin typeface="+mj-lt"/>
              </a:rPr>
              <a:t>);</a:t>
            </a:r>
          </a:p>
        </p:txBody>
      </p:sp>
      <p:pic>
        <p:nvPicPr>
          <p:cNvPr id="4" name="Shape 95" descr="Code Nation Short Logo 1.png"/>
          <p:cNvPicPr preferRelativeResize="0"/>
          <p:nvPr/>
        </p:nvPicPr>
        <p:blipFill rotWithShape="1">
          <a:blip r:embed="rId2">
            <a:alphaModFix/>
          </a:blip>
          <a:srcRect t="495" b="485"/>
          <a:stretch/>
        </p:blipFill>
        <p:spPr>
          <a:xfrm>
            <a:off x="21337016" y="615200"/>
            <a:ext cx="2655102" cy="914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Activity : make an array now of your favourite songs. 3 of them. Log to console."/>
          <p:cNvSpPr txBox="1">
            <a:spLocks noGrp="1"/>
          </p:cNvSpPr>
          <p:nvPr>
            <p:ph type="ctrTitle"/>
          </p:nvPr>
        </p:nvSpPr>
        <p:spPr>
          <a:xfrm>
            <a:off x="-47358" y="1288036"/>
            <a:ext cx="24097361" cy="910792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>
              <a:defRPr sz="28800"/>
            </a:pPr>
            <a:r>
              <a:rPr dirty="0">
                <a:solidFill>
                  <a:schemeClr val="tx1"/>
                </a:solidFill>
                <a:latin typeface="+mj-lt"/>
              </a:rPr>
              <a:t>Activity: </a:t>
            </a:r>
            <a:br>
              <a:rPr lang="en-GB" dirty="0">
                <a:solidFill>
                  <a:schemeClr val="tx1"/>
                </a:solidFill>
                <a:latin typeface="+mj-lt"/>
              </a:rPr>
            </a:br>
            <a:r>
              <a:rPr sz="9600" dirty="0">
                <a:latin typeface="+mj-lt"/>
              </a:rPr>
              <a:t>make an array now of your </a:t>
            </a:r>
            <a:r>
              <a:rPr sz="9600" dirty="0" err="1">
                <a:latin typeface="+mj-lt"/>
              </a:rPr>
              <a:t>favourite</a:t>
            </a:r>
            <a:r>
              <a:rPr sz="9600" dirty="0">
                <a:latin typeface="+mj-lt"/>
              </a:rPr>
              <a:t> songs. 3 of them. Log to console.</a:t>
            </a:r>
            <a:r>
              <a:rPr lang="en-GB" sz="9600" dirty="0">
                <a:latin typeface="+mj-lt"/>
              </a:rPr>
              <a:t> Be careful, we learn a lot about you by the songs you choose…</a:t>
            </a:r>
            <a:endParaRPr sz="9600" dirty="0">
              <a:latin typeface="+mj-lt"/>
            </a:endParaRPr>
          </a:p>
        </p:txBody>
      </p:sp>
      <p:pic>
        <p:nvPicPr>
          <p:cNvPr id="3" name="Shape 95" descr="Code Nation Short Logo 1.png"/>
          <p:cNvPicPr preferRelativeResize="0"/>
          <p:nvPr/>
        </p:nvPicPr>
        <p:blipFill rotWithShape="1">
          <a:blip r:embed="rId2">
            <a:alphaModFix/>
          </a:blip>
          <a:srcRect t="495" b="485"/>
          <a:stretch/>
        </p:blipFill>
        <p:spPr>
          <a:xfrm>
            <a:off x="21337016" y="615200"/>
            <a:ext cx="2655102" cy="914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o CodePen"/>
          <p:cNvSpPr txBox="1">
            <a:spLocks noGrp="1"/>
          </p:cNvSpPr>
          <p:nvPr>
            <p:ph type="ctrTitle"/>
          </p:nvPr>
        </p:nvSpPr>
        <p:spPr>
          <a:xfrm>
            <a:off x="13200112" y="4193704"/>
            <a:ext cx="10718593" cy="3836117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rPr dirty="0">
                <a:solidFill>
                  <a:schemeClr val="tx1"/>
                </a:solidFill>
                <a:latin typeface="+mj-lt"/>
              </a:rPr>
              <a:t>To </a:t>
            </a:r>
            <a:r>
              <a:rPr dirty="0" err="1">
                <a:solidFill>
                  <a:schemeClr val="tx1"/>
                </a:solidFill>
                <a:latin typeface="+mj-lt"/>
              </a:rPr>
              <a:t>CodePen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44" name="Button-Black-Large.png" descr="Button-Black-Lar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073" y="1485275"/>
            <a:ext cx="10718592" cy="10718592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Shape 95" descr="Code Nation Short Logo 1.png"/>
          <p:cNvPicPr preferRelativeResize="0"/>
          <p:nvPr/>
        </p:nvPicPr>
        <p:blipFill rotWithShape="1">
          <a:blip r:embed="rId3">
            <a:alphaModFix/>
          </a:blip>
          <a:srcRect t="495" b="485"/>
          <a:stretch/>
        </p:blipFill>
        <p:spPr>
          <a:xfrm>
            <a:off x="21337016" y="615200"/>
            <a:ext cx="2655102" cy="914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Like any good list, we can access individual items"/>
          <p:cNvSpPr txBox="1">
            <a:spLocks noGrp="1"/>
          </p:cNvSpPr>
          <p:nvPr>
            <p:ph type="ctrTitle"/>
          </p:nvPr>
        </p:nvSpPr>
        <p:spPr>
          <a:xfrm>
            <a:off x="166664" y="2753544"/>
            <a:ext cx="24097361" cy="9107928"/>
          </a:xfrm>
          <a:prstGeom prst="rect">
            <a:avLst/>
          </a:prstGeom>
        </p:spPr>
        <p:txBody>
          <a:bodyPr/>
          <a:lstStyle/>
          <a:p>
            <a:pPr algn="l" defTabSz="550425">
              <a:defRPr sz="19296"/>
            </a:pPr>
            <a:r>
              <a:rPr dirty="0">
                <a:solidFill>
                  <a:schemeClr val="accent1"/>
                </a:solidFill>
                <a:latin typeface="+mj-lt"/>
              </a:rPr>
              <a:t>Like any good list, we can </a:t>
            </a:r>
            <a:r>
              <a:rPr dirty="0">
                <a:solidFill>
                  <a:schemeClr val="bg2"/>
                </a:solidFill>
                <a:latin typeface="+mj-lt"/>
              </a:rPr>
              <a:t>access individual items</a:t>
            </a:r>
          </a:p>
        </p:txBody>
      </p:sp>
      <p:pic>
        <p:nvPicPr>
          <p:cNvPr id="3" name="Shape 95" descr="Code Nation Short Logo 1.png"/>
          <p:cNvPicPr preferRelativeResize="0"/>
          <p:nvPr/>
        </p:nvPicPr>
        <p:blipFill rotWithShape="1">
          <a:blip r:embed="rId2">
            <a:alphaModFix/>
          </a:blip>
          <a:srcRect t="495" b="485"/>
          <a:stretch/>
        </p:blipFill>
        <p:spPr>
          <a:xfrm>
            <a:off x="21337016" y="615200"/>
            <a:ext cx="2655102" cy="914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We use square brackets for that [ ]"/>
          <p:cNvSpPr txBox="1">
            <a:spLocks noGrp="1"/>
          </p:cNvSpPr>
          <p:nvPr>
            <p:ph type="ctrTitle"/>
          </p:nvPr>
        </p:nvSpPr>
        <p:spPr>
          <a:xfrm>
            <a:off x="-47358" y="1288036"/>
            <a:ext cx="24097361" cy="910792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defTabSz="607933">
              <a:defRPr sz="21312"/>
            </a:pPr>
            <a:r>
              <a:rPr dirty="0">
                <a:solidFill>
                  <a:schemeClr val="tx1"/>
                </a:solidFill>
                <a:latin typeface="+mj-lt"/>
              </a:rPr>
              <a:t>We use </a:t>
            </a:r>
            <a:r>
              <a:rPr dirty="0">
                <a:solidFill>
                  <a:schemeClr val="bg2"/>
                </a:solidFill>
                <a:latin typeface="+mj-lt"/>
              </a:rPr>
              <a:t>square brackets </a:t>
            </a:r>
            <a:r>
              <a:rPr dirty="0">
                <a:solidFill>
                  <a:schemeClr val="tx1"/>
                </a:solidFill>
                <a:latin typeface="+mj-lt"/>
              </a:rPr>
              <a:t>for that [ ]</a:t>
            </a:r>
          </a:p>
        </p:txBody>
      </p:sp>
      <p:pic>
        <p:nvPicPr>
          <p:cNvPr id="3" name="Shape 95" descr="Code Nation Short Logo 1.png"/>
          <p:cNvPicPr preferRelativeResize="0"/>
          <p:nvPr/>
        </p:nvPicPr>
        <p:blipFill rotWithShape="1">
          <a:blip r:embed="rId2">
            <a:alphaModFix/>
          </a:blip>
          <a:srcRect t="495" b="485"/>
          <a:stretch/>
        </p:blipFill>
        <p:spPr>
          <a:xfrm>
            <a:off x="21337016" y="615200"/>
            <a:ext cx="2655102" cy="914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onsole.log(coffeeOrder[2])"/>
          <p:cNvSpPr txBox="1">
            <a:spLocks noGrp="1"/>
          </p:cNvSpPr>
          <p:nvPr>
            <p:ph type="ctrTitle"/>
          </p:nvPr>
        </p:nvSpPr>
        <p:spPr>
          <a:xfrm>
            <a:off x="143319" y="-1505964"/>
            <a:ext cx="24097362" cy="9107928"/>
          </a:xfrm>
          <a:prstGeom prst="rect">
            <a:avLst/>
          </a:prstGeom>
        </p:spPr>
        <p:txBody>
          <a:bodyPr/>
          <a:lstStyle/>
          <a:p>
            <a:pPr algn="l">
              <a:defRPr sz="14400"/>
            </a:pPr>
            <a:r>
              <a:rPr dirty="0">
                <a:latin typeface="+mj-lt"/>
              </a:rPr>
              <a:t>console.log</a:t>
            </a:r>
            <a:r>
              <a:rPr dirty="0">
                <a:solidFill>
                  <a:schemeClr val="bg2"/>
                </a:solidFill>
                <a:latin typeface="+mj-lt"/>
              </a:rPr>
              <a:t>(</a:t>
            </a:r>
            <a:r>
              <a:rPr dirty="0" err="1">
                <a:solidFill>
                  <a:schemeClr val="bg2"/>
                </a:solidFill>
                <a:latin typeface="+mj-lt"/>
              </a:rPr>
              <a:t>coffeeOrder</a:t>
            </a:r>
            <a:r>
              <a:rPr dirty="0">
                <a:solidFill>
                  <a:schemeClr val="bg2"/>
                </a:solidFill>
                <a:latin typeface="+mj-lt"/>
              </a:rPr>
              <a:t>[2])</a:t>
            </a:r>
          </a:p>
        </p:txBody>
      </p:sp>
      <p:pic>
        <p:nvPicPr>
          <p:cNvPr id="3" name="Shape 95" descr="Code Nation Short Logo 1.png"/>
          <p:cNvPicPr preferRelativeResize="0"/>
          <p:nvPr/>
        </p:nvPicPr>
        <p:blipFill rotWithShape="1">
          <a:blip r:embed="rId2">
            <a:alphaModFix/>
          </a:blip>
          <a:srcRect t="495" b="485"/>
          <a:stretch/>
        </p:blipFill>
        <p:spPr>
          <a:xfrm>
            <a:off x="21337016" y="615200"/>
            <a:ext cx="2655102" cy="914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onsole.log(coffeeOrder[2])"/>
          <p:cNvSpPr txBox="1">
            <a:spLocks noGrp="1"/>
          </p:cNvSpPr>
          <p:nvPr>
            <p:ph type="ctrTitle"/>
          </p:nvPr>
        </p:nvSpPr>
        <p:spPr>
          <a:xfrm>
            <a:off x="143319" y="-4630164"/>
            <a:ext cx="24097362" cy="9107928"/>
          </a:xfrm>
          <a:prstGeom prst="rect">
            <a:avLst/>
          </a:prstGeom>
        </p:spPr>
        <p:txBody>
          <a:bodyPr/>
          <a:lstStyle/>
          <a:p>
            <a:pPr algn="l">
              <a:defRPr sz="14400"/>
            </a:pPr>
            <a:r>
              <a:rPr lang="en-GB" sz="14400" dirty="0">
                <a:latin typeface="+mj-lt"/>
              </a:rPr>
              <a:t>console.log</a:t>
            </a:r>
            <a:r>
              <a:rPr lang="en-GB" sz="14400" dirty="0">
                <a:solidFill>
                  <a:schemeClr val="bg2"/>
                </a:solidFill>
                <a:latin typeface="+mj-lt"/>
              </a:rPr>
              <a:t>(</a:t>
            </a:r>
            <a:r>
              <a:rPr lang="en-GB" sz="14400" dirty="0" err="1">
                <a:solidFill>
                  <a:schemeClr val="bg2"/>
                </a:solidFill>
                <a:latin typeface="+mj-lt"/>
              </a:rPr>
              <a:t>coffeeOrder</a:t>
            </a:r>
            <a:r>
              <a:rPr lang="en-GB" sz="14400" dirty="0">
                <a:solidFill>
                  <a:schemeClr val="bg2"/>
                </a:solidFill>
                <a:latin typeface="+mj-lt"/>
              </a:rPr>
              <a:t>[2])</a:t>
            </a:r>
            <a:endParaRPr dirty="0">
              <a:latin typeface="+mj-lt"/>
            </a:endParaRPr>
          </a:p>
        </p:txBody>
      </p:sp>
      <p:sp>
        <p:nvSpPr>
          <p:cNvPr id="153" name="Imran - whatever’s new"/>
          <p:cNvSpPr txBox="1"/>
          <p:nvPr/>
        </p:nvSpPr>
        <p:spPr>
          <a:xfrm>
            <a:off x="4015592" y="8154144"/>
            <a:ext cx="17200220" cy="1990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1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>
                <a:solidFill>
                  <a:schemeClr val="tx1"/>
                </a:solidFill>
                <a:latin typeface="+mj-lt"/>
              </a:rPr>
              <a:t>Imran - </a:t>
            </a:r>
            <a:r>
              <a:rPr dirty="0">
                <a:solidFill>
                  <a:schemeClr val="bg2"/>
                </a:solidFill>
                <a:latin typeface="+mj-lt"/>
              </a:rPr>
              <a:t>whatever’s new</a:t>
            </a:r>
          </a:p>
        </p:txBody>
      </p:sp>
      <p:sp>
        <p:nvSpPr>
          <p:cNvPr id="154" name="Arrow"/>
          <p:cNvSpPr/>
          <p:nvPr/>
        </p:nvSpPr>
        <p:spPr>
          <a:xfrm rot="5373395">
            <a:off x="10671309" y="5371429"/>
            <a:ext cx="3030940" cy="1313857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5" name="But wasn’t that the 3rd item?"/>
          <p:cNvSpPr txBox="1"/>
          <p:nvPr/>
        </p:nvSpPr>
        <p:spPr>
          <a:xfrm>
            <a:off x="2984096" y="10848361"/>
            <a:ext cx="19263213" cy="195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b">
            <a:normAutofit fontScale="92500"/>
          </a:bodyPr>
          <a:lstStyle>
            <a:lvl1pPr algn="l">
              <a:defRPr sz="11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>
                <a:solidFill>
                  <a:schemeClr val="tx1"/>
                </a:solidFill>
                <a:latin typeface="+mj-lt"/>
              </a:rPr>
              <a:t>But wasn’t that the 3rd item?</a:t>
            </a:r>
          </a:p>
        </p:txBody>
      </p:sp>
      <p:pic>
        <p:nvPicPr>
          <p:cNvPr id="6" name="Shape 95" descr="Code Nation Short Logo 1.png"/>
          <p:cNvPicPr preferRelativeResize="0"/>
          <p:nvPr/>
        </p:nvPicPr>
        <p:blipFill rotWithShape="1">
          <a:blip r:embed="rId2">
            <a:alphaModFix/>
          </a:blip>
          <a:srcRect t="495" b="485"/>
          <a:stretch/>
        </p:blipFill>
        <p:spPr>
          <a:xfrm>
            <a:off x="21337016" y="615200"/>
            <a:ext cx="2655102" cy="914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JavaScript starts counting at 0, so 0, 1, 2 = our 3 items in coffeeOrder"/>
          <p:cNvSpPr txBox="1">
            <a:spLocks noGrp="1"/>
          </p:cNvSpPr>
          <p:nvPr>
            <p:ph type="ctrTitle"/>
          </p:nvPr>
        </p:nvSpPr>
        <p:spPr>
          <a:xfrm>
            <a:off x="-47358" y="1288036"/>
            <a:ext cx="24097361" cy="910792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defTabSz="443626">
              <a:defRPr sz="15552"/>
            </a:pPr>
            <a:r>
              <a:rPr dirty="0">
                <a:solidFill>
                  <a:schemeClr val="accent1"/>
                </a:solidFill>
                <a:latin typeface="+mj-lt"/>
              </a:rPr>
              <a:t>JavaScript starts counting at </a:t>
            </a:r>
            <a:r>
              <a:rPr dirty="0">
                <a:solidFill>
                  <a:schemeClr val="bg2"/>
                </a:solidFill>
                <a:latin typeface="+mj-lt"/>
              </a:rPr>
              <a:t>0</a:t>
            </a:r>
            <a:r>
              <a:rPr dirty="0">
                <a:solidFill>
                  <a:schemeClr val="accent1"/>
                </a:solidFill>
                <a:latin typeface="+mj-lt"/>
              </a:rPr>
              <a:t>,</a:t>
            </a:r>
            <a:r>
              <a:rPr dirty="0">
                <a:latin typeface="+mj-lt"/>
              </a:rPr>
              <a:t> </a:t>
            </a:r>
            <a:r>
              <a:rPr dirty="0">
                <a:solidFill>
                  <a:schemeClr val="accent1"/>
                </a:solidFill>
                <a:latin typeface="+mj-lt"/>
              </a:rPr>
              <a:t>so 0, 1, 2 = our 3 items in </a:t>
            </a:r>
            <a:r>
              <a:rPr dirty="0" err="1">
                <a:solidFill>
                  <a:schemeClr val="accent1"/>
                </a:solidFill>
                <a:latin typeface="+mj-lt"/>
              </a:rPr>
              <a:t>coffeeOrder</a:t>
            </a:r>
            <a:endParaRPr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" name="Shape 95" descr="Code Nation Short Logo 1.png"/>
          <p:cNvPicPr preferRelativeResize="0"/>
          <p:nvPr/>
        </p:nvPicPr>
        <p:blipFill rotWithShape="1">
          <a:blip r:embed="rId2">
            <a:alphaModFix/>
          </a:blip>
          <a:srcRect t="495" b="485"/>
          <a:stretch/>
        </p:blipFill>
        <p:spPr>
          <a:xfrm>
            <a:off x="21337016" y="615200"/>
            <a:ext cx="2655102" cy="914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Arrays can be updated like variables"/>
          <p:cNvSpPr txBox="1">
            <a:spLocks noGrp="1"/>
          </p:cNvSpPr>
          <p:nvPr>
            <p:ph type="ctrTitle"/>
          </p:nvPr>
        </p:nvSpPr>
        <p:spPr>
          <a:xfrm>
            <a:off x="18105" y="2465512"/>
            <a:ext cx="20448269" cy="9107928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>
              <a:defRPr sz="14400"/>
            </a:pPr>
            <a:r>
              <a:rPr sz="20800" dirty="0">
                <a:solidFill>
                  <a:schemeClr val="accent1"/>
                </a:solidFill>
                <a:latin typeface="+mj-lt"/>
              </a:rPr>
              <a:t>Arrays can be </a:t>
            </a:r>
            <a:r>
              <a:rPr sz="20800" dirty="0">
                <a:solidFill>
                  <a:schemeClr val="bg2"/>
                </a:solidFill>
                <a:latin typeface="+mj-lt"/>
              </a:rPr>
              <a:t>updated like variables</a:t>
            </a:r>
          </a:p>
        </p:txBody>
      </p:sp>
      <p:pic>
        <p:nvPicPr>
          <p:cNvPr id="3" name="Shape 95" descr="Code Nation Short Logo 1.png"/>
          <p:cNvPicPr preferRelativeResize="0"/>
          <p:nvPr/>
        </p:nvPicPr>
        <p:blipFill rotWithShape="1">
          <a:blip r:embed="rId2">
            <a:alphaModFix/>
          </a:blip>
          <a:srcRect t="495" b="485"/>
          <a:stretch/>
        </p:blipFill>
        <p:spPr>
          <a:xfrm>
            <a:off x="21337016" y="615200"/>
            <a:ext cx="2655102" cy="914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let coffeeOrder = [‘Alex - Cortado’, ‘Stuart - Cortado’, ‘Imran - whatever’s new’];"/>
          <p:cNvSpPr txBox="1">
            <a:spLocks noGrp="1"/>
          </p:cNvSpPr>
          <p:nvPr>
            <p:ph type="ctrTitle"/>
          </p:nvPr>
        </p:nvSpPr>
        <p:spPr>
          <a:xfrm>
            <a:off x="130442" y="-2102864"/>
            <a:ext cx="24989834" cy="9107928"/>
          </a:xfrm>
          <a:prstGeom prst="rect">
            <a:avLst/>
          </a:prstGeom>
        </p:spPr>
        <p:txBody>
          <a:bodyPr/>
          <a:lstStyle/>
          <a:p>
            <a:pPr algn="l">
              <a:defRPr sz="12000"/>
            </a:pPr>
            <a:r>
              <a:rPr dirty="0">
                <a:latin typeface="+mj-lt"/>
              </a:rPr>
              <a:t>let</a:t>
            </a:r>
            <a:r>
              <a:rPr dirty="0">
                <a:solidFill>
                  <a:schemeClr val="bg2"/>
                </a:solidFill>
                <a:latin typeface="+mj-lt"/>
              </a:rPr>
              <a:t> coffeeOrder </a:t>
            </a:r>
            <a:r>
              <a:rPr dirty="0">
                <a:latin typeface="+mj-lt"/>
              </a:rPr>
              <a:t>=</a:t>
            </a:r>
            <a:r>
              <a:rPr dirty="0">
                <a:solidFill>
                  <a:schemeClr val="bg2"/>
                </a:solidFill>
                <a:latin typeface="+mj-lt"/>
              </a:rPr>
              <a:t> </a:t>
            </a:r>
            <a:r>
              <a:rPr dirty="0">
                <a:solidFill>
                  <a:schemeClr val="accent1"/>
                </a:solidFill>
                <a:latin typeface="+mj-lt"/>
              </a:rPr>
              <a:t>[‘</a:t>
            </a:r>
            <a:r>
              <a:rPr lang="en-GB" dirty="0">
                <a:solidFill>
                  <a:schemeClr val="accent1"/>
                </a:solidFill>
                <a:latin typeface="+mj-lt"/>
              </a:rPr>
              <a:t>Andy –</a:t>
            </a:r>
            <a:r>
              <a:rPr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GB" dirty="0">
                <a:solidFill>
                  <a:schemeClr val="accent1"/>
                </a:solidFill>
                <a:latin typeface="+mj-lt"/>
              </a:rPr>
              <a:t>Flat White</a:t>
            </a:r>
            <a:r>
              <a:rPr dirty="0">
                <a:solidFill>
                  <a:schemeClr val="accent1"/>
                </a:solidFill>
                <a:latin typeface="+mj-lt"/>
              </a:rPr>
              <a:t>’, ‘Stuart - Cortado’, ‘Imran - whatever’s new’];</a:t>
            </a:r>
          </a:p>
        </p:txBody>
      </p:sp>
      <p:sp>
        <p:nvSpPr>
          <p:cNvPr id="162" name="coffeeOrder[1] = “Vanilla latte”"/>
          <p:cNvSpPr txBox="1"/>
          <p:nvPr/>
        </p:nvSpPr>
        <p:spPr>
          <a:xfrm>
            <a:off x="130442" y="8089580"/>
            <a:ext cx="24989834" cy="4046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b">
            <a:normAutofit/>
          </a:bodyPr>
          <a:lstStyle>
            <a:lvl1pPr algn="l">
              <a:defRPr sz="1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 err="1">
                <a:solidFill>
                  <a:schemeClr val="accent1"/>
                </a:solidFill>
                <a:latin typeface="+mj-lt"/>
              </a:rPr>
              <a:t>coffeeOrder</a:t>
            </a:r>
            <a:r>
              <a:rPr dirty="0">
                <a:solidFill>
                  <a:schemeClr val="accent1"/>
                </a:solidFill>
                <a:latin typeface="+mj-lt"/>
              </a:rPr>
              <a:t>[1] = “Vanilla latte”</a:t>
            </a:r>
          </a:p>
        </p:txBody>
      </p:sp>
      <p:pic>
        <p:nvPicPr>
          <p:cNvPr id="4" name="Shape 95" descr="Code Nation Short Logo 1.png"/>
          <p:cNvPicPr preferRelativeResize="0"/>
          <p:nvPr/>
        </p:nvPicPr>
        <p:blipFill rotWithShape="1">
          <a:blip r:embed="rId2">
            <a:alphaModFix/>
          </a:blip>
          <a:srcRect t="495" b="485"/>
          <a:stretch/>
        </p:blipFill>
        <p:spPr>
          <a:xfrm>
            <a:off x="21337016" y="615200"/>
            <a:ext cx="2655102" cy="914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irst thing’s first"/>
          <p:cNvSpPr txBox="1"/>
          <p:nvPr/>
        </p:nvSpPr>
        <p:spPr>
          <a:xfrm>
            <a:off x="453308" y="802832"/>
            <a:ext cx="14716126" cy="1821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 lnSpcReduction="10000"/>
          </a:bodyPr>
          <a:lstStyle>
            <a:lvl1pPr algn="l" defTabSz="813315">
              <a:defRPr sz="11088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>
                <a:solidFill>
                  <a:schemeClr val="tx2"/>
                </a:solidFill>
                <a:latin typeface="+mj-lt"/>
              </a:rPr>
              <a:t>First thing’s first</a:t>
            </a:r>
          </a:p>
        </p:txBody>
      </p:sp>
      <p:sp>
        <p:nvSpPr>
          <p:cNvPr id="122" name="Create a function with two parameters to add two numbers together and log the result to the console."/>
          <p:cNvSpPr txBox="1"/>
          <p:nvPr/>
        </p:nvSpPr>
        <p:spPr>
          <a:xfrm>
            <a:off x="878125" y="5352812"/>
            <a:ext cx="22627750" cy="4277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Autofit/>
          </a:bodyPr>
          <a:lstStyle/>
          <a:p>
            <a:pPr defTabSz="657225">
              <a:defRPr sz="896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1500" dirty="0">
                <a:solidFill>
                  <a:schemeClr val="tx1"/>
                </a:solidFill>
                <a:latin typeface="+mj-lt"/>
              </a:rPr>
              <a:t>Create a </a:t>
            </a:r>
            <a:r>
              <a:rPr sz="11500" dirty="0">
                <a:solidFill>
                  <a:schemeClr val="bg2"/>
                </a:solidFill>
                <a:latin typeface="+mj-lt"/>
              </a:rPr>
              <a:t>function </a:t>
            </a:r>
            <a:r>
              <a:rPr sz="11500" dirty="0">
                <a:solidFill>
                  <a:schemeClr val="tx1"/>
                </a:solidFill>
                <a:latin typeface="+mj-lt"/>
              </a:rPr>
              <a:t>with</a:t>
            </a:r>
            <a:r>
              <a:rPr sz="11500" dirty="0">
                <a:latin typeface="+mj-lt"/>
              </a:rPr>
              <a:t> </a:t>
            </a:r>
            <a:r>
              <a:rPr sz="11500" dirty="0">
                <a:solidFill>
                  <a:schemeClr val="bg2"/>
                </a:solidFill>
                <a:latin typeface="+mj-lt"/>
              </a:rPr>
              <a:t>two parameters </a:t>
            </a:r>
            <a:r>
              <a:rPr sz="11500" dirty="0">
                <a:solidFill>
                  <a:schemeClr val="tx1"/>
                </a:solidFill>
                <a:latin typeface="+mj-lt"/>
              </a:rPr>
              <a:t>to </a:t>
            </a:r>
            <a:r>
              <a:rPr lang="en-GB" sz="11500" dirty="0">
                <a:solidFill>
                  <a:schemeClr val="tx1"/>
                </a:solidFill>
                <a:latin typeface="+mj-lt"/>
              </a:rPr>
              <a:t>subtract from</a:t>
            </a:r>
            <a:r>
              <a:rPr sz="11500" dirty="0">
                <a:solidFill>
                  <a:schemeClr val="tx1"/>
                </a:solidFill>
                <a:latin typeface="+mj-lt"/>
              </a:rPr>
              <a:t> two numbers and</a:t>
            </a:r>
            <a:r>
              <a:rPr sz="11500" dirty="0">
                <a:latin typeface="+mj-lt"/>
              </a:rPr>
              <a:t> </a:t>
            </a:r>
            <a:r>
              <a:rPr sz="11500" dirty="0">
                <a:solidFill>
                  <a:schemeClr val="bg2"/>
                </a:solidFill>
                <a:latin typeface="+mj-lt"/>
              </a:rPr>
              <a:t>log the result to the console.</a:t>
            </a:r>
          </a:p>
        </p:txBody>
      </p:sp>
      <p:pic>
        <p:nvPicPr>
          <p:cNvPr id="4" name="Shape 95" descr="Code Nation Short Logo 1.png"/>
          <p:cNvPicPr preferRelativeResize="0"/>
          <p:nvPr/>
        </p:nvPicPr>
        <p:blipFill rotWithShape="1">
          <a:blip r:embed="rId2">
            <a:alphaModFix/>
          </a:blip>
          <a:srcRect t="495" b="485"/>
          <a:stretch/>
        </p:blipFill>
        <p:spPr>
          <a:xfrm>
            <a:off x="21337016" y="615200"/>
            <a:ext cx="2655102" cy="914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roperties work, just like in variables. Are you getting this yet?"/>
          <p:cNvSpPr txBox="1">
            <a:spLocks noGrp="1"/>
          </p:cNvSpPr>
          <p:nvPr>
            <p:ph type="ctrTitle"/>
          </p:nvPr>
        </p:nvSpPr>
        <p:spPr>
          <a:xfrm>
            <a:off x="-121368" y="2609528"/>
            <a:ext cx="24097361" cy="9107928"/>
          </a:xfrm>
          <a:prstGeom prst="rect">
            <a:avLst/>
          </a:prstGeom>
        </p:spPr>
        <p:txBody>
          <a:bodyPr/>
          <a:lstStyle>
            <a:lvl1pPr algn="l">
              <a:defRPr sz="14400"/>
            </a:lvl1pPr>
          </a:lstStyle>
          <a:p>
            <a:r>
              <a:rPr dirty="0">
                <a:solidFill>
                  <a:schemeClr val="bg2"/>
                </a:solidFill>
                <a:latin typeface="+mj-lt"/>
              </a:rPr>
              <a:t>Properties</a:t>
            </a:r>
            <a:r>
              <a:rPr dirty="0">
                <a:solidFill>
                  <a:schemeClr val="accent1"/>
                </a:solidFill>
                <a:latin typeface="+mj-lt"/>
              </a:rPr>
              <a:t> work, just like in </a:t>
            </a:r>
            <a:r>
              <a:rPr dirty="0">
                <a:solidFill>
                  <a:schemeClr val="bg2"/>
                </a:solidFill>
                <a:latin typeface="+mj-lt"/>
              </a:rPr>
              <a:t>variables. </a:t>
            </a:r>
            <a:br>
              <a:rPr lang="en-GB" dirty="0">
                <a:solidFill>
                  <a:schemeClr val="accent1"/>
                </a:solidFill>
                <a:latin typeface="+mj-lt"/>
              </a:rPr>
            </a:br>
            <a:br>
              <a:rPr lang="en-GB" dirty="0">
                <a:solidFill>
                  <a:schemeClr val="accent1"/>
                </a:solidFill>
                <a:latin typeface="+mj-lt"/>
              </a:rPr>
            </a:br>
            <a:r>
              <a:rPr dirty="0">
                <a:solidFill>
                  <a:schemeClr val="accent1"/>
                </a:solidFill>
                <a:latin typeface="+mj-lt"/>
              </a:rPr>
              <a:t>Are you getting this yet?</a:t>
            </a:r>
          </a:p>
        </p:txBody>
      </p:sp>
      <p:pic>
        <p:nvPicPr>
          <p:cNvPr id="3" name="Shape 95" descr="Code Nation Short Logo 1.png"/>
          <p:cNvPicPr preferRelativeResize="0"/>
          <p:nvPr/>
        </p:nvPicPr>
        <p:blipFill rotWithShape="1">
          <a:blip r:embed="rId2">
            <a:alphaModFix/>
          </a:blip>
          <a:srcRect t="495" b="485"/>
          <a:stretch/>
        </p:blipFill>
        <p:spPr>
          <a:xfrm>
            <a:off x="21337016" y="615200"/>
            <a:ext cx="2655102" cy="914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let coffeeOrder = [‘Alex - Cortado’, ‘Stuart - Cortado’, ‘Imran - whatever’s new’];"/>
          <p:cNvSpPr txBox="1">
            <a:spLocks noGrp="1"/>
          </p:cNvSpPr>
          <p:nvPr>
            <p:ph type="ctrTitle"/>
          </p:nvPr>
        </p:nvSpPr>
        <p:spPr>
          <a:xfrm>
            <a:off x="130442" y="-2102864"/>
            <a:ext cx="24989834" cy="9107928"/>
          </a:xfrm>
          <a:prstGeom prst="rect">
            <a:avLst/>
          </a:prstGeom>
        </p:spPr>
        <p:txBody>
          <a:bodyPr/>
          <a:lstStyle/>
          <a:p>
            <a:pPr algn="l">
              <a:defRPr sz="12000"/>
            </a:pPr>
            <a:r>
              <a:rPr dirty="0">
                <a:solidFill>
                  <a:schemeClr val="tx2"/>
                </a:solidFill>
                <a:latin typeface="+mj-lt"/>
              </a:rPr>
              <a:t>let </a:t>
            </a:r>
            <a:r>
              <a:rPr dirty="0">
                <a:solidFill>
                  <a:schemeClr val="bg2"/>
                </a:solidFill>
                <a:latin typeface="+mj-lt"/>
              </a:rPr>
              <a:t>coffeeOrder </a:t>
            </a:r>
            <a:r>
              <a:rPr dirty="0">
                <a:solidFill>
                  <a:schemeClr val="tx2"/>
                </a:solidFill>
                <a:latin typeface="+mj-lt"/>
              </a:rPr>
              <a:t>= </a:t>
            </a:r>
            <a:r>
              <a:rPr dirty="0">
                <a:solidFill>
                  <a:schemeClr val="tx1"/>
                </a:solidFill>
                <a:latin typeface="+mj-lt"/>
              </a:rPr>
              <a:t>[‘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Andy –</a:t>
            </a:r>
            <a:r>
              <a:rPr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Flat White</a:t>
            </a:r>
            <a:r>
              <a:rPr dirty="0">
                <a:solidFill>
                  <a:schemeClr val="tx1"/>
                </a:solidFill>
                <a:latin typeface="+mj-lt"/>
              </a:rPr>
              <a:t>’, ‘Stuart - Cortado’, ‘Imran - whatever’s new’];</a:t>
            </a:r>
          </a:p>
        </p:txBody>
      </p:sp>
      <p:sp>
        <p:nvSpPr>
          <p:cNvPr id="167" name="console.log(coffeeOrder.length);"/>
          <p:cNvSpPr txBox="1"/>
          <p:nvPr/>
        </p:nvSpPr>
        <p:spPr>
          <a:xfrm>
            <a:off x="130442" y="8089580"/>
            <a:ext cx="24989834" cy="4046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b">
            <a:normAutofit/>
          </a:bodyPr>
          <a:lstStyle/>
          <a:p>
            <a:pPr algn="l">
              <a:defRPr sz="1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>
                <a:latin typeface="+mj-lt"/>
              </a:rPr>
              <a:t>console.log(</a:t>
            </a:r>
            <a:r>
              <a:rPr dirty="0" err="1">
                <a:latin typeface="+mj-lt"/>
              </a:rPr>
              <a:t>coffeeOrder.</a:t>
            </a:r>
            <a:r>
              <a:rPr dirty="0" err="1">
                <a:solidFill>
                  <a:schemeClr val="bg2"/>
                </a:solidFill>
                <a:latin typeface="+mj-lt"/>
              </a:rPr>
              <a:t>length</a:t>
            </a:r>
            <a:r>
              <a:rPr dirty="0">
                <a:latin typeface="+mj-lt"/>
              </a:rPr>
              <a:t>);</a:t>
            </a:r>
          </a:p>
        </p:txBody>
      </p:sp>
      <p:pic>
        <p:nvPicPr>
          <p:cNvPr id="4" name="Shape 95" descr="Code Nation Short Logo 1.png"/>
          <p:cNvPicPr preferRelativeResize="0"/>
          <p:nvPr/>
        </p:nvPicPr>
        <p:blipFill rotWithShape="1">
          <a:blip r:embed="rId2">
            <a:alphaModFix/>
          </a:blip>
          <a:srcRect t="495" b="485"/>
          <a:stretch/>
        </p:blipFill>
        <p:spPr>
          <a:xfrm>
            <a:off x="21337016" y="615200"/>
            <a:ext cx="2655102" cy="914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It will output the number of items in the array, not the number of characters"/>
          <p:cNvSpPr txBox="1"/>
          <p:nvPr/>
        </p:nvSpPr>
        <p:spPr>
          <a:xfrm>
            <a:off x="-22285" y="8545368"/>
            <a:ext cx="23396282" cy="3785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b">
            <a:noAutofit/>
          </a:bodyPr>
          <a:lstStyle/>
          <a:p>
            <a:pPr algn="l" defTabSz="690086">
              <a:defRPr sz="1008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600" dirty="0">
                <a:solidFill>
                  <a:schemeClr val="tx1"/>
                </a:solidFill>
                <a:latin typeface="+mj-lt"/>
              </a:rPr>
              <a:t>It will output the number of </a:t>
            </a:r>
            <a:r>
              <a:rPr sz="16600" dirty="0">
                <a:solidFill>
                  <a:schemeClr val="bg2"/>
                </a:solidFill>
                <a:latin typeface="+mj-lt"/>
              </a:rPr>
              <a:t>items in the array</a:t>
            </a:r>
            <a:r>
              <a:rPr sz="16600" dirty="0">
                <a:solidFill>
                  <a:schemeClr val="tx1"/>
                </a:solidFill>
                <a:latin typeface="+mj-lt"/>
              </a:rPr>
              <a:t>, not the number of characters</a:t>
            </a:r>
          </a:p>
        </p:txBody>
      </p:sp>
      <p:pic>
        <p:nvPicPr>
          <p:cNvPr id="3" name="Shape 95" descr="Code Nation Short Logo 1.png"/>
          <p:cNvPicPr preferRelativeResize="0"/>
          <p:nvPr/>
        </p:nvPicPr>
        <p:blipFill rotWithShape="1">
          <a:blip r:embed="rId2">
            <a:alphaModFix/>
          </a:blip>
          <a:srcRect t="495" b="485"/>
          <a:stretch/>
        </p:blipFill>
        <p:spPr>
          <a:xfrm>
            <a:off x="21337016" y="615200"/>
            <a:ext cx="2655102" cy="914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ave you ever gone shopping and just had to add those chocolate biscuits to the end of your list?"/>
          <p:cNvSpPr txBox="1">
            <a:spLocks noGrp="1"/>
          </p:cNvSpPr>
          <p:nvPr>
            <p:ph type="ctrTitle"/>
          </p:nvPr>
        </p:nvSpPr>
        <p:spPr>
          <a:xfrm>
            <a:off x="143319" y="-477264"/>
            <a:ext cx="21625745" cy="12951888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>
              <a:defRPr sz="9000"/>
            </a:pPr>
            <a:r>
              <a:rPr sz="13800" dirty="0">
                <a:solidFill>
                  <a:schemeClr val="tx1"/>
                </a:solidFill>
                <a:latin typeface="+mj-lt"/>
              </a:rPr>
              <a:t>Have you ever gone shopping and just had </a:t>
            </a:r>
            <a:r>
              <a:rPr sz="13800" dirty="0">
                <a:solidFill>
                  <a:schemeClr val="accent2"/>
                </a:solidFill>
                <a:latin typeface="+mj-lt"/>
              </a:rPr>
              <a:t>to</a:t>
            </a:r>
            <a:r>
              <a:rPr sz="13800" dirty="0">
                <a:solidFill>
                  <a:schemeClr val="tx1"/>
                </a:solidFill>
                <a:latin typeface="+mj-lt"/>
              </a:rPr>
              <a:t> add those chocolate biscuits to the end of your list?</a:t>
            </a:r>
          </a:p>
        </p:txBody>
      </p:sp>
      <p:pic>
        <p:nvPicPr>
          <p:cNvPr id="3" name="Shape 95" descr="Code Nation Short Logo 1.png"/>
          <p:cNvPicPr preferRelativeResize="0"/>
          <p:nvPr/>
        </p:nvPicPr>
        <p:blipFill rotWithShape="1">
          <a:blip r:embed="rId2">
            <a:alphaModFix/>
          </a:blip>
          <a:srcRect t="495" b="485"/>
          <a:stretch/>
        </p:blipFill>
        <p:spPr>
          <a:xfrm>
            <a:off x="21337016" y="615200"/>
            <a:ext cx="2655102" cy="914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JavaScript’s got you covered. The .push method."/>
          <p:cNvSpPr txBox="1">
            <a:spLocks noGrp="1"/>
          </p:cNvSpPr>
          <p:nvPr>
            <p:ph type="ctrTitle"/>
          </p:nvPr>
        </p:nvSpPr>
        <p:spPr>
          <a:xfrm>
            <a:off x="143319" y="-477264"/>
            <a:ext cx="24097362" cy="9107928"/>
          </a:xfrm>
          <a:prstGeom prst="rect">
            <a:avLst/>
          </a:prstGeom>
        </p:spPr>
        <p:txBody>
          <a:bodyPr/>
          <a:lstStyle/>
          <a:p>
            <a:pPr algn="l">
              <a:defRPr sz="14400"/>
            </a:pPr>
            <a:r>
              <a:rPr dirty="0">
                <a:solidFill>
                  <a:schemeClr val="accent1"/>
                </a:solidFill>
                <a:latin typeface="+mj-lt"/>
              </a:rPr>
              <a:t>JavaScript’s got you covered. The .</a:t>
            </a:r>
            <a:r>
              <a:rPr dirty="0">
                <a:solidFill>
                  <a:schemeClr val="accent2"/>
                </a:solidFill>
                <a:latin typeface="+mj-lt"/>
              </a:rPr>
              <a:t>push method.</a:t>
            </a:r>
          </a:p>
        </p:txBody>
      </p:sp>
      <p:pic>
        <p:nvPicPr>
          <p:cNvPr id="3" name="Shape 95" descr="Code Nation Short Logo 1.png"/>
          <p:cNvPicPr preferRelativeResize="0"/>
          <p:nvPr/>
        </p:nvPicPr>
        <p:blipFill rotWithShape="1">
          <a:blip r:embed="rId2">
            <a:alphaModFix/>
          </a:blip>
          <a:srcRect t="495" b="485"/>
          <a:stretch/>
        </p:blipFill>
        <p:spPr>
          <a:xfrm>
            <a:off x="21337016" y="615200"/>
            <a:ext cx="2655102" cy="914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et coffeeOrder = [‘Alex - Cortado’, ‘Stuart - Cortado’, ‘Imran - whatever’s new’];"/>
          <p:cNvSpPr txBox="1">
            <a:spLocks noGrp="1"/>
          </p:cNvSpPr>
          <p:nvPr>
            <p:ph type="ctrTitle"/>
          </p:nvPr>
        </p:nvSpPr>
        <p:spPr>
          <a:xfrm>
            <a:off x="371919" y="-2509264"/>
            <a:ext cx="24097362" cy="9107928"/>
          </a:xfrm>
          <a:prstGeom prst="rect">
            <a:avLst/>
          </a:prstGeom>
        </p:spPr>
        <p:txBody>
          <a:bodyPr/>
          <a:lstStyle/>
          <a:p>
            <a:pPr algn="l">
              <a:defRPr sz="9000"/>
            </a:pPr>
            <a:r>
              <a:rPr dirty="0">
                <a:latin typeface="+mj-lt"/>
              </a:rPr>
              <a:t>let </a:t>
            </a:r>
            <a:r>
              <a:rPr dirty="0">
                <a:solidFill>
                  <a:schemeClr val="bg2"/>
                </a:solidFill>
                <a:latin typeface="+mj-lt"/>
              </a:rPr>
              <a:t>coffeeOrder </a:t>
            </a:r>
            <a:r>
              <a:rPr dirty="0">
                <a:latin typeface="+mj-lt"/>
              </a:rPr>
              <a:t>= </a:t>
            </a:r>
            <a:r>
              <a:rPr dirty="0">
                <a:solidFill>
                  <a:schemeClr val="tx1"/>
                </a:solidFill>
                <a:latin typeface="+mj-lt"/>
              </a:rPr>
              <a:t>[‘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Andy – Flat White</a:t>
            </a:r>
            <a:r>
              <a:rPr dirty="0">
                <a:solidFill>
                  <a:schemeClr val="tx1"/>
                </a:solidFill>
                <a:latin typeface="+mj-lt"/>
              </a:rPr>
              <a:t>’, ‘Stuart - Cortado’, ‘Imran - whatever’s new’];</a:t>
            </a:r>
          </a:p>
        </p:txBody>
      </p:sp>
      <p:sp>
        <p:nvSpPr>
          <p:cNvPr id="176" name="coffeeOrder.push(“Andy - tea”);"/>
          <p:cNvSpPr txBox="1"/>
          <p:nvPr/>
        </p:nvSpPr>
        <p:spPr>
          <a:xfrm>
            <a:off x="371919" y="8426130"/>
            <a:ext cx="24097362" cy="3125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b">
            <a:normAutofit fontScale="92500"/>
          </a:bodyPr>
          <a:lstStyle/>
          <a:p>
            <a:pPr algn="l" defTabSz="739378">
              <a:defRPr sz="12959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 err="1">
                <a:latin typeface="+mj-lt"/>
              </a:rPr>
              <a:t>coffeeOrder</a:t>
            </a:r>
            <a:r>
              <a:rPr dirty="0" err="1">
                <a:solidFill>
                  <a:schemeClr val="bg2"/>
                </a:solidFill>
                <a:latin typeface="+mj-lt"/>
              </a:rPr>
              <a:t>.push</a:t>
            </a:r>
            <a:r>
              <a:rPr dirty="0">
                <a:latin typeface="+mj-lt"/>
              </a:rPr>
              <a:t>(“Andy - tea”);</a:t>
            </a:r>
          </a:p>
        </p:txBody>
      </p:sp>
      <p:pic>
        <p:nvPicPr>
          <p:cNvPr id="4" name="Shape 95" descr="Code Nation Short Logo 1.png"/>
          <p:cNvPicPr preferRelativeResize="0"/>
          <p:nvPr/>
        </p:nvPicPr>
        <p:blipFill rotWithShape="1">
          <a:blip r:embed="rId2">
            <a:alphaModFix/>
          </a:blip>
          <a:srcRect t="495" b="485"/>
          <a:stretch/>
        </p:blipFill>
        <p:spPr>
          <a:xfrm>
            <a:off x="21337016" y="615200"/>
            <a:ext cx="2655102" cy="914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Have you ever thought you actually don’t want that pointless broccoli?"/>
          <p:cNvSpPr txBox="1">
            <a:spLocks noGrp="1"/>
          </p:cNvSpPr>
          <p:nvPr>
            <p:ph type="ctrTitle"/>
          </p:nvPr>
        </p:nvSpPr>
        <p:spPr>
          <a:xfrm>
            <a:off x="143319" y="1046736"/>
            <a:ext cx="24097362" cy="9107928"/>
          </a:xfrm>
          <a:prstGeom prst="rect">
            <a:avLst/>
          </a:prstGeom>
        </p:spPr>
        <p:txBody>
          <a:bodyPr/>
          <a:lstStyle>
            <a:lvl1pPr algn="l">
              <a:defRPr sz="14400"/>
            </a:lvl1pPr>
          </a:lstStyle>
          <a:p>
            <a:r>
              <a:rPr dirty="0">
                <a:solidFill>
                  <a:schemeClr val="tx1"/>
                </a:solidFill>
                <a:latin typeface="+mj-lt"/>
              </a:rPr>
              <a:t>Have you ever thought you actually don’t want that pointless broccoli?</a:t>
            </a:r>
          </a:p>
        </p:txBody>
      </p:sp>
      <p:pic>
        <p:nvPicPr>
          <p:cNvPr id="3" name="Shape 95" descr="Code Nation Short Logo 1.png"/>
          <p:cNvPicPr preferRelativeResize="0"/>
          <p:nvPr/>
        </p:nvPicPr>
        <p:blipFill rotWithShape="1">
          <a:blip r:embed="rId2">
            <a:alphaModFix/>
          </a:blip>
          <a:srcRect t="495" b="485"/>
          <a:stretch/>
        </p:blipFill>
        <p:spPr>
          <a:xfrm>
            <a:off x="21337016" y="615200"/>
            <a:ext cx="2655102" cy="914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JavaScript’s got you covered. The .pop method, which removes the last item from your list (array)"/>
          <p:cNvSpPr txBox="1">
            <a:spLocks noGrp="1"/>
          </p:cNvSpPr>
          <p:nvPr>
            <p:ph type="ctrTitle"/>
          </p:nvPr>
        </p:nvSpPr>
        <p:spPr>
          <a:xfrm>
            <a:off x="0" y="2609528"/>
            <a:ext cx="24097362" cy="9107928"/>
          </a:xfrm>
          <a:prstGeom prst="rect">
            <a:avLst/>
          </a:prstGeom>
        </p:spPr>
        <p:txBody>
          <a:bodyPr/>
          <a:lstStyle/>
          <a:p>
            <a:pPr algn="l">
              <a:defRPr sz="14400"/>
            </a:pPr>
            <a:r>
              <a:rPr dirty="0">
                <a:solidFill>
                  <a:schemeClr val="tx2"/>
                </a:solidFill>
                <a:latin typeface="+mj-lt"/>
              </a:rPr>
              <a:t>JavaScript’s got you covered. </a:t>
            </a:r>
            <a:r>
              <a:rPr dirty="0">
                <a:solidFill>
                  <a:schemeClr val="tx1"/>
                </a:solidFill>
                <a:latin typeface="+mj-lt"/>
              </a:rPr>
              <a:t>The .pop method, which removes the last item from your list (array)</a:t>
            </a:r>
          </a:p>
        </p:txBody>
      </p:sp>
      <p:pic>
        <p:nvPicPr>
          <p:cNvPr id="3" name="Shape 95" descr="Code Nation Short Logo 1.png"/>
          <p:cNvPicPr preferRelativeResize="0"/>
          <p:nvPr/>
        </p:nvPicPr>
        <p:blipFill rotWithShape="1">
          <a:blip r:embed="rId2">
            <a:alphaModFix/>
          </a:blip>
          <a:srcRect t="495" b="485"/>
          <a:stretch/>
        </p:blipFill>
        <p:spPr>
          <a:xfrm>
            <a:off x="21337016" y="615200"/>
            <a:ext cx="2655102" cy="914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let coffeeOrder = [‘Alex - Cortado’, ‘Stuart - Cortado’, ‘Imran - whatever’s new’];"/>
          <p:cNvSpPr txBox="1">
            <a:spLocks noGrp="1"/>
          </p:cNvSpPr>
          <p:nvPr>
            <p:ph type="ctrTitle"/>
          </p:nvPr>
        </p:nvSpPr>
        <p:spPr>
          <a:xfrm>
            <a:off x="371919" y="-2509264"/>
            <a:ext cx="24097362" cy="9107928"/>
          </a:xfrm>
          <a:prstGeom prst="rect">
            <a:avLst/>
          </a:prstGeom>
        </p:spPr>
        <p:txBody>
          <a:bodyPr/>
          <a:lstStyle/>
          <a:p>
            <a:pPr algn="l">
              <a:defRPr sz="9000"/>
            </a:pPr>
            <a:r>
              <a:rPr dirty="0">
                <a:latin typeface="+mj-lt"/>
              </a:rPr>
              <a:t>let </a:t>
            </a:r>
            <a:r>
              <a:rPr dirty="0">
                <a:solidFill>
                  <a:schemeClr val="bg2"/>
                </a:solidFill>
                <a:latin typeface="+mj-lt"/>
              </a:rPr>
              <a:t>coffeeOrder </a:t>
            </a:r>
            <a:r>
              <a:rPr dirty="0">
                <a:latin typeface="+mj-lt"/>
              </a:rPr>
              <a:t>= </a:t>
            </a:r>
            <a:r>
              <a:rPr dirty="0">
                <a:solidFill>
                  <a:schemeClr val="tx1"/>
                </a:solidFill>
                <a:latin typeface="+mj-lt"/>
              </a:rPr>
              <a:t>[‘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Andy –</a:t>
            </a:r>
            <a:r>
              <a:rPr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Flat White</a:t>
            </a:r>
            <a:r>
              <a:rPr dirty="0">
                <a:solidFill>
                  <a:schemeClr val="tx1"/>
                </a:solidFill>
                <a:latin typeface="+mj-lt"/>
              </a:rPr>
              <a:t>’, ‘Stuart - Cortado’, ‘Imran - whatever’s new’];</a:t>
            </a:r>
          </a:p>
        </p:txBody>
      </p:sp>
      <p:sp>
        <p:nvSpPr>
          <p:cNvPr id="183" name="coffeeOrder.pop();"/>
          <p:cNvSpPr txBox="1"/>
          <p:nvPr/>
        </p:nvSpPr>
        <p:spPr>
          <a:xfrm>
            <a:off x="371919" y="7664130"/>
            <a:ext cx="24097362" cy="3125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b">
            <a:normAutofit/>
          </a:bodyPr>
          <a:lstStyle/>
          <a:p>
            <a:pPr algn="l">
              <a:defRPr sz="144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 err="1">
                <a:latin typeface="+mj-lt"/>
              </a:rPr>
              <a:t>coffeeOrder</a:t>
            </a:r>
            <a:r>
              <a:rPr dirty="0" err="1">
                <a:solidFill>
                  <a:schemeClr val="bg2"/>
                </a:solidFill>
                <a:latin typeface="+mj-lt"/>
              </a:rPr>
              <a:t>.pop</a:t>
            </a:r>
            <a:r>
              <a:rPr dirty="0">
                <a:latin typeface="+mj-lt"/>
              </a:rPr>
              <a:t>();</a:t>
            </a:r>
          </a:p>
        </p:txBody>
      </p:sp>
      <p:pic>
        <p:nvPicPr>
          <p:cNvPr id="4" name="Shape 95" descr="Code Nation Short Logo 1.png"/>
          <p:cNvPicPr preferRelativeResize="0"/>
          <p:nvPr/>
        </p:nvPicPr>
        <p:blipFill rotWithShape="1">
          <a:blip r:embed="rId2">
            <a:alphaModFix/>
          </a:blip>
          <a:srcRect t="495" b="485"/>
          <a:stretch/>
        </p:blipFill>
        <p:spPr>
          <a:xfrm>
            <a:off x="21337016" y="615200"/>
            <a:ext cx="2655102" cy="914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ots of methods available to use in arrays, from adding things, removing things, adding in certain places. Loads."/>
          <p:cNvSpPr txBox="1">
            <a:spLocks noGrp="1"/>
          </p:cNvSpPr>
          <p:nvPr>
            <p:ph type="ctrTitle"/>
          </p:nvPr>
        </p:nvSpPr>
        <p:spPr>
          <a:xfrm>
            <a:off x="266894" y="3473624"/>
            <a:ext cx="24097362" cy="91079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739378">
              <a:defRPr sz="12959"/>
            </a:lvl1pPr>
          </a:lstStyle>
          <a:p>
            <a:r>
              <a:rPr sz="14000" dirty="0">
                <a:solidFill>
                  <a:schemeClr val="tx1"/>
                </a:solidFill>
                <a:latin typeface="+mj-lt"/>
              </a:rPr>
              <a:t>Lots of methods available to use in arrays, from adding things, removing things, adding in certain places. </a:t>
            </a:r>
            <a:r>
              <a:rPr sz="14000" dirty="0">
                <a:solidFill>
                  <a:schemeClr val="bg2"/>
                </a:solidFill>
                <a:latin typeface="+mj-lt"/>
              </a:rPr>
              <a:t>Loads.</a:t>
            </a:r>
          </a:p>
        </p:txBody>
      </p:sp>
      <p:pic>
        <p:nvPicPr>
          <p:cNvPr id="3" name="Shape 95" descr="Code Nation Short Logo 1.png"/>
          <p:cNvPicPr preferRelativeResize="0"/>
          <p:nvPr/>
        </p:nvPicPr>
        <p:blipFill rotWithShape="1">
          <a:blip r:embed="rId2">
            <a:alphaModFix/>
          </a:blip>
          <a:srcRect t="495" b="485"/>
          <a:stretch/>
        </p:blipFill>
        <p:spPr>
          <a:xfrm>
            <a:off x="21337016" y="615200"/>
            <a:ext cx="2655102" cy="914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unction addup(num1, num2) {…"/>
          <p:cNvSpPr txBox="1">
            <a:spLocks noGrp="1"/>
          </p:cNvSpPr>
          <p:nvPr>
            <p:ph type="ctrTitle"/>
          </p:nvPr>
        </p:nvSpPr>
        <p:spPr>
          <a:xfrm>
            <a:off x="317786" y="351499"/>
            <a:ext cx="20659189" cy="1253347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defTabSz="328612">
              <a:defRPr sz="11520"/>
            </a:pPr>
            <a:r>
              <a:rPr sz="10000" dirty="0">
                <a:latin typeface="+mj-lt"/>
              </a:rPr>
              <a:t>function </a:t>
            </a:r>
            <a:r>
              <a:rPr lang="en-GB" sz="10000" dirty="0" err="1">
                <a:latin typeface="+mj-lt"/>
              </a:rPr>
              <a:t>subtractFunc</a:t>
            </a:r>
            <a:r>
              <a:rPr sz="10000" dirty="0">
                <a:latin typeface="+mj-lt"/>
              </a:rPr>
              <a:t>(num1, num2) {</a:t>
            </a:r>
          </a:p>
          <a:p>
            <a:pPr algn="l" defTabSz="328612">
              <a:defRPr sz="11520"/>
            </a:pPr>
            <a:endParaRPr sz="10000" dirty="0">
              <a:latin typeface="+mj-lt"/>
            </a:endParaRPr>
          </a:p>
          <a:p>
            <a:pPr algn="l" defTabSz="328612">
              <a:defRPr sz="11520"/>
            </a:pPr>
            <a:r>
              <a:rPr sz="10000" dirty="0">
                <a:latin typeface="+mj-lt"/>
              </a:rPr>
              <a:t>return num1</a:t>
            </a:r>
            <a:r>
              <a:rPr lang="en-GB" sz="10000" dirty="0">
                <a:latin typeface="+mj-lt"/>
              </a:rPr>
              <a:t>-</a:t>
            </a:r>
            <a:r>
              <a:rPr sz="10000" dirty="0">
                <a:latin typeface="+mj-lt"/>
              </a:rPr>
              <a:t>num2; }</a:t>
            </a:r>
          </a:p>
          <a:p>
            <a:pPr algn="l" defTabSz="328612">
              <a:defRPr sz="11520"/>
            </a:pPr>
            <a:endParaRPr sz="10000" dirty="0">
              <a:latin typeface="+mj-lt"/>
            </a:endParaRPr>
          </a:p>
          <a:p>
            <a:pPr algn="l" defTabSz="328612">
              <a:defRPr sz="11520"/>
            </a:pPr>
            <a:r>
              <a:rPr sz="10000" dirty="0" err="1">
                <a:latin typeface="+mj-lt"/>
              </a:rPr>
              <a:t>console.log</a:t>
            </a:r>
            <a:r>
              <a:rPr sz="10000" dirty="0">
                <a:latin typeface="+mj-lt"/>
              </a:rPr>
              <a:t>(</a:t>
            </a:r>
            <a:r>
              <a:rPr lang="en-GB" sz="10000" dirty="0" err="1">
                <a:latin typeface="+mj-lt"/>
              </a:rPr>
              <a:t>subtractFunc</a:t>
            </a:r>
            <a:r>
              <a:rPr sz="10000" dirty="0">
                <a:latin typeface="+mj-lt"/>
              </a:rPr>
              <a:t>(2, 3));</a:t>
            </a:r>
          </a:p>
          <a:p>
            <a:pPr algn="l" defTabSz="328612">
              <a:defRPr sz="11520"/>
            </a:pPr>
            <a:endParaRPr sz="10000" dirty="0">
              <a:latin typeface="+mj-lt"/>
            </a:endParaRPr>
          </a:p>
        </p:txBody>
      </p:sp>
      <p:pic>
        <p:nvPicPr>
          <p:cNvPr id="3" name="Shape 95" descr="Code Nation Short Logo 1.png"/>
          <p:cNvPicPr preferRelativeResize="0"/>
          <p:nvPr/>
        </p:nvPicPr>
        <p:blipFill rotWithShape="1">
          <a:blip r:embed="rId2">
            <a:alphaModFix/>
          </a:blip>
          <a:srcRect t="495" b="485"/>
          <a:stretch/>
        </p:blipFill>
        <p:spPr>
          <a:xfrm>
            <a:off x="21337016" y="615200"/>
            <a:ext cx="2655102" cy="914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ift(), unshift(), slice(), so many. Check out the Mozilla Developer Network for more."/>
          <p:cNvSpPr txBox="1">
            <a:spLocks noGrp="1"/>
          </p:cNvSpPr>
          <p:nvPr>
            <p:ph type="ctrTitle"/>
          </p:nvPr>
        </p:nvSpPr>
        <p:spPr>
          <a:xfrm>
            <a:off x="0" y="3185592"/>
            <a:ext cx="26089544" cy="910792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14400"/>
            </a:lvl1pPr>
          </a:lstStyle>
          <a:p>
            <a:r>
              <a:rPr sz="12000" dirty="0">
                <a:solidFill>
                  <a:schemeClr val="tx2"/>
                </a:solidFill>
                <a:latin typeface="+mj-lt"/>
              </a:rPr>
              <a:t>shift(), </a:t>
            </a:r>
            <a:r>
              <a:rPr sz="12000" dirty="0" err="1">
                <a:solidFill>
                  <a:schemeClr val="tx2"/>
                </a:solidFill>
                <a:latin typeface="+mj-lt"/>
              </a:rPr>
              <a:t>unshift</a:t>
            </a:r>
            <a:r>
              <a:rPr sz="12000" dirty="0">
                <a:solidFill>
                  <a:schemeClr val="tx2"/>
                </a:solidFill>
                <a:latin typeface="+mj-lt"/>
              </a:rPr>
              <a:t>(), slice(),</a:t>
            </a:r>
            <a:r>
              <a:rPr lang="en-GB" sz="12000" dirty="0">
                <a:solidFill>
                  <a:schemeClr val="tx2"/>
                </a:solidFill>
                <a:latin typeface="+mj-lt"/>
              </a:rPr>
              <a:t> splice()</a:t>
            </a:r>
            <a:r>
              <a:rPr sz="12000" dirty="0">
                <a:solidFill>
                  <a:schemeClr val="tx2"/>
                </a:solidFill>
                <a:latin typeface="+mj-lt"/>
              </a:rPr>
              <a:t> so many. </a:t>
            </a:r>
            <a:br>
              <a:rPr lang="en-GB" dirty="0">
                <a:solidFill>
                  <a:schemeClr val="tx1"/>
                </a:solidFill>
                <a:latin typeface="+mj-lt"/>
              </a:rPr>
            </a:br>
            <a:br>
              <a:rPr lang="en-GB" dirty="0">
                <a:solidFill>
                  <a:schemeClr val="tx1"/>
                </a:solidFill>
                <a:latin typeface="+mj-lt"/>
              </a:rPr>
            </a:br>
            <a:r>
              <a:rPr dirty="0">
                <a:solidFill>
                  <a:schemeClr val="tx1"/>
                </a:solidFill>
                <a:latin typeface="+mj-lt"/>
              </a:rPr>
              <a:t>Check out the Mozilla Developer Network for more.</a:t>
            </a:r>
          </a:p>
        </p:txBody>
      </p:sp>
      <p:pic>
        <p:nvPicPr>
          <p:cNvPr id="3" name="Shape 95" descr="Code Nation Short Logo 1.png"/>
          <p:cNvPicPr preferRelativeResize="0"/>
          <p:nvPr/>
        </p:nvPicPr>
        <p:blipFill rotWithShape="1">
          <a:blip r:embed="rId2">
            <a:alphaModFix/>
          </a:blip>
          <a:srcRect t="495" b="485"/>
          <a:stretch/>
        </p:blipFill>
        <p:spPr>
          <a:xfrm>
            <a:off x="21337016" y="615200"/>
            <a:ext cx="2655102" cy="914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Activity :: Create a list of your favourite websites (3 of them) and then add another 2 once you’ve created the list…"/>
          <p:cNvSpPr txBox="1">
            <a:spLocks noGrp="1"/>
          </p:cNvSpPr>
          <p:nvPr>
            <p:ph type="ctrTitle"/>
          </p:nvPr>
        </p:nvSpPr>
        <p:spPr>
          <a:xfrm>
            <a:off x="3702" y="3401616"/>
            <a:ext cx="24097362" cy="910792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>
              <a:defRPr sz="14400"/>
            </a:pPr>
            <a:r>
              <a:rPr sz="29900" dirty="0">
                <a:solidFill>
                  <a:schemeClr val="accent1"/>
                </a:solidFill>
                <a:latin typeface="+mj-lt"/>
              </a:rPr>
              <a:t>Activity: </a:t>
            </a:r>
            <a:br>
              <a:rPr lang="en-GB" sz="29900" dirty="0">
                <a:solidFill>
                  <a:schemeClr val="accent1"/>
                </a:solidFill>
                <a:latin typeface="+mj-lt"/>
              </a:rPr>
            </a:br>
            <a:r>
              <a:rPr sz="9600" dirty="0">
                <a:latin typeface="+mj-lt"/>
              </a:rPr>
              <a:t>Create a list of your </a:t>
            </a:r>
            <a:r>
              <a:rPr sz="9600" dirty="0" err="1">
                <a:latin typeface="+mj-lt"/>
              </a:rPr>
              <a:t>favourite</a:t>
            </a:r>
            <a:r>
              <a:rPr sz="9600" dirty="0">
                <a:latin typeface="+mj-lt"/>
              </a:rPr>
              <a:t> websites (3 of them) and then add another 2 once you’ve created the list</a:t>
            </a:r>
          </a:p>
          <a:p>
            <a:pPr algn="l">
              <a:defRPr sz="14400"/>
            </a:pPr>
            <a:endParaRPr sz="9600" dirty="0">
              <a:latin typeface="+mj-lt"/>
            </a:endParaRPr>
          </a:p>
          <a:p>
            <a:pPr algn="l">
              <a:defRPr sz="14400"/>
            </a:pPr>
            <a:r>
              <a:rPr sz="9600" dirty="0">
                <a:latin typeface="+mj-lt"/>
              </a:rPr>
              <a:t>Then remove the last website.</a:t>
            </a:r>
          </a:p>
        </p:txBody>
      </p:sp>
      <p:pic>
        <p:nvPicPr>
          <p:cNvPr id="3" name="Shape 95" descr="Code Nation Short Logo 1.png"/>
          <p:cNvPicPr preferRelativeResize="0"/>
          <p:nvPr/>
        </p:nvPicPr>
        <p:blipFill rotWithShape="1">
          <a:blip r:embed="rId2">
            <a:alphaModFix/>
          </a:blip>
          <a:srcRect t="495" b="485"/>
          <a:stretch/>
        </p:blipFill>
        <p:spPr>
          <a:xfrm>
            <a:off x="21337016" y="615200"/>
            <a:ext cx="2655102" cy="914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o CodePen"/>
          <p:cNvSpPr txBox="1">
            <a:spLocks noGrp="1"/>
          </p:cNvSpPr>
          <p:nvPr>
            <p:ph type="ctrTitle"/>
          </p:nvPr>
        </p:nvSpPr>
        <p:spPr>
          <a:xfrm>
            <a:off x="13344128" y="4049688"/>
            <a:ext cx="10718593" cy="3836117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rPr dirty="0">
                <a:solidFill>
                  <a:schemeClr val="accent1"/>
                </a:solidFill>
                <a:latin typeface="+mj-lt"/>
              </a:rPr>
              <a:t>To </a:t>
            </a:r>
            <a:r>
              <a:rPr dirty="0" err="1">
                <a:solidFill>
                  <a:schemeClr val="accent1"/>
                </a:solidFill>
                <a:latin typeface="+mj-lt"/>
              </a:rPr>
              <a:t>CodePen</a:t>
            </a:r>
            <a:endParaRPr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92" name="Button-Black-Large.png" descr="Button-Black-Lar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073" y="1485275"/>
            <a:ext cx="10718592" cy="10718592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Shape 95" descr="Code Nation Short Logo 1.png"/>
          <p:cNvPicPr preferRelativeResize="0"/>
          <p:nvPr/>
        </p:nvPicPr>
        <p:blipFill rotWithShape="1">
          <a:blip r:embed="rId3">
            <a:alphaModFix/>
          </a:blip>
          <a:srcRect t="495" b="485"/>
          <a:stretch/>
        </p:blipFill>
        <p:spPr>
          <a:xfrm>
            <a:off x="21337016" y="615200"/>
            <a:ext cx="2655102" cy="914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An array of riches"/>
          <p:cNvSpPr txBox="1">
            <a:spLocks noGrp="1"/>
          </p:cNvSpPr>
          <p:nvPr>
            <p:ph type="ctrTitle"/>
          </p:nvPr>
        </p:nvSpPr>
        <p:spPr>
          <a:xfrm>
            <a:off x="206642" y="2304036"/>
            <a:ext cx="22744414" cy="9107928"/>
          </a:xfrm>
          <a:prstGeom prst="rect">
            <a:avLst/>
          </a:prstGeom>
        </p:spPr>
        <p:txBody>
          <a:bodyPr/>
          <a:lstStyle/>
          <a:p>
            <a:pPr algn="l">
              <a:defRPr sz="28800"/>
            </a:pPr>
            <a:r>
              <a:rPr dirty="0">
                <a:solidFill>
                  <a:schemeClr val="accent1"/>
                </a:solidFill>
                <a:latin typeface="+mj-lt"/>
              </a:rPr>
              <a:t>An</a:t>
            </a:r>
            <a:r>
              <a:rPr dirty="0">
                <a:solidFill>
                  <a:schemeClr val="bg2"/>
                </a:solidFill>
                <a:latin typeface="+mj-lt"/>
              </a:rPr>
              <a:t> array </a:t>
            </a:r>
            <a:r>
              <a:rPr dirty="0">
                <a:solidFill>
                  <a:schemeClr val="accent1"/>
                </a:solidFill>
                <a:latin typeface="+mj-lt"/>
              </a:rPr>
              <a:t>of</a:t>
            </a:r>
            <a:r>
              <a:rPr dirty="0">
                <a:latin typeface="+mj-lt"/>
              </a:rPr>
              <a:t> </a:t>
            </a:r>
            <a:r>
              <a:rPr dirty="0">
                <a:solidFill>
                  <a:schemeClr val="accent1"/>
                </a:solidFill>
                <a:latin typeface="+mj-lt"/>
              </a:rPr>
              <a:t>riches</a:t>
            </a:r>
          </a:p>
        </p:txBody>
      </p:sp>
      <p:pic>
        <p:nvPicPr>
          <p:cNvPr id="3" name="Shape 95" descr="Code Nation Short Logo 1.png"/>
          <p:cNvPicPr preferRelativeResize="0"/>
          <p:nvPr/>
        </p:nvPicPr>
        <p:blipFill rotWithShape="1">
          <a:blip r:embed="rId2">
            <a:alphaModFix/>
          </a:blip>
          <a:srcRect t="495" b="485"/>
          <a:stretch/>
        </p:blipFill>
        <p:spPr>
          <a:xfrm>
            <a:off x="21337016" y="615200"/>
            <a:ext cx="2655102" cy="914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ding is all about data - storing it, retrieving it, doing stuff with it"/>
          <p:cNvSpPr txBox="1">
            <a:spLocks noGrp="1"/>
          </p:cNvSpPr>
          <p:nvPr>
            <p:ph type="ctrTitle"/>
          </p:nvPr>
        </p:nvSpPr>
        <p:spPr>
          <a:xfrm>
            <a:off x="206642" y="2304036"/>
            <a:ext cx="22744414" cy="910792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460057">
              <a:defRPr sz="16128"/>
            </a:lvl1pPr>
          </a:lstStyle>
          <a:p>
            <a:r>
              <a:rPr dirty="0">
                <a:solidFill>
                  <a:schemeClr val="accent1"/>
                </a:solidFill>
                <a:latin typeface="+mj-lt"/>
              </a:rPr>
              <a:t>Coding is all about data - storing it, retrieving it, doing stuff with it</a:t>
            </a:r>
          </a:p>
        </p:txBody>
      </p:sp>
      <p:pic>
        <p:nvPicPr>
          <p:cNvPr id="3" name="Shape 95" descr="Code Nation Short Logo 1.png"/>
          <p:cNvPicPr preferRelativeResize="0"/>
          <p:nvPr/>
        </p:nvPicPr>
        <p:blipFill rotWithShape="1">
          <a:blip r:embed="rId2">
            <a:alphaModFix/>
          </a:blip>
          <a:srcRect t="495" b="485"/>
          <a:stretch/>
        </p:blipFill>
        <p:spPr>
          <a:xfrm>
            <a:off x="21337016" y="615200"/>
            <a:ext cx="2655102" cy="914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In the real-world, we make lists"/>
          <p:cNvSpPr txBox="1">
            <a:spLocks noGrp="1"/>
          </p:cNvSpPr>
          <p:nvPr>
            <p:ph type="ctrTitle"/>
          </p:nvPr>
        </p:nvSpPr>
        <p:spPr>
          <a:xfrm>
            <a:off x="257554" y="1046736"/>
            <a:ext cx="23868892" cy="910792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681870">
              <a:defRPr sz="23904"/>
            </a:lvl1pPr>
          </a:lstStyle>
          <a:p>
            <a:r>
              <a:rPr dirty="0">
                <a:solidFill>
                  <a:schemeClr val="accent1"/>
                </a:solidFill>
                <a:latin typeface="+mj-lt"/>
              </a:rPr>
              <a:t>In the real-world, we make lists</a:t>
            </a:r>
          </a:p>
        </p:txBody>
      </p:sp>
      <p:pic>
        <p:nvPicPr>
          <p:cNvPr id="3" name="Shape 95" descr="Code Nation Short Logo 1.png"/>
          <p:cNvPicPr preferRelativeResize="0"/>
          <p:nvPr/>
        </p:nvPicPr>
        <p:blipFill rotWithShape="1">
          <a:blip r:embed="rId2">
            <a:alphaModFix/>
          </a:blip>
          <a:srcRect t="495" b="485"/>
          <a:stretch/>
        </p:blipFill>
        <p:spPr>
          <a:xfrm>
            <a:off x="21337016" y="615200"/>
            <a:ext cx="2655102" cy="914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et’s see"/>
          <p:cNvSpPr txBox="1">
            <a:spLocks noGrp="1"/>
          </p:cNvSpPr>
          <p:nvPr>
            <p:ph type="ctrTitle"/>
          </p:nvPr>
        </p:nvSpPr>
        <p:spPr>
          <a:xfrm>
            <a:off x="206642" y="-108964"/>
            <a:ext cx="22744414" cy="9107928"/>
          </a:xfrm>
          <a:prstGeom prst="rect">
            <a:avLst/>
          </a:prstGeom>
        </p:spPr>
        <p:txBody>
          <a:bodyPr/>
          <a:lstStyle>
            <a:lvl1pPr algn="l">
              <a:defRPr sz="28800"/>
            </a:lvl1pPr>
          </a:lstStyle>
          <a:p>
            <a:r>
              <a:rPr dirty="0">
                <a:solidFill>
                  <a:schemeClr val="accent1"/>
                </a:solidFill>
                <a:latin typeface="+mj-lt"/>
              </a:rPr>
              <a:t>Let’s see</a:t>
            </a:r>
          </a:p>
        </p:txBody>
      </p:sp>
      <p:pic>
        <p:nvPicPr>
          <p:cNvPr id="3" name="Shape 95" descr="Code Nation Short Logo 1.png"/>
          <p:cNvPicPr preferRelativeResize="0"/>
          <p:nvPr/>
        </p:nvPicPr>
        <p:blipFill rotWithShape="1">
          <a:blip r:embed="rId2">
            <a:alphaModFix/>
          </a:blip>
          <a:srcRect t="495" b="485"/>
          <a:stretch/>
        </p:blipFill>
        <p:spPr>
          <a:xfrm>
            <a:off x="21337016" y="615200"/>
            <a:ext cx="2655102" cy="914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offee order :…"/>
          <p:cNvSpPr txBox="1">
            <a:spLocks noGrp="1"/>
          </p:cNvSpPr>
          <p:nvPr>
            <p:ph type="ctrTitle"/>
          </p:nvPr>
        </p:nvSpPr>
        <p:spPr>
          <a:xfrm>
            <a:off x="181242" y="1542036"/>
            <a:ext cx="22744414" cy="10054475"/>
          </a:xfrm>
          <a:prstGeom prst="rect">
            <a:avLst/>
          </a:prstGeom>
        </p:spPr>
        <p:txBody>
          <a:bodyPr/>
          <a:lstStyle/>
          <a:p>
            <a:pPr algn="l" defTabSz="328612">
              <a:defRPr sz="11520"/>
            </a:pPr>
            <a:r>
              <a:rPr dirty="0">
                <a:latin typeface="+mj-lt"/>
              </a:rPr>
              <a:t>Coffee order : </a:t>
            </a:r>
          </a:p>
          <a:p>
            <a:pPr algn="l" defTabSz="328612">
              <a:defRPr sz="11520"/>
            </a:pPr>
            <a:endParaRPr dirty="0">
              <a:latin typeface="+mj-lt"/>
            </a:endParaRPr>
          </a:p>
          <a:p>
            <a:pPr algn="l" defTabSz="328612">
              <a:defRPr sz="11520"/>
            </a:pPr>
            <a:r>
              <a:rPr lang="en-GB">
                <a:solidFill>
                  <a:schemeClr val="accent1"/>
                </a:solidFill>
                <a:latin typeface="+mj-lt"/>
              </a:rPr>
              <a:t>Tina</a:t>
            </a:r>
            <a:r>
              <a:rPr>
                <a:solidFill>
                  <a:schemeClr val="accent1"/>
                </a:solidFill>
                <a:latin typeface="+mj-lt"/>
              </a:rPr>
              <a:t>- </a:t>
            </a:r>
            <a:r>
              <a:rPr dirty="0">
                <a:solidFill>
                  <a:schemeClr val="bg2"/>
                </a:solidFill>
                <a:latin typeface="+mj-lt"/>
              </a:rPr>
              <a:t>Cortado</a:t>
            </a:r>
            <a:r>
              <a:rPr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l" defTabSz="328612">
              <a:defRPr sz="11520"/>
            </a:pPr>
            <a:r>
              <a:rPr dirty="0">
                <a:solidFill>
                  <a:schemeClr val="accent1"/>
                </a:solidFill>
                <a:latin typeface="+mj-lt"/>
              </a:rPr>
              <a:t>Stuart - </a:t>
            </a:r>
            <a:r>
              <a:rPr dirty="0">
                <a:solidFill>
                  <a:schemeClr val="bg2"/>
                </a:solidFill>
                <a:latin typeface="+mj-lt"/>
              </a:rPr>
              <a:t>Cortado</a:t>
            </a:r>
          </a:p>
          <a:p>
            <a:pPr algn="l" defTabSz="328612">
              <a:defRPr sz="11520"/>
            </a:pPr>
            <a:r>
              <a:rPr dirty="0">
                <a:solidFill>
                  <a:schemeClr val="accent1"/>
                </a:solidFill>
                <a:latin typeface="+mj-lt"/>
              </a:rPr>
              <a:t>Imran - </a:t>
            </a:r>
            <a:r>
              <a:rPr dirty="0">
                <a:solidFill>
                  <a:schemeClr val="bg2"/>
                </a:solidFill>
                <a:latin typeface="+mj-lt"/>
              </a:rPr>
              <a:t>whatever’s new</a:t>
            </a:r>
          </a:p>
        </p:txBody>
      </p:sp>
      <p:pic>
        <p:nvPicPr>
          <p:cNvPr id="3" name="Shape 95" descr="Code Nation Short Logo 1.png"/>
          <p:cNvPicPr preferRelativeResize="0"/>
          <p:nvPr/>
        </p:nvPicPr>
        <p:blipFill rotWithShape="1">
          <a:blip r:embed="rId2">
            <a:alphaModFix/>
          </a:blip>
          <a:srcRect t="495" b="485"/>
          <a:stretch/>
        </p:blipFill>
        <p:spPr>
          <a:xfrm>
            <a:off x="21337016" y="615200"/>
            <a:ext cx="2655102" cy="914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We can do the same thing in JavaScript"/>
          <p:cNvSpPr txBox="1">
            <a:spLocks noGrp="1"/>
          </p:cNvSpPr>
          <p:nvPr>
            <p:ph type="ctrTitle"/>
          </p:nvPr>
        </p:nvSpPr>
        <p:spPr>
          <a:xfrm>
            <a:off x="382688" y="1288036"/>
            <a:ext cx="23667315" cy="910792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566856">
              <a:defRPr sz="19872"/>
            </a:lvl1pPr>
          </a:lstStyle>
          <a:p>
            <a:r>
              <a:rPr dirty="0">
                <a:solidFill>
                  <a:schemeClr val="accent1"/>
                </a:solidFill>
                <a:latin typeface="+mj-lt"/>
              </a:rPr>
              <a:t>We can do the same thing in </a:t>
            </a:r>
            <a:r>
              <a:rPr dirty="0">
                <a:solidFill>
                  <a:schemeClr val="bg2"/>
                </a:solidFill>
                <a:latin typeface="+mj-lt"/>
              </a:rPr>
              <a:t>JavaScript</a:t>
            </a:r>
          </a:p>
        </p:txBody>
      </p:sp>
      <p:pic>
        <p:nvPicPr>
          <p:cNvPr id="3" name="Shape 95" descr="Code Nation Short Logo 1.png"/>
          <p:cNvPicPr preferRelativeResize="0"/>
          <p:nvPr/>
        </p:nvPicPr>
        <p:blipFill rotWithShape="1">
          <a:blip r:embed="rId2">
            <a:alphaModFix/>
          </a:blip>
          <a:srcRect t="495" b="485"/>
          <a:stretch/>
        </p:blipFill>
        <p:spPr>
          <a:xfrm>
            <a:off x="21337016" y="615200"/>
            <a:ext cx="2655102" cy="914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{codenation}">
      <a:dk1>
        <a:srgbClr val="274E9B"/>
      </a:dk1>
      <a:lt1>
        <a:srgbClr val="FFFFFF"/>
      </a:lt1>
      <a:dk2>
        <a:srgbClr val="010101"/>
      </a:dk2>
      <a:lt2>
        <a:srgbClr val="F5B32F"/>
      </a:lt2>
      <a:accent1>
        <a:srgbClr val="274E9B"/>
      </a:accent1>
      <a:accent2>
        <a:srgbClr val="F5B32F"/>
      </a:accent2>
      <a:accent3>
        <a:srgbClr val="010101"/>
      </a:accent3>
      <a:accent4>
        <a:srgbClr val="CECCCC"/>
      </a:accent4>
      <a:accent5>
        <a:srgbClr val="444444"/>
      </a:accent5>
      <a:accent6>
        <a:srgbClr val="FFFFFF"/>
      </a:accent6>
      <a:hlink>
        <a:srgbClr val="0563C1"/>
      </a:hlink>
      <a:folHlink>
        <a:srgbClr val="954F72"/>
      </a:folHlink>
    </a:clrScheme>
    <a:fontScheme name="{codenation}">
      <a:majorFont>
        <a:latin typeface="Gilroy ExtraBold"/>
        <a:ea typeface=""/>
        <a:cs typeface=""/>
      </a:majorFont>
      <a:minorFont>
        <a:latin typeface="Gilroy Light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2240</TotalTime>
  <Words>432</Words>
  <Application>Microsoft Macintosh PowerPoint</Application>
  <PresentationFormat>Custom</PresentationFormat>
  <Paragraphs>50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Gilroy ExtraBold</vt:lpstr>
      <vt:lpstr>Gilroy Light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PowerPoint Presentation</vt:lpstr>
      <vt:lpstr>PowerPoint Presentation</vt:lpstr>
      <vt:lpstr>function subtractFunc(num1, num2) {  return num1-num2; }  console.log(subtractFunc(2, 3)); </vt:lpstr>
      <vt:lpstr>An array of riches</vt:lpstr>
      <vt:lpstr>Coding is all about data - storing it, retrieving it, doing stuff with it</vt:lpstr>
      <vt:lpstr>In the real-world, we make lists</vt:lpstr>
      <vt:lpstr>Let’s see</vt:lpstr>
      <vt:lpstr>Coffee order :   Tina- Cortado  Stuart - Cortado Imran - whatever’s new</vt:lpstr>
      <vt:lpstr>We can do the same thing in JavaScript</vt:lpstr>
      <vt:lpstr>let coffeeOrder = [‘Andy – Flat White’, ‘Stuart - Cortado’, ‘Imran - whatever’s new’]];</vt:lpstr>
      <vt:lpstr>Activity:  make an array now of your favourite songs. 3 of them. Log to console. Be careful, we learn a lot about you by the songs you choose…</vt:lpstr>
      <vt:lpstr>To CodePen</vt:lpstr>
      <vt:lpstr>Like any good list, we can access individual items</vt:lpstr>
      <vt:lpstr>We use square brackets for that [ ]</vt:lpstr>
      <vt:lpstr>console.log(coffeeOrder[2])</vt:lpstr>
      <vt:lpstr>console.log(coffeeOrder[2])</vt:lpstr>
      <vt:lpstr>JavaScript starts counting at 0, so 0, 1, 2 = our 3 items in coffeeOrder</vt:lpstr>
      <vt:lpstr>Arrays can be updated like variables</vt:lpstr>
      <vt:lpstr>let coffeeOrder = [‘Andy – Flat White’, ‘Stuart - Cortado’, ‘Imran - whatever’s new’];</vt:lpstr>
      <vt:lpstr>Properties work, just like in variables.   Are you getting this yet?</vt:lpstr>
      <vt:lpstr>let coffeeOrder = [‘Andy – Flat White’, ‘Stuart - Cortado’, ‘Imran - whatever’s new’];</vt:lpstr>
      <vt:lpstr>PowerPoint Presentation</vt:lpstr>
      <vt:lpstr>Have you ever gone shopping and just had to add those chocolate biscuits to the end of your list?</vt:lpstr>
      <vt:lpstr>JavaScript’s got you covered. The .push method.</vt:lpstr>
      <vt:lpstr>let coffeeOrder = [‘Andy – Flat White’, ‘Stuart - Cortado’, ‘Imran - whatever’s new’];</vt:lpstr>
      <vt:lpstr>Have you ever thought you actually don’t want that pointless broccoli?</vt:lpstr>
      <vt:lpstr>JavaScript’s got you covered. The .pop method, which removes the last item from your list (array)</vt:lpstr>
      <vt:lpstr>let coffeeOrder = [‘Andy – Flat White’, ‘Stuart - Cortado’, ‘Imran - whatever’s new’];</vt:lpstr>
      <vt:lpstr>Lots of methods available to use in arrays, from adding things, removing things, adding in certain places. Loads.</vt:lpstr>
      <vt:lpstr>shift(), unshift(), slice(), splice() so many.   Check out the Mozilla Developer Network for more.</vt:lpstr>
      <vt:lpstr>Activity:  Create a list of your favourite websites (3 of them) and then add another 2 once you’ve created the list  Then remove the last website.</vt:lpstr>
      <vt:lpstr>To CodePen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RTGNLP003</dc:creator>
  <cp:lastModifiedBy>Microsoft Office User</cp:lastModifiedBy>
  <cp:revision>11</cp:revision>
  <dcterms:modified xsi:type="dcterms:W3CDTF">2018-08-13T09:38:35Z</dcterms:modified>
</cp:coreProperties>
</file>