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rvo"/>
      <p:regular r:id="rId25"/>
      <p:bold r:id="rId26"/>
      <p:italic r:id="rId27"/>
      <p:boldItalic r:id="rId28"/>
    </p:embeddedFont>
    <p:embeddedFont>
      <p:font typeface="Roboto Condensed"/>
      <p:regular r:id="rId29"/>
      <p:bold r:id="rId30"/>
      <p:italic r:id="rId31"/>
      <p:boldItalic r:id="rId32"/>
    </p:embeddedFont>
    <p:embeddedFont>
      <p:font typeface="Roboto Condensed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63DA78-7654-4464-B75A-427E4844D557}">
  <a:tblStyle styleId="{1E63DA78-7654-4464-B75A-427E4844D5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rvo-bold.fntdata"/><Relationship Id="rId25" Type="http://schemas.openxmlformats.org/officeDocument/2006/relationships/font" Target="fonts/Arvo-regular.fntdata"/><Relationship Id="rId28" Type="http://schemas.openxmlformats.org/officeDocument/2006/relationships/font" Target="fonts/Arvo-boldItalic.fntdata"/><Relationship Id="rId27" Type="http://schemas.openxmlformats.org/officeDocument/2006/relationships/font" Target="fonts/Arv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italic.fntdata"/><Relationship Id="rId30" Type="http://schemas.openxmlformats.org/officeDocument/2006/relationships/font" Target="fonts/RobotoCondensed-bold.fntdata"/><Relationship Id="rId11" Type="http://schemas.openxmlformats.org/officeDocument/2006/relationships/slide" Target="slides/slide5.xml"/><Relationship Id="rId33" Type="http://schemas.openxmlformats.org/officeDocument/2006/relationships/font" Target="fonts/RobotoCondensedLight-regular.fntdata"/><Relationship Id="rId10" Type="http://schemas.openxmlformats.org/officeDocument/2006/relationships/slide" Target="slides/slide4.xml"/><Relationship Id="rId32" Type="http://schemas.openxmlformats.org/officeDocument/2006/relationships/font" Target="fonts/RobotoCondensed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CondensedLight-italic.fntdata"/><Relationship Id="rId12" Type="http://schemas.openxmlformats.org/officeDocument/2006/relationships/slide" Target="slides/slide6.xml"/><Relationship Id="rId34" Type="http://schemas.openxmlformats.org/officeDocument/2006/relationships/font" Target="fonts/RobotoCondensed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Condensed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23c5d4669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23c5d466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c794c00ba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c794c00b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c62167b17_1_17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c62167b17_1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c62167b17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c62167b1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c62167b17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c62167b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c62167b17_1_7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c62167b17_1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Crowded facilities - hospitals, churches, malls etc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c62167b17_1_1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c62167b17_1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understanding - Got data from Zindi as well as sourced data from internet or took some via camera to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preparation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Modelling - training - used python. CNN to classify mask or no mask.</a:t>
            </a:r>
            <a:endParaRPr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c5c36113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c5c3611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af35db966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af35db9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23c5d4669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23c5d466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23c5d4669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23c5d466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23c5d4669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23c5d466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/76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/76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71925" y="1327350"/>
            <a:ext cx="75681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/76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/76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/76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/76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kennjoroges.students@uonbi.ac.ke" TargetMode="External"/><Relationship Id="rId4" Type="http://schemas.openxmlformats.org/officeDocument/2006/relationships/hyperlink" Target="https://www.linkedin.com/in/kennedy-njorog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zindi.africa/competitions/zindiweekendz-learning-spot-the-mask-challenge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198850" y="1090800"/>
            <a:ext cx="68781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Face Mask Detection using CNN on Raspberry Pi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198850" y="4199650"/>
            <a:ext cx="33141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Presented by: Kennedy Njoroge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comparison across different model architectures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9</a:t>
            </a:r>
            <a:endParaRPr/>
          </a:p>
        </p:txBody>
      </p:sp>
      <p:graphicFrame>
        <p:nvGraphicFramePr>
          <p:cNvPr id="315" name="Google Shape;315;p20"/>
          <p:cNvGraphicFramePr/>
          <p:nvPr/>
        </p:nvGraphicFramePr>
        <p:xfrm>
          <a:off x="165300" y="149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{1E63DA78-7654-4464-B75A-427E4844D557}</a:tableStyleId>
              </a:tblPr>
              <a:tblGrid>
                <a:gridCol w="1881375"/>
                <a:gridCol w="1494050"/>
                <a:gridCol w="1427525"/>
                <a:gridCol w="1085975"/>
                <a:gridCol w="1399825"/>
                <a:gridCol w="1303250"/>
              </a:tblGrid>
              <a:tr h="8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% Accuracy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 % Accuracy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Epochs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 Model Size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(Mb)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Tensorflow Lite Size (Mb)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177.2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CNN+Augmentation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54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177.2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59.1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2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CNN+Augmentation+Transfer Learning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Deployment Steps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21"/>
          <p:cNvSpPr txBox="1"/>
          <p:nvPr>
            <p:ph idx="1" type="body"/>
          </p:nvPr>
        </p:nvSpPr>
        <p:spPr>
          <a:xfrm>
            <a:off x="371925" y="1327350"/>
            <a:ext cx="75681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Compressed model to Tensorflow Lite version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Exported the model from google colab.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Transferred the model via SFTP to Raspberry Pi.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Installed TFLite runtime interpreter and Open CV libraries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Used openCV and CNN model using python to make inference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Bundled model with other RPi built software functionalities e.g image capture from video, audio, results display, logging on csv etc.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22"/>
          <p:cNvSpPr txBox="1"/>
          <p:nvPr>
            <p:ph idx="1" type="body"/>
          </p:nvPr>
        </p:nvSpPr>
        <p:spPr>
          <a:xfrm>
            <a:off x="371925" y="1327350"/>
            <a:ext cx="75681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Achievements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▻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Deep learning for mask detection using CNN ,data augmentation and MobileNet transfer learning.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▻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Temperature detection from infrared images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▻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Explore optimization of low resolution images on RPi to achieve faster inference to ensure no video lag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▻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Integrate with cloud repository for long term data storage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survived!</a:t>
            </a:r>
            <a:endParaRPr/>
          </a:p>
        </p:txBody>
      </p:sp>
      <p:sp>
        <p:nvSpPr>
          <p:cNvPr id="335" name="Google Shape;335;p23"/>
          <p:cNvSpPr txBox="1"/>
          <p:nvPr>
            <p:ph idx="4294967295" type="ctrTitle"/>
          </p:nvPr>
        </p:nvSpPr>
        <p:spPr>
          <a:xfrm>
            <a:off x="1275150" y="20596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THANKS!</a:t>
            </a:r>
            <a:endParaRPr sz="6000">
              <a:solidFill>
                <a:srgbClr val="FF98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3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Contacts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kennjoroges@gmail.com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https://www.linkedin.com/in/kennedy-njoroge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grpSp>
        <p:nvGrpSpPr>
          <p:cNvPr id="337" name="Google Shape;337;p2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38" name="Google Shape;338;p2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345" name="Google Shape;345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371925" y="1327350"/>
            <a:ext cx="75681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LeCun, Yann, et al. "Backpropagation applied to handwritten zip code recognition." Neural computation 1.4 (1989): 541-551.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Krizhevsky, Alex, Ilya Sutskever, and Geoffrey E. Hinton. "Imagenet classification with deep convolutional neural networks." Advances in neural information processing systems. 2012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https://zindi.africa/competitions/zindiweekendz-learning-spot-the-mask-challenge/data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, accessed 15th October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91" name="Google Shape;191;p12"/>
          <p:cNvGrpSpPr/>
          <p:nvPr/>
        </p:nvGrpSpPr>
        <p:grpSpPr>
          <a:xfrm>
            <a:off x="471156" y="641148"/>
            <a:ext cx="4428503" cy="840274"/>
            <a:chOff x="3977400" y="946003"/>
            <a:chExt cx="4428503" cy="1290348"/>
          </a:xfrm>
        </p:grpSpPr>
        <p:grpSp>
          <p:nvGrpSpPr>
            <p:cNvPr id="192" name="Google Shape;192;p12"/>
            <p:cNvGrpSpPr/>
            <p:nvPr/>
          </p:nvGrpSpPr>
          <p:grpSpPr>
            <a:xfrm>
              <a:off x="4732925" y="1140987"/>
              <a:ext cx="529800" cy="1095364"/>
              <a:chOff x="4318975" y="1083450"/>
              <a:chExt cx="529800" cy="648605"/>
            </a:xfrm>
          </p:grpSpPr>
          <p:sp>
            <p:nvSpPr>
              <p:cNvPr id="193" name="Google Shape;193;p12"/>
              <p:cNvSpPr/>
              <p:nvPr/>
            </p:nvSpPr>
            <p:spPr>
              <a:xfrm>
                <a:off x="4517129" y="1083455"/>
                <a:ext cx="133500" cy="6486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4" name="Google Shape;194;p1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5" name="Google Shape;195;p1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40D3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b="1">
                <a:solidFill>
                  <a:srgbClr val="840D3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12"/>
            <p:cNvSpPr txBox="1"/>
            <p:nvPr/>
          </p:nvSpPr>
          <p:spPr>
            <a:xfrm>
              <a:off x="5343504" y="1339260"/>
              <a:ext cx="30624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840D3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 detect mask? Significance?</a:t>
              </a:r>
              <a:endParaRPr sz="1200">
                <a:solidFill>
                  <a:srgbClr val="840D3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1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8" name="Google Shape;198;p12"/>
          <p:cNvGrpSpPr/>
          <p:nvPr/>
        </p:nvGrpSpPr>
        <p:grpSpPr>
          <a:xfrm>
            <a:off x="472234" y="1312558"/>
            <a:ext cx="4428504" cy="713228"/>
            <a:chOff x="3977400" y="946003"/>
            <a:chExt cx="4428504" cy="1193487"/>
          </a:xfrm>
        </p:grpSpPr>
        <p:grpSp>
          <p:nvGrpSpPr>
            <p:cNvPr id="199" name="Google Shape;199;p12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200" name="Google Shape;200;p1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1" name="Google Shape;201;p1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2" name="Google Shape;202;p1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</a:t>
              </a:r>
              <a:endParaRPr b="1">
                <a:solidFill>
                  <a:srgbClr val="840D3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2"/>
            <p:cNvSpPr txBox="1"/>
            <p:nvPr/>
          </p:nvSpPr>
          <p:spPr>
            <a:xfrm>
              <a:off x="5343504" y="1349762"/>
              <a:ext cx="30624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Techniques to solve the problem</a:t>
              </a:r>
              <a:endParaRPr sz="1200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1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12"/>
          <p:cNvGrpSpPr/>
          <p:nvPr/>
        </p:nvGrpSpPr>
        <p:grpSpPr>
          <a:xfrm>
            <a:off x="472234" y="4293279"/>
            <a:ext cx="4428504" cy="713246"/>
            <a:chOff x="3977400" y="946003"/>
            <a:chExt cx="4428504" cy="1196520"/>
          </a:xfrm>
        </p:grpSpPr>
        <p:grpSp>
          <p:nvGrpSpPr>
            <p:cNvPr id="206" name="Google Shape;206;p12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207" name="Google Shape;207;p12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8" name="Google Shape;208;p1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9" name="Google Shape;209;p1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Conclusions</a:t>
              </a:r>
              <a:endParaRPr b="1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2"/>
            <p:cNvSpPr txBox="1"/>
            <p:nvPr/>
          </p:nvSpPr>
          <p:spPr>
            <a:xfrm>
              <a:off x="5343504" y="1350087"/>
              <a:ext cx="30624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Summary and future work proposals</a:t>
              </a:r>
              <a:endParaRPr sz="1200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2"/>
          <p:cNvGrpSpPr/>
          <p:nvPr/>
        </p:nvGrpSpPr>
        <p:grpSpPr>
          <a:xfrm>
            <a:off x="471147" y="1885621"/>
            <a:ext cx="4428504" cy="713228"/>
            <a:chOff x="3977400" y="946003"/>
            <a:chExt cx="4428504" cy="1193487"/>
          </a:xfrm>
        </p:grpSpPr>
        <p:grpSp>
          <p:nvGrpSpPr>
            <p:cNvPr id="213" name="Google Shape;213;p12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214" name="Google Shape;214;p1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6" name="Google Shape;216;p1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Analysis and Design</a:t>
              </a:r>
              <a:endParaRPr b="1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2"/>
            <p:cNvSpPr txBox="1"/>
            <p:nvPr/>
          </p:nvSpPr>
          <p:spPr>
            <a:xfrm>
              <a:off x="5343504" y="1349769"/>
              <a:ext cx="30624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 and hardware design</a:t>
              </a:r>
              <a:endParaRPr sz="1100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" name="Google Shape;219;p12"/>
          <p:cNvGrpSpPr/>
          <p:nvPr/>
        </p:nvGrpSpPr>
        <p:grpSpPr>
          <a:xfrm>
            <a:off x="472234" y="2443734"/>
            <a:ext cx="5366020" cy="713228"/>
            <a:chOff x="3977400" y="946003"/>
            <a:chExt cx="5366020" cy="1193487"/>
          </a:xfrm>
        </p:grpSpPr>
        <p:grpSp>
          <p:nvGrpSpPr>
            <p:cNvPr id="220" name="Google Shape;220;p12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221" name="Google Shape;221;p1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2" name="Google Shape;222;p1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3" name="Google Shape;223;p1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Implementation</a:t>
              </a:r>
              <a:endParaRPr b="1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2"/>
            <p:cNvSpPr txBox="1"/>
            <p:nvPr/>
          </p:nvSpPr>
          <p:spPr>
            <a:xfrm>
              <a:off x="5343520" y="1349770"/>
              <a:ext cx="39999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Sensors, data structures, algorithms,  actuators, storage</a:t>
              </a:r>
              <a:endParaRPr sz="1200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12"/>
          <p:cNvGrpSpPr/>
          <p:nvPr/>
        </p:nvGrpSpPr>
        <p:grpSpPr>
          <a:xfrm>
            <a:off x="472234" y="3053334"/>
            <a:ext cx="4428504" cy="713228"/>
            <a:chOff x="3977400" y="946003"/>
            <a:chExt cx="4428504" cy="1193487"/>
          </a:xfrm>
        </p:grpSpPr>
        <p:grpSp>
          <p:nvGrpSpPr>
            <p:cNvPr id="227" name="Google Shape;227;p12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228" name="Google Shape;228;p1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9" name="Google Shape;229;p1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30" name="Google Shape;230;p1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Validation</a:t>
              </a:r>
              <a:endParaRPr b="1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2"/>
            <p:cNvSpPr txBox="1"/>
            <p:nvPr/>
          </p:nvSpPr>
          <p:spPr>
            <a:xfrm>
              <a:off x="5343504" y="1349769"/>
              <a:ext cx="30624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Validation data and test procedures</a:t>
              </a:r>
              <a:endParaRPr sz="1200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1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12"/>
          <p:cNvGrpSpPr/>
          <p:nvPr/>
        </p:nvGrpSpPr>
        <p:grpSpPr>
          <a:xfrm>
            <a:off x="472234" y="3662934"/>
            <a:ext cx="4428504" cy="713228"/>
            <a:chOff x="3977400" y="946003"/>
            <a:chExt cx="4428504" cy="1193487"/>
          </a:xfrm>
        </p:grpSpPr>
        <p:grpSp>
          <p:nvGrpSpPr>
            <p:cNvPr id="234" name="Google Shape;234;p12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235" name="Google Shape;235;p1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6" name="Google Shape;236;p1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37" name="Google Shape;237;p12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Deployment Procedure</a:t>
              </a:r>
              <a:endParaRPr b="1">
                <a:solidFill>
                  <a:srgbClr val="85858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2"/>
            <p:cNvSpPr txBox="1"/>
            <p:nvPr/>
          </p:nvSpPr>
          <p:spPr>
            <a:xfrm>
              <a:off x="5343504" y="1222259"/>
              <a:ext cx="30624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12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40" name="Google Shape;24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250" y="1144900"/>
            <a:ext cx="2930200" cy="24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247" name="Google Shape;247;p13"/>
          <p:cNvGrpSpPr/>
          <p:nvPr/>
        </p:nvGrpSpPr>
        <p:grpSpPr>
          <a:xfrm>
            <a:off x="5743850" y="1158755"/>
            <a:ext cx="3305700" cy="2617616"/>
            <a:chOff x="5743842" y="1158775"/>
            <a:chExt cx="3305700" cy="3514050"/>
          </a:xfrm>
        </p:grpSpPr>
        <p:sp>
          <p:nvSpPr>
            <p:cNvPr id="248" name="Google Shape;248;p13"/>
            <p:cNvSpPr/>
            <p:nvPr/>
          </p:nvSpPr>
          <p:spPr>
            <a:xfrm>
              <a:off x="5743842" y="1158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 Embedded?</a:t>
              </a:r>
              <a:endParaRPr b="1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13"/>
            <p:cNvSpPr txBox="1"/>
            <p:nvPr/>
          </p:nvSpPr>
          <p:spPr>
            <a:xfrm>
              <a:off x="6049525" y="2057125"/>
              <a:ext cx="2857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-"/>
              </a:pPr>
              <a:r>
                <a:rPr lang="en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Vision intelligence support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-"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Real time capability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-"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Affordable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0" name="Google Shape;250;p13"/>
          <p:cNvGrpSpPr/>
          <p:nvPr/>
        </p:nvGrpSpPr>
        <p:grpSpPr>
          <a:xfrm>
            <a:off x="0" y="1189989"/>
            <a:ext cx="3546900" cy="3013636"/>
            <a:chOff x="0" y="1189989"/>
            <a:chExt cx="3546900" cy="3013636"/>
          </a:xfrm>
        </p:grpSpPr>
        <p:sp>
          <p:nvSpPr>
            <p:cNvPr id="251" name="Google Shape;251;p1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COVID 19 </a:t>
              </a:r>
              <a:endParaRPr b="1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3"/>
            <p:cNvSpPr txBox="1"/>
            <p:nvPr/>
          </p:nvSpPr>
          <p:spPr>
            <a:xfrm>
              <a:off x="0" y="2057125"/>
              <a:ext cx="3080400" cy="21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-"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Pandemic discovered in Dec 2019 in China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-"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To control spread, authorities recommend wearing mask in public places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3" name="Google Shape;253;p13"/>
          <p:cNvGrpSpPr/>
          <p:nvPr/>
        </p:nvGrpSpPr>
        <p:grpSpPr>
          <a:xfrm>
            <a:off x="2944200" y="1189823"/>
            <a:ext cx="3305700" cy="3953704"/>
            <a:chOff x="2944204" y="1189775"/>
            <a:chExt cx="3305700" cy="4757767"/>
          </a:xfrm>
        </p:grpSpPr>
        <p:sp>
          <p:nvSpPr>
            <p:cNvPr id="254" name="Google Shape;254;p1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Justification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13"/>
            <p:cNvSpPr txBox="1"/>
            <p:nvPr/>
          </p:nvSpPr>
          <p:spPr>
            <a:xfrm>
              <a:off x="3136279" y="2057142"/>
              <a:ext cx="3010800" cy="38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-"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Manual checks for masks by security guards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-"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Opportunity to automate for 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efficiency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800"/>
                <a:buFont typeface="Times New Roman"/>
                <a:buChar char="-"/>
              </a:pPr>
              <a:r>
                <a:rPr b="1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r>
                <a:rPr i="1"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 Create an embedded intelligent system to detect at realtime if a person is wearing a mask or not.</a:t>
              </a:r>
              <a:endParaRPr i="1"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 - CRISP DM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262" name="Google Shape;2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50" y="1234975"/>
            <a:ext cx="6029124" cy="39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Analysis - Main functionalities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5"/>
          <p:cNvSpPr txBox="1"/>
          <p:nvPr>
            <p:ph idx="1" type="body"/>
          </p:nvPr>
        </p:nvSpPr>
        <p:spPr>
          <a:xfrm>
            <a:off x="83625" y="1327350"/>
            <a:ext cx="60357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Real time human face detection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Real time face mask classification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Allow or reject visitor entry depending on outcome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Store images and visit log and determination on memory card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Use affordable embedded device i.e raspberry pi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270" name="Google Shape;2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325" y="1971450"/>
            <a:ext cx="1115025" cy="10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4188" y="3038176"/>
            <a:ext cx="1115025" cy="112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3824" y="574393"/>
            <a:ext cx="1335750" cy="15524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15"/>
          <p:cNvCxnSpPr>
            <a:stCxn id="270" idx="2"/>
            <a:endCxn id="271" idx="1"/>
          </p:cNvCxnSpPr>
          <p:nvPr/>
        </p:nvCxnSpPr>
        <p:spPr>
          <a:xfrm>
            <a:off x="6676838" y="3038175"/>
            <a:ext cx="11274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15"/>
          <p:cNvCxnSpPr>
            <a:stCxn id="272" idx="1"/>
            <a:endCxn id="270" idx="0"/>
          </p:cNvCxnSpPr>
          <p:nvPr/>
        </p:nvCxnSpPr>
        <p:spPr>
          <a:xfrm flipH="1">
            <a:off x="6676824" y="1350634"/>
            <a:ext cx="1017000" cy="6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Design - Hardware and Software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81" name="Google Shape;281;p16"/>
          <p:cNvCxnSpPr/>
          <p:nvPr/>
        </p:nvCxnSpPr>
        <p:spPr>
          <a:xfrm>
            <a:off x="3931725" y="1379975"/>
            <a:ext cx="27900" cy="37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16"/>
          <p:cNvSpPr txBox="1"/>
          <p:nvPr/>
        </p:nvSpPr>
        <p:spPr>
          <a:xfrm>
            <a:off x="864225" y="1199675"/>
            <a:ext cx="2673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Physical Hardware Design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4830350" y="1199675"/>
            <a:ext cx="2559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Design Flowchart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6575"/>
            <a:ext cx="36004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379" y="1531225"/>
            <a:ext cx="3010172" cy="3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Network(CNN)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292" name="Google Shape;2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50" y="2468442"/>
            <a:ext cx="6340601" cy="271225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7"/>
          <p:cNvSpPr txBox="1"/>
          <p:nvPr/>
        </p:nvSpPr>
        <p:spPr>
          <a:xfrm>
            <a:off x="341750" y="1097800"/>
            <a:ext cx="86109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Learnt features from images sourced from Zindi, Google images and local images using CNN</a:t>
            </a:r>
            <a:r>
              <a:rPr lang="en" sz="2000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(LeCun</a:t>
            </a:r>
            <a:r>
              <a:rPr baseline="30000" lang="en" sz="2000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 sz="2000">
                <a:solidFill>
                  <a:srgbClr val="2632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Transfer learning applied -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Mobilenet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 augmentation used to create synthetic images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on Raspberry 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8"/>
          <p:cNvSpPr txBox="1"/>
          <p:nvPr>
            <p:ph idx="1" type="body"/>
          </p:nvPr>
        </p:nvSpPr>
        <p:spPr>
          <a:xfrm>
            <a:off x="83625" y="1327350"/>
            <a:ext cx="811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Input Sensors - camera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 Structures -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ython dictionary, numpy array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Embedded Intelligence - Open CV_DNN(face), CNN(mask), rules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Actuators - screen, speaker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Storage devices - csv and images on memory card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Procedures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83625" y="1327350"/>
            <a:ext cx="4410600" cy="37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80:20 split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Metrics: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Accuracy and categorical_crossentropy loss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raining accuracy: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97%, Validation accuracy: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90%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▰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to improve validation accuracy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done - Adam optimizer, Learning rate etc. Dropout layer and AveragePooling were added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8</a:t>
            </a:r>
            <a:endParaRPr/>
          </a:p>
        </p:txBody>
      </p:sp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625" y="1327350"/>
            <a:ext cx="4343400" cy="31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