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1400">
        <a:latin typeface="Avenir Roman"/>
        <a:ea typeface="Avenir Roman"/>
        <a:cs typeface="Avenir Roman"/>
        <a:sym typeface="Avenir Roman"/>
      </a:defRPr>
    </a:lvl1pPr>
    <a:lvl2pPr indent="228600" defTabSz="457200">
      <a:lnSpc>
        <a:spcPct val="125000"/>
      </a:lnSpc>
      <a:defRPr sz="1400">
        <a:latin typeface="Avenir Roman"/>
        <a:ea typeface="Avenir Roman"/>
        <a:cs typeface="Avenir Roman"/>
        <a:sym typeface="Avenir Roman"/>
      </a:defRPr>
    </a:lvl2pPr>
    <a:lvl3pPr indent="457200" defTabSz="457200">
      <a:lnSpc>
        <a:spcPct val="125000"/>
      </a:lnSpc>
      <a:defRPr sz="1400">
        <a:latin typeface="Avenir Roman"/>
        <a:ea typeface="Avenir Roman"/>
        <a:cs typeface="Avenir Roman"/>
        <a:sym typeface="Avenir Roman"/>
      </a:defRPr>
    </a:lvl3pPr>
    <a:lvl4pPr indent="685800" defTabSz="457200">
      <a:lnSpc>
        <a:spcPct val="125000"/>
      </a:lnSpc>
      <a:defRPr sz="1400">
        <a:latin typeface="Avenir Roman"/>
        <a:ea typeface="Avenir Roman"/>
        <a:cs typeface="Avenir Roman"/>
        <a:sym typeface="Avenir Roman"/>
      </a:defRPr>
    </a:lvl4pPr>
    <a:lvl5pPr indent="914400" defTabSz="457200">
      <a:lnSpc>
        <a:spcPct val="125000"/>
      </a:lnSpc>
      <a:defRPr sz="1400">
        <a:latin typeface="Avenir Roman"/>
        <a:ea typeface="Avenir Roman"/>
        <a:cs typeface="Avenir Roman"/>
        <a:sym typeface="Avenir Roman"/>
      </a:defRPr>
    </a:lvl5pPr>
    <a:lvl6pPr indent="1143000" defTabSz="457200">
      <a:lnSpc>
        <a:spcPct val="125000"/>
      </a:lnSpc>
      <a:defRPr sz="1400">
        <a:latin typeface="Avenir Roman"/>
        <a:ea typeface="Avenir Roman"/>
        <a:cs typeface="Avenir Roman"/>
        <a:sym typeface="Avenir Roman"/>
      </a:defRPr>
    </a:lvl6pPr>
    <a:lvl7pPr indent="1371600" defTabSz="457200">
      <a:lnSpc>
        <a:spcPct val="125000"/>
      </a:lnSpc>
      <a:defRPr sz="1400">
        <a:latin typeface="Avenir Roman"/>
        <a:ea typeface="Avenir Roman"/>
        <a:cs typeface="Avenir Roman"/>
        <a:sym typeface="Avenir Roman"/>
      </a:defRPr>
    </a:lvl7pPr>
    <a:lvl8pPr indent="1600200" defTabSz="457200">
      <a:lnSpc>
        <a:spcPct val="125000"/>
      </a:lnSpc>
      <a:defRPr sz="1400">
        <a:latin typeface="Avenir Roman"/>
        <a:ea typeface="Avenir Roman"/>
        <a:cs typeface="Avenir Roman"/>
        <a:sym typeface="Avenir Roman"/>
      </a:defRPr>
    </a:lvl8pPr>
    <a:lvl9pPr indent="1828800" defTabSz="457200">
      <a:lnSpc>
        <a:spcPct val="125000"/>
      </a:lnSpc>
      <a:defRPr sz="1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sldImg"/>
          </p:nvPr>
        </p:nvSpPr>
        <p:spPr>
          <a:prstGeom prst="rect">
            <a:avLst/>
          </a:prstGeom>
        </p:spPr>
        <p:txBody>
          <a:bodyPr/>
          <a:lstStyle/>
          <a:p>
            <a:pPr lvl="0"/>
          </a:p>
        </p:txBody>
      </p:sp>
      <p:sp>
        <p:nvSpPr>
          <p:cNvPr id="38" name="Shape 38"/>
          <p:cNvSpPr/>
          <p:nvPr>
            <p:ph type="body" sz="quarter" idx="1"/>
          </p:nvPr>
        </p:nvSpPr>
        <p:spPr>
          <a:prstGeom prst="rect">
            <a:avLst/>
          </a:prstGeom>
        </p:spPr>
        <p:txBody>
          <a:bodyPr/>
          <a:lstStyle/>
          <a:p>
            <a:pPr lvl="0">
              <a:defRPr sz="1800"/>
            </a:pPr>
            <a:r>
              <a:rPr sz="1400"/>
              <a:t>Hei, eg heiter Kenneth og jobber i Miles. Eg skal snakke litt om kva som skjer når ein lagar domeneobjekt som Javabønner, og kvifor det ikkje er så lurt viss ein har ambisjonar om å bedrive domenedrevet design og ha ein rik domenemodell.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sldImg"/>
          </p:nvPr>
        </p:nvSpPr>
        <p:spPr>
          <a:prstGeom prst="rect">
            <a:avLst/>
          </a:prstGeom>
        </p:spPr>
        <p:txBody>
          <a:bodyPr/>
          <a:lstStyle/>
          <a:p>
            <a:pPr lvl="0"/>
          </a:p>
        </p:txBody>
      </p:sp>
      <p:sp>
        <p:nvSpPr>
          <p:cNvPr id="85" name="Shape 85"/>
          <p:cNvSpPr/>
          <p:nvPr>
            <p:ph type="body" sz="quarter" idx="1"/>
          </p:nvPr>
        </p:nvSpPr>
        <p:spPr>
          <a:prstGeom prst="rect">
            <a:avLst/>
          </a:prstGeom>
        </p:spPr>
        <p:txBody>
          <a:bodyPr/>
          <a:lstStyle/>
          <a:p>
            <a:pPr lvl="0">
              <a:defRPr sz="1800"/>
            </a:pPr>
            <a:r>
              <a:rPr sz="1400"/>
              <a:t>Kvifor ser eigentlig javabønner ut som dei gjer? Javabeans-spesifikasjonen, som kom i 1996, er ganske tydelig på det. "A Java Bean is a reusable software component that can be manipulated visually in a builder tool." Det ein såg for seg var at ein hadde eit grafisk verktøy der ein kunne få opp ein palett av forskjellige komponentar, og så kunne ein berre dra dei inn i prosjektet sitt og manipulere dei der. </a:t>
            </a:r>
            <a:endParaRPr sz="1400"/>
          </a:p>
          <a:p>
            <a:pPr lvl="0">
              <a:defRPr sz="1800"/>
            </a:pPr>
            <a:endParaRPr sz="1400"/>
          </a:p>
          <a:p>
            <a:pPr lvl="0">
              <a:defRPr sz="1800"/>
            </a:pPr>
            <a:r>
              <a:rPr sz="1400"/>
              <a:t>Hørest det kjent ut? Sjølv i 1996 var dette ikkje noko ny idé…</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lvl="0"/>
          </a:p>
        </p:txBody>
      </p:sp>
      <p:sp>
        <p:nvSpPr>
          <p:cNvPr id="89" name="Shape 89"/>
          <p:cNvSpPr/>
          <p:nvPr>
            <p:ph type="body" sz="quarter" idx="1"/>
          </p:nvPr>
        </p:nvSpPr>
        <p:spPr>
          <a:prstGeom prst="rect">
            <a:avLst/>
          </a:prstGeom>
        </p:spPr>
        <p:txBody>
          <a:bodyPr/>
          <a:lstStyle/>
          <a:p>
            <a:pPr lvl="0">
              <a:defRPr sz="1800"/>
            </a:pPr>
            <a:r>
              <a:rPr sz="1400"/>
              <a:t>Dette er Visual Basic, her representert med versjon 3.0, som kom i 1993. Det var altså noko slikt dei som fann på det med JavaBeans såg for seg at bønnene skulle brukast til. Her har ein mykje av det samme som JavaBeans-spesifikasjonen legg opp til; ein har komponentar som ein kan dra rett inn i prosjektet utan å måtte sette dei opp på nokon måte, og dei har properties som ein kan lese og endre på.</a:t>
            </a:r>
            <a:endParaRPr sz="1400"/>
          </a:p>
          <a:p>
            <a:pPr lvl="0">
              <a:defRPr sz="1800"/>
            </a:pPr>
            <a:endParaRPr sz="1400"/>
          </a:p>
          <a:p>
            <a:pPr lvl="0">
              <a:defRPr sz="1800"/>
            </a:pPr>
            <a:r>
              <a:rPr sz="1400"/>
              <a:t>Som vi veit gikk det ikkje heilt slik som ein hadde tenkt seg. IDE-ane våre har heldigvis ikkje mutert til frankenstein-utgaver av Visual Basic, men javabønner finst overalt likevel. Ein viktig grunn til det er at det er masse rammeverk og bibliotek som vi brukar til daglig som liker godt å jobbe med desse bønnene. Eg tenker på slike ting som Spring, Dozer, Hibernate, og så vidare…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lvl="0"/>
          </a:p>
        </p:txBody>
      </p:sp>
      <p:sp>
        <p:nvSpPr>
          <p:cNvPr id="95" name="Shape 95"/>
          <p:cNvSpPr/>
          <p:nvPr>
            <p:ph type="body" sz="quarter" idx="1"/>
          </p:nvPr>
        </p:nvSpPr>
        <p:spPr>
          <a:prstGeom prst="rect">
            <a:avLst/>
          </a:prstGeom>
        </p:spPr>
        <p:txBody>
          <a:bodyPr/>
          <a:lstStyle/>
          <a:p>
            <a:pPr lvl="0">
              <a:defRPr sz="1800"/>
            </a:pPr>
            <a:r>
              <a:rPr sz="1400"/>
              <a:t>Så - </a:t>
            </a:r>
            <a:endParaRPr sz="1400"/>
          </a:p>
          <a:p>
            <a:pPr lvl="0">
              <a:defRPr sz="1800"/>
            </a:pPr>
            <a:r>
              <a:rPr sz="1400"/>
              <a:t>Kan vi lage domenemodell-entitetar som ikkje er Javabønner? Her er ordre-eksempelet fra tidlegare. Legg merke til følgjande:</a:t>
            </a:r>
            <a:endParaRPr sz="1400"/>
          </a:p>
          <a:p>
            <a:pPr lvl="0" marL="170961" indent="-170961">
              <a:buSzPct val="75000"/>
              <a:buChar char="-"/>
              <a:defRPr sz="1800"/>
            </a:pPr>
            <a:r>
              <a:rPr sz="1400"/>
              <a:t>klassen har ingen 0-argument-konstruktør, og orderId og customer blir satt i konstruktøren og kan ikkje endrast etter at objektet er oppretta</a:t>
            </a:r>
            <a:endParaRPr sz="1400"/>
          </a:p>
          <a:p>
            <a:pPr lvl="0" marL="170961" indent="-170961">
              <a:buSzPct val="75000"/>
              <a:buChar char="-"/>
              <a:defRPr sz="1800"/>
            </a:pPr>
            <a:r>
              <a:rPr sz="1400"/>
              <a:t>orderstate kan lesast ut via orderstate()-metoden, men kan ikkje settast direkte. Det finst derimot ein </a:t>
            </a:r>
            <a:r>
              <a:rPr i="1" sz="1400"/>
              <a:t>forretningsmetode</a:t>
            </a:r>
            <a:r>
              <a:rPr sz="1400"/>
              <a:t> - complete() - på klassen, som i eit realistisk tilfelle ville ha sjekka at status på ordrelinjer og så vidare var i riktig tilstand for at ordren kunne gå til fullført, sette status på ordrelinjer riktig, og så til slutt oppdatere ordrestatusen til fullført.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lvl="0"/>
          </a:p>
        </p:txBody>
      </p:sp>
      <p:sp>
        <p:nvSpPr>
          <p:cNvPr id="100" name="Shape 100"/>
          <p:cNvSpPr/>
          <p:nvPr>
            <p:ph type="body" sz="quarter" idx="1"/>
          </p:nvPr>
        </p:nvSpPr>
        <p:spPr>
          <a:prstGeom prst="rect">
            <a:avLst/>
          </a:prstGeom>
        </p:spPr>
        <p:txBody>
          <a:bodyPr/>
          <a:lstStyle/>
          <a:p>
            <a:pPr lvl="0">
              <a:defRPr sz="1800"/>
            </a:pPr>
            <a:r>
              <a:rPr sz="1400"/>
              <a:t>OK, no har vi domeneklasser som ikkje er javabønner. Kva da når vi skal bruke alle dei fine tinga som vi har blitt vant med å ha tilgang til, som Hibernate, Dozer, osv., og som forventar å jobbe med bønner? </a:t>
            </a:r>
            <a:endParaRPr sz="1400"/>
          </a:p>
          <a:p>
            <a:pPr lvl="0">
              <a:defRPr sz="1800"/>
            </a:pPr>
            <a:endParaRPr sz="1400"/>
          </a:p>
          <a:p>
            <a:pPr lvl="0">
              <a:defRPr sz="1800"/>
            </a:pPr>
            <a:r>
              <a:rPr sz="1400"/>
              <a:t>Vi har igrunn to valg - det eine er å modifisere domeneklassen, og prøve å tilpasse den til krava til bibilioteka uten at det går for mykje på bekostning av korleis vi ønsker å utforme domeneobjekta. Hibernate krever for eksempel 0-argument-konstruktør og foretrekker getters og setters for alle felt, men desse treng ikkje å være public. Dozer kan også konfigurerast til å aksessere private metodar eller private felt. Med ein god dose forsiktigheit og litt ekstra konfigurasjon er det ofte mogleg å la det eksterne grensesnittet til klassen (dvs. alt som er public) vere slik som ein ønsker, men implementasjonen kan bli meir kompleks, og koden i domenemodellen blir vanskeligare å lese.</a:t>
            </a:r>
            <a:endParaRPr sz="1400"/>
          </a:p>
          <a:p>
            <a:pPr lvl="0">
              <a:defRPr sz="1800"/>
            </a:pPr>
            <a:endParaRPr sz="1400"/>
          </a:p>
          <a:p>
            <a:pPr lvl="0">
              <a:defRPr sz="1800"/>
            </a:pPr>
            <a:r>
              <a:rPr sz="1400"/>
              <a:t>Den andre måten å gjere det på er å frikoble bruken av desse biblioteka fra domenemodellen. Det krever at ein skriv litt meir kode, men gir ofte reinare, meir lesbar og meir testbar kode.</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1400"/>
              <a:t>Her er ein tradisjonell lagdelt arkitektur. Dei øvre laga får lov til å ha avhengigheiter mot laga under, men laga under får ikkje lov til å ha avhengigheiter oppover. Så domenemodellen får lov til å ha avhengigheit mot repository-laget.</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defRPr sz="1800"/>
            </a:pPr>
            <a:r>
              <a:rPr sz="1400"/>
              <a:t>Ein kar som heiter Jeffrey Palermo foreslo i 2008 "The Onion Architecture", der domenemodellen er i sentrum av applikasjonen og får ikkje ha nokon avhengigheiter til nokon (anna enn via grensesnitt), medan koden som snakkar med f.eks. databasen er ytterst på lik linje med f.eks. GUI og automatiske testar. På den måten oppnår ein at kjernen i applikasjonen (dei gule ringane på figuren) ikkje er avhengig av eit konkret GUI eller ein konkret databaseimplementasjon, og ein sikrer at funksjonalitet i kjernen kan testast uavhengig av GUI-et og uten å vere avhengig av ein database.</a:t>
            </a:r>
            <a:endParaRPr sz="1400"/>
          </a:p>
          <a:p>
            <a:pPr lvl="0">
              <a:defRPr sz="1800"/>
            </a:pPr>
            <a:endParaRPr sz="1400"/>
          </a:p>
          <a:p>
            <a:pPr lvl="0">
              <a:defRPr sz="1800"/>
            </a:pPr>
            <a:r>
              <a:rPr sz="1400"/>
              <a:t>For domeneklassene våre betyr det for eksempel at JPA/Hibernate-annotasjonar må ut av domenemodellen, og da blir vi samtidig kvitt krava som desse stiller til at domeneklassene våre må ha bønne-egenskapar. I staden for å ha slike annotasjonar i domenemodellen, kan ein ha DTO-ar mot databasen på lik linje med dei ein har mot andre eksterne avhengigheiter. Desse DTO-ane skal ikkje innehalde funksjonalitet, og det er ingen problem at dei er bønner.</a:t>
            </a:r>
            <a:endParaRPr sz="1400"/>
          </a:p>
          <a:p>
            <a:pPr lvl="0">
              <a:defRPr sz="1800"/>
            </a:pPr>
            <a:endParaRPr sz="1400"/>
          </a:p>
          <a:p>
            <a:pPr lvl="0">
              <a:defRPr sz="1800"/>
            </a:pPr>
            <a:r>
              <a:rPr sz="1400"/>
              <a:t>Dette arkitekturmønsteret har som de ser fleire fordeler - den store ulempen er at det blir meir kode å skrive og vedlikeholde, og gjerne meir mappinglogikk. Så ein må vurdere om det kostar meir enn det smakar.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lvl="0"/>
          </a:p>
        </p:txBody>
      </p:sp>
      <p:sp>
        <p:nvSpPr>
          <p:cNvPr id="157" name="Shape 157"/>
          <p:cNvSpPr/>
          <p:nvPr>
            <p:ph type="body" sz="quarter" idx="1"/>
          </p:nvPr>
        </p:nvSpPr>
        <p:spPr>
          <a:prstGeom prst="rect">
            <a:avLst/>
          </a:prstGeom>
        </p:spPr>
        <p:txBody>
          <a:bodyPr/>
          <a:lstStyle/>
          <a:p>
            <a:pPr lvl="0">
              <a:defRPr sz="1800"/>
            </a:pPr>
            <a:r>
              <a:rPr sz="1400"/>
              <a:t>Bruk av JavaBeans-mønstereret i domenemodellen gjer at domeneklassene mister evnen til å sjølv kunne kontrollere at dei er konsistente til ei kvar tid</a:t>
            </a:r>
            <a:endParaRPr sz="1400"/>
          </a:p>
          <a:p>
            <a:pPr lvl="0">
              <a:defRPr sz="1800"/>
            </a:pPr>
            <a:r>
              <a:rPr sz="1400"/>
              <a:t>Hibernate, Dozer og mange andre fine ting som vi ønsker å bruke forutsetter bønner</a:t>
            </a:r>
            <a:endParaRPr sz="1400"/>
          </a:p>
          <a:p>
            <a:pPr lvl="0">
              <a:defRPr sz="1800"/>
            </a:pPr>
            <a:endParaRPr sz="1400"/>
          </a:p>
          <a:p>
            <a:pPr lvl="0">
              <a:defRPr sz="1800"/>
            </a:pPr>
            <a:r>
              <a:rPr sz="1400"/>
              <a:t>For å kunne fortsette å bruke desse biblioteka har ein to strategiar:</a:t>
            </a:r>
            <a:endParaRPr sz="1400"/>
          </a:p>
          <a:p>
            <a:pPr lvl="0">
              <a:defRPr sz="1800"/>
            </a:pPr>
            <a:r>
              <a:rPr sz="1400"/>
              <a:t>Implementere dei tinga som biblioteka krever i domenemodellen (0-arguments-konstruktør, setters/getters), som ikkje-public medlemmer i domeneklassene</a:t>
            </a:r>
            <a:endParaRPr sz="1400"/>
          </a:p>
          <a:p>
            <a:pPr lvl="0">
              <a:defRPr sz="1800"/>
            </a:pPr>
            <a:r>
              <a:rPr sz="1400"/>
              <a:t>Bruke arkitekturmønstre som gjer at ein kan holde slike avhengigheiter ute av domenemodellen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sldImg"/>
          </p:nvPr>
        </p:nvSpPr>
        <p:spPr>
          <a:prstGeom prst="rect">
            <a:avLst/>
          </a:prstGeom>
        </p:spPr>
        <p:txBody>
          <a:bodyPr/>
          <a:lstStyle/>
          <a:p>
            <a:pPr lvl="0"/>
          </a:p>
        </p:txBody>
      </p:sp>
      <p:sp>
        <p:nvSpPr>
          <p:cNvPr id="42" name="Shape 42"/>
          <p:cNvSpPr/>
          <p:nvPr>
            <p:ph type="body" sz="quarter" idx="1"/>
          </p:nvPr>
        </p:nvSpPr>
        <p:spPr>
          <a:prstGeom prst="rect">
            <a:avLst/>
          </a:prstGeom>
        </p:spPr>
        <p:txBody>
          <a:bodyPr/>
          <a:lstStyle/>
          <a:p>
            <a:pPr lvl="0">
              <a:defRPr sz="1800"/>
            </a:pPr>
            <a:r>
              <a:rPr sz="1400"/>
              <a:t>Tingen er, vi har så vant med å bruke JavaBean-mønsteret, at vi ikkje alltid tenker over at det er det vi gjer. Domeneklassene begynner ofte som enkle, pene og pyntelige objekt, slik som det eksempelet de ser på skjermen.</a:t>
            </a:r>
            <a:endParaRPr sz="1400"/>
          </a:p>
          <a:p>
            <a:pPr lvl="0">
              <a:defRPr sz="1800"/>
            </a:pPr>
            <a:endParaRPr sz="1400"/>
          </a:p>
          <a:p>
            <a:pPr lvl="0">
              <a:defRPr sz="1800"/>
            </a:pPr>
            <a:r>
              <a:rPr sz="1400"/>
              <a:t>Men vent no litt, er det så bra å ha public instansvariablar?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lvl="0"/>
          </a:p>
        </p:txBody>
      </p:sp>
      <p:sp>
        <p:nvSpPr>
          <p:cNvPr id="48" name="Shape 48"/>
          <p:cNvSpPr/>
          <p:nvPr>
            <p:ph type="body" sz="quarter" idx="1"/>
          </p:nvPr>
        </p:nvSpPr>
        <p:spPr>
          <a:prstGeom prst="rect">
            <a:avLst/>
          </a:prstGeom>
        </p:spPr>
        <p:txBody>
          <a:bodyPr/>
          <a:lstStyle/>
          <a:p>
            <a:pPr lvl="0">
              <a:defRPr sz="1800"/>
            </a:pPr>
            <a:r>
              <a:rPr sz="1400"/>
              <a:t>Men no har vi ikkje noko måte å sette orderId og customer på… IDE-en er hjelpsom og tilbyr å opprette getter og setter, så eg får gjere det da.</a:t>
            </a:r>
            <a:endParaRPr sz="1400"/>
          </a:p>
          <a:p>
            <a:pPr lvl="0">
              <a:defRPr sz="1800"/>
            </a:pP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defRPr sz="1800"/>
            </a:pPr>
            <a:r>
              <a:rPr sz="1400"/>
              <a:t>Sånn, det var bedre. Men vi bruker JPA mot databasen, så vi må annotere litt…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Img"/>
          </p:nvPr>
        </p:nvSpPr>
        <p:spPr>
          <a:prstGeom prst="rect">
            <a:avLst/>
          </a:prstGeom>
        </p:spPr>
        <p:txBody>
          <a:bodyPr/>
          <a:lstStyle/>
          <a:p>
            <a:pPr lvl="0"/>
          </a:p>
        </p:txBody>
      </p:sp>
      <p:sp>
        <p:nvSpPr>
          <p:cNvPr id="56" name="Shape 56"/>
          <p:cNvSpPr/>
          <p:nvPr>
            <p:ph type="body" sz="quarter" idx="1"/>
          </p:nvPr>
        </p:nvSpPr>
        <p:spPr>
          <a:prstGeom prst="rect">
            <a:avLst/>
          </a:prstGeom>
        </p:spPr>
        <p:txBody>
          <a:bodyPr/>
          <a:lstStyle/>
          <a:p>
            <a:pPr lvl="0">
              <a:defRPr sz="1800"/>
            </a:pPr>
            <a:r>
              <a:rPr sz="1400"/>
              <a:t>OK, no har vi fått ein heil del greier inn i domeneklassen vår. Er det nokon som ser kva vi </a:t>
            </a:r>
            <a:r>
              <a:rPr i="1" sz="1400"/>
              <a:t>ikkje</a:t>
            </a:r>
            <a:r>
              <a:rPr sz="1400"/>
              <a:t> har fått med?</a:t>
            </a:r>
            <a:endParaRPr sz="1400"/>
          </a:p>
          <a:p>
            <a:pPr lvl="0">
              <a:defRPr sz="1800"/>
            </a:pPr>
            <a:endParaRPr sz="1400"/>
          </a:p>
          <a:p>
            <a:pPr lvl="0">
              <a:defRPr sz="1800"/>
            </a:pPr>
            <a:r>
              <a:rPr sz="1400"/>
              <a:t>Det stemmer, vi har ingen funksjonalitet. Vi har getter og setter-metoder, men dei gjer ingenting anna enn å blindt å tilby tilgang til kvar sin medlemsvariabel. Slik sett kunne vi like gjerne hatt variablane public.</a:t>
            </a:r>
            <a:endParaRPr sz="1400"/>
          </a:p>
          <a:p>
            <a:pPr lvl="0">
              <a:defRPr sz="1800"/>
            </a:pPr>
            <a:endParaRPr sz="1400"/>
          </a:p>
          <a:p>
            <a:pPr lvl="0">
              <a:defRPr sz="1800"/>
            </a:pPr>
            <a:r>
              <a:rPr sz="1400"/>
              <a:t>Domeneklasser av denne typen har eg sett veldig mange av i dei prosjekta eg har jobba med, eg vil vel seie at det er regelen snarare enn unntaket. Samtidig, når eg spør dei andre utviklarane på prosjektet; ønsker de å ha ein rik domenemodell, så er svaret </a:t>
            </a:r>
            <a:r>
              <a:rPr i="1" sz="1400"/>
              <a:t>ja</a:t>
            </a:r>
            <a:r>
              <a:rPr sz="1400"/>
              <a:t> fra dei fleste.</a:t>
            </a:r>
            <a:endParaRPr sz="1400"/>
          </a:p>
          <a:p>
            <a:pPr lvl="0">
              <a:defRPr sz="1800"/>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lvl="0"/>
          </a:p>
        </p:txBody>
      </p:sp>
      <p:sp>
        <p:nvSpPr>
          <p:cNvPr id="60" name="Shape 60"/>
          <p:cNvSpPr/>
          <p:nvPr>
            <p:ph type="body" sz="quarter" idx="1"/>
          </p:nvPr>
        </p:nvSpPr>
        <p:spPr>
          <a:prstGeom prst="rect">
            <a:avLst/>
          </a:prstGeom>
        </p:spPr>
        <p:txBody>
          <a:bodyPr/>
          <a:lstStyle/>
          <a:p>
            <a:pPr lvl="0">
              <a:defRPr sz="1800"/>
            </a:pPr>
            <a:r>
              <a:rPr sz="1400"/>
              <a:t>Men kva er så ein rik domenemodell? Er det nok å legge på nokon ekstra metoder som ikkje er trivielle getter- eller settermetoder? Min påstand er at å ha litt funksjonalitet i domenemodellen ikkje er det samme som å ha ein rik domenemodell.</a:t>
            </a:r>
            <a:endParaRPr sz="1400"/>
          </a:p>
          <a:p>
            <a:pPr lvl="0">
              <a:defRPr sz="1800"/>
            </a:pPr>
            <a:endParaRPr sz="1400"/>
          </a:p>
          <a:p>
            <a:pPr lvl="0">
              <a:defRPr sz="1800"/>
            </a:pPr>
            <a:r>
              <a:rPr sz="1400"/>
              <a:t>Kongstanken bak domenedreven design er at domenemodellen skal være ikkje berre noko som finst i koden, men at dei konsepta som ein uttrykker gjennom domenemodellen skal utgjere det språket som gjer at vi utviklarar og forretningssida kan forstå kvarandre. Eric Evans kaller domenemodellen "the ubiquitous language." Her er det ikkje berre data - kva informasjon vi treng å lagre om forskjellige entitetar - som er viktig, men også oppførsel - kva aktivitetar kan entitetane utføre? Dette skal være forretningsaktivitetar, det skal altså vere operasjonar som gir meining på forretningssida.</a:t>
            </a:r>
            <a:endParaRPr sz="1400"/>
          </a:p>
          <a:p>
            <a:pPr lvl="0">
              <a:defRPr sz="1800"/>
            </a:pPr>
            <a:endParaRPr sz="1400"/>
          </a:p>
          <a:p>
            <a:pPr lvl="0">
              <a:defRPr sz="1800"/>
            </a:pPr>
            <a:r>
              <a:rPr sz="1400"/>
              <a:t>Så langt så vel. Kvifor kræsjar det med å ha javabønner i domenemodellen vår?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a:defRPr sz="1800"/>
            </a:pPr>
            <a:r>
              <a:rPr sz="1400"/>
              <a:t>Et prinsipp i domenedrevet design er at entitetar alltid skal være i ein gyldig tilstand. Kort sagt handlar det om at vi må sikre at så lenge domenemodellen har ein gyldig start-tilstand, så finst det ingen operasjonar som fører til at domenemodellen kjem i ein ugyldig tilstand, sjølv ikkje om det berre er midlertidig. </a:t>
            </a:r>
            <a:endParaRPr sz="1400"/>
          </a:p>
          <a:p>
            <a:pPr lvl="0">
              <a:defRPr sz="1800"/>
            </a:pPr>
            <a:endParaRPr sz="1400"/>
          </a:p>
          <a:p>
            <a:pPr lvl="0">
              <a:defRPr sz="1800"/>
            </a:pPr>
            <a:r>
              <a:rPr sz="1400"/>
              <a:t>Om entiteten vår er ein javabønne, mister den denne evnen til å sikre eigen tilstand av to grunner: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lvl="0"/>
          </a:p>
        </p:txBody>
      </p:sp>
      <p:sp>
        <p:nvSpPr>
          <p:cNvPr id="77" name="Shape 77"/>
          <p:cNvSpPr/>
          <p:nvPr>
            <p:ph type="body" sz="quarter" idx="1"/>
          </p:nvPr>
        </p:nvSpPr>
        <p:spPr>
          <a:prstGeom prst="rect">
            <a:avLst/>
          </a:prstGeom>
        </p:spPr>
        <p:txBody>
          <a:bodyPr/>
          <a:lstStyle/>
          <a:p>
            <a:pPr lvl="0">
              <a:defRPr sz="1800"/>
            </a:pPr>
            <a:r>
              <a:rPr sz="1400"/>
              <a:t>Den første grunnen er at javabønner må ha ein konstruktør som tar null argument. Dei fleste nyttige objekt treng å få inn informasjon for at dei skal vere i ein gyldig tilstand. Ein ordre gir kanskje ikkje meining for seg sjølv, kanskje krever vi at den har ein gyldig ID og hører til ein bestemt kunde.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lvl="0"/>
          </a:p>
        </p:txBody>
      </p:sp>
      <p:sp>
        <p:nvSpPr>
          <p:cNvPr id="81" name="Shape 81"/>
          <p:cNvSpPr/>
          <p:nvPr>
            <p:ph type="body" sz="quarter" idx="1"/>
          </p:nvPr>
        </p:nvSpPr>
        <p:spPr>
          <a:prstGeom prst="rect">
            <a:avLst/>
          </a:prstGeom>
        </p:spPr>
        <p:txBody>
          <a:bodyPr/>
          <a:lstStyle/>
          <a:p>
            <a:pPr lvl="0">
              <a:defRPr sz="1800"/>
            </a:pPr>
            <a:r>
              <a:rPr sz="1400"/>
              <a:t>Den andre grunnen er at javabønner har setter- og getter-metoder. Spesielt setter-metoder er problematiske, fordi metodene skulle jo uttrykke forretningsaktivitetar som entitetane våre kan utføre, og det er få forretningsaktivitetar som heiter sett-ett-eller-anna. Nokre ting gir det ikkje meining å kunne sette aleine, og nokre ting gir det ikkje meining å kunne endre på i det heile tatt etter at objektet er oppretta. </a:t>
            </a:r>
            <a:endParaRPr sz="1400"/>
          </a:p>
          <a:p>
            <a:pPr lvl="0">
              <a:defRPr sz="1800"/>
            </a:pPr>
            <a:r>
              <a:rPr sz="1400"/>
              <a:t>Med setter-metoder er det også veldig vanskelig å vite om metoden berre setter den tilhørande medlemsvariabelen, eller om den også behandler </a:t>
            </a:r>
            <a:r>
              <a:rPr i="1" sz="1400"/>
              <a:t>følgene </a:t>
            </a:r>
            <a:r>
              <a:rPr sz="1400"/>
              <a:t>av å endre på verdien. For eksempel - dersom ein kaller setOrderState for å sette ordrestatus til "fullført", oppdaterer den kun en variabel, eller går den igjennom alle ordrelinjer og setter tilhørande status for ordrelinjene?</a:t>
            </a:r>
            <a:endParaRPr sz="1400"/>
          </a:p>
          <a:p>
            <a:pPr lvl="0">
              <a:defRPr sz="1800"/>
            </a:pPr>
            <a:endParaRPr sz="1400"/>
          </a:p>
          <a:p>
            <a:pPr lvl="0">
              <a:defRPr sz="1800"/>
            </a:pPr>
            <a:r>
              <a:rPr sz="1400"/>
              <a:t>No går det an å ha readonly properties som ikkje har setter-metoder, og så legge på ekstra metoder som uttrykker forretningsoperasjonane våre, men problemet er at dei fleste biblioteka som jobber med javabønner forventar å kunne sette alle attributter via setter-metoder.</a:t>
            </a:r>
            <a:endParaRPr sz="1400"/>
          </a:p>
          <a:p>
            <a:pPr lvl="0">
              <a:defRPr sz="1800"/>
            </a:pPr>
            <a:endParaRPr sz="14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tel og undertittel">
    <p:spTree>
      <p:nvGrpSpPr>
        <p:cNvPr id="1" name=""/>
        <p:cNvGrpSpPr/>
        <p:nvPr/>
      </p:nvGrpSpPr>
      <p:grpSpPr>
        <a:xfrm>
          <a:off x="0" y="0"/>
          <a:ext cx="0" cy="0"/>
          <a:chOff x="0" y="0"/>
          <a:chExt cx="0" cy="0"/>
        </a:xfrm>
      </p:grpSpPr>
      <p:sp>
        <p:nvSpPr>
          <p:cNvPr id="5" name="Shape 5"/>
          <p:cNvSpPr/>
          <p:nvPr>
            <p:ph type="title"/>
          </p:nvPr>
        </p:nvSpPr>
        <p:spPr>
          <a:xfrm>
            <a:off x="1778000" y="2298700"/>
            <a:ext cx="20828000" cy="4648200"/>
          </a:xfrm>
          <a:prstGeom prst="rect">
            <a:avLst/>
          </a:prstGeom>
        </p:spPr>
        <p:txBody>
          <a:bodyPr anchor="b"/>
          <a:lstStyle/>
          <a:p>
            <a:pPr lvl="0">
              <a:defRPr sz="1800"/>
            </a:pPr>
            <a:r>
              <a:rPr sz="11200"/>
              <a:t>Titteltekst</a:t>
            </a:r>
          </a:p>
        </p:txBody>
      </p:sp>
      <p:sp>
        <p:nvSpPr>
          <p:cNvPr id="6" name="Shape 6"/>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Brødtekst nivå én</a:t>
            </a:r>
            <a:endParaRPr sz="4400"/>
          </a:p>
          <a:p>
            <a:pPr lvl="1">
              <a:defRPr sz="1800"/>
            </a:pPr>
            <a:r>
              <a:rPr sz="4400"/>
              <a:t>Brødtekst nivå to</a:t>
            </a:r>
            <a:endParaRPr sz="4400"/>
          </a:p>
          <a:p>
            <a:pPr lvl="2">
              <a:defRPr sz="1800"/>
            </a:pPr>
            <a:r>
              <a:rPr sz="4400"/>
              <a:t>Brødtekst nivå tre</a:t>
            </a:r>
            <a:endParaRPr sz="4400"/>
          </a:p>
          <a:p>
            <a:pPr lvl="3">
              <a:defRPr sz="1800"/>
            </a:pPr>
            <a:r>
              <a:rPr sz="4400"/>
              <a:t>Brødtekst nivå fire</a:t>
            </a:r>
            <a:endParaRPr sz="4400"/>
          </a:p>
          <a:p>
            <a:pPr lvl="4">
              <a:defRPr sz="1800"/>
            </a:pPr>
            <a:r>
              <a:rPr sz="4400"/>
              <a:t>Brødtekst nivå fem</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Sita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ild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om">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Bilde – horisontalt">
    <p:spTree>
      <p:nvGrpSpPr>
        <p:cNvPr id="1" name=""/>
        <p:cNvGrpSpPr/>
        <p:nvPr/>
      </p:nvGrpSpPr>
      <p:grpSpPr>
        <a:xfrm>
          <a:off x="0" y="0"/>
          <a:ext cx="0" cy="0"/>
          <a:chOff x="0" y="0"/>
          <a:chExt cx="0" cy="0"/>
        </a:xfrm>
      </p:grpSpPr>
      <p:sp>
        <p:nvSpPr>
          <p:cNvPr id="8" name="Shape 8"/>
          <p:cNvSpPr/>
          <p:nvPr>
            <p:ph type="title"/>
          </p:nvPr>
        </p:nvSpPr>
        <p:spPr>
          <a:xfrm>
            <a:off x="635000" y="9448800"/>
            <a:ext cx="23114000" cy="2006600"/>
          </a:xfrm>
          <a:prstGeom prst="rect">
            <a:avLst/>
          </a:prstGeom>
        </p:spPr>
        <p:txBody>
          <a:bodyPr anchor="b"/>
          <a:lstStyle/>
          <a:p>
            <a:pPr lvl="0">
              <a:defRPr sz="1800"/>
            </a:pPr>
            <a:r>
              <a:rPr sz="11200"/>
              <a:t>Titteltekst</a:t>
            </a:r>
          </a:p>
        </p:txBody>
      </p:sp>
      <p:sp>
        <p:nvSpPr>
          <p:cNvPr id="9" name="Shape 9"/>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Brødtekst nivå én</a:t>
            </a:r>
            <a:endParaRPr sz="4400"/>
          </a:p>
          <a:p>
            <a:pPr lvl="1">
              <a:defRPr sz="1800"/>
            </a:pPr>
            <a:r>
              <a:rPr sz="4400"/>
              <a:t>Brødtekst nivå to</a:t>
            </a:r>
            <a:endParaRPr sz="4400"/>
          </a:p>
          <a:p>
            <a:pPr lvl="2">
              <a:defRPr sz="1800"/>
            </a:pPr>
            <a:r>
              <a:rPr sz="4400"/>
              <a:t>Brødtekst nivå tre</a:t>
            </a:r>
            <a:endParaRPr sz="4400"/>
          </a:p>
          <a:p>
            <a:pPr lvl="3">
              <a:defRPr sz="1800"/>
            </a:pPr>
            <a:r>
              <a:rPr sz="4400"/>
              <a:t>Brødtekst nivå fire</a:t>
            </a:r>
            <a:endParaRPr sz="4400"/>
          </a:p>
          <a:p>
            <a:pPr lvl="4">
              <a:defRPr sz="1800"/>
            </a:pPr>
            <a:r>
              <a:rPr sz="4400"/>
              <a:t>Brødtekst nivå fem</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tel – sentrert">
    <p:spTree>
      <p:nvGrpSpPr>
        <p:cNvPr id="1" name=""/>
        <p:cNvGrpSpPr/>
        <p:nvPr/>
      </p:nvGrpSpPr>
      <p:grpSpPr>
        <a:xfrm>
          <a:off x="0" y="0"/>
          <a:ext cx="0" cy="0"/>
          <a:chOff x="0" y="0"/>
          <a:chExt cx="0" cy="0"/>
        </a:xfrm>
      </p:grpSpPr>
      <p:sp>
        <p:nvSpPr>
          <p:cNvPr id="11" name="Shape 11"/>
          <p:cNvSpPr/>
          <p:nvPr>
            <p:ph type="title"/>
          </p:nvPr>
        </p:nvSpPr>
        <p:spPr>
          <a:xfrm>
            <a:off x="1778000" y="4533900"/>
            <a:ext cx="20828000" cy="4648200"/>
          </a:xfrm>
          <a:prstGeom prst="rect">
            <a:avLst/>
          </a:prstGeom>
        </p:spPr>
        <p:txBody>
          <a:bodyPr/>
          <a:lstStyle/>
          <a:p>
            <a:pPr lvl="0">
              <a:defRPr sz="1800"/>
            </a:pPr>
            <a:r>
              <a:rPr sz="11200"/>
              <a:t>Titteltekst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Bilde – vertikalt">
    <p:spTree>
      <p:nvGrpSpPr>
        <p:cNvPr id="1" name=""/>
        <p:cNvGrpSpPr/>
        <p:nvPr/>
      </p:nvGrpSpPr>
      <p:grpSpPr>
        <a:xfrm>
          <a:off x="0" y="0"/>
          <a:ext cx="0" cy="0"/>
          <a:chOff x="0" y="0"/>
          <a:chExt cx="0" cy="0"/>
        </a:xfrm>
      </p:grpSpPr>
      <p:sp>
        <p:nvSpPr>
          <p:cNvPr id="13" name="Shape 13"/>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Titteltekst</a:t>
            </a:r>
          </a:p>
        </p:txBody>
      </p:sp>
      <p:sp>
        <p:nvSpPr>
          <p:cNvPr id="14" name="Shape 14"/>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Brødtekst nivå én</a:t>
            </a:r>
            <a:endParaRPr sz="4400"/>
          </a:p>
          <a:p>
            <a:pPr lvl="1">
              <a:defRPr sz="1800"/>
            </a:pPr>
            <a:r>
              <a:rPr sz="4400"/>
              <a:t>Brødtekst nivå to</a:t>
            </a:r>
            <a:endParaRPr sz="4400"/>
          </a:p>
          <a:p>
            <a:pPr lvl="2">
              <a:defRPr sz="1800"/>
            </a:pPr>
            <a:r>
              <a:rPr sz="4400"/>
              <a:t>Brødtekst nivå tre</a:t>
            </a:r>
            <a:endParaRPr sz="4400"/>
          </a:p>
          <a:p>
            <a:pPr lvl="3">
              <a:defRPr sz="1800"/>
            </a:pPr>
            <a:r>
              <a:rPr sz="4400"/>
              <a:t>Brødtekst nivå fire</a:t>
            </a:r>
            <a:endParaRPr sz="4400"/>
          </a:p>
          <a:p>
            <a:pPr lvl="4">
              <a:defRPr sz="1800"/>
            </a:pPr>
            <a:r>
              <a:rPr sz="4400"/>
              <a:t>Brødtekst nivå fem</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tel – øverst">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11200"/>
              <a:t>Titteltekst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tel og punkttegn">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11200"/>
              <a:t>Titteltekst</a:t>
            </a:r>
          </a:p>
        </p:txBody>
      </p:sp>
      <p:sp>
        <p:nvSpPr>
          <p:cNvPr id="19" name="Shape 19"/>
          <p:cNvSpPr/>
          <p:nvPr>
            <p:ph type="body" idx="1"/>
          </p:nvPr>
        </p:nvSpPr>
        <p:spPr>
          <a:prstGeom prst="rect">
            <a:avLst/>
          </a:prstGeom>
        </p:spPr>
        <p:txBody>
          <a:bodyPr/>
          <a:lstStyle/>
          <a:p>
            <a:pPr lvl="0">
              <a:defRPr sz="1800"/>
            </a:pPr>
            <a:r>
              <a:rPr sz="5200"/>
              <a:t>Brødtekst nivå én</a:t>
            </a:r>
            <a:endParaRPr sz="5200"/>
          </a:p>
          <a:p>
            <a:pPr lvl="1">
              <a:defRPr sz="1800"/>
            </a:pPr>
            <a:r>
              <a:rPr sz="5200"/>
              <a:t>Brødtekst nivå to</a:t>
            </a:r>
            <a:endParaRPr sz="5200"/>
          </a:p>
          <a:p>
            <a:pPr lvl="2">
              <a:defRPr sz="1800"/>
            </a:pPr>
            <a:r>
              <a:rPr sz="5200"/>
              <a:t>Brødtekst nivå tre</a:t>
            </a:r>
            <a:endParaRPr sz="5200"/>
          </a:p>
          <a:p>
            <a:pPr lvl="3">
              <a:defRPr sz="1800"/>
            </a:pPr>
            <a:r>
              <a:rPr sz="5200"/>
              <a:t>Brødtekst nivå fire</a:t>
            </a:r>
            <a:endParaRPr sz="5200"/>
          </a:p>
          <a:p>
            <a:pPr lvl="4">
              <a:defRPr sz="1800"/>
            </a:pPr>
            <a:r>
              <a:rPr sz="5200"/>
              <a:t>Brødtekst nivå fem</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tel, punkttegn og bilde">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11200"/>
              <a:t>Titteltekst</a:t>
            </a:r>
          </a:p>
        </p:txBody>
      </p:sp>
      <p:sp>
        <p:nvSpPr>
          <p:cNvPr id="22" name="Shape 22"/>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Brødtekst nivå én</a:t>
            </a:r>
            <a:endParaRPr sz="4500"/>
          </a:p>
          <a:p>
            <a:pPr lvl="1">
              <a:defRPr sz="1800"/>
            </a:pPr>
            <a:r>
              <a:rPr sz="4500"/>
              <a:t>Brødtekst nivå to</a:t>
            </a:r>
            <a:endParaRPr sz="4500"/>
          </a:p>
          <a:p>
            <a:pPr lvl="2">
              <a:defRPr sz="1800"/>
            </a:pPr>
            <a:r>
              <a:rPr sz="4500"/>
              <a:t>Brødtekst nivå tre</a:t>
            </a:r>
            <a:endParaRPr sz="4500"/>
          </a:p>
          <a:p>
            <a:pPr lvl="3">
              <a:defRPr sz="1800"/>
            </a:pPr>
            <a:r>
              <a:rPr sz="4500"/>
              <a:t>Brødtekst nivå fire</a:t>
            </a:r>
            <a:endParaRPr sz="4500"/>
          </a:p>
          <a:p>
            <a:pPr lvl="4">
              <a:defRPr sz="1800"/>
            </a:pPr>
            <a:r>
              <a:rPr sz="4500"/>
              <a:t>Brødtekst nivå fem</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kttegn">
    <p:spTree>
      <p:nvGrpSpPr>
        <p:cNvPr id="1" name=""/>
        <p:cNvGrpSpPr/>
        <p:nvPr/>
      </p:nvGrpSpPr>
      <p:grpSpPr>
        <a:xfrm>
          <a:off x="0" y="0"/>
          <a:ext cx="0" cy="0"/>
          <a:chOff x="0" y="0"/>
          <a:chExt cx="0" cy="0"/>
        </a:xfrm>
      </p:grpSpPr>
      <p:sp>
        <p:nvSpPr>
          <p:cNvPr id="24" name="Shape 24"/>
          <p:cNvSpPr/>
          <p:nvPr>
            <p:ph type="body" idx="1"/>
          </p:nvPr>
        </p:nvSpPr>
        <p:spPr>
          <a:xfrm>
            <a:off x="1689100" y="1778000"/>
            <a:ext cx="21005800" cy="10147300"/>
          </a:xfrm>
          <a:prstGeom prst="rect">
            <a:avLst/>
          </a:prstGeom>
        </p:spPr>
        <p:txBody>
          <a:bodyPr/>
          <a:lstStyle/>
          <a:p>
            <a:pPr lvl="0">
              <a:defRPr sz="1800"/>
            </a:pPr>
            <a:r>
              <a:rPr sz="5200"/>
              <a:t>Brødtekst nivå én</a:t>
            </a:r>
            <a:endParaRPr sz="5200"/>
          </a:p>
          <a:p>
            <a:pPr lvl="1">
              <a:defRPr sz="1800"/>
            </a:pPr>
            <a:r>
              <a:rPr sz="5200"/>
              <a:t>Brødtekst nivå to</a:t>
            </a:r>
            <a:endParaRPr sz="5200"/>
          </a:p>
          <a:p>
            <a:pPr lvl="2">
              <a:defRPr sz="1800"/>
            </a:pPr>
            <a:r>
              <a:rPr sz="5200"/>
              <a:t>Brødtekst nivå tre</a:t>
            </a:r>
            <a:endParaRPr sz="5200"/>
          </a:p>
          <a:p>
            <a:pPr lvl="3">
              <a:defRPr sz="1800"/>
            </a:pPr>
            <a:r>
              <a:rPr sz="5200"/>
              <a:t>Brødtekst nivå fire</a:t>
            </a:r>
            <a:endParaRPr sz="5200"/>
          </a:p>
          <a:p>
            <a:pPr lvl="4">
              <a:defRPr sz="1800"/>
            </a:pPr>
            <a:r>
              <a:rPr sz="5200"/>
              <a:t>Brødtekst nivå fem</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ilde – 3 per side">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11200"/>
              <a:t>Titteltekst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5200"/>
              <a:t>Brødtekst nivå én</a:t>
            </a:r>
            <a:endParaRPr sz="5200"/>
          </a:p>
          <a:p>
            <a:pPr lvl="1">
              <a:defRPr sz="1800"/>
            </a:pPr>
            <a:r>
              <a:rPr sz="5200"/>
              <a:t>Brødtekst nivå to</a:t>
            </a:r>
            <a:endParaRPr sz="5200"/>
          </a:p>
          <a:p>
            <a:pPr lvl="2">
              <a:defRPr sz="1800"/>
            </a:pPr>
            <a:r>
              <a:rPr sz="5200"/>
              <a:t>Brødtekst nivå tre</a:t>
            </a:r>
            <a:endParaRPr sz="5200"/>
          </a:p>
          <a:p>
            <a:pPr lvl="3">
              <a:defRPr sz="1800"/>
            </a:pPr>
            <a:r>
              <a:rPr sz="5200"/>
              <a:t>Brødtekst nivå fire</a:t>
            </a:r>
            <a:endParaRPr sz="5200"/>
          </a:p>
          <a:p>
            <a:pPr lvl="4">
              <a:defRPr sz="1800"/>
            </a:pPr>
            <a:r>
              <a:rPr sz="5200"/>
              <a:t>Brødtekst nivå fem</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778000" y="1077527"/>
            <a:ext cx="20828000" cy="4648201"/>
          </a:xfrm>
          <a:prstGeom prst="rect">
            <a:avLst/>
          </a:prstGeom>
        </p:spPr>
        <p:txBody>
          <a:bodyPr/>
          <a:lstStyle/>
          <a:p>
            <a:pPr lvl="0">
              <a:defRPr sz="1800"/>
            </a:pPr>
            <a:r>
              <a:rPr sz="11200"/>
              <a:t>Hold </a:t>
            </a:r>
            <a:r>
              <a:rPr i="1" sz="11200">
                <a:solidFill>
                  <a:srgbClr val="AD8000"/>
                </a:solidFill>
                <a:latin typeface="Helvetica"/>
                <a:ea typeface="Helvetica"/>
                <a:cs typeface="Helvetica"/>
                <a:sym typeface="Helvetica"/>
              </a:rPr>
              <a:t>bønnene</a:t>
            </a:r>
            <a:r>
              <a:rPr sz="11200"/>
              <a:t> dine unna </a:t>
            </a:r>
            <a:r>
              <a:rPr sz="11200">
                <a:latin typeface="Helvetica"/>
                <a:ea typeface="Helvetica"/>
                <a:cs typeface="Helvetica"/>
                <a:sym typeface="Helvetica"/>
              </a:rPr>
              <a:t>domenemodellen</a:t>
            </a:r>
            <a:r>
              <a:rPr sz="11200"/>
              <a:t> min!</a:t>
            </a:r>
          </a:p>
        </p:txBody>
      </p:sp>
      <p:sp>
        <p:nvSpPr>
          <p:cNvPr id="33" name="Shape 33"/>
          <p:cNvSpPr/>
          <p:nvPr>
            <p:ph type="body" idx="1"/>
          </p:nvPr>
        </p:nvSpPr>
        <p:spPr>
          <a:xfrm>
            <a:off x="1778000" y="7080250"/>
            <a:ext cx="20828000" cy="1587500"/>
          </a:xfrm>
          <a:prstGeom prst="rect">
            <a:avLst/>
          </a:prstGeom>
        </p:spPr>
        <p:txBody>
          <a:bodyPr/>
          <a:lstStyle/>
          <a:p>
            <a:pPr lvl="0">
              <a:defRPr sz="1800"/>
            </a:pPr>
            <a:r>
              <a:rPr sz="4400"/>
              <a:t>Kenneth Pedersen</a:t>
            </a:r>
            <a:endParaRPr sz="4400"/>
          </a:p>
        </p:txBody>
      </p:sp>
      <p:pic>
        <p:nvPicPr>
          <p:cNvPr id="34" name="miles_logo_red_rgb.png"/>
          <p:cNvPicPr/>
          <p:nvPr/>
        </p:nvPicPr>
        <p:blipFill>
          <a:blip r:embed="rId3">
            <a:extLst/>
          </a:blip>
          <a:srcRect l="0" t="107" r="0" b="107"/>
          <a:stretch>
            <a:fillRect/>
          </a:stretch>
        </p:blipFill>
        <p:spPr>
          <a:xfrm>
            <a:off x="9906000" y="9307413"/>
            <a:ext cx="4572000" cy="1494437"/>
          </a:xfrm>
          <a:prstGeom prst="rect">
            <a:avLst/>
          </a:prstGeom>
          <a:ln w="12700">
            <a:miter lim="400000"/>
          </a:ln>
        </p:spPr>
      </p:pic>
      <p:sp>
        <p:nvSpPr>
          <p:cNvPr id="35" name="Shape 35"/>
          <p:cNvSpPr/>
          <p:nvPr/>
        </p:nvSpPr>
        <p:spPr>
          <a:xfrm>
            <a:off x="10046841" y="11108202"/>
            <a:ext cx="4391918" cy="3608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84200">
              <a:lnSpc>
                <a:spcPct val="70000"/>
              </a:lnSpc>
              <a:spcBef>
                <a:spcPts val="800"/>
              </a:spcBef>
              <a:defRPr cap="all" spc="144" sz="1800">
                <a:solidFill>
                  <a:srgbClr val="B73C3B"/>
                </a:solidFill>
                <a:latin typeface="Arial"/>
                <a:ea typeface="Arial"/>
                <a:cs typeface="Arial"/>
                <a:sym typeface="Arial"/>
              </a:defRPr>
            </a:lvl1pPr>
          </a:lstStyle>
          <a:p>
            <a:pPr lvl="0">
              <a:defRPr cap="none" spc="0">
                <a:solidFill>
                  <a:srgbClr val="000000"/>
                </a:solidFill>
              </a:defRPr>
            </a:pPr>
            <a:r>
              <a:rPr cap="all" spc="144">
                <a:solidFill>
                  <a:srgbClr val="B73C3B"/>
                </a:solidFill>
              </a:rPr>
              <a:t>faglig autoritet og varme</a:t>
            </a:r>
          </a:p>
        </p:txBody>
      </p:sp>
      <p:pic>
        <p:nvPicPr>
          <p:cNvPr id="36" name="pasted-image.png"/>
          <p:cNvPicPr/>
          <p:nvPr/>
        </p:nvPicPr>
        <p:blipFill>
          <a:blip r:embed="rId4">
            <a:extLst/>
          </a:blip>
          <a:stretch>
            <a:fillRect/>
          </a:stretch>
        </p:blipFill>
        <p:spPr>
          <a:xfrm>
            <a:off x="16311081" y="6722819"/>
            <a:ext cx="10122146" cy="7591610"/>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1964105" y="3926980"/>
            <a:ext cx="20455790" cy="5862040"/>
          </a:xfrm>
          <a:prstGeom prst="rect">
            <a:avLst/>
          </a:prstGeom>
        </p:spPr>
        <p:txBody>
          <a:bodyPr/>
          <a:lstStyle>
            <a:lvl1pPr>
              <a:defRPr i="1" sz="9900">
                <a:latin typeface="Times Roman"/>
                <a:ea typeface="Times Roman"/>
                <a:cs typeface="Times Roman"/>
                <a:sym typeface="Times Roman"/>
              </a:defRPr>
            </a:lvl1pPr>
          </a:lstStyle>
          <a:p>
            <a:pPr lvl="0">
              <a:defRPr i="0" sz="1800"/>
            </a:pPr>
            <a:r>
              <a:rPr i="1" sz="9900"/>
              <a:t>“A Java Bean is a reusable software component that can be manipulated visually in a builder tool.”</a:t>
            </a:r>
            <a:endParaRPr i="1" sz="9900"/>
          </a:p>
        </p:txBody>
      </p:sp>
    </p:spTree>
  </p:cSld>
  <p:clrMapOvr>
    <a:masterClrMapping/>
  </p:clrMapOvr>
  <p:transition spd="fast"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7" name="pasted-image.png"/>
          <p:cNvPicPr/>
          <p:nvPr/>
        </p:nvPicPr>
        <p:blipFill>
          <a:blip r:embed="rId3">
            <a:extLst/>
          </a:blip>
          <a:stretch>
            <a:fillRect/>
          </a:stretch>
        </p:blipFill>
        <p:spPr>
          <a:xfrm>
            <a:off x="3485157" y="355203"/>
            <a:ext cx="17413551" cy="13005746"/>
          </a:xfrm>
          <a:prstGeom prst="rect">
            <a:avLst/>
          </a:prstGeom>
          <a:ln w="12700">
            <a:miter lim="400000"/>
          </a:ln>
        </p:spPr>
      </p:pic>
    </p:spTree>
  </p:cSld>
  <p:clrMapOvr>
    <a:masterClrMapping/>
  </p:clrMapOvr>
  <p:transition spd="fast"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nvSpPr>
        <p:spPr>
          <a:xfrm>
            <a:off x="6706219" y="6839105"/>
            <a:ext cx="13094758" cy="5867483"/>
          </a:xfrm>
          <a:prstGeom prst="rect">
            <a:avLst/>
          </a:prstGeom>
          <a:solidFill>
            <a:srgbClr val="F5D328">
              <a:alpha val="50000"/>
            </a:srgbClr>
          </a:solidFill>
          <a:ln w="12700">
            <a:miter lim="400000"/>
          </a:ln>
        </p:spPr>
        <p:txBody>
          <a:bodyPr lIns="50800" tIns="50800" rIns="50800" bIns="50800" anchor="ctr"/>
          <a:lstStyle/>
          <a:p>
            <a:pPr lvl="0">
              <a:defRPr sz="6800"/>
            </a:pPr>
          </a:p>
        </p:txBody>
      </p:sp>
      <p:sp>
        <p:nvSpPr>
          <p:cNvPr id="92" name="Shape 92"/>
          <p:cNvSpPr/>
          <p:nvPr/>
        </p:nvSpPr>
        <p:spPr>
          <a:xfrm>
            <a:off x="6706219" y="3121102"/>
            <a:ext cx="13094758" cy="3401038"/>
          </a:xfrm>
          <a:prstGeom prst="rect">
            <a:avLst/>
          </a:prstGeom>
          <a:solidFill>
            <a:srgbClr val="F5D328">
              <a:alpha val="50000"/>
            </a:srgbClr>
          </a:solidFill>
          <a:ln w="12700">
            <a:miter lim="400000"/>
          </a:ln>
        </p:spPr>
        <p:txBody>
          <a:bodyPr lIns="50800" tIns="50800" rIns="50800" bIns="50800" anchor="ctr"/>
          <a:lstStyle/>
          <a:p>
            <a:pPr lvl="0">
              <a:defRPr sz="6800"/>
            </a:pPr>
          </a:p>
        </p:txBody>
      </p:sp>
      <p:sp>
        <p:nvSpPr>
          <p:cNvPr id="93" name="Shape 93"/>
          <p:cNvSpPr/>
          <p:nvPr/>
        </p:nvSpPr>
        <p:spPr>
          <a:xfrm>
            <a:off x="5572962" y="381000"/>
            <a:ext cx="13238077" cy="1295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4100">
                <a:solidFill>
                  <a:srgbClr val="011993"/>
                </a:solidFill>
                <a:latin typeface="Courier New"/>
                <a:ea typeface="Courier New"/>
                <a:cs typeface="Courier New"/>
                <a:sym typeface="Courier New"/>
              </a:rPr>
              <a:t>public class</a:t>
            </a:r>
            <a:r>
              <a:rPr sz="4100">
                <a:latin typeface="Courier New"/>
                <a:ea typeface="Courier New"/>
                <a:cs typeface="Courier New"/>
                <a:sym typeface="Courier New"/>
              </a:rPr>
              <a:t> Order {</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public</a:t>
            </a: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final</a:t>
            </a:r>
            <a:r>
              <a:rPr sz="4100">
                <a:latin typeface="Courier New"/>
                <a:ea typeface="Courier New"/>
                <a:cs typeface="Courier New"/>
                <a:sym typeface="Courier New"/>
              </a:rPr>
              <a:t> String orderId;</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public</a:t>
            </a: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final</a:t>
            </a:r>
            <a:r>
              <a:rPr sz="4100">
                <a:latin typeface="Courier New"/>
                <a:ea typeface="Courier New"/>
                <a:cs typeface="Courier New"/>
                <a:sym typeface="Courier New"/>
              </a:rPr>
              <a:t> Customer customer;</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private </a:t>
            </a:r>
            <a:r>
              <a:rPr sz="4100">
                <a:latin typeface="Courier New"/>
                <a:ea typeface="Courier New"/>
                <a:cs typeface="Courier New"/>
                <a:sym typeface="Courier New"/>
              </a:rPr>
              <a:t>OrderState orderState;</a:t>
            </a:r>
            <a:endParaRPr sz="4100">
              <a:latin typeface="Courier New"/>
              <a:ea typeface="Courier New"/>
              <a:cs typeface="Courier New"/>
              <a:sym typeface="Courier New"/>
            </a:endParaRPr>
          </a:p>
          <a:p>
            <a:pPr lvl="0" algn="l" defTabSz="457200">
              <a:defRPr sz="1800"/>
            </a:pP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public</a:t>
            </a:r>
            <a:r>
              <a:rPr sz="4100">
                <a:latin typeface="Courier New"/>
                <a:ea typeface="Courier New"/>
                <a:cs typeface="Courier New"/>
                <a:sym typeface="Courier New"/>
              </a:rPr>
              <a:t> Order(String orderId,</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Customer customer) {</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this.orderId = orderId;</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this.customer = customer;</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endParaRPr sz="4100">
              <a:latin typeface="Courier New"/>
              <a:ea typeface="Courier New"/>
              <a:cs typeface="Courier New"/>
              <a:sym typeface="Courier New"/>
            </a:endParaRPr>
          </a:p>
          <a:p>
            <a:pPr lvl="0" algn="l" defTabSz="457200">
              <a:defRPr sz="1800"/>
            </a:pP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public</a:t>
            </a:r>
            <a:r>
              <a:rPr sz="4100">
                <a:latin typeface="Courier New"/>
                <a:ea typeface="Courier New"/>
                <a:cs typeface="Courier New"/>
                <a:sym typeface="Courier New"/>
              </a:rPr>
              <a:t> OrderState orderState() {</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return</a:t>
            </a:r>
            <a:r>
              <a:rPr sz="4100">
                <a:latin typeface="Courier New"/>
                <a:ea typeface="Courier New"/>
                <a:cs typeface="Courier New"/>
                <a:sym typeface="Courier New"/>
              </a:rPr>
              <a:t> orderState;</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endParaRPr sz="4100">
              <a:latin typeface="Courier New"/>
              <a:ea typeface="Courier New"/>
              <a:cs typeface="Courier New"/>
              <a:sym typeface="Courier New"/>
            </a:endParaRPr>
          </a:p>
          <a:p>
            <a:pPr lvl="0" algn="l" defTabSz="457200">
              <a:defRPr sz="1800"/>
            </a:pP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b="1" sz="4100">
                <a:solidFill>
                  <a:srgbClr val="011993"/>
                </a:solidFill>
                <a:latin typeface="Courier New"/>
                <a:ea typeface="Courier New"/>
                <a:cs typeface="Courier New"/>
                <a:sym typeface="Courier New"/>
              </a:rPr>
              <a:t>public void</a:t>
            </a:r>
            <a:r>
              <a:rPr sz="4100">
                <a:latin typeface="Courier New"/>
                <a:ea typeface="Courier New"/>
                <a:cs typeface="Courier New"/>
                <a:sym typeface="Courier New"/>
              </a:rPr>
              <a:t> complete() {</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r>
              <a:rPr sz="4100">
                <a:solidFill>
                  <a:srgbClr val="999999"/>
                </a:solidFill>
                <a:latin typeface="Courier New"/>
                <a:ea typeface="Courier New"/>
                <a:cs typeface="Courier New"/>
                <a:sym typeface="Courier New"/>
              </a:rPr>
              <a:t>// Perform validation logic and</a:t>
            </a:r>
            <a:endParaRPr sz="4100">
              <a:solidFill>
                <a:srgbClr val="999999"/>
              </a:solidFill>
              <a:latin typeface="Courier New"/>
              <a:ea typeface="Courier New"/>
              <a:cs typeface="Courier New"/>
              <a:sym typeface="Courier New"/>
            </a:endParaRPr>
          </a:p>
          <a:p>
            <a:pPr lvl="0" algn="l" defTabSz="457200">
              <a:defRPr sz="1800"/>
            </a:pPr>
            <a:r>
              <a:rPr sz="4100">
                <a:solidFill>
                  <a:srgbClr val="999999"/>
                </a:solidFill>
                <a:latin typeface="Courier New"/>
                <a:ea typeface="Courier New"/>
                <a:cs typeface="Courier New"/>
                <a:sym typeface="Courier New"/>
              </a:rPr>
              <a:t>        // update status of dependent</a:t>
            </a:r>
            <a:endParaRPr sz="4100">
              <a:solidFill>
                <a:srgbClr val="999999"/>
              </a:solidFill>
              <a:latin typeface="Courier New"/>
              <a:ea typeface="Courier New"/>
              <a:cs typeface="Courier New"/>
              <a:sym typeface="Courier New"/>
            </a:endParaRPr>
          </a:p>
          <a:p>
            <a:pPr lvl="0" algn="l" defTabSz="457200">
              <a:defRPr sz="1800"/>
            </a:pPr>
            <a:r>
              <a:rPr sz="4100">
                <a:solidFill>
                  <a:srgbClr val="999999"/>
                </a:solidFill>
                <a:latin typeface="Courier New"/>
                <a:ea typeface="Courier New"/>
                <a:cs typeface="Courier New"/>
                <a:sym typeface="Courier New"/>
              </a:rPr>
              <a:t>        // object, then set order state</a:t>
            </a:r>
            <a:endParaRPr sz="4100">
              <a:solidFill>
                <a:srgbClr val="999999"/>
              </a:solidFill>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orderState = OrderState.COMPLETE;</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    }</a:t>
            </a:r>
            <a:endParaRPr sz="4100">
              <a:latin typeface="Courier New"/>
              <a:ea typeface="Courier New"/>
              <a:cs typeface="Courier New"/>
              <a:sym typeface="Courier New"/>
            </a:endParaRPr>
          </a:p>
          <a:p>
            <a:pPr lvl="0" algn="l" defTabSz="457200">
              <a:defRPr sz="1800"/>
            </a:pPr>
            <a:r>
              <a:rPr sz="4100">
                <a:latin typeface="Courier New"/>
                <a:ea typeface="Courier New"/>
                <a:cs typeface="Courier New"/>
                <a:sym typeface="Courier New"/>
              </a:rPr>
              <a:t>}</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92"/>
                                        </p:tgtEl>
                                        <p:attrNameLst>
                                          <p:attrName>style.visibility</p:attrName>
                                        </p:attrNameLst>
                                      </p:cBhvr>
                                      <p:to>
                                        <p:strVal val="visible"/>
                                      </p:to>
                                    </p:set>
                                    <p:animEffect filter="dissolve" transition="in">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xit" presetSubtype="0" presetID="9" grpId="2" fill="hold">
                                  <p:stCondLst>
                                    <p:cond delay="0"/>
                                  </p:stCondLst>
                                  <p:iterate type="el" backwards="0">
                                    <p:tmAbs val="0"/>
                                  </p:iterate>
                                  <p:childTnLst>
                                    <p:animEffect filter="dissolve" transition="out">
                                      <p:cBhvr>
                                        <p:cTn id="11" dur="500" fill="hold"/>
                                        <p:tgtEl>
                                          <p:spTgt spid="92"/>
                                        </p:tgtEl>
                                      </p:cBhvr>
                                    </p:animEffect>
                                    <p:set>
                                      <p:cBhvr>
                                        <p:cTn id="12" fill="hold">
                                          <p:stCondLst>
                                            <p:cond delay="499"/>
                                          </p:stCondLst>
                                        </p:cTn>
                                        <p:tgtEl>
                                          <p:spTgt spid="92"/>
                                        </p:tgtEl>
                                        <p:attrNameLst>
                                          <p:attrName>style.visibility</p:attrName>
                                        </p:attrNameLst>
                                      </p:cBhvr>
                                      <p:to>
                                        <p:strVal val="hidden"/>
                                      </p:to>
                                    </p:set>
                                  </p:childTnLst>
                                </p:cTn>
                              </p:par>
                            </p:childTnLst>
                          </p:cTn>
                        </p:par>
                        <p:par>
                          <p:cTn id="13" fill="hold">
                            <p:stCondLst>
                              <p:cond delay="500"/>
                            </p:stCondLst>
                            <p:childTnLst>
                              <p:par>
                                <p:cTn id="14" nodeType="afterEffect" presetClass="entr" presetSubtype="0" presetID="9" grpId="3" fill="hold">
                                  <p:stCondLst>
                                    <p:cond delay="0"/>
                                  </p:stCondLst>
                                  <p:iterate type="el" backwards="0">
                                    <p:tmAbs val="0"/>
                                  </p:iterate>
                                  <p:childTnLst>
                                    <p:set>
                                      <p:cBhvr>
                                        <p:cTn id="15" fill="hold"/>
                                        <p:tgtEl>
                                          <p:spTgt spid="91"/>
                                        </p:tgtEl>
                                        <p:attrNameLst>
                                          <p:attrName>style.visibility</p:attrName>
                                        </p:attrNameLst>
                                      </p:cBhvr>
                                      <p:to>
                                        <p:strVal val="visible"/>
                                      </p:to>
                                    </p:set>
                                    <p:animEffect filter="dissolve" transition="in">
                                      <p:cBhvr>
                                        <p:cTn id="16"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 grpId="1"/>
      <p:bldP build="whole" bldLvl="1" animBg="1" rev="0" advAuto="0" spid="92" grpId="2"/>
      <p:bldP build="whole" bldLvl="1" animBg="1" rev="0" advAuto="0" spid="91"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p>
            <a:pPr lvl="0">
              <a:defRPr sz="1800"/>
            </a:pPr>
            <a:r>
              <a:rPr sz="11200"/>
              <a:t>Kva no?</a:t>
            </a:r>
          </a:p>
        </p:txBody>
      </p:sp>
      <p:sp>
        <p:nvSpPr>
          <p:cNvPr id="98" name="Shape 98"/>
          <p:cNvSpPr/>
          <p:nvPr>
            <p:ph type="body" idx="1"/>
          </p:nvPr>
        </p:nvSpPr>
        <p:spPr>
          <a:prstGeom prst="rect">
            <a:avLst/>
          </a:prstGeom>
        </p:spPr>
        <p:txBody>
          <a:bodyPr/>
          <a:lstStyle/>
          <a:p>
            <a:pPr lvl="0"/>
          </a:p>
        </p:txBody>
      </p:sp>
    </p:spTree>
  </p:cSld>
  <p:clrMapOvr>
    <a:masterClrMapping/>
  </p:clrMapOvr>
  <p:transition spd="fast" advClick="1">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nvSpPr>
        <p:spPr>
          <a:xfrm>
            <a:off x="9137185" y="12146612"/>
            <a:ext cx="1724980" cy="11163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EACA23"/>
              </a:gs>
              <a:gs pos="100000">
                <a:srgbClr val="DCBD23"/>
              </a:gs>
            </a:gsLst>
            <a:lin ang="378171"/>
          </a:gradFill>
          <a:ln w="12700">
            <a:miter lim="400000"/>
          </a:ln>
          <a:effectLst>
            <a:outerShdw sx="100000" sy="100000" kx="0" ky="0" algn="b" rotWithShape="0" blurRad="38100" dist="30124" dir="3242652">
              <a:srgbClr val="000000">
                <a:alpha val="50000"/>
              </a:srgbClr>
            </a:outerShdw>
          </a:effectLst>
        </p:spPr>
        <p:txBody>
          <a:bodyPr lIns="0" tIns="0" rIns="0" bIns="0" anchor="ctr"/>
          <a:lstStyle/>
          <a:p>
            <a:pPr lvl="0">
              <a:defRPr sz="3200">
                <a:solidFill>
                  <a:srgbClr val="FFFFFF"/>
                </a:solidFill>
              </a:defRPr>
            </a:pPr>
          </a:p>
        </p:txBody>
      </p:sp>
      <p:sp>
        <p:nvSpPr>
          <p:cNvPr id="103" name="Shape 103"/>
          <p:cNvSpPr/>
          <p:nvPr/>
        </p:nvSpPr>
        <p:spPr>
          <a:xfrm>
            <a:off x="9137185" y="11263100"/>
            <a:ext cx="1724980" cy="1423601"/>
          </a:xfrm>
          <a:prstGeom prst="rect">
            <a:avLst/>
          </a:prstGeom>
          <a:gradFill>
            <a:gsLst>
              <a:gs pos="0">
                <a:srgbClr val="EACA23"/>
              </a:gs>
              <a:gs pos="100000">
                <a:srgbClr val="DCBD23"/>
              </a:gs>
            </a:gsLst>
            <a:lin ang="378171"/>
          </a:gradFill>
          <a:ln w="12700">
            <a:miter lim="400000"/>
          </a:ln>
        </p:spPr>
        <p:txBody>
          <a:bodyPr lIns="0" tIns="0" rIns="0" bIns="0" anchor="ctr"/>
          <a:lstStyle/>
          <a:p>
            <a:pPr lvl="0">
              <a:defRPr sz="3200">
                <a:solidFill>
                  <a:srgbClr val="FFFFFF"/>
                </a:solidFill>
              </a:defRPr>
            </a:pPr>
          </a:p>
        </p:txBody>
      </p:sp>
      <p:sp>
        <p:nvSpPr>
          <p:cNvPr id="104" name="Shape 104"/>
          <p:cNvSpPr/>
          <p:nvPr/>
        </p:nvSpPr>
        <p:spPr>
          <a:xfrm>
            <a:off x="9137185" y="10788494"/>
            <a:ext cx="1724980" cy="8636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D328"/>
          </a:solidFill>
          <a:ln w="12700">
            <a:miter lim="400000"/>
          </a:ln>
        </p:spPr>
        <p:txBody>
          <a:bodyPr lIns="0" tIns="0" rIns="0" bIns="0" anchor="ctr"/>
          <a:lstStyle/>
          <a:p>
            <a:pPr lvl="0">
              <a:defRPr sz="3200">
                <a:solidFill>
                  <a:srgbClr val="FFFFFF"/>
                </a:solidFill>
              </a:defRPr>
            </a:pPr>
          </a:p>
        </p:txBody>
      </p:sp>
      <p:sp>
        <p:nvSpPr>
          <p:cNvPr id="105" name="Shape 105"/>
          <p:cNvSpPr/>
          <p:nvPr/>
        </p:nvSpPr>
        <p:spPr>
          <a:xfrm>
            <a:off x="9501517" y="11954933"/>
            <a:ext cx="99631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DB</a:t>
            </a:r>
          </a:p>
        </p:txBody>
      </p:sp>
      <p:sp>
        <p:nvSpPr>
          <p:cNvPr id="106" name="Shape 106"/>
          <p:cNvSpPr/>
          <p:nvPr/>
        </p:nvSpPr>
        <p:spPr>
          <a:xfrm>
            <a:off x="16958219" y="623825"/>
            <a:ext cx="2978224" cy="1873278"/>
          </a:xfrm>
          <a:custGeom>
            <a:avLst/>
            <a:gdLst/>
            <a:ahLst/>
            <a:cxnLst>
              <a:cxn ang="0">
                <a:pos x="wd2" y="hd2"/>
              </a:cxn>
              <a:cxn ang="5400000">
                <a:pos x="wd2" y="hd2"/>
              </a:cxn>
              <a:cxn ang="10800000">
                <a:pos x="wd2" y="hd2"/>
              </a:cxn>
              <a:cxn ang="16200000">
                <a:pos x="wd2" y="hd2"/>
              </a:cxn>
            </a:cxnLst>
            <a:rect l="0" t="0" r="r" b="b"/>
            <a:pathLst>
              <a:path w="21250" h="20860" fill="norm" stroke="1" extrusionOk="0">
                <a:moveTo>
                  <a:pt x="11052" y="1596"/>
                </a:moveTo>
                <a:cubicBezTo>
                  <a:pt x="10562" y="927"/>
                  <a:pt x="9944" y="527"/>
                  <a:pt x="9295" y="456"/>
                </a:cubicBezTo>
                <a:cubicBezTo>
                  <a:pt x="8913" y="415"/>
                  <a:pt x="8530" y="489"/>
                  <a:pt x="8166" y="676"/>
                </a:cubicBezTo>
                <a:lnTo>
                  <a:pt x="7032" y="2055"/>
                </a:lnTo>
                <a:cubicBezTo>
                  <a:pt x="6693" y="1178"/>
                  <a:pt x="6043" y="716"/>
                  <a:pt x="5396" y="893"/>
                </a:cubicBezTo>
                <a:cubicBezTo>
                  <a:pt x="4918" y="1024"/>
                  <a:pt x="4506" y="1496"/>
                  <a:pt x="4284" y="2170"/>
                </a:cubicBezTo>
                <a:cubicBezTo>
                  <a:pt x="3358" y="1677"/>
                  <a:pt x="2338" y="2270"/>
                  <a:pt x="1843" y="3587"/>
                </a:cubicBezTo>
                <a:cubicBezTo>
                  <a:pt x="1244" y="5179"/>
                  <a:pt x="1597" y="7229"/>
                  <a:pt x="2627" y="8138"/>
                </a:cubicBezTo>
                <a:cubicBezTo>
                  <a:pt x="1136" y="8262"/>
                  <a:pt x="-24" y="10205"/>
                  <a:pt x="1" y="12534"/>
                </a:cubicBezTo>
                <a:cubicBezTo>
                  <a:pt x="26" y="14945"/>
                  <a:pt x="1302" y="16865"/>
                  <a:pt x="2847" y="16816"/>
                </a:cubicBezTo>
                <a:cubicBezTo>
                  <a:pt x="3347" y="18338"/>
                  <a:pt x="4184" y="19525"/>
                  <a:pt x="5203" y="20155"/>
                </a:cubicBezTo>
                <a:cubicBezTo>
                  <a:pt x="5976" y="20633"/>
                  <a:pt x="6801" y="20771"/>
                  <a:pt x="7585" y="20528"/>
                </a:cubicBezTo>
                <a:cubicBezTo>
                  <a:pt x="8437" y="20263"/>
                  <a:pt x="9225" y="19554"/>
                  <a:pt x="9803" y="18471"/>
                </a:cubicBezTo>
                <a:cubicBezTo>
                  <a:pt x="9894" y="19226"/>
                  <a:pt x="10174" y="19892"/>
                  <a:pt x="10582" y="20322"/>
                </a:cubicBezTo>
                <a:cubicBezTo>
                  <a:pt x="11542" y="21334"/>
                  <a:pt x="12850" y="20873"/>
                  <a:pt x="13438" y="19315"/>
                </a:cubicBezTo>
                <a:cubicBezTo>
                  <a:pt x="13772" y="19734"/>
                  <a:pt x="14147" y="20064"/>
                  <a:pt x="14550" y="20291"/>
                </a:cubicBezTo>
                <a:cubicBezTo>
                  <a:pt x="15004" y="20548"/>
                  <a:pt x="15491" y="20665"/>
                  <a:pt x="15920" y="20344"/>
                </a:cubicBezTo>
                <a:cubicBezTo>
                  <a:pt x="16217" y="20123"/>
                  <a:pt x="16439" y="19709"/>
                  <a:pt x="16696" y="19381"/>
                </a:cubicBezTo>
                <a:cubicBezTo>
                  <a:pt x="16957" y="19047"/>
                  <a:pt x="17259" y="18802"/>
                  <a:pt x="17518" y="18470"/>
                </a:cubicBezTo>
                <a:cubicBezTo>
                  <a:pt x="17780" y="18136"/>
                  <a:pt x="17995" y="17718"/>
                  <a:pt x="18149" y="17243"/>
                </a:cubicBezTo>
                <a:cubicBezTo>
                  <a:pt x="19006" y="17272"/>
                  <a:pt x="19774" y="16420"/>
                  <a:pt x="20038" y="15148"/>
                </a:cubicBezTo>
                <a:cubicBezTo>
                  <a:pt x="20310" y="13833"/>
                  <a:pt x="19981" y="12397"/>
                  <a:pt x="19235" y="11651"/>
                </a:cubicBezTo>
                <a:cubicBezTo>
                  <a:pt x="20238" y="11023"/>
                  <a:pt x="20970" y="9646"/>
                  <a:pt x="21182" y="7992"/>
                </a:cubicBezTo>
                <a:cubicBezTo>
                  <a:pt x="21576" y="4913"/>
                  <a:pt x="20206" y="1964"/>
                  <a:pt x="18208" y="1591"/>
                </a:cubicBezTo>
                <a:cubicBezTo>
                  <a:pt x="17880" y="976"/>
                  <a:pt x="17444" y="524"/>
                  <a:pt x="16954" y="288"/>
                </a:cubicBezTo>
                <a:cubicBezTo>
                  <a:pt x="15803" y="-266"/>
                  <a:pt x="14554" y="394"/>
                  <a:pt x="13855" y="1926"/>
                </a:cubicBezTo>
                <a:cubicBezTo>
                  <a:pt x="13779" y="1009"/>
                  <a:pt x="13345" y="263"/>
                  <a:pt x="12768" y="57"/>
                </a:cubicBezTo>
                <a:cubicBezTo>
                  <a:pt x="12026" y="-207"/>
                  <a:pt x="11279" y="463"/>
                  <a:pt x="11052" y="1596"/>
                </a:cubicBezTo>
                <a:close/>
              </a:path>
            </a:pathLst>
          </a:custGeom>
          <a:gradFill>
            <a:gsLst>
              <a:gs pos="0">
                <a:srgbClr val="EACA23"/>
              </a:gs>
              <a:gs pos="100000">
                <a:srgbClr val="CBAF1D"/>
              </a:gs>
            </a:gsLst>
            <a:lin ang="2890975"/>
          </a:gradFill>
          <a:ln w="12700">
            <a:miter lim="400000"/>
          </a:ln>
          <a:effectLst>
            <a:outerShdw sx="100000" sy="100000" kx="0" ky="0" algn="b" rotWithShape="0" blurRad="38100" dist="30124" dir="3242652">
              <a:srgbClr val="000000">
                <a:alpha val="50000"/>
              </a:srgbClr>
            </a:outerShdw>
          </a:effectLst>
        </p:spPr>
        <p:txBody>
          <a:bodyPr lIns="0" tIns="0" rIns="0" bIns="0" anchor="ctr"/>
          <a:lstStyle/>
          <a:p>
            <a:pPr lvl="0">
              <a:defRPr sz="3200"/>
            </a:pPr>
          </a:p>
        </p:txBody>
      </p:sp>
      <p:sp>
        <p:nvSpPr>
          <p:cNvPr id="107" name="Shape 107"/>
          <p:cNvSpPr/>
          <p:nvPr/>
        </p:nvSpPr>
        <p:spPr>
          <a:xfrm>
            <a:off x="17366877" y="747664"/>
            <a:ext cx="216090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Web-</a:t>
            </a:r>
            <a:endParaRPr sz="5000"/>
          </a:p>
          <a:p>
            <a:pPr lvl="0">
              <a:defRPr sz="1800"/>
            </a:pPr>
            <a:r>
              <a:rPr sz="5000"/>
              <a:t>service</a:t>
            </a:r>
          </a:p>
        </p:txBody>
      </p:sp>
      <p:sp>
        <p:nvSpPr>
          <p:cNvPr id="108" name="Shape 108"/>
          <p:cNvSpPr/>
          <p:nvPr/>
        </p:nvSpPr>
        <p:spPr>
          <a:xfrm>
            <a:off x="12883526" y="11152044"/>
            <a:ext cx="1905067" cy="1873278"/>
          </a:xfrm>
          <a:prstGeom prst="rect">
            <a:avLst/>
          </a:prstGeom>
          <a:solidFill>
            <a:srgbClr val="DCBD23"/>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109" name="Shape 109"/>
          <p:cNvSpPr/>
          <p:nvPr/>
        </p:nvSpPr>
        <p:spPr>
          <a:xfrm rot="16200000">
            <a:off x="12819688" y="11131144"/>
            <a:ext cx="476039" cy="418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5D328"/>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110" name="Shape 110"/>
          <p:cNvSpPr/>
          <p:nvPr/>
        </p:nvSpPr>
        <p:spPr>
          <a:xfrm rot="5400000">
            <a:off x="12724478" y="10948059"/>
            <a:ext cx="781249" cy="734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0" tIns="0" rIns="0" bIns="0" anchor="ctr"/>
          <a:lstStyle/>
          <a:p>
            <a:pPr lvl="0">
              <a:defRPr sz="3200">
                <a:solidFill>
                  <a:srgbClr val="FFFFFF"/>
                </a:solidFill>
              </a:defRPr>
            </a:pPr>
          </a:p>
        </p:txBody>
      </p:sp>
      <p:sp>
        <p:nvSpPr>
          <p:cNvPr id="111" name="Shape 111"/>
          <p:cNvSpPr/>
          <p:nvPr/>
        </p:nvSpPr>
        <p:spPr>
          <a:xfrm>
            <a:off x="13461409" y="11700171"/>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Fil</a:t>
            </a:r>
          </a:p>
        </p:txBody>
      </p:sp>
      <p:sp>
        <p:nvSpPr>
          <p:cNvPr id="112" name="Shape 112"/>
          <p:cNvSpPr/>
          <p:nvPr/>
        </p:nvSpPr>
        <p:spPr>
          <a:xfrm>
            <a:off x="11634740" y="9687467"/>
            <a:ext cx="1122607" cy="1106552"/>
          </a:xfrm>
          <a:prstGeom prst="line">
            <a:avLst/>
          </a:prstGeom>
          <a:ln w="25400">
            <a:solidFill/>
            <a:miter lim="400000"/>
            <a:tailEnd type="triangle"/>
          </a:ln>
        </p:spPr>
        <p:txBody>
          <a:bodyPr lIns="50800" tIns="50800" rIns="50800" bIns="50800" anchor="ctr"/>
          <a:lstStyle/>
          <a:p>
            <a:pPr lvl="0">
              <a:defRPr sz="3200"/>
            </a:pPr>
          </a:p>
        </p:txBody>
      </p:sp>
      <p:sp>
        <p:nvSpPr>
          <p:cNvPr id="113" name="Shape 113"/>
          <p:cNvSpPr/>
          <p:nvPr/>
        </p:nvSpPr>
        <p:spPr>
          <a:xfrm flipH="1">
            <a:off x="10506411" y="9687466"/>
            <a:ext cx="987336" cy="987336"/>
          </a:xfrm>
          <a:prstGeom prst="line">
            <a:avLst/>
          </a:prstGeom>
          <a:ln w="25400">
            <a:solidFill/>
            <a:miter lim="400000"/>
            <a:tailEnd type="triangle"/>
          </a:ln>
        </p:spPr>
        <p:txBody>
          <a:bodyPr lIns="50800" tIns="50800" rIns="50800" bIns="50800" anchor="ctr"/>
          <a:lstStyle/>
          <a:p>
            <a:pPr lvl="0">
              <a:defRPr sz="3200"/>
            </a:pPr>
          </a:p>
        </p:txBody>
      </p:sp>
      <p:sp>
        <p:nvSpPr>
          <p:cNvPr id="114" name="Shape 114"/>
          <p:cNvSpPr/>
          <p:nvPr/>
        </p:nvSpPr>
        <p:spPr>
          <a:xfrm flipV="1">
            <a:off x="16763101" y="2668470"/>
            <a:ext cx="772154" cy="772154"/>
          </a:xfrm>
          <a:prstGeom prst="line">
            <a:avLst/>
          </a:prstGeom>
          <a:ln w="25400">
            <a:solidFill/>
            <a:miter lim="400000"/>
            <a:tailEnd type="triangle"/>
          </a:ln>
        </p:spPr>
        <p:txBody>
          <a:bodyPr lIns="50800" tIns="50800" rIns="50800" bIns="50800" anchor="ctr"/>
          <a:lstStyle/>
          <a:p>
            <a:pPr lvl="0">
              <a:defRPr sz="3200"/>
            </a:pPr>
          </a:p>
        </p:txBody>
      </p:sp>
      <p:sp>
        <p:nvSpPr>
          <p:cNvPr id="115" name="Shape 115"/>
          <p:cNvSpPr/>
          <p:nvPr/>
        </p:nvSpPr>
        <p:spPr>
          <a:xfrm>
            <a:off x="3581400" y="6550247"/>
            <a:ext cx="16081276" cy="1270001"/>
          </a:xfrm>
          <a:prstGeom prst="rect">
            <a:avLst/>
          </a:prstGeom>
          <a:solidFill>
            <a:srgbClr val="F5D328"/>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a:solidFill>
                  <a:srgbClr val="002452"/>
                </a:solidFill>
              </a:defRPr>
            </a:lvl1pPr>
          </a:lstStyle>
          <a:p>
            <a:pPr lvl="0">
              <a:defRPr sz="1800">
                <a:solidFill>
                  <a:srgbClr val="000000"/>
                </a:solidFill>
              </a:defRPr>
            </a:pPr>
            <a:r>
              <a:rPr sz="5000">
                <a:solidFill>
                  <a:srgbClr val="002452"/>
                </a:solidFill>
              </a:rPr>
              <a:t>Domenemodell</a:t>
            </a:r>
          </a:p>
        </p:txBody>
      </p:sp>
      <p:sp>
        <p:nvSpPr>
          <p:cNvPr id="116" name="Shape 116"/>
          <p:cNvSpPr/>
          <p:nvPr/>
        </p:nvSpPr>
        <p:spPr>
          <a:xfrm>
            <a:off x="3581400" y="7975937"/>
            <a:ext cx="16081276" cy="1270001"/>
          </a:xfrm>
          <a:prstGeom prst="rect">
            <a:avLst/>
          </a:prstGeom>
          <a:solidFill>
            <a:srgbClr val="DCDEE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a:solidFill>
                  <a:srgbClr val="002452"/>
                </a:solidFill>
              </a:defRPr>
            </a:lvl1pPr>
          </a:lstStyle>
          <a:p>
            <a:pPr lvl="0">
              <a:defRPr sz="1800">
                <a:solidFill>
                  <a:srgbClr val="000000"/>
                </a:solidFill>
              </a:defRPr>
            </a:pPr>
            <a:r>
              <a:rPr sz="5000">
                <a:solidFill>
                  <a:srgbClr val="002452"/>
                </a:solidFill>
              </a:rPr>
              <a:t>Repository</a:t>
            </a:r>
          </a:p>
        </p:txBody>
      </p:sp>
      <p:sp>
        <p:nvSpPr>
          <p:cNvPr id="117" name="Shape 117"/>
          <p:cNvSpPr/>
          <p:nvPr/>
        </p:nvSpPr>
        <p:spPr>
          <a:xfrm>
            <a:off x="3581400" y="5147528"/>
            <a:ext cx="16081276" cy="1270001"/>
          </a:xfrm>
          <a:prstGeom prst="rect">
            <a:avLst/>
          </a:prstGeom>
          <a:solidFill>
            <a:srgbClr val="DCBD23"/>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a:solidFill>
                  <a:srgbClr val="002452"/>
                </a:solidFill>
              </a:defRPr>
            </a:lvl1pPr>
          </a:lstStyle>
          <a:p>
            <a:pPr lvl="0">
              <a:defRPr sz="1800">
                <a:solidFill>
                  <a:srgbClr val="000000"/>
                </a:solidFill>
              </a:defRPr>
            </a:pPr>
            <a:r>
              <a:rPr sz="5000">
                <a:solidFill>
                  <a:srgbClr val="002452"/>
                </a:solidFill>
              </a:rPr>
              <a:t>Tjenestelag</a:t>
            </a:r>
          </a:p>
        </p:txBody>
      </p:sp>
      <p:sp>
        <p:nvSpPr>
          <p:cNvPr id="118" name="Shape 118"/>
          <p:cNvSpPr/>
          <p:nvPr/>
        </p:nvSpPr>
        <p:spPr>
          <a:xfrm>
            <a:off x="3606800" y="3744809"/>
            <a:ext cx="8276928" cy="1270001"/>
          </a:xfrm>
          <a:prstGeom prst="rect">
            <a:avLst/>
          </a:prstGeom>
          <a:solidFill>
            <a:srgbClr val="DCDEE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a:solidFill>
                  <a:srgbClr val="002452"/>
                </a:solidFill>
              </a:defRPr>
            </a:lvl1pPr>
          </a:lstStyle>
          <a:p>
            <a:pPr lvl="0">
              <a:defRPr sz="1800">
                <a:solidFill>
                  <a:srgbClr val="000000"/>
                </a:solidFill>
              </a:defRPr>
            </a:pPr>
            <a:r>
              <a:rPr sz="5000">
                <a:solidFill>
                  <a:srgbClr val="002452"/>
                </a:solidFill>
              </a:rPr>
              <a:t>GUI</a:t>
            </a:r>
          </a:p>
        </p:txBody>
      </p:sp>
      <p:sp>
        <p:nvSpPr>
          <p:cNvPr id="119" name="Shape 119"/>
          <p:cNvSpPr/>
          <p:nvPr/>
        </p:nvSpPr>
        <p:spPr>
          <a:xfrm>
            <a:off x="12014200" y="3744809"/>
            <a:ext cx="7638753" cy="1270001"/>
          </a:xfrm>
          <a:prstGeom prst="rect">
            <a:avLst/>
          </a:prstGeom>
          <a:solidFill>
            <a:srgbClr val="DCDEE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a:solidFill>
                  <a:srgbClr val="002452"/>
                </a:solidFill>
              </a:defRPr>
            </a:lvl1pPr>
          </a:lstStyle>
          <a:p>
            <a:pPr lvl="0">
              <a:defRPr sz="1800">
                <a:solidFill>
                  <a:srgbClr val="000000"/>
                </a:solidFill>
              </a:defRPr>
            </a:pPr>
            <a:r>
              <a:rPr sz="5000">
                <a:solidFill>
                  <a:srgbClr val="002452"/>
                </a:solidFill>
              </a:rPr>
              <a:t>Provider / consumer</a:t>
            </a:r>
          </a:p>
        </p:txBody>
      </p:sp>
    </p:spTree>
  </p:cSld>
  <p:clrMapOvr>
    <a:masterClrMapping/>
  </p:clrMapOvr>
  <p:transition spd="fast"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nvSpPr>
        <p:spPr>
          <a:xfrm>
            <a:off x="19195584" y="12045012"/>
            <a:ext cx="1724980" cy="11163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EACA23"/>
              </a:gs>
              <a:gs pos="100000">
                <a:srgbClr val="DCBD23"/>
              </a:gs>
            </a:gsLst>
            <a:lin ang="378171"/>
          </a:gradFill>
          <a:ln w="12700">
            <a:miter lim="400000"/>
          </a:ln>
          <a:effectLst>
            <a:outerShdw sx="100000" sy="100000" kx="0" ky="0" algn="b" rotWithShape="0" blurRad="38100" dist="30124" dir="3242652">
              <a:srgbClr val="000000">
                <a:alpha val="50000"/>
              </a:srgbClr>
            </a:outerShdw>
          </a:effectLst>
        </p:spPr>
        <p:txBody>
          <a:bodyPr lIns="0" tIns="0" rIns="0" bIns="0" anchor="ctr"/>
          <a:lstStyle/>
          <a:p>
            <a:pPr lvl="0">
              <a:defRPr sz="3200">
                <a:solidFill>
                  <a:srgbClr val="FFFFFF"/>
                </a:solidFill>
              </a:defRPr>
            </a:pPr>
          </a:p>
        </p:txBody>
      </p:sp>
      <p:sp>
        <p:nvSpPr>
          <p:cNvPr id="124" name="Shape 124"/>
          <p:cNvSpPr/>
          <p:nvPr/>
        </p:nvSpPr>
        <p:spPr>
          <a:xfrm>
            <a:off x="5564193" y="524393"/>
            <a:ext cx="13509614" cy="126672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0" tIns="0" rIns="0" bIns="0" anchor="ctr"/>
          <a:lstStyle/>
          <a:p>
            <a:pPr lvl="0">
              <a:defRPr sz="3200">
                <a:solidFill>
                  <a:srgbClr val="FFFFFF"/>
                </a:solidFill>
              </a:defRPr>
            </a:pPr>
          </a:p>
        </p:txBody>
      </p:sp>
      <p:sp>
        <p:nvSpPr>
          <p:cNvPr id="125" name="Shape 125"/>
          <p:cNvSpPr/>
          <p:nvPr/>
        </p:nvSpPr>
        <p:spPr>
          <a:xfrm>
            <a:off x="7134981" y="1982168"/>
            <a:ext cx="10368038" cy="975166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3971A"/>
          </a:solidFill>
          <a:ln w="12700">
            <a:miter lim="400000"/>
          </a:ln>
        </p:spPr>
        <p:txBody>
          <a:bodyPr lIns="0" tIns="0" rIns="0" bIns="0" anchor="ctr"/>
          <a:lstStyle/>
          <a:p>
            <a:pPr lvl="0">
              <a:defRPr sz="3200">
                <a:solidFill>
                  <a:srgbClr val="FFFFFF"/>
                </a:solidFill>
              </a:defRPr>
            </a:pPr>
          </a:p>
        </p:txBody>
      </p:sp>
      <p:sp>
        <p:nvSpPr>
          <p:cNvPr id="126" name="Shape 126"/>
          <p:cNvSpPr/>
          <p:nvPr/>
        </p:nvSpPr>
        <p:spPr>
          <a:xfrm>
            <a:off x="8787668" y="3536603"/>
            <a:ext cx="7062665" cy="664279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BD23"/>
          </a:solidFill>
          <a:ln w="12700">
            <a:miter lim="400000"/>
          </a:ln>
        </p:spPr>
        <p:txBody>
          <a:bodyPr lIns="0" tIns="0" rIns="0" bIns="0" anchor="ctr"/>
          <a:lstStyle/>
          <a:p>
            <a:pPr lvl="0">
              <a:defRPr sz="3200">
                <a:solidFill>
                  <a:srgbClr val="FFFFFF"/>
                </a:solidFill>
              </a:defRPr>
            </a:pPr>
          </a:p>
        </p:txBody>
      </p:sp>
      <p:sp>
        <p:nvSpPr>
          <p:cNvPr id="127" name="Shape 127"/>
          <p:cNvSpPr/>
          <p:nvPr/>
        </p:nvSpPr>
        <p:spPr>
          <a:xfrm>
            <a:off x="10436838" y="5087731"/>
            <a:ext cx="3764324" cy="354053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D328"/>
          </a:solidFill>
          <a:ln w="12700">
            <a:miter lim="400000"/>
          </a:ln>
        </p:spPr>
        <p:txBody>
          <a:bodyPr lIns="0" tIns="0" rIns="0" bIns="0" anchor="ctr"/>
          <a:lstStyle/>
          <a:p>
            <a:pPr lvl="0">
              <a:defRPr sz="3200">
                <a:solidFill>
                  <a:srgbClr val="FFFFFF"/>
                </a:solidFill>
              </a:defRPr>
            </a:pPr>
          </a:p>
        </p:txBody>
      </p:sp>
      <p:sp>
        <p:nvSpPr>
          <p:cNvPr id="128" name="Shape 128"/>
          <p:cNvSpPr/>
          <p:nvPr/>
        </p:nvSpPr>
        <p:spPr>
          <a:xfrm>
            <a:off x="10868024" y="6045200"/>
            <a:ext cx="290195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Domene-</a:t>
            </a:r>
            <a:endParaRPr sz="5000"/>
          </a:p>
          <a:p>
            <a:pPr lvl="0">
              <a:defRPr sz="1800"/>
            </a:pPr>
            <a:r>
              <a:rPr sz="5000"/>
              <a:t>modell</a:t>
            </a:r>
          </a:p>
        </p:txBody>
      </p:sp>
      <p:sp>
        <p:nvSpPr>
          <p:cNvPr id="129" name="Shape 129"/>
          <p:cNvSpPr/>
          <p:nvPr/>
        </p:nvSpPr>
        <p:spPr>
          <a:xfrm>
            <a:off x="9914889" y="4223834"/>
            <a:ext cx="48082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Domenetenester</a:t>
            </a:r>
          </a:p>
        </p:txBody>
      </p:sp>
      <p:sp>
        <p:nvSpPr>
          <p:cNvPr id="130" name="Shape 130"/>
          <p:cNvSpPr/>
          <p:nvPr/>
        </p:nvSpPr>
        <p:spPr>
          <a:xfrm>
            <a:off x="9297670" y="2737004"/>
            <a:ext cx="60426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Applikasjonstenester</a:t>
            </a:r>
          </a:p>
        </p:txBody>
      </p:sp>
      <p:sp>
        <p:nvSpPr>
          <p:cNvPr id="131" name="Shape 131"/>
          <p:cNvSpPr/>
          <p:nvPr/>
        </p:nvSpPr>
        <p:spPr>
          <a:xfrm rot="21600000">
            <a:off x="11697335" y="943439"/>
            <a:ext cx="12433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GUI</a:t>
            </a:r>
          </a:p>
        </p:txBody>
      </p:sp>
      <p:sp>
        <p:nvSpPr>
          <p:cNvPr id="132" name="Shape 132"/>
          <p:cNvSpPr/>
          <p:nvPr/>
        </p:nvSpPr>
        <p:spPr>
          <a:xfrm rot="2553918">
            <a:off x="7096759" y="10242394"/>
            <a:ext cx="18084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Testar</a:t>
            </a:r>
          </a:p>
        </p:txBody>
      </p:sp>
      <p:sp>
        <p:nvSpPr>
          <p:cNvPr id="133" name="Shape 133"/>
          <p:cNvSpPr/>
          <p:nvPr/>
        </p:nvSpPr>
        <p:spPr>
          <a:xfrm rot="18528254">
            <a:off x="15381597" y="9616687"/>
            <a:ext cx="350202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Infrastruktur</a:t>
            </a:r>
          </a:p>
        </p:txBody>
      </p:sp>
      <p:sp>
        <p:nvSpPr>
          <p:cNvPr id="134" name="Shape 134"/>
          <p:cNvSpPr/>
          <p:nvPr/>
        </p:nvSpPr>
        <p:spPr>
          <a:xfrm flipV="1">
            <a:off x="12191999" y="11753027"/>
            <a:ext cx="1" cy="1423600"/>
          </a:xfrm>
          <a:prstGeom prst="line">
            <a:avLst/>
          </a:prstGeom>
          <a:ln w="25400">
            <a:solidFill/>
            <a:miter lim="400000"/>
          </a:ln>
        </p:spPr>
        <p:txBody>
          <a:bodyPr lIns="50800" tIns="50800" rIns="50800" bIns="50800" anchor="ctr"/>
          <a:lstStyle/>
          <a:p>
            <a:pPr lvl="0">
              <a:defRPr sz="3200"/>
            </a:pPr>
          </a:p>
        </p:txBody>
      </p:sp>
      <p:sp>
        <p:nvSpPr>
          <p:cNvPr id="135" name="Shape 135"/>
          <p:cNvSpPr/>
          <p:nvPr/>
        </p:nvSpPr>
        <p:spPr>
          <a:xfrm flipH="1" flipV="1">
            <a:off x="6150106" y="4327828"/>
            <a:ext cx="1329929" cy="841317"/>
          </a:xfrm>
          <a:prstGeom prst="line">
            <a:avLst/>
          </a:prstGeom>
          <a:ln w="25400">
            <a:solidFill/>
            <a:miter lim="400000"/>
          </a:ln>
        </p:spPr>
        <p:txBody>
          <a:bodyPr lIns="50800" tIns="50800" rIns="50800" bIns="50800" anchor="ctr"/>
          <a:lstStyle/>
          <a:p>
            <a:pPr lvl="0">
              <a:defRPr sz="3200"/>
            </a:pPr>
          </a:p>
        </p:txBody>
      </p:sp>
      <p:sp>
        <p:nvSpPr>
          <p:cNvPr id="136" name="Shape 136"/>
          <p:cNvSpPr/>
          <p:nvPr/>
        </p:nvSpPr>
        <p:spPr>
          <a:xfrm flipH="1">
            <a:off x="17341849" y="4983604"/>
            <a:ext cx="1450447" cy="630435"/>
          </a:xfrm>
          <a:prstGeom prst="line">
            <a:avLst/>
          </a:prstGeom>
          <a:ln w="25400">
            <a:solidFill/>
            <a:miter lim="400000"/>
          </a:ln>
        </p:spPr>
        <p:txBody>
          <a:bodyPr lIns="50800" tIns="50800" rIns="50800" bIns="50800" anchor="ctr"/>
          <a:lstStyle/>
          <a:p>
            <a:pPr lvl="0">
              <a:defRPr sz="3200"/>
            </a:pPr>
          </a:p>
        </p:txBody>
      </p:sp>
      <p:sp>
        <p:nvSpPr>
          <p:cNvPr id="137" name="Shape 137"/>
          <p:cNvSpPr/>
          <p:nvPr/>
        </p:nvSpPr>
        <p:spPr>
          <a:xfrm>
            <a:off x="19195584" y="11161500"/>
            <a:ext cx="1724980" cy="1423601"/>
          </a:xfrm>
          <a:prstGeom prst="rect">
            <a:avLst/>
          </a:prstGeom>
          <a:gradFill>
            <a:gsLst>
              <a:gs pos="0">
                <a:srgbClr val="EACA23"/>
              </a:gs>
              <a:gs pos="100000">
                <a:srgbClr val="DCBD23"/>
              </a:gs>
            </a:gsLst>
            <a:lin ang="378171"/>
          </a:gradFill>
          <a:ln w="12700">
            <a:miter lim="400000"/>
          </a:ln>
        </p:spPr>
        <p:txBody>
          <a:bodyPr lIns="0" tIns="0" rIns="0" bIns="0" anchor="ctr"/>
          <a:lstStyle/>
          <a:p>
            <a:pPr lvl="0">
              <a:defRPr sz="3200">
                <a:solidFill>
                  <a:srgbClr val="FFFFFF"/>
                </a:solidFill>
              </a:defRPr>
            </a:pPr>
          </a:p>
        </p:txBody>
      </p:sp>
      <p:sp>
        <p:nvSpPr>
          <p:cNvPr id="138" name="Shape 138"/>
          <p:cNvSpPr/>
          <p:nvPr/>
        </p:nvSpPr>
        <p:spPr>
          <a:xfrm>
            <a:off x="19195584" y="10686894"/>
            <a:ext cx="1724980" cy="8636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D328"/>
          </a:solidFill>
          <a:ln w="12700">
            <a:miter lim="400000"/>
          </a:ln>
        </p:spPr>
        <p:txBody>
          <a:bodyPr lIns="0" tIns="0" rIns="0" bIns="0" anchor="ctr"/>
          <a:lstStyle/>
          <a:p>
            <a:pPr lvl="0">
              <a:defRPr sz="3200">
                <a:solidFill>
                  <a:srgbClr val="FFFFFF"/>
                </a:solidFill>
              </a:defRPr>
            </a:pPr>
          </a:p>
        </p:txBody>
      </p:sp>
      <p:sp>
        <p:nvSpPr>
          <p:cNvPr id="139" name="Shape 139"/>
          <p:cNvSpPr/>
          <p:nvPr/>
        </p:nvSpPr>
        <p:spPr>
          <a:xfrm>
            <a:off x="19559917" y="11853333"/>
            <a:ext cx="99631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DB</a:t>
            </a:r>
          </a:p>
        </p:txBody>
      </p:sp>
      <p:sp>
        <p:nvSpPr>
          <p:cNvPr id="140" name="Shape 140"/>
          <p:cNvSpPr/>
          <p:nvPr/>
        </p:nvSpPr>
        <p:spPr>
          <a:xfrm>
            <a:off x="20234819" y="6973825"/>
            <a:ext cx="2978224" cy="1873278"/>
          </a:xfrm>
          <a:custGeom>
            <a:avLst/>
            <a:gdLst/>
            <a:ahLst/>
            <a:cxnLst>
              <a:cxn ang="0">
                <a:pos x="wd2" y="hd2"/>
              </a:cxn>
              <a:cxn ang="5400000">
                <a:pos x="wd2" y="hd2"/>
              </a:cxn>
              <a:cxn ang="10800000">
                <a:pos x="wd2" y="hd2"/>
              </a:cxn>
              <a:cxn ang="16200000">
                <a:pos x="wd2" y="hd2"/>
              </a:cxn>
            </a:cxnLst>
            <a:rect l="0" t="0" r="r" b="b"/>
            <a:pathLst>
              <a:path w="21250" h="20860" fill="norm" stroke="1" extrusionOk="0">
                <a:moveTo>
                  <a:pt x="11052" y="1596"/>
                </a:moveTo>
                <a:cubicBezTo>
                  <a:pt x="10562" y="927"/>
                  <a:pt x="9944" y="527"/>
                  <a:pt x="9295" y="456"/>
                </a:cubicBezTo>
                <a:cubicBezTo>
                  <a:pt x="8913" y="415"/>
                  <a:pt x="8530" y="489"/>
                  <a:pt x="8166" y="676"/>
                </a:cubicBezTo>
                <a:lnTo>
                  <a:pt x="7032" y="2055"/>
                </a:lnTo>
                <a:cubicBezTo>
                  <a:pt x="6693" y="1178"/>
                  <a:pt x="6043" y="716"/>
                  <a:pt x="5396" y="893"/>
                </a:cubicBezTo>
                <a:cubicBezTo>
                  <a:pt x="4918" y="1024"/>
                  <a:pt x="4506" y="1496"/>
                  <a:pt x="4284" y="2170"/>
                </a:cubicBezTo>
                <a:cubicBezTo>
                  <a:pt x="3358" y="1677"/>
                  <a:pt x="2338" y="2270"/>
                  <a:pt x="1843" y="3587"/>
                </a:cubicBezTo>
                <a:cubicBezTo>
                  <a:pt x="1244" y="5179"/>
                  <a:pt x="1597" y="7229"/>
                  <a:pt x="2627" y="8138"/>
                </a:cubicBezTo>
                <a:cubicBezTo>
                  <a:pt x="1136" y="8262"/>
                  <a:pt x="-24" y="10205"/>
                  <a:pt x="1" y="12534"/>
                </a:cubicBezTo>
                <a:cubicBezTo>
                  <a:pt x="26" y="14945"/>
                  <a:pt x="1302" y="16865"/>
                  <a:pt x="2847" y="16816"/>
                </a:cubicBezTo>
                <a:cubicBezTo>
                  <a:pt x="3347" y="18338"/>
                  <a:pt x="4184" y="19525"/>
                  <a:pt x="5203" y="20155"/>
                </a:cubicBezTo>
                <a:cubicBezTo>
                  <a:pt x="5976" y="20633"/>
                  <a:pt x="6801" y="20771"/>
                  <a:pt x="7585" y="20528"/>
                </a:cubicBezTo>
                <a:cubicBezTo>
                  <a:pt x="8437" y="20263"/>
                  <a:pt x="9225" y="19554"/>
                  <a:pt x="9803" y="18471"/>
                </a:cubicBezTo>
                <a:cubicBezTo>
                  <a:pt x="9894" y="19226"/>
                  <a:pt x="10174" y="19892"/>
                  <a:pt x="10582" y="20322"/>
                </a:cubicBezTo>
                <a:cubicBezTo>
                  <a:pt x="11542" y="21334"/>
                  <a:pt x="12850" y="20873"/>
                  <a:pt x="13438" y="19315"/>
                </a:cubicBezTo>
                <a:cubicBezTo>
                  <a:pt x="13772" y="19734"/>
                  <a:pt x="14147" y="20064"/>
                  <a:pt x="14550" y="20291"/>
                </a:cubicBezTo>
                <a:cubicBezTo>
                  <a:pt x="15004" y="20548"/>
                  <a:pt x="15491" y="20665"/>
                  <a:pt x="15920" y="20344"/>
                </a:cubicBezTo>
                <a:cubicBezTo>
                  <a:pt x="16217" y="20123"/>
                  <a:pt x="16439" y="19709"/>
                  <a:pt x="16696" y="19381"/>
                </a:cubicBezTo>
                <a:cubicBezTo>
                  <a:pt x="16957" y="19047"/>
                  <a:pt x="17259" y="18802"/>
                  <a:pt x="17518" y="18470"/>
                </a:cubicBezTo>
                <a:cubicBezTo>
                  <a:pt x="17780" y="18136"/>
                  <a:pt x="17995" y="17718"/>
                  <a:pt x="18149" y="17243"/>
                </a:cubicBezTo>
                <a:cubicBezTo>
                  <a:pt x="19006" y="17272"/>
                  <a:pt x="19774" y="16420"/>
                  <a:pt x="20038" y="15148"/>
                </a:cubicBezTo>
                <a:cubicBezTo>
                  <a:pt x="20310" y="13833"/>
                  <a:pt x="19981" y="12397"/>
                  <a:pt x="19235" y="11651"/>
                </a:cubicBezTo>
                <a:cubicBezTo>
                  <a:pt x="20238" y="11023"/>
                  <a:pt x="20970" y="9646"/>
                  <a:pt x="21182" y="7992"/>
                </a:cubicBezTo>
                <a:cubicBezTo>
                  <a:pt x="21576" y="4913"/>
                  <a:pt x="20206" y="1964"/>
                  <a:pt x="18208" y="1591"/>
                </a:cubicBezTo>
                <a:cubicBezTo>
                  <a:pt x="17880" y="976"/>
                  <a:pt x="17444" y="524"/>
                  <a:pt x="16954" y="288"/>
                </a:cubicBezTo>
                <a:cubicBezTo>
                  <a:pt x="15803" y="-266"/>
                  <a:pt x="14554" y="394"/>
                  <a:pt x="13855" y="1926"/>
                </a:cubicBezTo>
                <a:cubicBezTo>
                  <a:pt x="13779" y="1009"/>
                  <a:pt x="13345" y="263"/>
                  <a:pt x="12768" y="57"/>
                </a:cubicBezTo>
                <a:cubicBezTo>
                  <a:pt x="12026" y="-207"/>
                  <a:pt x="11279" y="463"/>
                  <a:pt x="11052" y="1596"/>
                </a:cubicBezTo>
                <a:close/>
              </a:path>
            </a:pathLst>
          </a:custGeom>
          <a:gradFill>
            <a:gsLst>
              <a:gs pos="0">
                <a:srgbClr val="EACA23"/>
              </a:gs>
              <a:gs pos="100000">
                <a:srgbClr val="CBAF1D"/>
              </a:gs>
            </a:gsLst>
            <a:lin ang="2890975"/>
          </a:gradFill>
          <a:ln w="12700">
            <a:miter lim="400000"/>
          </a:ln>
          <a:effectLst>
            <a:outerShdw sx="100000" sy="100000" kx="0" ky="0" algn="b" rotWithShape="0" blurRad="38100" dist="30124" dir="3242652">
              <a:srgbClr val="000000">
                <a:alpha val="50000"/>
              </a:srgbClr>
            </a:outerShdw>
          </a:effectLst>
        </p:spPr>
        <p:txBody>
          <a:bodyPr lIns="0" tIns="0" rIns="0" bIns="0" anchor="ctr"/>
          <a:lstStyle/>
          <a:p>
            <a:pPr lvl="0">
              <a:defRPr sz="3200"/>
            </a:pPr>
          </a:p>
        </p:txBody>
      </p:sp>
      <p:sp>
        <p:nvSpPr>
          <p:cNvPr id="141" name="Shape 141"/>
          <p:cNvSpPr/>
          <p:nvPr/>
        </p:nvSpPr>
        <p:spPr>
          <a:xfrm>
            <a:off x="20643477" y="7097663"/>
            <a:ext cx="216090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Web-</a:t>
            </a:r>
            <a:endParaRPr sz="5000"/>
          </a:p>
          <a:p>
            <a:pPr lvl="0">
              <a:defRPr sz="1800"/>
            </a:pPr>
            <a:r>
              <a:rPr sz="5000"/>
              <a:t>service</a:t>
            </a:r>
          </a:p>
        </p:txBody>
      </p:sp>
      <p:sp>
        <p:nvSpPr>
          <p:cNvPr id="142" name="Shape 142"/>
          <p:cNvSpPr/>
          <p:nvPr/>
        </p:nvSpPr>
        <p:spPr>
          <a:xfrm>
            <a:off x="21549749" y="9694333"/>
            <a:ext cx="1905067" cy="1873278"/>
          </a:xfrm>
          <a:prstGeom prst="rect">
            <a:avLst/>
          </a:prstGeom>
          <a:solidFill>
            <a:srgbClr val="DCBD23"/>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143" name="Shape 143"/>
          <p:cNvSpPr/>
          <p:nvPr/>
        </p:nvSpPr>
        <p:spPr>
          <a:xfrm rot="16200000">
            <a:off x="21485911" y="9673433"/>
            <a:ext cx="476040" cy="418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5D328"/>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144" name="Shape 144"/>
          <p:cNvSpPr/>
          <p:nvPr/>
        </p:nvSpPr>
        <p:spPr>
          <a:xfrm rot="5400000">
            <a:off x="21390702" y="9490348"/>
            <a:ext cx="781249" cy="734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0" tIns="0" rIns="0" bIns="0" anchor="ctr"/>
          <a:lstStyle/>
          <a:p>
            <a:pPr lvl="0">
              <a:defRPr sz="3200">
                <a:solidFill>
                  <a:srgbClr val="FFFFFF"/>
                </a:solidFill>
              </a:defRPr>
            </a:pPr>
          </a:p>
        </p:txBody>
      </p:sp>
      <p:sp>
        <p:nvSpPr>
          <p:cNvPr id="145" name="Shape 145"/>
          <p:cNvSpPr/>
          <p:nvPr/>
        </p:nvSpPr>
        <p:spPr>
          <a:xfrm>
            <a:off x="22127632" y="10354733"/>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Fil</a:t>
            </a:r>
          </a:p>
        </p:txBody>
      </p:sp>
      <p:sp>
        <p:nvSpPr>
          <p:cNvPr id="146" name="Shape 146"/>
          <p:cNvSpPr/>
          <p:nvPr/>
        </p:nvSpPr>
        <p:spPr>
          <a:xfrm>
            <a:off x="18518785" y="9822144"/>
            <a:ext cx="2899435" cy="743306"/>
          </a:xfrm>
          <a:prstGeom prst="line">
            <a:avLst/>
          </a:prstGeom>
          <a:ln w="25400">
            <a:solidFill/>
            <a:miter lim="400000"/>
            <a:tailEnd type="triangle"/>
          </a:ln>
        </p:spPr>
        <p:txBody>
          <a:bodyPr lIns="50800" tIns="50800" rIns="50800" bIns="50800" anchor="ctr"/>
          <a:lstStyle/>
          <a:p>
            <a:pPr lvl="0">
              <a:defRPr sz="3200"/>
            </a:pPr>
          </a:p>
        </p:txBody>
      </p:sp>
      <p:sp>
        <p:nvSpPr>
          <p:cNvPr id="147" name="Shape 147"/>
          <p:cNvSpPr/>
          <p:nvPr/>
        </p:nvSpPr>
        <p:spPr>
          <a:xfrm>
            <a:off x="18302236" y="10383542"/>
            <a:ext cx="761820" cy="591468"/>
          </a:xfrm>
          <a:prstGeom prst="line">
            <a:avLst/>
          </a:prstGeom>
          <a:ln w="25400">
            <a:solidFill/>
            <a:miter lim="400000"/>
            <a:tailEnd type="triangle"/>
          </a:ln>
        </p:spPr>
        <p:txBody>
          <a:bodyPr lIns="50800" tIns="50800" rIns="50800" bIns="50800" anchor="ctr"/>
          <a:lstStyle/>
          <a:p>
            <a:pPr lvl="0">
              <a:defRPr sz="3200"/>
            </a:pPr>
          </a:p>
        </p:txBody>
      </p:sp>
      <p:sp>
        <p:nvSpPr>
          <p:cNvPr id="148" name="Shape 148"/>
          <p:cNvSpPr/>
          <p:nvPr/>
        </p:nvSpPr>
        <p:spPr>
          <a:xfrm flipV="1">
            <a:off x="18770100" y="8795633"/>
            <a:ext cx="1673399" cy="441325"/>
          </a:xfrm>
          <a:prstGeom prst="line">
            <a:avLst/>
          </a:prstGeom>
          <a:ln w="25400">
            <a:solidFill/>
            <a:miter lim="400000"/>
            <a:tailEnd type="triangle"/>
          </a:ln>
        </p:spPr>
        <p:txBody>
          <a:bodyPr lIns="50800" tIns="50800" rIns="50800" bIns="50800" anchor="ctr"/>
          <a:lstStyle/>
          <a:p>
            <a:pPr lvl="0">
              <a:defRPr sz="3200"/>
            </a:pPr>
          </a:p>
        </p:txBody>
      </p:sp>
    </p:spTree>
  </p:cSld>
  <p:clrMapOvr>
    <a:masterClrMapping/>
  </p:clrMapOvr>
  <p:transition spd="fast"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pasted-image.png"/>
          <p:cNvPicPr/>
          <p:nvPr/>
        </p:nvPicPr>
        <p:blipFill>
          <a:blip r:embed="rId3">
            <a:extLst/>
          </a:blip>
          <a:stretch>
            <a:fillRect/>
          </a:stretch>
        </p:blipFill>
        <p:spPr>
          <a:xfrm>
            <a:off x="16311081" y="6722819"/>
            <a:ext cx="10122146" cy="7591610"/>
          </a:xfrm>
          <a:prstGeom prst="rect">
            <a:avLst/>
          </a:prstGeom>
          <a:ln w="12700">
            <a:miter lim="400000"/>
          </a:ln>
        </p:spPr>
      </p:pic>
      <p:sp>
        <p:nvSpPr>
          <p:cNvPr id="153" name="Shape 153"/>
          <p:cNvSpPr/>
          <p:nvPr>
            <p:ph type="title"/>
          </p:nvPr>
        </p:nvSpPr>
        <p:spPr>
          <a:prstGeom prst="rect">
            <a:avLst/>
          </a:prstGeom>
        </p:spPr>
        <p:txBody>
          <a:bodyPr/>
          <a:lstStyle/>
          <a:p>
            <a:pPr lvl="0">
              <a:defRPr sz="1800"/>
            </a:pPr>
            <a:r>
              <a:rPr sz="11200"/>
              <a:t>Oppsummering</a:t>
            </a:r>
          </a:p>
        </p:txBody>
      </p:sp>
      <p:sp>
        <p:nvSpPr>
          <p:cNvPr id="154" name="Shape 154"/>
          <p:cNvSpPr/>
          <p:nvPr>
            <p:ph type="body" idx="1"/>
          </p:nvPr>
        </p:nvSpPr>
        <p:spPr>
          <a:xfrm>
            <a:off x="1586932" y="3340554"/>
            <a:ext cx="21776448" cy="4179139"/>
          </a:xfrm>
          <a:prstGeom prst="rect">
            <a:avLst/>
          </a:prstGeom>
        </p:spPr>
        <p:txBody>
          <a:bodyPr/>
          <a:lstStyle/>
          <a:p>
            <a:pPr lvl="0" marL="634999" indent="-634999">
              <a:defRPr sz="1800"/>
            </a:pPr>
            <a:r>
              <a:rPr sz="4100"/>
              <a:t>Bruk av JavaBeans-mønstereret i domenemodellen gjer at domeneklassene mister evnen til å sjølv kunne kontrollere at dei er konsistente til ei kvar tid</a:t>
            </a:r>
            <a:endParaRPr sz="4100"/>
          </a:p>
          <a:p>
            <a:pPr lvl="0" marL="634999" indent="-634999">
              <a:defRPr sz="1800"/>
            </a:pPr>
            <a:r>
              <a:rPr sz="4100"/>
              <a:t>Hibernate, Dozer og mange andre fine ting som vi ønsker å bruke forutsetter bønner</a:t>
            </a:r>
          </a:p>
        </p:txBody>
      </p:sp>
      <p:sp>
        <p:nvSpPr>
          <p:cNvPr id="155" name="Shape 155"/>
          <p:cNvSpPr/>
          <p:nvPr/>
        </p:nvSpPr>
        <p:spPr>
          <a:xfrm>
            <a:off x="1584727" y="7621747"/>
            <a:ext cx="16815234" cy="533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500673" indent="-500673" algn="l">
              <a:spcBef>
                <a:spcPts val="5900"/>
              </a:spcBef>
              <a:buSzPct val="75000"/>
              <a:buChar char="•"/>
              <a:defRPr sz="1800"/>
            </a:pPr>
            <a:r>
              <a:rPr sz="4100"/>
              <a:t>For å kunne fortsette å bruke desse biblioteka har ein to strategiar:</a:t>
            </a:r>
            <a:endParaRPr sz="4100"/>
          </a:p>
          <a:p>
            <a:pPr lvl="1" marL="1589942" indent="-700942" algn="l">
              <a:spcBef>
                <a:spcPts val="5900"/>
              </a:spcBef>
              <a:buSzPct val="100000"/>
              <a:buAutoNum type="arabicPeriod" startAt="1"/>
              <a:defRPr sz="1800"/>
            </a:pPr>
            <a:r>
              <a:rPr sz="4100"/>
              <a:t>Implementere dei tinga som biblioteka krever i domenemodellen (0-arguments-konstruktør, setters/getters), som ikkje-public medlemmer i domeneklassene</a:t>
            </a:r>
            <a:endParaRPr sz="4100"/>
          </a:p>
          <a:p>
            <a:pPr lvl="1" marL="1589942" indent="-700942" algn="l">
              <a:spcBef>
                <a:spcPts val="5900"/>
              </a:spcBef>
              <a:buSzPct val="100000"/>
              <a:buAutoNum type="arabicPeriod" startAt="1"/>
              <a:defRPr sz="1800"/>
            </a:pPr>
            <a:r>
              <a:rPr sz="4100"/>
              <a:t>Bruke arkitekturmønstre som gjer at ein kan holde slike avhengigheiter ute av domenemodellen </a:t>
            </a:r>
          </a:p>
        </p:txBody>
      </p:sp>
    </p:spTree>
  </p:cSld>
  <p:clrMapOvr>
    <a:masterClrMapping/>
  </p:clrMapOvr>
  <p:transition spd="fast" advClick="1">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Tree>
  </p:cSld>
  <p:clrMapOvr>
    <a:masterClrMapping/>
  </p:clrMapOvr>
  <p:transition spd="fast"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1964105" y="3926980"/>
            <a:ext cx="20455790" cy="5862040"/>
          </a:xfrm>
          <a:prstGeom prst="rect">
            <a:avLst/>
          </a:prstGeom>
        </p:spPr>
        <p:txBody>
          <a:bodyPr/>
          <a:lstStyle/>
          <a:p>
            <a:pPr lvl="0" defTabSz="511809">
              <a:defRPr sz="1800"/>
            </a:pPr>
            <a:r>
              <a:rPr sz="6138">
                <a:latin typeface="Times Roman"/>
                <a:ea typeface="Times Roman"/>
                <a:cs typeface="Times Roman"/>
                <a:sym typeface="Times Roman"/>
              </a:rPr>
              <a:t>«</a:t>
            </a:r>
            <a:r>
              <a:rPr i="1" sz="6138">
                <a:latin typeface="Times Roman"/>
                <a:ea typeface="Times Roman"/>
                <a:cs typeface="Times Roman"/>
                <a:sym typeface="Times Roman"/>
              </a:rPr>
              <a:t>Not all useful software modules should necessarily turn into beans. Beans are appropriate for software components that can be visually manipulated and customized to achieve some effect.</a:t>
            </a:r>
            <a:endParaRPr i="1" sz="6138">
              <a:latin typeface="Times Roman"/>
              <a:ea typeface="Times Roman"/>
              <a:cs typeface="Times Roman"/>
              <a:sym typeface="Times Roman"/>
            </a:endParaRPr>
          </a:p>
          <a:p>
            <a:pPr lvl="0" defTabSz="511809">
              <a:defRPr sz="1800"/>
            </a:pPr>
            <a:r>
              <a:rPr i="1" sz="6138">
                <a:latin typeface="Times Roman"/>
                <a:ea typeface="Times Roman"/>
                <a:cs typeface="Times Roman"/>
                <a:sym typeface="Times Roman"/>
              </a:rPr>
              <a:t>Class libraries are an appropriate way of providing functionality that is useful to programmers, but which doesn't benefit from visual manipulation.»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nvSpPr>
        <p:spPr>
          <a:xfrm>
            <a:off x="5396567" y="4775200"/>
            <a:ext cx="14884265" cy="416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5700">
                <a:solidFill>
                  <a:srgbClr val="011993"/>
                </a:solidFill>
                <a:latin typeface="Courier New"/>
                <a:ea typeface="Courier New"/>
                <a:cs typeface="Courier New"/>
                <a:sym typeface="Courier New"/>
              </a:rPr>
              <a:t>public class</a:t>
            </a:r>
            <a:r>
              <a:rPr sz="5700">
                <a:latin typeface="Courier New"/>
                <a:ea typeface="Courier New"/>
                <a:cs typeface="Courier New"/>
                <a:sym typeface="Courier New"/>
              </a:rPr>
              <a:t> Order {</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    </a:t>
            </a:r>
            <a:r>
              <a:rPr b="1" sz="5700">
                <a:solidFill>
                  <a:srgbClr val="011993"/>
                </a:solidFill>
                <a:latin typeface="Courier New"/>
                <a:ea typeface="Courier New"/>
                <a:cs typeface="Courier New"/>
                <a:sym typeface="Courier New"/>
              </a:rPr>
              <a:t>public</a:t>
            </a:r>
            <a:r>
              <a:rPr sz="5700">
                <a:latin typeface="Courier New"/>
                <a:ea typeface="Courier New"/>
                <a:cs typeface="Courier New"/>
                <a:sym typeface="Courier New"/>
              </a:rPr>
              <a:t> String orderId;</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    </a:t>
            </a:r>
            <a:r>
              <a:rPr b="1" sz="5700">
                <a:solidFill>
                  <a:srgbClr val="011993"/>
                </a:solidFill>
                <a:latin typeface="Courier New"/>
                <a:ea typeface="Courier New"/>
                <a:cs typeface="Courier New"/>
                <a:sym typeface="Courier New"/>
              </a:rPr>
              <a:t>public</a:t>
            </a:r>
            <a:r>
              <a:rPr sz="5700">
                <a:latin typeface="Courier New"/>
                <a:ea typeface="Courier New"/>
                <a:cs typeface="Courier New"/>
                <a:sym typeface="Courier New"/>
              </a:rPr>
              <a:t> Customer customer;</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    </a:t>
            </a:r>
            <a:r>
              <a:rPr b="1" sz="5700">
                <a:solidFill>
                  <a:srgbClr val="011993"/>
                </a:solidFill>
                <a:latin typeface="Courier New"/>
                <a:ea typeface="Courier New"/>
                <a:cs typeface="Courier New"/>
                <a:sym typeface="Courier New"/>
              </a:rPr>
              <a:t>public </a:t>
            </a:r>
            <a:r>
              <a:rPr sz="5700">
                <a:latin typeface="Courier New"/>
                <a:ea typeface="Courier New"/>
                <a:cs typeface="Courier New"/>
                <a:sym typeface="Courier New"/>
              </a:rPr>
              <a:t>OrderState orderState;</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a:t>
            </a:r>
          </a:p>
        </p:txBody>
      </p:sp>
    </p:spTree>
  </p:cSld>
  <p:clrMapOvr>
    <a:masterClrMapping/>
  </p:clrMapOvr>
  <p:transition spd="fast" advClick="1">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nvSpPr>
        <p:spPr>
          <a:xfrm>
            <a:off x="5401484" y="4775200"/>
            <a:ext cx="15318675" cy="416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5700">
                <a:solidFill>
                  <a:srgbClr val="011993"/>
                </a:solidFill>
                <a:latin typeface="Courier New"/>
                <a:ea typeface="Courier New"/>
                <a:cs typeface="Courier New"/>
                <a:sym typeface="Courier New"/>
              </a:rPr>
              <a:t>public class</a:t>
            </a:r>
            <a:r>
              <a:rPr sz="5700">
                <a:latin typeface="Courier New"/>
                <a:ea typeface="Courier New"/>
                <a:cs typeface="Courier New"/>
                <a:sym typeface="Courier New"/>
              </a:rPr>
              <a:t> Order {</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    </a:t>
            </a:r>
            <a:r>
              <a:rPr b="1" sz="5700">
                <a:solidFill>
                  <a:srgbClr val="011993"/>
                </a:solidFill>
                <a:latin typeface="Courier New"/>
                <a:ea typeface="Courier New"/>
                <a:cs typeface="Courier New"/>
                <a:sym typeface="Courier New"/>
              </a:rPr>
              <a:t>private</a:t>
            </a:r>
            <a:r>
              <a:rPr sz="5700">
                <a:latin typeface="Courier New"/>
                <a:ea typeface="Courier New"/>
                <a:cs typeface="Courier New"/>
                <a:sym typeface="Courier New"/>
              </a:rPr>
              <a:t> String orderId;</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    </a:t>
            </a:r>
            <a:r>
              <a:rPr b="1" sz="5700">
                <a:solidFill>
                  <a:srgbClr val="011993"/>
                </a:solidFill>
                <a:latin typeface="Courier New"/>
                <a:ea typeface="Courier New"/>
                <a:cs typeface="Courier New"/>
                <a:sym typeface="Courier New"/>
              </a:rPr>
              <a:t>private</a:t>
            </a:r>
            <a:r>
              <a:rPr sz="5700">
                <a:latin typeface="Courier New"/>
                <a:ea typeface="Courier New"/>
                <a:cs typeface="Courier New"/>
                <a:sym typeface="Courier New"/>
              </a:rPr>
              <a:t> Customer customer;</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    </a:t>
            </a:r>
            <a:r>
              <a:rPr b="1" sz="5700">
                <a:solidFill>
                  <a:srgbClr val="011993"/>
                </a:solidFill>
                <a:latin typeface="Courier New"/>
                <a:ea typeface="Courier New"/>
                <a:cs typeface="Courier New"/>
                <a:sym typeface="Courier New"/>
              </a:rPr>
              <a:t>private</a:t>
            </a:r>
            <a:r>
              <a:rPr sz="5700">
                <a:latin typeface="Courier New"/>
                <a:ea typeface="Courier New"/>
                <a:cs typeface="Courier New"/>
                <a:sym typeface="Courier New"/>
              </a:rPr>
              <a:t> </a:t>
            </a:r>
            <a:r>
              <a:rPr sz="5700">
                <a:latin typeface="Courier New"/>
                <a:ea typeface="Courier New"/>
                <a:cs typeface="Courier New"/>
                <a:sym typeface="Courier New"/>
              </a:rPr>
              <a:t>OrderState orderState;</a:t>
            </a:r>
            <a:endParaRPr sz="5700">
              <a:latin typeface="Courier New"/>
              <a:ea typeface="Courier New"/>
              <a:cs typeface="Courier New"/>
              <a:sym typeface="Courier New"/>
            </a:endParaRPr>
          </a:p>
          <a:p>
            <a:pPr lvl="0" algn="l" defTabSz="457200">
              <a:defRPr sz="1800"/>
            </a:pPr>
            <a:r>
              <a:rPr sz="5700">
                <a:latin typeface="Courier New"/>
                <a:ea typeface="Courier New"/>
                <a:cs typeface="Courier New"/>
                <a:sym typeface="Courier New"/>
              </a:rPr>
              <a:t>}</a:t>
            </a:r>
          </a:p>
        </p:txBody>
      </p:sp>
      <p:pic>
        <p:nvPicPr>
          <p:cNvPr id="45" name="pasted-image.png"/>
          <p:cNvPicPr/>
          <p:nvPr/>
        </p:nvPicPr>
        <p:blipFill>
          <a:blip r:embed="rId3">
            <a:extLst/>
          </a:blip>
          <a:stretch>
            <a:fillRect/>
          </a:stretch>
        </p:blipFill>
        <p:spPr>
          <a:xfrm>
            <a:off x="7203630" y="6253259"/>
            <a:ext cx="9009257" cy="6694130"/>
          </a:xfrm>
          <a:prstGeom prst="rect">
            <a:avLst/>
          </a:prstGeom>
          <a:ln w="12700">
            <a:miter lim="400000"/>
          </a:ln>
        </p:spPr>
      </p:pic>
      <p:pic>
        <p:nvPicPr>
          <p:cNvPr id="46" name="pasted-image.png"/>
          <p:cNvPicPr/>
          <p:nvPr/>
        </p:nvPicPr>
        <p:blipFill>
          <a:blip r:embed="rId4">
            <a:extLst/>
          </a:blip>
          <a:stretch>
            <a:fillRect/>
          </a:stretch>
        </p:blipFill>
        <p:spPr>
          <a:xfrm>
            <a:off x="6701772" y="6496291"/>
            <a:ext cx="482279" cy="723418"/>
          </a:xfrm>
          <a:prstGeom prst="rect">
            <a:avLst/>
          </a:prstGeom>
          <a:ln w="12700">
            <a:miter lim="400000"/>
          </a:ln>
        </p:spPr>
      </p:pic>
    </p:spTree>
  </p:cSld>
  <p:clrMapOvr>
    <a:masterClrMapping/>
  </p:clrMapOvr>
  <p:transition spd="slow" advClick="0" advTm="0">
    <p:wipe dir="r"/>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6"/>
                                        </p:tgtEl>
                                        <p:attrNameLst>
                                          <p:attrName>style.visibility</p:attrName>
                                        </p:attrNameLst>
                                      </p:cBhvr>
                                      <p:to>
                                        <p:strVal val="visible"/>
                                      </p:to>
                                    </p:set>
                                    <p:animEffect filter="fade" transition="in">
                                      <p:cBhvr>
                                        <p:cTn id="7" dur="500"/>
                                        <p:tgtEl>
                                          <p:spTgt spid="46"/>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45"/>
                                        </p:tgtEl>
                                        <p:attrNameLst>
                                          <p:attrName>style.visibility</p:attrName>
                                        </p:attrNameLst>
                                      </p:cBhvr>
                                      <p:to>
                                        <p:strVal val="visible"/>
                                      </p:to>
                                    </p:set>
                                    <p:animEffect filter="fade" transition="in">
                                      <p:cBhvr>
                                        <p:cTn id="11" dur="500"/>
                                        <p:tgtEl>
                                          <p:spTgt spid="45"/>
                                        </p:tgtEl>
                                      </p:cBhvr>
                                    </p:animEffect>
                                  </p:childTnLst>
                                </p:cTn>
                              </p:par>
                            </p:childTnLst>
                          </p:cTn>
                        </p:par>
                        <p:par>
                          <p:cTn id="12" fill="hold">
                            <p:stCondLst>
                              <p:cond delay="1000"/>
                            </p:stCondLst>
                            <p:childTnLst>
                              <p:par>
                                <p:cTn id="13" nodeType="afterEffect" presetClass="exit" presetSubtype="0" presetID="10" grpId="3" fill="hold">
                                  <p:stCondLst>
                                    <p:cond delay="1000"/>
                                  </p:stCondLst>
                                  <p:iterate type="el" backwards="0">
                                    <p:tmAbs val="0"/>
                                  </p:iterate>
                                  <p:childTnLst>
                                    <p:animEffect filter="fade" transition="out">
                                      <p:cBhvr>
                                        <p:cTn id="14" dur="500" fill="hold"/>
                                        <p:tgtEl>
                                          <p:spTgt spid="45"/>
                                        </p:tgtEl>
                                      </p:cBhvr>
                                    </p:animEffect>
                                    <p:set>
                                      <p:cBhvr>
                                        <p:cTn id="15" fill="hold">
                                          <p:stCondLst>
                                            <p:cond delay="499"/>
                                          </p:stCondLst>
                                        </p:cTn>
                                        <p:tgtEl>
                                          <p:spTgt spid="45"/>
                                        </p:tgtEl>
                                        <p:attrNameLst>
                                          <p:attrName>style.visibility</p:attrName>
                                        </p:attrNameLst>
                                      </p:cBhvr>
                                      <p:to>
                                        <p:strVal val="hidden"/>
                                      </p:to>
                                    </p:set>
                                  </p:childTnLst>
                                </p:cTn>
                              </p:par>
                            </p:childTnLst>
                          </p:cTn>
                        </p:par>
                        <p:par>
                          <p:cTn id="16" fill="hold">
                            <p:stCondLst>
                              <p:cond delay="2500"/>
                            </p:stCondLst>
                            <p:childTnLst>
                              <p:par>
                                <p:cTn id="17" nodeType="afterEffect" presetClass="exit" presetSubtype="0" presetID="10" grpId="4" fill="hold">
                                  <p:stCondLst>
                                    <p:cond delay="0"/>
                                  </p:stCondLst>
                                  <p:iterate type="el" backwards="0">
                                    <p:tmAbs val="0"/>
                                  </p:iterate>
                                  <p:childTnLst>
                                    <p:animEffect filter="fade" transition="out">
                                      <p:cBhvr>
                                        <p:cTn id="18" dur="500" fill="hold"/>
                                        <p:tgtEl>
                                          <p:spTgt spid="46"/>
                                        </p:tgtEl>
                                      </p:cBhvr>
                                    </p:animEffect>
                                    <p:set>
                                      <p:cBhvr>
                                        <p:cTn id="19"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 grpId="1"/>
      <p:bldP build="whole" bldLvl="1" animBg="1" rev="0" advAuto="0" spid="46" grpId="4"/>
      <p:bldP build="whole" bldLvl="1" animBg="1" rev="0" advAuto="0" spid="45" grpId="2"/>
      <p:bldP build="whole" bldLvl="1" animBg="1" rev="0" advAuto="0" spid="45" grpId="3"/>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nvSpPr>
        <p:spPr>
          <a:xfrm>
            <a:off x="5637742" y="139700"/>
            <a:ext cx="13108516" cy="134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3100">
                <a:solidFill>
                  <a:srgbClr val="011993"/>
                </a:solidFill>
                <a:latin typeface="Courier New"/>
                <a:ea typeface="Courier New"/>
                <a:cs typeface="Courier New"/>
                <a:sym typeface="Courier New"/>
              </a:rPr>
              <a:t>public class</a:t>
            </a:r>
            <a:r>
              <a:rPr sz="3100">
                <a:latin typeface="Courier New"/>
                <a:ea typeface="Courier New"/>
                <a:cs typeface="Courier New"/>
                <a:sym typeface="Courier New"/>
              </a:rPr>
              <a:t> Order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private</a:t>
            </a:r>
            <a:r>
              <a:rPr sz="3100">
                <a:latin typeface="Courier New"/>
                <a:ea typeface="Courier New"/>
                <a:cs typeface="Courier New"/>
                <a:sym typeface="Courier New"/>
              </a:rPr>
              <a:t> String orderId;</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private</a:t>
            </a:r>
            <a:r>
              <a:rPr sz="3100">
                <a:latin typeface="Courier New"/>
                <a:ea typeface="Courier New"/>
                <a:cs typeface="Courier New"/>
                <a:sym typeface="Courier New"/>
              </a:rPr>
              <a:t> Customer customer;</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private</a:t>
            </a:r>
            <a:r>
              <a:rPr sz="3100">
                <a:latin typeface="Courier New"/>
                <a:ea typeface="Courier New"/>
                <a:cs typeface="Courier New"/>
                <a:sym typeface="Courier New"/>
              </a:rPr>
              <a:t> OrderState orderState;</a:t>
            </a:r>
            <a:endParaRPr sz="3100">
              <a:latin typeface="Courier New"/>
              <a:ea typeface="Courier New"/>
              <a:cs typeface="Courier New"/>
              <a:sym typeface="Courier New"/>
            </a:endParaRPr>
          </a:p>
          <a:p>
            <a:pPr lvl="0" algn="l" defTabSz="457200">
              <a:defRPr sz="1800"/>
            </a:pP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public</a:t>
            </a:r>
            <a:r>
              <a:rPr sz="3100">
                <a:latin typeface="Courier New"/>
                <a:ea typeface="Courier New"/>
                <a:cs typeface="Courier New"/>
                <a:sym typeface="Courier New"/>
              </a:rPr>
              <a:t> String getOrderId()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return orderId;</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a:p>
            <a:pPr lvl="0" algn="l" defTabSz="457200">
              <a:defRPr sz="1800"/>
            </a:pP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public void</a:t>
            </a:r>
            <a:r>
              <a:rPr sz="3100">
                <a:latin typeface="Courier New"/>
                <a:ea typeface="Courier New"/>
                <a:cs typeface="Courier New"/>
                <a:sym typeface="Courier New"/>
              </a:rPr>
              <a:t> setOrderId(String orderId)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this.orderId = orderId;</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a:p>
            <a:pPr lvl="0" algn="l" defTabSz="457200">
              <a:defRPr sz="1800"/>
            </a:pP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public</a:t>
            </a:r>
            <a:r>
              <a:rPr sz="3100">
                <a:latin typeface="Courier New"/>
                <a:ea typeface="Courier New"/>
                <a:cs typeface="Courier New"/>
                <a:sym typeface="Courier New"/>
              </a:rPr>
              <a:t> Customer getCustomer()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return</a:t>
            </a:r>
            <a:r>
              <a:rPr sz="3100">
                <a:latin typeface="Courier New"/>
                <a:ea typeface="Courier New"/>
                <a:cs typeface="Courier New"/>
                <a:sym typeface="Courier New"/>
              </a:rPr>
              <a:t> customer;</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a:p>
            <a:pPr lvl="0" algn="l" defTabSz="457200">
              <a:defRPr sz="1800"/>
            </a:pP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public void</a:t>
            </a:r>
            <a:r>
              <a:rPr sz="3100">
                <a:latin typeface="Courier New"/>
                <a:ea typeface="Courier New"/>
                <a:cs typeface="Courier New"/>
                <a:sym typeface="Courier New"/>
              </a:rPr>
              <a:t> setCustomer(Customer customer)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this.customer = customer;</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a:p>
            <a:pPr lvl="0" algn="l" defTabSz="457200">
              <a:defRPr sz="1800"/>
            </a:pP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public</a:t>
            </a:r>
            <a:r>
              <a:rPr sz="3100">
                <a:latin typeface="Courier New"/>
                <a:ea typeface="Courier New"/>
                <a:cs typeface="Courier New"/>
                <a:sym typeface="Courier New"/>
              </a:rPr>
              <a:t> OrderState getOrderState()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return</a:t>
            </a:r>
            <a:r>
              <a:rPr sz="3100">
                <a:latin typeface="Courier New"/>
                <a:ea typeface="Courier New"/>
                <a:cs typeface="Courier New"/>
                <a:sym typeface="Courier New"/>
              </a:rPr>
              <a:t> orderState;</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a:p>
            <a:pPr lvl="0" algn="l" defTabSz="457200">
              <a:defRPr sz="1800"/>
            </a:pP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r>
              <a:rPr b="1" sz="3100">
                <a:solidFill>
                  <a:srgbClr val="011993"/>
                </a:solidFill>
                <a:latin typeface="Courier New"/>
                <a:ea typeface="Courier New"/>
                <a:cs typeface="Courier New"/>
                <a:sym typeface="Courier New"/>
              </a:rPr>
              <a:t>public void</a:t>
            </a:r>
            <a:r>
              <a:rPr sz="3100">
                <a:latin typeface="Courier New"/>
                <a:ea typeface="Courier New"/>
                <a:cs typeface="Courier New"/>
                <a:sym typeface="Courier New"/>
              </a:rPr>
              <a:t> setOrderState(OrderState orderState)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this.orderState = orderState;</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a:p>
            <a:pPr lvl="0" algn="l" defTabSz="457200">
              <a:defRPr sz="1800"/>
            </a:pPr>
            <a:r>
              <a:rPr sz="3100">
                <a:latin typeface="Courier New"/>
                <a:ea typeface="Courier New"/>
                <a:cs typeface="Courier New"/>
                <a:sym typeface="Courier New"/>
              </a:rPr>
              <a:t>}  </a:t>
            </a:r>
            <a:endParaRPr sz="3100">
              <a:latin typeface="Courier New"/>
              <a:ea typeface="Courier New"/>
              <a:cs typeface="Courier New"/>
              <a:sym typeface="Courier New"/>
            </a:endParaRPr>
          </a:p>
        </p:txBody>
      </p:sp>
    </p:spTree>
  </p:cSld>
  <p:clrMapOvr>
    <a:masterClrMapping/>
  </p:clrMapOvr>
  <p:transition spd="med" advClick="1">
    <p:wipe dir="d"/>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nvSpPr>
        <p:spPr>
          <a:xfrm>
            <a:off x="5626286" y="80421"/>
            <a:ext cx="14015443" cy="1278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2400">
                <a:solidFill>
                  <a:srgbClr val="C3971A"/>
                </a:solidFill>
                <a:latin typeface="Courier New"/>
                <a:ea typeface="Courier New"/>
                <a:cs typeface="Courier New"/>
                <a:sym typeface="Courier New"/>
              </a:rPr>
              <a:t>@Entity</a:t>
            </a:r>
            <a:r>
              <a:rPr sz="2400">
                <a:latin typeface="Courier New"/>
                <a:ea typeface="Courier New"/>
                <a:cs typeface="Courier New"/>
                <a:sym typeface="Courier New"/>
              </a:rPr>
              <a:t>(name = </a:t>
            </a:r>
            <a:r>
              <a:rPr b="1" sz="2400">
                <a:solidFill>
                  <a:srgbClr val="00882B"/>
                </a:solidFill>
                <a:latin typeface="Courier New"/>
                <a:ea typeface="Courier New"/>
                <a:cs typeface="Courier New"/>
                <a:sym typeface="Courier New"/>
              </a:rPr>
              <a:t>"ORDER"</a:t>
            </a: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defTabSz="457200">
              <a:defRPr sz="1800"/>
            </a:pPr>
            <a:r>
              <a:rPr b="1" sz="2400">
                <a:solidFill>
                  <a:srgbClr val="011993"/>
                </a:solidFill>
                <a:latin typeface="Courier New"/>
                <a:ea typeface="Courier New"/>
                <a:cs typeface="Courier New"/>
                <a:sym typeface="Courier New"/>
              </a:rPr>
              <a:t>public class</a:t>
            </a:r>
            <a:r>
              <a:rPr sz="2400">
                <a:latin typeface="Courier New"/>
                <a:ea typeface="Courier New"/>
                <a:cs typeface="Courier New"/>
                <a:sym typeface="Courier New"/>
              </a:rPr>
              <a:t> Order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C3971A"/>
                </a:solidFill>
                <a:latin typeface="Courier New"/>
                <a:ea typeface="Courier New"/>
                <a:cs typeface="Courier New"/>
                <a:sym typeface="Courier New"/>
              </a:rPr>
              <a:t>@Id</a:t>
            </a:r>
            <a:endParaRPr b="1" sz="2400">
              <a:solidFill>
                <a:srgbClr val="C3971A"/>
              </a:solidFill>
              <a:latin typeface="Courier New"/>
              <a:ea typeface="Courier New"/>
              <a:cs typeface="Courier New"/>
              <a:sym typeface="Courier New"/>
            </a:endParaRPr>
          </a:p>
          <a:p>
            <a:pPr lvl="0" algn="l" defTabSz="457200">
              <a:defRPr sz="1800"/>
            </a:pPr>
            <a:r>
              <a:rPr b="1" sz="2400">
                <a:solidFill>
                  <a:srgbClr val="C3971A"/>
                </a:solidFill>
                <a:latin typeface="Courier New"/>
                <a:ea typeface="Courier New"/>
                <a:cs typeface="Courier New"/>
                <a:sym typeface="Courier New"/>
              </a:rPr>
              <a:t>    @Column</a:t>
            </a:r>
            <a:r>
              <a:rPr sz="2400">
                <a:latin typeface="Courier New"/>
                <a:ea typeface="Courier New"/>
                <a:cs typeface="Courier New"/>
                <a:sym typeface="Courier New"/>
              </a:rPr>
              <a:t>(name = </a:t>
            </a:r>
            <a:r>
              <a:rPr b="1" sz="2400">
                <a:solidFill>
                  <a:srgbClr val="00882B"/>
                </a:solidFill>
                <a:latin typeface="Courier New"/>
                <a:ea typeface="Courier New"/>
                <a:cs typeface="Courier New"/>
                <a:sym typeface="Courier New"/>
              </a:rPr>
              <a:t>"ORDER_ID"</a:t>
            </a:r>
            <a:r>
              <a:rPr sz="2400">
                <a:latin typeface="Courier New"/>
                <a:ea typeface="Courier New"/>
                <a:cs typeface="Courier New"/>
                <a:sym typeface="Courier New"/>
              </a:rPr>
              <a:t>, nullable = </a:t>
            </a:r>
            <a:r>
              <a:rPr b="1" sz="2400">
                <a:solidFill>
                  <a:srgbClr val="011993"/>
                </a:solidFill>
                <a:latin typeface="Courier New"/>
                <a:ea typeface="Courier New"/>
                <a:cs typeface="Courier New"/>
                <a:sym typeface="Courier New"/>
              </a:rPr>
              <a:t>false</a:t>
            </a: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private</a:t>
            </a:r>
            <a:r>
              <a:rPr sz="2400">
                <a:latin typeface="Courier New"/>
                <a:ea typeface="Courier New"/>
                <a:cs typeface="Courier New"/>
                <a:sym typeface="Courier New"/>
              </a:rPr>
              <a:t> String orderId;</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C3971A"/>
                </a:solidFill>
                <a:latin typeface="Courier New"/>
                <a:ea typeface="Courier New"/>
                <a:cs typeface="Courier New"/>
                <a:sym typeface="Courier New"/>
              </a:rPr>
              <a:t>@ManyToOne</a:t>
            </a:r>
            <a:r>
              <a:rPr sz="2400">
                <a:latin typeface="Courier New"/>
                <a:ea typeface="Courier New"/>
                <a:cs typeface="Courier New"/>
                <a:sym typeface="Courier New"/>
              </a:rPr>
              <a:t>(optional = </a:t>
            </a:r>
            <a:r>
              <a:rPr b="1" sz="2400">
                <a:solidFill>
                  <a:srgbClr val="011993"/>
                </a:solidFill>
                <a:latin typeface="Courier New"/>
                <a:ea typeface="Courier New"/>
                <a:cs typeface="Courier New"/>
                <a:sym typeface="Courier New"/>
              </a:rPr>
              <a:t>false</a:t>
            </a: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C3971A"/>
                </a:solidFill>
                <a:latin typeface="Courier New"/>
                <a:ea typeface="Courier New"/>
                <a:cs typeface="Courier New"/>
                <a:sym typeface="Courier New"/>
              </a:rPr>
              <a:t>@JoinColumn</a:t>
            </a:r>
            <a:r>
              <a:rPr sz="2400">
                <a:latin typeface="Courier New"/>
                <a:ea typeface="Courier New"/>
                <a:cs typeface="Courier New"/>
                <a:sym typeface="Courier New"/>
              </a:rPr>
              <a:t>(name = </a:t>
            </a:r>
            <a:r>
              <a:rPr b="1" sz="2400">
                <a:solidFill>
                  <a:srgbClr val="00882B"/>
                </a:solidFill>
                <a:latin typeface="Courier New"/>
                <a:ea typeface="Courier New"/>
                <a:cs typeface="Courier New"/>
                <a:sym typeface="Courier New"/>
              </a:rPr>
              <a:t>"CUSTOMER_ID"</a:t>
            </a:r>
            <a:r>
              <a:rPr sz="2400">
                <a:latin typeface="Courier New"/>
                <a:ea typeface="Courier New"/>
                <a:cs typeface="Courier New"/>
                <a:sym typeface="Courier New"/>
              </a:rPr>
              <a:t>, referencedColumnName = </a:t>
            </a:r>
            <a:r>
              <a:rPr b="1" sz="2400">
                <a:solidFill>
                  <a:srgbClr val="00882B"/>
                </a:solidFill>
                <a:latin typeface="Courier New"/>
                <a:ea typeface="Courier New"/>
                <a:cs typeface="Courier New"/>
                <a:sym typeface="Courier New"/>
              </a:rPr>
              <a:t>"CUSTOMER_ID"</a:t>
            </a: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private</a:t>
            </a:r>
            <a:r>
              <a:rPr sz="2400">
                <a:latin typeface="Courier New"/>
                <a:ea typeface="Courier New"/>
                <a:cs typeface="Courier New"/>
                <a:sym typeface="Courier New"/>
              </a:rPr>
              <a:t> Customer customer;</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C3971A"/>
                </a:solidFill>
                <a:latin typeface="Courier New"/>
                <a:ea typeface="Courier New"/>
                <a:cs typeface="Courier New"/>
                <a:sym typeface="Courier New"/>
              </a:rPr>
              <a:t>@Column</a:t>
            </a:r>
            <a:r>
              <a:rPr sz="2400">
                <a:latin typeface="Courier New"/>
                <a:ea typeface="Courier New"/>
                <a:cs typeface="Courier New"/>
                <a:sym typeface="Courier New"/>
              </a:rPr>
              <a:t>(name = </a:t>
            </a:r>
            <a:r>
              <a:rPr b="1" sz="2400">
                <a:solidFill>
                  <a:srgbClr val="00882B"/>
                </a:solidFill>
                <a:latin typeface="Courier New"/>
                <a:ea typeface="Courier New"/>
                <a:cs typeface="Courier New"/>
                <a:sym typeface="Courier New"/>
              </a:rPr>
              <a:t>"ORDER_STATE"</a:t>
            </a:r>
            <a:r>
              <a:rPr sz="2400">
                <a:latin typeface="Courier New"/>
                <a:ea typeface="Courier New"/>
                <a:cs typeface="Courier New"/>
                <a:sym typeface="Courier New"/>
              </a:rPr>
              <a:t>, nullable = </a:t>
            </a:r>
            <a:r>
              <a:rPr b="1" sz="2400">
                <a:solidFill>
                  <a:srgbClr val="011993"/>
                </a:solidFill>
                <a:latin typeface="Courier New"/>
                <a:ea typeface="Courier New"/>
                <a:cs typeface="Courier New"/>
                <a:sym typeface="Courier New"/>
              </a:rPr>
              <a:t>false</a:t>
            </a: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private</a:t>
            </a:r>
            <a:r>
              <a:rPr sz="2400">
                <a:latin typeface="Courier New"/>
                <a:ea typeface="Courier New"/>
                <a:cs typeface="Courier New"/>
                <a:sym typeface="Courier New"/>
              </a:rPr>
              <a:t> OrderState orderState;</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public</a:t>
            </a:r>
            <a:r>
              <a:rPr sz="2400">
                <a:latin typeface="Courier New"/>
                <a:ea typeface="Courier New"/>
                <a:cs typeface="Courier New"/>
                <a:sym typeface="Courier New"/>
              </a:rPr>
              <a:t> String getOrderId()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return orderId;</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public void</a:t>
            </a:r>
            <a:r>
              <a:rPr sz="2400">
                <a:latin typeface="Courier New"/>
                <a:ea typeface="Courier New"/>
                <a:cs typeface="Courier New"/>
                <a:sym typeface="Courier New"/>
              </a:rPr>
              <a:t> setOrderId(String orderId)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this.orderId = orderId;</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public</a:t>
            </a:r>
            <a:r>
              <a:rPr sz="2400">
                <a:latin typeface="Courier New"/>
                <a:ea typeface="Courier New"/>
                <a:cs typeface="Courier New"/>
                <a:sym typeface="Courier New"/>
              </a:rPr>
              <a:t> Customer getCustomer()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return</a:t>
            </a:r>
            <a:r>
              <a:rPr sz="2400">
                <a:latin typeface="Courier New"/>
                <a:ea typeface="Courier New"/>
                <a:cs typeface="Courier New"/>
                <a:sym typeface="Courier New"/>
              </a:rPr>
              <a:t> customer;</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public void</a:t>
            </a:r>
            <a:r>
              <a:rPr sz="2400">
                <a:latin typeface="Courier New"/>
                <a:ea typeface="Courier New"/>
                <a:cs typeface="Courier New"/>
                <a:sym typeface="Courier New"/>
              </a:rPr>
              <a:t> setCustomer(Customer customer)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this.customer = customer;</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public</a:t>
            </a:r>
            <a:r>
              <a:rPr sz="2400">
                <a:latin typeface="Courier New"/>
                <a:ea typeface="Courier New"/>
                <a:cs typeface="Courier New"/>
                <a:sym typeface="Courier New"/>
              </a:rPr>
              <a:t> OrderState getOrderState()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return</a:t>
            </a:r>
            <a:r>
              <a:rPr sz="2400">
                <a:latin typeface="Courier New"/>
                <a:ea typeface="Courier New"/>
                <a:cs typeface="Courier New"/>
                <a:sym typeface="Courier New"/>
              </a:rPr>
              <a:t> orderState;</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defTabSz="457200">
              <a:defRPr sz="1800"/>
            </a:pP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r>
              <a:rPr b="1" sz="2400">
                <a:solidFill>
                  <a:srgbClr val="011993"/>
                </a:solidFill>
                <a:latin typeface="Courier New"/>
                <a:ea typeface="Courier New"/>
                <a:cs typeface="Courier New"/>
                <a:sym typeface="Courier New"/>
              </a:rPr>
              <a:t>public void</a:t>
            </a:r>
            <a:r>
              <a:rPr sz="2400">
                <a:latin typeface="Courier New"/>
                <a:ea typeface="Courier New"/>
                <a:cs typeface="Courier New"/>
                <a:sym typeface="Courier New"/>
              </a:rPr>
              <a:t> setOrderState(OrderState orderState)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this.orderState = orderState;</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defTabSz="457200">
              <a:defRPr sz="1800"/>
            </a:pPr>
            <a:r>
              <a:rPr sz="2400">
                <a:latin typeface="Courier New"/>
                <a:ea typeface="Courier New"/>
                <a:cs typeface="Courier New"/>
                <a:sym typeface="Courier New"/>
              </a:rPr>
              <a:t>}  </a:t>
            </a:r>
          </a:p>
        </p:txBody>
      </p:sp>
    </p:spTree>
  </p:cSld>
  <p:clrMapOvr>
    <a:masterClrMapping/>
  </p:clrMapOvr>
  <p:transition spd="fast" advClick="1">
    <p:wipe dir="d"/>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 name="pasted-image.png"/>
          <p:cNvPicPr/>
          <p:nvPr/>
        </p:nvPicPr>
        <p:blipFill>
          <a:blip r:embed="rId3">
            <a:extLst/>
          </a:blip>
          <a:stretch>
            <a:fillRect/>
          </a:stretch>
        </p:blipFill>
        <p:spPr>
          <a:xfrm>
            <a:off x="2999779" y="232370"/>
            <a:ext cx="18384370" cy="13251073"/>
          </a:xfrm>
          <a:prstGeom prst="rect">
            <a:avLst/>
          </a:prstGeom>
          <a:ln w="12700">
            <a:miter lim="400000"/>
          </a:ln>
        </p:spPr>
      </p:pic>
    </p:spTree>
  </p:cSld>
  <p:clrMapOvr>
    <a:masterClrMapping/>
  </p:clrMapOvr>
  <p:transition spd="fast" advClick="1">
    <p:dissolve/>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nvSpPr>
        <p:spPr>
          <a:xfrm>
            <a:off x="3029414" y="2108484"/>
            <a:ext cx="5159534" cy="482543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D328">
              <a:alpha val="50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800"/>
            </a:lvl1pPr>
          </a:lstStyle>
          <a:p>
            <a:pPr lvl="0">
              <a:defRPr sz="1800"/>
            </a:pPr>
            <a:r>
              <a:rPr sz="6800"/>
              <a:t>Gyldig tilstand A</a:t>
            </a:r>
          </a:p>
        </p:txBody>
      </p:sp>
      <p:sp>
        <p:nvSpPr>
          <p:cNvPr id="63" name="Shape 63"/>
          <p:cNvSpPr/>
          <p:nvPr/>
        </p:nvSpPr>
        <p:spPr>
          <a:xfrm flipV="1">
            <a:off x="8219875" y="4477325"/>
            <a:ext cx="6893173" cy="1"/>
          </a:xfrm>
          <a:prstGeom prst="line">
            <a:avLst/>
          </a:prstGeom>
          <a:ln w="101600">
            <a:solidFill/>
            <a:miter lim="400000"/>
            <a:tailEnd type="triangle"/>
          </a:ln>
        </p:spPr>
        <p:txBody>
          <a:bodyPr lIns="0" tIns="0" rIns="0" bIns="0" anchor="ctr"/>
          <a:lstStyle/>
          <a:p>
            <a:pPr lvl="0">
              <a:defRPr sz="3200"/>
            </a:pPr>
          </a:p>
        </p:txBody>
      </p:sp>
      <p:sp>
        <p:nvSpPr>
          <p:cNvPr id="64" name="Shape 64"/>
          <p:cNvSpPr/>
          <p:nvPr/>
        </p:nvSpPr>
        <p:spPr>
          <a:xfrm>
            <a:off x="15170615" y="2064059"/>
            <a:ext cx="5159533" cy="482543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D328">
              <a:alpha val="50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6800"/>
            </a:lvl1pPr>
          </a:lstStyle>
          <a:p>
            <a:pPr lvl="0">
              <a:defRPr sz="1800"/>
            </a:pPr>
            <a:r>
              <a:rPr sz="6800"/>
              <a:t>Gyldig tilstand B</a:t>
            </a:r>
          </a:p>
        </p:txBody>
      </p:sp>
      <p:sp>
        <p:nvSpPr>
          <p:cNvPr id="65" name="Shape 65"/>
          <p:cNvSpPr/>
          <p:nvPr/>
        </p:nvSpPr>
        <p:spPr>
          <a:xfrm>
            <a:off x="9866233" y="6458259"/>
            <a:ext cx="5159533" cy="482543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01600">
            <a:solidFill/>
            <a:prstDash val="sysDot"/>
            <a:miter lim="400000"/>
          </a:ln>
          <a:extLst>
            <a:ext uri="{C572A759-6A51-4108-AA02-DFA0A04FC94B}">
              <ma14:wrappingTextBoxFlag xmlns:ma14="http://schemas.microsoft.com/office/mac/drawingml/2011/main" val="1"/>
            </a:ext>
          </a:extLst>
        </p:spPr>
        <p:txBody>
          <a:bodyPr lIns="0" tIns="0" rIns="0" bIns="0" anchor="ctr"/>
          <a:lstStyle/>
          <a:p>
            <a:pPr lvl="0">
              <a:defRPr sz="1800"/>
            </a:pPr>
            <a:r>
              <a:rPr sz="6800"/>
              <a:t>Ugyldig</a:t>
            </a:r>
            <a:endParaRPr sz="6800"/>
          </a:p>
          <a:p>
            <a:pPr lvl="0">
              <a:defRPr sz="1800"/>
            </a:pPr>
            <a:r>
              <a:rPr sz="6800"/>
              <a:t>tilstand</a:t>
            </a:r>
          </a:p>
        </p:txBody>
      </p:sp>
      <p:cxnSp>
        <p:nvCxnSpPr>
          <p:cNvPr id="66" name="Connector 66"/>
          <p:cNvCxnSpPr>
            <a:stCxn id="62" idx="0"/>
            <a:endCxn id="65" idx="0"/>
          </p:cNvCxnSpPr>
          <p:nvPr/>
        </p:nvCxnSpPr>
        <p:spPr>
          <a:xfrm>
            <a:off x="5609180" y="4521200"/>
            <a:ext cx="6836820" cy="4349776"/>
          </a:xfrm>
          <a:prstGeom prst="straightConnector1">
            <a:avLst/>
          </a:prstGeom>
          <a:ln w="101600">
            <a:solidFill/>
            <a:miter lim="400000"/>
            <a:tailEnd type="triangle"/>
          </a:ln>
        </p:spPr>
      </p:cxnSp>
      <p:cxnSp>
        <p:nvCxnSpPr>
          <p:cNvPr id="67" name="Connector 67"/>
          <p:cNvCxnSpPr>
            <a:stCxn id="65" idx="0"/>
            <a:endCxn id="64" idx="0"/>
          </p:cNvCxnSpPr>
          <p:nvPr/>
        </p:nvCxnSpPr>
        <p:spPr>
          <a:xfrm flipV="1">
            <a:off x="12445999" y="4476775"/>
            <a:ext cx="5304383" cy="4394201"/>
          </a:xfrm>
          <a:prstGeom prst="straightConnector1">
            <a:avLst/>
          </a:prstGeom>
          <a:ln w="101600">
            <a:solidFill/>
            <a:miter lim="400000"/>
            <a:tailEnd type="triangle"/>
          </a:ln>
        </p:spPr>
      </p:cxnSp>
      <p:sp>
        <p:nvSpPr>
          <p:cNvPr id="70" name="Shape 70"/>
          <p:cNvSpPr/>
          <p:nvPr/>
        </p:nvSpPr>
        <p:spPr>
          <a:xfrm>
            <a:off x="9966566" y="6694232"/>
            <a:ext cx="4777483" cy="4356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9063" y="6712"/>
                  <a:pt x="16263" y="13912"/>
                  <a:pt x="21600" y="21600"/>
                </a:cubicBezTo>
              </a:path>
            </a:pathLst>
          </a:custGeom>
          <a:ln w="101600">
            <a:solidFill>
              <a:srgbClr val="FF4300"/>
            </a:solidFill>
            <a:miter lim="400000"/>
          </a:ln>
        </p:spPr>
        <p:txBody>
          <a:bodyPr/>
          <a:lstStyle/>
          <a:p>
            <a:pPr lvl="0"/>
          </a:p>
        </p:txBody>
      </p:sp>
      <p:sp>
        <p:nvSpPr>
          <p:cNvPr id="71" name="Shape 71"/>
          <p:cNvSpPr/>
          <p:nvPr/>
        </p:nvSpPr>
        <p:spPr>
          <a:xfrm>
            <a:off x="9688852" y="6829269"/>
            <a:ext cx="5709247" cy="3874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51" y="11988"/>
                  <a:pt x="14451" y="4788"/>
                  <a:pt x="21600" y="0"/>
                </a:cubicBezTo>
              </a:path>
            </a:pathLst>
          </a:custGeom>
          <a:ln w="101600">
            <a:solidFill>
              <a:srgbClr val="FF4300"/>
            </a:solidFill>
            <a:miter lim="400000"/>
          </a:ln>
        </p:spPr>
        <p:txBody>
          <a:bodyPr/>
          <a:lstStyle/>
          <a:p>
            <a:pPr lvl="0"/>
          </a:p>
        </p:txBody>
      </p:sp>
    </p:spTree>
  </p:cSld>
  <p:clrMapOvr>
    <a:masterClrMapping/>
  </p:clrMapOvr>
  <p:transition spd="fast"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nvSpPr>
        <p:spPr>
          <a:xfrm>
            <a:off x="5687280" y="6134100"/>
            <a:ext cx="13009440"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9400">
                <a:solidFill>
                  <a:srgbClr val="011993"/>
                </a:solidFill>
                <a:latin typeface="Courier New"/>
                <a:ea typeface="Courier New"/>
                <a:cs typeface="Courier New"/>
                <a:sym typeface="Courier New"/>
              </a:rPr>
              <a:t>public </a:t>
            </a:r>
            <a:r>
              <a:rPr sz="9400">
                <a:latin typeface="Courier New"/>
                <a:ea typeface="Courier New"/>
                <a:cs typeface="Courier New"/>
                <a:sym typeface="Courier New"/>
              </a:rPr>
              <a:t>Order()</a:t>
            </a:r>
            <a:r>
              <a:rPr b="1" sz="9400">
                <a:solidFill>
                  <a:srgbClr val="011993"/>
                </a:solidFill>
                <a:latin typeface="Courier New"/>
                <a:ea typeface="Courier New"/>
                <a:cs typeface="Courier New"/>
                <a:sym typeface="Courier New"/>
              </a:rPr>
              <a:t> </a:t>
            </a:r>
            <a:r>
              <a:rPr sz="9400">
                <a:latin typeface="Courier New"/>
                <a:ea typeface="Courier New"/>
                <a:cs typeface="Courier New"/>
                <a:sym typeface="Courier New"/>
              </a:rPr>
              <a:t>{ }</a:t>
            </a:r>
          </a:p>
        </p:txBody>
      </p:sp>
    </p:spTree>
  </p:cSld>
  <p:clrMapOvr>
    <a:masterClrMapping/>
  </p:clrMapOvr>
  <p:transition spd="fast"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nvSpPr>
        <p:spPr>
          <a:xfrm>
            <a:off x="2124350" y="4895448"/>
            <a:ext cx="20135299"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pPr>
            <a:r>
              <a:rPr b="1" sz="7100">
                <a:solidFill>
                  <a:srgbClr val="011993"/>
                </a:solidFill>
                <a:latin typeface="Courier New"/>
                <a:ea typeface="Courier New"/>
                <a:cs typeface="Courier New"/>
                <a:sym typeface="Courier New"/>
              </a:rPr>
              <a:t>public</a:t>
            </a:r>
            <a:r>
              <a:rPr sz="7100">
                <a:latin typeface="Courier New"/>
                <a:ea typeface="Courier New"/>
                <a:cs typeface="Courier New"/>
                <a:sym typeface="Courier New"/>
              </a:rPr>
              <a:t> OrderState getOrderState();</a:t>
            </a:r>
            <a:endParaRPr sz="7100">
              <a:latin typeface="Courier New"/>
              <a:ea typeface="Courier New"/>
              <a:cs typeface="Courier New"/>
              <a:sym typeface="Courier New"/>
            </a:endParaRPr>
          </a:p>
          <a:p>
            <a:pPr lvl="0" algn="l" defTabSz="457200">
              <a:defRPr sz="1800"/>
            </a:pPr>
            <a:r>
              <a:rPr b="1" sz="7100">
                <a:solidFill>
                  <a:srgbClr val="011993"/>
                </a:solidFill>
                <a:latin typeface="Courier New"/>
                <a:ea typeface="Courier New"/>
                <a:cs typeface="Courier New"/>
                <a:sym typeface="Courier New"/>
              </a:rPr>
              <a:t>public</a:t>
            </a:r>
            <a:r>
              <a:rPr sz="7100">
                <a:latin typeface="Courier New"/>
                <a:ea typeface="Courier New"/>
                <a:cs typeface="Courier New"/>
                <a:sym typeface="Courier New"/>
              </a:rPr>
              <a:t> </a:t>
            </a:r>
            <a:r>
              <a:rPr b="1" sz="7100">
                <a:solidFill>
                  <a:srgbClr val="011993"/>
                </a:solidFill>
                <a:latin typeface="Courier New"/>
                <a:ea typeface="Courier New"/>
                <a:cs typeface="Courier New"/>
                <a:sym typeface="Courier New"/>
              </a:rPr>
              <a:t>void</a:t>
            </a:r>
            <a:r>
              <a:rPr sz="7100">
                <a:latin typeface="Courier New"/>
                <a:ea typeface="Courier New"/>
                <a:cs typeface="Courier New"/>
                <a:sym typeface="Courier New"/>
              </a:rPr>
              <a:t> setOrderState(</a:t>
            </a:r>
            <a:endParaRPr sz="7100">
              <a:latin typeface="Courier New"/>
              <a:ea typeface="Courier New"/>
              <a:cs typeface="Courier New"/>
              <a:sym typeface="Courier New"/>
            </a:endParaRPr>
          </a:p>
          <a:p>
            <a:pPr lvl="0" algn="l" defTabSz="457200">
              <a:defRPr sz="1800"/>
            </a:pPr>
            <a:r>
              <a:rPr sz="7100">
                <a:latin typeface="Courier New"/>
                <a:ea typeface="Courier New"/>
                <a:cs typeface="Courier New"/>
                <a:sym typeface="Courier New"/>
              </a:rPr>
              <a:t>              OrderState orderState);</a:t>
            </a:r>
          </a:p>
        </p:txBody>
      </p:sp>
    </p:spTree>
  </p:cSld>
  <p:clrMapOvr>
    <a:masterClrMapping/>
  </p:clrMapOvr>
  <p:transition spd="fast" advClick="1">
    <p:push dir="l"/>
  </p:transition>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