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Lato"/>
      <p:regular r:id="rId12"/>
      <p:bold r:id="rId13"/>
      <p:italic r:id="rId14"/>
      <p:boldItalic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ato-bold.fntdata"/><Relationship Id="rId12"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Italic.fntdata"/><Relationship Id="rId14" Type="http://schemas.openxmlformats.org/officeDocument/2006/relationships/font" Target="fonts/Lato-italic.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dc2d2ff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dc2d2ff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dc2d2ff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dc2d2ff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dc2d2ff5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dc2d2ff5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dc2d2ff5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dc2d2ff5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dc2d2ff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dc2d2ff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lt1"/>
                </a:solidFill>
                <a:latin typeface="Open Sans"/>
                <a:ea typeface="Open Sans"/>
                <a:cs typeface="Open Sans"/>
                <a:sym typeface="Open Sans"/>
              </a:rPr>
              <a:t>Statistical Joe’s Pond</a:t>
            </a:r>
            <a:endParaRPr b="1">
              <a:solidFill>
                <a:schemeClr val="lt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Ice Thickness: Questions and Answers</a:t>
            </a:r>
            <a:endParaRPr b="1">
              <a:latin typeface="Open Sans"/>
              <a:ea typeface="Open Sans"/>
              <a:cs typeface="Open Sans"/>
              <a:sym typeface="Open Sans"/>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Lato"/>
              <a:buChar char="-"/>
            </a:pPr>
            <a:r>
              <a:rPr lang="en">
                <a:latin typeface="Lato"/>
                <a:ea typeface="Lato"/>
                <a:cs typeface="Lato"/>
                <a:sym typeface="Lato"/>
              </a:rPr>
              <a:t>Problem: No sufficient data exists for ice thickness anywhere near Joe’s Pond.</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How can we approximate ice thickness using other means?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What causes changes in ice thickness?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How thick does the ice on Joe’s Pond get over the winter? How quickly does it melt?</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Our first thought: how does climate change affect ice out dates?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Fortunately, global climate change data is readily available through NASA.</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Our second thought: how does the local weather affect ice out dates?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Fortunately, this data is also available.</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Getting Weather Data</a:t>
            </a:r>
            <a:endParaRPr b="1">
              <a:latin typeface="Open Sans"/>
              <a:ea typeface="Open Sans"/>
              <a:cs typeface="Open Sans"/>
              <a:sym typeface="Open Sans"/>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Lato"/>
              <a:buChar char="-"/>
            </a:pPr>
            <a:r>
              <a:rPr lang="en">
                <a:latin typeface="Lato"/>
                <a:ea typeface="Lato"/>
                <a:cs typeface="Lato"/>
                <a:sym typeface="Lato"/>
              </a:rPr>
              <a:t>Historical weather data for zip code 05873, for Jan 1 - Mar 31 (the coldest months of the year) of every year since 1988.</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Luckily, Visual Crossing provides this data: </a:t>
            </a:r>
            <a:endParaRPr>
              <a:latin typeface="Lato"/>
              <a:ea typeface="Lato"/>
              <a:cs typeface="Lato"/>
              <a:sym typeface="Lato"/>
            </a:endParaRPr>
          </a:p>
        </p:txBody>
      </p:sp>
      <p:pic>
        <p:nvPicPr>
          <p:cNvPr id="67" name="Google Shape;67;p15"/>
          <p:cNvPicPr preferRelativeResize="0"/>
          <p:nvPr/>
        </p:nvPicPr>
        <p:blipFill>
          <a:blip r:embed="rId3">
            <a:alphaModFix/>
          </a:blip>
          <a:stretch>
            <a:fillRect/>
          </a:stretch>
        </p:blipFill>
        <p:spPr>
          <a:xfrm>
            <a:off x="146938" y="2238125"/>
            <a:ext cx="8850123" cy="2905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190975"/>
            <a:ext cx="4260300" cy="9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Open Sans"/>
                <a:ea typeface="Open Sans"/>
                <a:cs typeface="Open Sans"/>
                <a:sym typeface="Open Sans"/>
              </a:rPr>
              <a:t>What might </a:t>
            </a:r>
            <a:r>
              <a:rPr b="1" lang="en" sz="2420">
                <a:latin typeface="Open Sans"/>
                <a:ea typeface="Open Sans"/>
                <a:cs typeface="Open Sans"/>
                <a:sym typeface="Open Sans"/>
              </a:rPr>
              <a:t>contribute to pond freezing/thawing?</a:t>
            </a:r>
            <a:endParaRPr b="1" sz="2420">
              <a:latin typeface="Open Sans"/>
              <a:ea typeface="Open Sans"/>
              <a:cs typeface="Open Sans"/>
              <a:sym typeface="Open Sans"/>
            </a:endParaRPr>
          </a:p>
        </p:txBody>
      </p:sp>
      <p:sp>
        <p:nvSpPr>
          <p:cNvPr id="73" name="Google Shape;73;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Lato"/>
              <a:buChar char="●"/>
            </a:pPr>
            <a:r>
              <a:rPr lang="en" sz="2000">
                <a:latin typeface="Lato"/>
                <a:ea typeface="Lato"/>
                <a:cs typeface="Lato"/>
                <a:sym typeface="Lato"/>
              </a:rPr>
              <a:t>Impact of climate change</a:t>
            </a:r>
            <a:endParaRPr sz="2000">
              <a:latin typeface="Lato"/>
              <a:ea typeface="Lato"/>
              <a:cs typeface="Lato"/>
              <a:sym typeface="Lato"/>
            </a:endParaRPr>
          </a:p>
          <a:p>
            <a:pPr indent="0" lvl="0" marL="0" rtl="0" algn="l">
              <a:spcBef>
                <a:spcPts val="1200"/>
              </a:spcBef>
              <a:spcAft>
                <a:spcPts val="0"/>
              </a:spcAft>
              <a:buNone/>
            </a:pPr>
            <a:r>
              <a:t/>
            </a:r>
            <a:endParaRPr sz="2000">
              <a:latin typeface="Lato"/>
              <a:ea typeface="Lato"/>
              <a:cs typeface="Lato"/>
              <a:sym typeface="Lato"/>
            </a:endParaRPr>
          </a:p>
          <a:p>
            <a:pPr indent="0" lvl="0" marL="0" rtl="0" algn="l">
              <a:spcBef>
                <a:spcPts val="1200"/>
              </a:spcBef>
              <a:spcAft>
                <a:spcPts val="0"/>
              </a:spcAft>
              <a:buNone/>
            </a:pPr>
            <a:r>
              <a:t/>
            </a:r>
            <a:endParaRPr sz="2000">
              <a:latin typeface="Lato"/>
              <a:ea typeface="Lato"/>
              <a:cs typeface="Lato"/>
              <a:sym typeface="Lato"/>
            </a:endParaRPr>
          </a:p>
          <a:p>
            <a:pPr indent="0" lvl="0" marL="0" rtl="0" algn="l">
              <a:spcBef>
                <a:spcPts val="1200"/>
              </a:spcBef>
              <a:spcAft>
                <a:spcPts val="0"/>
              </a:spcAft>
              <a:buNone/>
            </a:pPr>
            <a:r>
              <a:t/>
            </a:r>
            <a:endParaRPr sz="2000">
              <a:latin typeface="Lato"/>
              <a:ea typeface="Lato"/>
              <a:cs typeface="Lato"/>
              <a:sym typeface="Lato"/>
            </a:endParaRPr>
          </a:p>
          <a:p>
            <a:pPr indent="-355600" lvl="0" marL="457200" rtl="0" algn="l">
              <a:spcBef>
                <a:spcPts val="1200"/>
              </a:spcBef>
              <a:spcAft>
                <a:spcPts val="0"/>
              </a:spcAft>
              <a:buSzPts val="2000"/>
              <a:buFont typeface="Lato"/>
              <a:buChar char="●"/>
            </a:pPr>
            <a:r>
              <a:rPr lang="en" sz="2000">
                <a:latin typeface="Lato"/>
                <a:ea typeface="Lato"/>
                <a:cs typeface="Lato"/>
                <a:sym typeface="Lato"/>
              </a:rPr>
              <a:t>Was this a warm winter?</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 sz="2000">
                <a:latin typeface="Lato"/>
                <a:ea typeface="Lato"/>
                <a:cs typeface="Lato"/>
                <a:sym typeface="Lato"/>
              </a:rPr>
              <a:t>Did the sun get a chance to thaw the ice?</a:t>
            </a:r>
            <a:endParaRPr sz="2000">
              <a:latin typeface="Lato"/>
              <a:ea typeface="Lato"/>
              <a:cs typeface="Lato"/>
              <a:sym typeface="Lato"/>
            </a:endParaRPr>
          </a:p>
        </p:txBody>
      </p:sp>
      <p:sp>
        <p:nvSpPr>
          <p:cNvPr id="74" name="Google Shape;74;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0"/>
              </a:spcBef>
              <a:spcAft>
                <a:spcPts val="0"/>
              </a:spcAft>
              <a:buSzPct val="100000"/>
              <a:buFont typeface="Lato"/>
              <a:buChar char="●"/>
            </a:pPr>
            <a:r>
              <a:rPr lang="en" sz="2000">
                <a:latin typeface="Lato"/>
                <a:ea typeface="Lato"/>
                <a:cs typeface="Lato"/>
                <a:sym typeface="Lato"/>
              </a:rPr>
              <a:t>NASA’s climate change index</a:t>
            </a:r>
            <a:endParaRPr sz="2000">
              <a:latin typeface="Lato"/>
              <a:ea typeface="Lato"/>
              <a:cs typeface="Lato"/>
              <a:sym typeface="Lato"/>
            </a:endParaRPr>
          </a:p>
          <a:p>
            <a:pPr indent="0" lvl="0" marL="457200" rtl="0" algn="l">
              <a:spcBef>
                <a:spcPts val="1200"/>
              </a:spcBef>
              <a:spcAft>
                <a:spcPts val="0"/>
              </a:spcAft>
              <a:buNone/>
            </a:pPr>
            <a:r>
              <a:t/>
            </a:r>
            <a:endParaRPr>
              <a:latin typeface="Lato"/>
              <a:ea typeface="Lato"/>
              <a:cs typeface="Lato"/>
              <a:sym typeface="Lato"/>
            </a:endParaRPr>
          </a:p>
          <a:p>
            <a:pPr indent="0" lvl="0" marL="457200" rtl="0" algn="l">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a:p>
            <a:pPr indent="-346075" lvl="0" marL="457200" rtl="0" algn="l">
              <a:spcBef>
                <a:spcPts val="1200"/>
              </a:spcBef>
              <a:spcAft>
                <a:spcPts val="0"/>
              </a:spcAft>
              <a:buSzPct val="100000"/>
              <a:buFont typeface="Lato"/>
              <a:buChar char="●"/>
            </a:pPr>
            <a:r>
              <a:rPr lang="en" sz="2000">
                <a:latin typeface="Lato"/>
                <a:ea typeface="Lato"/>
                <a:cs typeface="Lato"/>
                <a:sym typeface="Lato"/>
              </a:rPr>
              <a:t>Average daily high/low temps</a:t>
            </a:r>
            <a:endParaRPr sz="2000">
              <a:latin typeface="Lato"/>
              <a:ea typeface="Lato"/>
              <a:cs typeface="Lato"/>
              <a:sym typeface="Lato"/>
            </a:endParaRPr>
          </a:p>
          <a:p>
            <a:pPr indent="-346075" lvl="0" marL="457200" rtl="0" algn="l">
              <a:spcBef>
                <a:spcPts val="0"/>
              </a:spcBef>
              <a:spcAft>
                <a:spcPts val="0"/>
              </a:spcAft>
              <a:buSzPct val="100000"/>
              <a:buFont typeface="Lato"/>
              <a:buChar char="●"/>
            </a:pPr>
            <a:r>
              <a:rPr lang="en" sz="2000">
                <a:latin typeface="Lato"/>
                <a:ea typeface="Lato"/>
                <a:cs typeface="Lato"/>
                <a:sym typeface="Lato"/>
              </a:rPr>
              <a:t>Number of days above freezing</a:t>
            </a:r>
            <a:endParaRPr sz="2000">
              <a:latin typeface="Lato"/>
              <a:ea typeface="Lato"/>
              <a:cs typeface="Lato"/>
              <a:sym typeface="Lato"/>
            </a:endParaRPr>
          </a:p>
          <a:p>
            <a:pPr indent="-346075" lvl="0" marL="457200" rtl="0" algn="l">
              <a:spcBef>
                <a:spcPts val="0"/>
              </a:spcBef>
              <a:spcAft>
                <a:spcPts val="0"/>
              </a:spcAft>
              <a:buSzPct val="100000"/>
              <a:buFont typeface="Lato"/>
              <a:buChar char="●"/>
            </a:pPr>
            <a:r>
              <a:rPr lang="en" sz="2000">
                <a:latin typeface="Lato"/>
                <a:ea typeface="Lato"/>
                <a:cs typeface="Lato"/>
                <a:sym typeface="Lato"/>
              </a:rPr>
              <a:t>Average precipitation</a:t>
            </a:r>
            <a:endParaRPr sz="2000">
              <a:latin typeface="Lato"/>
              <a:ea typeface="Lato"/>
              <a:cs typeface="Lato"/>
              <a:sym typeface="Lato"/>
            </a:endParaRPr>
          </a:p>
          <a:p>
            <a:pPr indent="-346075" lvl="0" marL="457200" rtl="0" algn="l">
              <a:spcBef>
                <a:spcPts val="0"/>
              </a:spcBef>
              <a:spcAft>
                <a:spcPts val="0"/>
              </a:spcAft>
              <a:buSzPct val="100000"/>
              <a:buFont typeface="Lato"/>
              <a:buChar char="●"/>
            </a:pPr>
            <a:r>
              <a:rPr lang="en" sz="2000">
                <a:latin typeface="Lato"/>
                <a:ea typeface="Lato"/>
                <a:cs typeface="Lato"/>
                <a:sym typeface="Lato"/>
              </a:rPr>
              <a:t>Average visibility</a:t>
            </a:r>
            <a:endParaRPr sz="2000">
              <a:latin typeface="Lato"/>
              <a:ea typeface="Lato"/>
              <a:cs typeface="Lato"/>
              <a:sym typeface="Lato"/>
            </a:endParaRPr>
          </a:p>
        </p:txBody>
      </p:sp>
      <p:sp>
        <p:nvSpPr>
          <p:cNvPr id="75" name="Google Shape;75;p16"/>
          <p:cNvSpPr txBox="1"/>
          <p:nvPr>
            <p:ph type="title"/>
          </p:nvPr>
        </p:nvSpPr>
        <p:spPr>
          <a:xfrm>
            <a:off x="4702200" y="190975"/>
            <a:ext cx="4260300" cy="9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Open Sans"/>
                <a:ea typeface="Open Sans"/>
                <a:cs typeface="Open Sans"/>
                <a:sym typeface="Open Sans"/>
              </a:rPr>
              <a:t>How do we measure this numerically in our data?</a:t>
            </a:r>
            <a:endParaRPr b="1" sz="2420">
              <a:latin typeface="Open Sans"/>
              <a:ea typeface="Open Sans"/>
              <a:cs typeface="Open Sans"/>
              <a:sym typeface="Open Sans"/>
            </a:endParaRPr>
          </a:p>
        </p:txBody>
      </p:sp>
      <p:pic>
        <p:nvPicPr>
          <p:cNvPr id="76" name="Google Shape;76;p16"/>
          <p:cNvPicPr preferRelativeResize="0"/>
          <p:nvPr/>
        </p:nvPicPr>
        <p:blipFill>
          <a:blip r:embed="rId3">
            <a:alphaModFix/>
          </a:blip>
          <a:stretch>
            <a:fillRect/>
          </a:stretch>
        </p:blipFill>
        <p:spPr>
          <a:xfrm>
            <a:off x="5639387" y="1575975"/>
            <a:ext cx="2385926" cy="1489425"/>
          </a:xfrm>
          <a:prstGeom prst="rect">
            <a:avLst/>
          </a:prstGeom>
          <a:noFill/>
          <a:ln>
            <a:noFill/>
          </a:ln>
        </p:spPr>
      </p:pic>
      <p:sp>
        <p:nvSpPr>
          <p:cNvPr id="77" name="Google Shape;77;p16"/>
          <p:cNvSpPr/>
          <p:nvPr/>
        </p:nvSpPr>
        <p:spPr>
          <a:xfrm>
            <a:off x="3925500" y="1985800"/>
            <a:ext cx="776700" cy="80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pen Sans"/>
                <a:ea typeface="Open Sans"/>
                <a:cs typeface="Open Sans"/>
                <a:sym typeface="Open Sans"/>
              </a:rPr>
              <a:t>Testing our hypotheses</a:t>
            </a:r>
            <a:endParaRPr b="1">
              <a:latin typeface="Open Sans"/>
              <a:ea typeface="Open Sans"/>
              <a:cs typeface="Open Sans"/>
              <a:sym typeface="Open Sans"/>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Climate change</a:t>
            </a:r>
            <a:endParaRPr sz="16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Weak correlation with ice out date</a:t>
            </a:r>
            <a:endParaRPr sz="12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Why? While climate change does affect ice out dates overall, it alone isn’t enough to account for other factors that make weather </a:t>
            </a:r>
            <a:r>
              <a:rPr lang="en" sz="1200">
                <a:latin typeface="Lato"/>
                <a:ea typeface="Lato"/>
                <a:cs typeface="Lato"/>
                <a:sym typeface="Lato"/>
              </a:rPr>
              <a:t>unpredictable</a:t>
            </a:r>
            <a:r>
              <a:rPr lang="en" sz="1200">
                <a:latin typeface="Lato"/>
                <a:ea typeface="Lato"/>
                <a:cs typeface="Lato"/>
                <a:sym typeface="Lato"/>
              </a:rPr>
              <a:t> year-to-year. </a:t>
            </a:r>
            <a:endParaRPr sz="12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Precipitation</a:t>
            </a:r>
            <a:endParaRPr sz="16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Weak correlation with ice out date</a:t>
            </a:r>
            <a:endParaRPr sz="12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Why? We’re not sure. Whatever the case, it seems that the amount of snow we get each year is not a good indicator of how thick ice levels are. </a:t>
            </a:r>
            <a:endParaRPr sz="12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Visibility</a:t>
            </a:r>
            <a:endParaRPr sz="16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Medium correlation – perhaps fog can block high-energy light rays from reaching the ice. Low-visibility days might also be more likely to have lower average temperatures.</a:t>
            </a:r>
            <a:endParaRPr sz="1200">
              <a:latin typeface="Lato"/>
              <a:ea typeface="Lato"/>
              <a:cs typeface="Lato"/>
              <a:sym typeface="Lato"/>
            </a:endParaRPr>
          </a:p>
          <a:p>
            <a:pPr indent="-342900" lvl="0" marL="457200" rtl="0" algn="l">
              <a:spcBef>
                <a:spcPts val="0"/>
              </a:spcBef>
              <a:spcAft>
                <a:spcPts val="0"/>
              </a:spcAft>
              <a:buSzPts val="1800"/>
              <a:buFont typeface="Lato"/>
              <a:buChar char="●"/>
            </a:pPr>
            <a:r>
              <a:rPr lang="en" sz="1600">
                <a:latin typeface="Lato"/>
                <a:ea typeface="Lato"/>
                <a:cs typeface="Lato"/>
                <a:sym typeface="Lato"/>
              </a:rPr>
              <a:t>Average temperature</a:t>
            </a:r>
            <a:endParaRPr sz="16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Our strongest correlation, for fairly intuitive reasons. We tested average daily high temperature for both the month leading up to Joe’s Pond (March), as well as for the first three months of the year</a:t>
            </a:r>
            <a:endParaRPr sz="1200">
              <a:latin typeface="Lato"/>
              <a:ea typeface="Lato"/>
              <a:cs typeface="Lato"/>
              <a:sym typeface="Lato"/>
            </a:endParaRPr>
          </a:p>
        </p:txBody>
      </p:sp>
      <p:pic>
        <p:nvPicPr>
          <p:cNvPr id="84" name="Google Shape;84;p17" title="Chart"/>
          <p:cNvPicPr preferRelativeResize="0"/>
          <p:nvPr/>
        </p:nvPicPr>
        <p:blipFill>
          <a:blip r:embed="rId3">
            <a:alphaModFix/>
          </a:blip>
          <a:stretch>
            <a:fillRect/>
          </a:stretch>
        </p:blipFill>
        <p:spPr>
          <a:xfrm>
            <a:off x="5916525" y="0"/>
            <a:ext cx="2849625" cy="1762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88" name="Shape 88"/>
        <p:cNvGrpSpPr/>
        <p:nvPr/>
      </p:nvGrpSpPr>
      <p:grpSpPr>
        <a:xfrm>
          <a:off x="0" y="0"/>
          <a:ext cx="0" cy="0"/>
          <a:chOff x="0" y="0"/>
          <a:chExt cx="0" cy="0"/>
        </a:xfrm>
      </p:grpSpPr>
      <p:sp>
        <p:nvSpPr>
          <p:cNvPr id="89" name="Google Shape;89;p18"/>
          <p:cNvSpPr txBox="1"/>
          <p:nvPr/>
        </p:nvSpPr>
        <p:spPr>
          <a:xfrm>
            <a:off x="4575" y="2906800"/>
            <a:ext cx="2204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Tempmax, visibility, &amp; feelslikemax over month of March alone</a:t>
            </a:r>
            <a:endParaRPr>
              <a:latin typeface="Lato"/>
              <a:ea typeface="Lato"/>
              <a:cs typeface="Lato"/>
              <a:sym typeface="Lato"/>
            </a:endParaRPr>
          </a:p>
        </p:txBody>
      </p:sp>
      <p:pic>
        <p:nvPicPr>
          <p:cNvPr id="90" name="Google Shape;90;p18" title="Chart"/>
          <p:cNvPicPr preferRelativeResize="0"/>
          <p:nvPr/>
        </p:nvPicPr>
        <p:blipFill>
          <a:blip r:embed="rId3">
            <a:alphaModFix/>
          </a:blip>
          <a:stretch>
            <a:fillRect/>
          </a:stretch>
        </p:blipFill>
        <p:spPr>
          <a:xfrm>
            <a:off x="2537950" y="2821200"/>
            <a:ext cx="3757761" cy="2323551"/>
          </a:xfrm>
          <a:prstGeom prst="rect">
            <a:avLst/>
          </a:prstGeom>
          <a:noFill/>
          <a:ln>
            <a:noFill/>
          </a:ln>
        </p:spPr>
      </p:pic>
      <p:sp>
        <p:nvSpPr>
          <p:cNvPr id="91" name="Google Shape;91;p18"/>
          <p:cNvSpPr txBox="1"/>
          <p:nvPr/>
        </p:nvSpPr>
        <p:spPr>
          <a:xfrm>
            <a:off x="4625" y="88150"/>
            <a:ext cx="2204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Open Sans"/>
                <a:ea typeface="Open Sans"/>
                <a:cs typeface="Open Sans"/>
                <a:sym typeface="Open Sans"/>
              </a:rPr>
              <a:t>Features</a:t>
            </a:r>
            <a:endParaRPr b="1" sz="2200">
              <a:latin typeface="Open Sans"/>
              <a:ea typeface="Open Sans"/>
              <a:cs typeface="Open Sans"/>
              <a:sym typeface="Open Sans"/>
            </a:endParaRPr>
          </a:p>
        </p:txBody>
      </p:sp>
      <p:cxnSp>
        <p:nvCxnSpPr>
          <p:cNvPr id="92" name="Google Shape;92;p18"/>
          <p:cNvCxnSpPr/>
          <p:nvPr/>
        </p:nvCxnSpPr>
        <p:spPr>
          <a:xfrm>
            <a:off x="2208975" y="138600"/>
            <a:ext cx="0" cy="48663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18"/>
          <p:cNvCxnSpPr/>
          <p:nvPr/>
        </p:nvCxnSpPr>
        <p:spPr>
          <a:xfrm>
            <a:off x="6727925" y="138600"/>
            <a:ext cx="0" cy="4866300"/>
          </a:xfrm>
          <a:prstGeom prst="straightConnector1">
            <a:avLst/>
          </a:prstGeom>
          <a:noFill/>
          <a:ln cap="flat" cmpd="sng" w="9525">
            <a:solidFill>
              <a:schemeClr val="dk2"/>
            </a:solidFill>
            <a:prstDash val="solid"/>
            <a:round/>
            <a:headEnd len="med" w="med" type="none"/>
            <a:tailEnd len="med" w="med" type="none"/>
          </a:ln>
        </p:spPr>
      </p:cxnSp>
      <p:sp>
        <p:nvSpPr>
          <p:cNvPr id="94" name="Google Shape;94;p18"/>
          <p:cNvSpPr txBox="1"/>
          <p:nvPr/>
        </p:nvSpPr>
        <p:spPr>
          <a:xfrm>
            <a:off x="6727925" y="88150"/>
            <a:ext cx="24162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Open Sans"/>
                <a:ea typeface="Open Sans"/>
                <a:cs typeface="Open Sans"/>
                <a:sym typeface="Open Sans"/>
              </a:rPr>
              <a:t>Prediction Date</a:t>
            </a:r>
            <a:endParaRPr b="1" sz="2200">
              <a:latin typeface="Open Sans"/>
              <a:ea typeface="Open Sans"/>
              <a:cs typeface="Open Sans"/>
              <a:sym typeface="Open Sans"/>
            </a:endParaRPr>
          </a:p>
        </p:txBody>
      </p:sp>
      <p:sp>
        <p:nvSpPr>
          <p:cNvPr id="95" name="Google Shape;95;p18"/>
          <p:cNvSpPr txBox="1"/>
          <p:nvPr/>
        </p:nvSpPr>
        <p:spPr>
          <a:xfrm>
            <a:off x="6939600" y="3010425"/>
            <a:ext cx="22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April 23 @ ~7 AM</a:t>
            </a:r>
            <a:endParaRPr>
              <a:latin typeface="Lato"/>
              <a:ea typeface="Lato"/>
              <a:cs typeface="Lato"/>
              <a:sym typeface="Lato"/>
            </a:endParaRPr>
          </a:p>
        </p:txBody>
      </p:sp>
      <p:sp>
        <p:nvSpPr>
          <p:cNvPr id="96" name="Google Shape;96;p18"/>
          <p:cNvSpPr txBox="1"/>
          <p:nvPr/>
        </p:nvSpPr>
        <p:spPr>
          <a:xfrm>
            <a:off x="4625" y="943250"/>
            <a:ext cx="2204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Average tempmax over Jan, Feb, &amp; Mar</a:t>
            </a:r>
            <a:endParaRPr>
              <a:latin typeface="Lato"/>
              <a:ea typeface="Lato"/>
              <a:cs typeface="Lato"/>
              <a:sym typeface="Lato"/>
            </a:endParaRPr>
          </a:p>
        </p:txBody>
      </p:sp>
      <p:sp>
        <p:nvSpPr>
          <p:cNvPr id="97" name="Google Shape;97;p18"/>
          <p:cNvSpPr txBox="1"/>
          <p:nvPr/>
        </p:nvSpPr>
        <p:spPr>
          <a:xfrm>
            <a:off x="6939600" y="1283300"/>
            <a:ext cx="22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April 17 @ ~1 AM</a:t>
            </a:r>
            <a:endParaRPr>
              <a:latin typeface="Lato"/>
              <a:ea typeface="Lato"/>
              <a:cs typeface="Lato"/>
              <a:sym typeface="Lato"/>
            </a:endParaRPr>
          </a:p>
        </p:txBody>
      </p:sp>
      <p:pic>
        <p:nvPicPr>
          <p:cNvPr id="98" name="Google Shape;98;p18" title="Chart"/>
          <p:cNvPicPr preferRelativeResize="0"/>
          <p:nvPr/>
        </p:nvPicPr>
        <p:blipFill>
          <a:blip r:embed="rId4">
            <a:alphaModFix/>
          </a:blip>
          <a:stretch>
            <a:fillRect/>
          </a:stretch>
        </p:blipFill>
        <p:spPr>
          <a:xfrm>
            <a:off x="2537923" y="535150"/>
            <a:ext cx="3757800" cy="2323551"/>
          </a:xfrm>
          <a:prstGeom prst="rect">
            <a:avLst/>
          </a:prstGeom>
          <a:noFill/>
          <a:ln>
            <a:noFill/>
          </a:ln>
        </p:spPr>
      </p:pic>
      <p:sp>
        <p:nvSpPr>
          <p:cNvPr id="99" name="Google Shape;99;p18"/>
          <p:cNvSpPr txBox="1"/>
          <p:nvPr/>
        </p:nvSpPr>
        <p:spPr>
          <a:xfrm>
            <a:off x="6727925" y="4414700"/>
            <a:ext cx="2510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Actual: April 17@10:18 PM</a:t>
            </a:r>
            <a:endParaRPr b="1">
              <a:latin typeface="Lato"/>
              <a:ea typeface="Lato"/>
              <a:cs typeface="Lato"/>
              <a:sym typeface="Lato"/>
            </a:endParaRPr>
          </a:p>
          <a:p>
            <a:pPr indent="0" lvl="0" marL="0" rtl="0" algn="l">
              <a:spcBef>
                <a:spcPts val="0"/>
              </a:spcBef>
              <a:spcAft>
                <a:spcPts val="0"/>
              </a:spcAft>
              <a:buNone/>
            </a:pPr>
            <a:r>
              <a:rPr b="1" lang="en" sz="1000">
                <a:latin typeface="Lato"/>
                <a:ea typeface="Lato"/>
                <a:cs typeface="Lato"/>
                <a:sym typeface="Lato"/>
              </a:rPr>
              <a:t>Our closest guess: April 17@4:18 PM</a:t>
            </a:r>
            <a:endParaRPr b="1" sz="1000">
              <a:latin typeface="Lato"/>
              <a:ea typeface="Lato"/>
              <a:cs typeface="Lato"/>
              <a:sym typeface="Lato"/>
            </a:endParaRPr>
          </a:p>
        </p:txBody>
      </p:sp>
      <p:sp>
        <p:nvSpPr>
          <p:cNvPr id="100" name="Google Shape;100;p18"/>
          <p:cNvSpPr txBox="1"/>
          <p:nvPr/>
        </p:nvSpPr>
        <p:spPr>
          <a:xfrm>
            <a:off x="2319275" y="88150"/>
            <a:ext cx="4298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Open Sans"/>
                <a:ea typeface="Open Sans"/>
                <a:cs typeface="Open Sans"/>
                <a:sym typeface="Open Sans"/>
              </a:rPr>
              <a:t>Scatterplot Approx of Model</a:t>
            </a:r>
            <a:endParaRPr b="1" sz="22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