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8" r:id="rId4"/>
    <p:sldId id="324" r:id="rId5"/>
    <p:sldId id="332" r:id="rId6"/>
    <p:sldId id="266" r:id="rId7"/>
    <p:sldId id="326" r:id="rId8"/>
    <p:sldId id="327" r:id="rId9"/>
    <p:sldId id="329" r:id="rId10"/>
    <p:sldId id="330" r:id="rId11"/>
    <p:sldId id="331" r:id="rId12"/>
    <p:sldId id="333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27"/>
    <p:restoredTop sz="94677"/>
  </p:normalViewPr>
  <p:slideViewPr>
    <p:cSldViewPr>
      <p:cViewPr varScale="1">
        <p:scale>
          <a:sx n="111" d="100"/>
          <a:sy n="111" d="100"/>
        </p:scale>
        <p:origin x="-7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5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addition to objects, classes can have their own methods and properties</a:t>
            </a:r>
          </a:p>
          <a:p>
            <a:r>
              <a:rPr lang="en-US" dirty="0" smtClean="0"/>
              <a:t>A class method or property doesn't require creating an object to use</a:t>
            </a:r>
          </a:p>
          <a:p>
            <a:r>
              <a:rPr lang="en-US" dirty="0" smtClean="0"/>
              <a:t>Sometimes called "static" method or property</a:t>
            </a:r>
          </a:p>
          <a:p>
            <a:pPr lvl="1"/>
            <a:r>
              <a:rPr lang="en-US" dirty="0" smtClean="0"/>
              <a:t>The word "static" comes from how it is stored in memory</a:t>
            </a:r>
          </a:p>
          <a:p>
            <a:r>
              <a:rPr lang="en-US" dirty="0" smtClean="0"/>
              <a:t>For a class method or property, put a dot after the class name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();</a:t>
            </a:r>
          </a:p>
          <a:p>
            <a:endParaRPr lang="en-US" dirty="0" smtClean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4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Once you start creating your own classes, there is a lot more to learn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Classes can inherit from other classes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Some data and methods can only be accessed by specific objects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And more</a:t>
            </a:r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…</a:t>
            </a:r>
            <a:endParaRPr lang="en-US" dirty="0" smtClean="0"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The next course I create will cover these topics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Hopefully this is enough to be able to use classes that are part of the JavaScript language</a:t>
            </a:r>
          </a:p>
          <a:p>
            <a:pPr lvl="1"/>
            <a:endParaRPr lang="en-US" dirty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37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vast majority of SDKs are object oriented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Need a one sentence description, often starting with "Represents</a:t>
            </a:r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…"</a:t>
            </a:r>
          </a:p>
          <a:p>
            <a:pPr lvl="1"/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Example: Represents an employee.</a:t>
            </a:r>
          </a:p>
          <a:p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Properties</a:t>
            </a:r>
          </a:p>
          <a:p>
            <a:pPr lvl="1"/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Document like I showed you for constants.</a:t>
            </a:r>
          </a:p>
          <a:p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Methods</a:t>
            </a:r>
          </a:p>
          <a:p>
            <a:pPr lvl="1"/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Document like I showed you for functions.</a:t>
            </a:r>
            <a:endParaRPr lang="en-US" dirty="0" smtClean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8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40195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Object oriented programming groups data and functions together</a:t>
            </a:r>
            <a:endParaRPr lang="en-US" dirty="0"/>
          </a:p>
          <a:p>
            <a:r>
              <a:rPr lang="en-US" dirty="0" smtClean="0"/>
              <a:t>Classes are a data type. Instantiate objects of that class type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 smtClean="0"/>
              <a:t>are for getting and setting data</a:t>
            </a:r>
          </a:p>
          <a:p>
            <a:r>
              <a:rPr lang="en-US" dirty="0" smtClean="0"/>
              <a:t>Methods are functions for classes</a:t>
            </a:r>
          </a:p>
          <a:p>
            <a:r>
              <a:rPr lang="en-US" dirty="0" smtClean="0"/>
              <a:t>Use a period after an object or class to indicate properties and functions</a:t>
            </a:r>
          </a:p>
          <a:p>
            <a:r>
              <a:rPr lang="en-US" dirty="0" smtClean="0"/>
              <a:t>Class </a:t>
            </a:r>
            <a:r>
              <a:rPr lang="en-US" dirty="0" smtClean="0"/>
              <a:t>(or static) methods and properties don't require instantiating an object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lesson covers how to use objected-oriented classes</a:t>
            </a:r>
          </a:p>
          <a:p>
            <a:pPr lvl="1"/>
            <a:r>
              <a:rPr lang="en-US" dirty="0" smtClean="0"/>
              <a:t>Only a brief introduction. Details in the next course.</a:t>
            </a:r>
          </a:p>
          <a:p>
            <a:r>
              <a:rPr lang="en-US" dirty="0" smtClean="0"/>
              <a:t>Covers: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Class (static) methods and properties</a:t>
            </a:r>
          </a:p>
          <a:p>
            <a:pPr lvl="1"/>
            <a:r>
              <a:rPr lang="en-US" dirty="0" smtClean="0"/>
              <a:t>Documenting classes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We have been doing exercises with a handful of variables and functions</a:t>
            </a:r>
          </a:p>
          <a:p>
            <a:r>
              <a:rPr lang="en-US" dirty="0" smtClean="0"/>
              <a:t>Imagine a very large software project with thousands of variables and functions</a:t>
            </a:r>
          </a:p>
          <a:p>
            <a:pPr lvl="1"/>
            <a:r>
              <a:rPr lang="en-US" dirty="0" smtClean="0"/>
              <a:t>How could we keep track?</a:t>
            </a:r>
          </a:p>
          <a:p>
            <a:pPr lvl="1"/>
            <a:r>
              <a:rPr lang="en-US" dirty="0" smtClean="0"/>
              <a:t>Isn't there a better way to organize it?</a:t>
            </a:r>
          </a:p>
          <a:p>
            <a:r>
              <a:rPr lang="en-US" dirty="0" smtClean="0"/>
              <a:t>Object Oriented Programming (OOP) is a way of organizing code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First organizing principle:</a:t>
            </a:r>
          </a:p>
          <a:p>
            <a:pPr lvl="1"/>
            <a:r>
              <a:rPr lang="en-US" sz="2000" dirty="0" smtClean="0">
                <a:ea typeface="Courier" charset="0"/>
                <a:cs typeface="Courier New" panose="02070309020205020404" pitchFamily="49" charset="0"/>
              </a:rPr>
              <a:t>Variables and functions that are related to each other are grouped together into classes</a:t>
            </a:r>
          </a:p>
          <a:p>
            <a:r>
              <a:rPr lang="en-US" dirty="0"/>
              <a:t>A class contains:</a:t>
            </a:r>
          </a:p>
          <a:p>
            <a:pPr lvl="1"/>
            <a:r>
              <a:rPr lang="en-US" sz="2000" dirty="0" smtClean="0">
                <a:ea typeface="Courier" charset="0"/>
                <a:cs typeface="Courier New" panose="02070309020205020404" pitchFamily="49" charset="0"/>
              </a:rPr>
              <a:t>Fields and/or Properties </a:t>
            </a:r>
            <a:r>
              <a:rPr lang="en-US" sz="2000" dirty="0" smtClean="0">
                <a:ea typeface="Courier" charset="0"/>
                <a:cs typeface="Courier New" panose="02070309020205020404" pitchFamily="49" charset="0"/>
              </a:rPr>
              <a:t>(variables)</a:t>
            </a:r>
          </a:p>
          <a:p>
            <a:pPr lvl="1"/>
            <a:r>
              <a:rPr lang="en-US" sz="2000" dirty="0" smtClean="0">
                <a:ea typeface="Courier" charset="0"/>
                <a:cs typeface="Courier New" panose="02070309020205020404" pitchFamily="49" charset="0"/>
              </a:rPr>
              <a:t>Methods (functions)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Methods 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and properties are called "members"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Different languages handle properties differently</a:t>
            </a:r>
            <a:endParaRPr lang="en-US" dirty="0" smtClean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sz="1800" dirty="0">
              <a:ea typeface="Courier" charset="0"/>
              <a:cs typeface="Courier New" panose="02070309020205020404" pitchFamily="49" charset="0"/>
            </a:endParaRPr>
          </a:p>
          <a:p>
            <a:pPr marL="236538" indent="-236538"/>
            <a:endParaRPr lang="en-US" dirty="0"/>
          </a:p>
          <a:p>
            <a:pPr marL="51593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4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Classes, continued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class is data type</a:t>
            </a:r>
          </a:p>
          <a:p>
            <a:r>
              <a:rPr lang="en-US" dirty="0" smtClean="0"/>
              <a:t>You instantiate an "object" of that class type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2200" dirty="0" smtClean="0">
                <a:ea typeface="Courier" charset="0"/>
                <a:cs typeface="Courier New" panose="02070309020205020404" pitchFamily="49" charset="0"/>
              </a:rPr>
              <a:t>String is a class</a:t>
            </a:r>
          </a:p>
          <a:p>
            <a:pPr lvl="1"/>
            <a:r>
              <a:rPr lang="en-US" sz="22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firstName</a:t>
            </a:r>
            <a:r>
              <a:rPr lang="en-US" sz="22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"Peter";</a:t>
            </a:r>
            <a:r>
              <a:rPr lang="en-US" sz="2200" dirty="0" smtClean="0">
                <a:ea typeface="Courier" charset="0"/>
                <a:cs typeface="Courier New" panose="02070309020205020404" pitchFamily="49" charset="0"/>
              </a:rPr>
              <a:t> instantiates a string object called </a:t>
            </a:r>
            <a:r>
              <a:rPr lang="en-US" sz="2200" b="1" dirty="0" err="1" smtClean="0">
                <a:ea typeface="Courier" charset="0"/>
                <a:cs typeface="Courier New" panose="02070309020205020404" pitchFamily="49" charset="0"/>
              </a:rPr>
              <a:t>firstName</a:t>
            </a:r>
            <a:endParaRPr lang="en-US" sz="2200" b="1" dirty="0" smtClean="0">
              <a:ea typeface="Courier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smtClean="0">
                <a:ea typeface="Courier" charset="0"/>
                <a:cs typeface="Courier New" panose="02070309020205020404" pitchFamily="49" charset="0"/>
              </a:rPr>
              <a:t>Then you can call methods (functions) on that object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firstName.toUpper</a:t>
            </a:r>
            <a:r>
              <a:rPr lang="en-US" sz="22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();</a:t>
            </a:r>
          </a:p>
          <a:p>
            <a:pPr marL="236538" indent="-236538"/>
            <a:r>
              <a:rPr lang="en-US" dirty="0" smtClean="0"/>
              <a:t>In Object Oriented Programming, you can create your own classes</a:t>
            </a:r>
            <a:endParaRPr lang="en-US" dirty="0"/>
          </a:p>
          <a:p>
            <a:pPr marL="51593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7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Object Oriented Programming, </a:t>
            </a:r>
            <a:r>
              <a:rPr lang="en-US" dirty="0" smtClean="0"/>
              <a:t>you can have a variable that belongs to an object</a:t>
            </a:r>
          </a:p>
          <a:p>
            <a:pPr lvl="1"/>
            <a:r>
              <a:rPr lang="en-US" dirty="0" smtClean="0"/>
              <a:t>Called a </a:t>
            </a:r>
            <a:r>
              <a:rPr lang="en-US" dirty="0" smtClean="0"/>
              <a:t>field in some languages</a:t>
            </a:r>
          </a:p>
          <a:p>
            <a:pPr lvl="1"/>
            <a:r>
              <a:rPr lang="en-US" dirty="0" smtClean="0"/>
              <a:t>Called a property in other languages</a:t>
            </a:r>
            <a:endParaRPr lang="en-US" dirty="0" smtClean="0"/>
          </a:p>
          <a:p>
            <a:r>
              <a:rPr lang="en-US" dirty="0" smtClean="0"/>
              <a:t>In some languages, the field or property may </a:t>
            </a:r>
            <a:r>
              <a:rPr lang="en-US" dirty="0" smtClean="0"/>
              <a:t>be private – that is, other objects cannot read or modify the field value. Only the object can do </a:t>
            </a:r>
            <a:r>
              <a:rPr lang="en-US" dirty="0" smtClean="0"/>
              <a:t>that </a:t>
            </a:r>
            <a:r>
              <a:rPr lang="en-US" dirty="0" smtClean="0"/>
              <a:t>directly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some languages (like JavaScript), properties are like variables</a:t>
            </a:r>
            <a:endParaRPr lang="en-US" dirty="0" smtClean="0"/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In others, p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roperties 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are functions that: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Take no parameters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Can be on the left side of an equal sign in an assignment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Often simply return or modify data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Use the period after an 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object to access a property</a:t>
            </a:r>
            <a:endParaRPr lang="en-US" dirty="0" smtClean="0"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Set a property: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textbox.size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20;</a:t>
            </a:r>
            <a:endParaRPr lang="en-US" dirty="0" smtClean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Get a property: </a:t>
            </a: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maxCharacters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textbox.size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1428750"/>
          </a:xfrm>
        </p:spPr>
        <p:txBody>
          <a:bodyPr>
            <a:normAutofit/>
          </a:bodyPr>
          <a:lstStyle/>
          <a:p>
            <a:r>
              <a:rPr lang="en-US" dirty="0" smtClean="0"/>
              <a:t>You can get the property of something using the period, and then get the property of that using a second period, and so on.</a:t>
            </a:r>
            <a:endParaRPr lang="en-US" dirty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9800" y="287655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page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495" y="2876550"/>
            <a:ext cx="149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.textbox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87655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.size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Methods are like functions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Use the period just like a property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Use parentheses and parameters just like a function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Example:</a:t>
            </a:r>
          </a:p>
          <a:p>
            <a:pPr marL="27432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sentence = "life is bad";</a:t>
            </a:r>
          </a:p>
          <a:p>
            <a:pPr marL="27432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newSentence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sentence.replace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("bad", "good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Wingdings"/>
              </a:rPr>
              <a:t>");</a:t>
            </a:r>
          </a:p>
          <a:p>
            <a:pPr marL="274320" lvl="1" indent="0">
              <a:buNone/>
            </a:pP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  <a:sym typeface="Wingdings"/>
            </a:endParaRPr>
          </a:p>
          <a:p>
            <a:r>
              <a:rPr lang="en-US" sz="2900" b="1" dirty="0" err="1">
                <a:ea typeface="Courier" charset="0"/>
                <a:cs typeface="Courier New" panose="02070309020205020404" pitchFamily="49" charset="0"/>
                <a:sym typeface="Wingdings"/>
              </a:rPr>
              <a:t>newSentence</a:t>
            </a:r>
            <a:r>
              <a:rPr lang="en-US" dirty="0" smtClean="0">
                <a:ea typeface="Courier" charset="0"/>
                <a:cs typeface="Courier New" panose="02070309020205020404" pitchFamily="49" charset="0"/>
                <a:sym typeface="Wingdings"/>
              </a:rPr>
              <a:t> </a:t>
            </a:r>
            <a:r>
              <a:rPr lang="en-US" sz="2900" dirty="0">
                <a:solidFill>
                  <a:schemeClr val="tx1"/>
                </a:solidFill>
                <a:ea typeface="Courier" charset="0"/>
                <a:cs typeface="Courier New" panose="02070309020205020404" pitchFamily="49" charset="0"/>
                <a:sym typeface="Wingdings"/>
              </a:rPr>
              <a:t>is now</a:t>
            </a: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Wingdings"/>
              </a:rPr>
              <a:t> "life is good"</a:t>
            </a:r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1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41406</TotalTime>
  <Words>660</Words>
  <Application>Microsoft Office PowerPoint</Application>
  <PresentationFormat>On-screen Show (16:9)</PresentationFormat>
  <Paragraphs>135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Object Oriented Programming</vt:lpstr>
      <vt:lpstr>Introduction</vt:lpstr>
      <vt:lpstr>Object Oriented Programming</vt:lpstr>
      <vt:lpstr>Classes</vt:lpstr>
      <vt:lpstr>Classes, continued</vt:lpstr>
      <vt:lpstr>Fields and Properties</vt:lpstr>
      <vt:lpstr>Properties</vt:lpstr>
      <vt:lpstr>Properties, continued</vt:lpstr>
      <vt:lpstr>Methods</vt:lpstr>
      <vt:lpstr>Class Methods and Properties</vt:lpstr>
      <vt:lpstr>Object Oriented Programming</vt:lpstr>
      <vt:lpstr>Documenting Classes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397</cp:revision>
  <dcterms:created xsi:type="dcterms:W3CDTF">2014-12-23T16:50:33Z</dcterms:created>
  <dcterms:modified xsi:type="dcterms:W3CDTF">2016-07-13T15:53:32Z</dcterms:modified>
</cp:coreProperties>
</file>