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86" r:id="rId8"/>
    <p:sldId id="287" r:id="rId9"/>
    <p:sldId id="260" r:id="rId10"/>
    <p:sldId id="288" r:id="rId11"/>
    <p:sldId id="289" r:id="rId12"/>
    <p:sldId id="290" r:id="rId13"/>
    <p:sldId id="291" r:id="rId14"/>
    <p:sldId id="292" r:id="rId15"/>
    <p:sldId id="293"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9" autoAdjust="0"/>
    <p:restoredTop sz="94660"/>
  </p:normalViewPr>
  <p:slideViewPr>
    <p:cSldViewPr snapToGrid="0">
      <p:cViewPr>
        <p:scale>
          <a:sx n="103" d="100"/>
          <a:sy n="103" d="100"/>
        </p:scale>
        <p:origin x="-200" y="6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177446" cy="1243584"/>
          </a:xfrm>
        </p:spPr>
        <p:txBody>
          <a:bodyPr/>
          <a:lstStyle/>
          <a:p>
            <a:r>
              <a:rPr lang="en-US" dirty="0"/>
              <a:t>Agile Retrospective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By Ken Rodriguez</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Sprint Retrospective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The final meeting of a sprint. (Schwaber &amp; Sutherland, 2020)</a:t>
            </a:r>
          </a:p>
          <a:p>
            <a:r>
              <a:rPr lang="en-US" dirty="0"/>
              <a:t>Focused on reviewing what went well during the sprint and what did not go well during the sprint while workshopping ways to improve the next sprint. (Cobb, 2015, p. 43 – 44)</a:t>
            </a:r>
          </a:p>
          <a:p>
            <a:r>
              <a:rPr lang="en-US" dirty="0"/>
              <a:t>The Scrum Team considers what changes were made during the last sprint that were the most effective. Changes that improved the Scrum Team’s effectiveness are implemented early in the next sprint. (Schwaber &amp; Sutherland, 2020)</a:t>
            </a:r>
          </a:p>
          <a:p>
            <a:r>
              <a:rPr lang="en-US" dirty="0"/>
              <a:t>The Sprint Retrospective serves the Scrum Team to determine what practices should be avoided in the future and what practices should be encouraged moving forward.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17810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090086" y="2807208"/>
            <a:ext cx="6072754" cy="1243584"/>
          </a:xfrm>
        </p:spPr>
        <p:txBody>
          <a:bodyPr/>
          <a:lstStyle/>
          <a:p>
            <a:r>
              <a:rPr lang="en-US" dirty="0"/>
              <a:t>Waterfall vs. Agile</a:t>
            </a:r>
            <a:endParaRPr lang="en-GB" dirty="0"/>
          </a:p>
        </p:txBody>
      </p:sp>
    </p:spTree>
    <p:extLst>
      <p:ext uri="{BB962C8B-B14F-4D97-AF65-F5344CB8AC3E}">
        <p14:creationId xmlns:p14="http://schemas.microsoft.com/office/powerpoint/2010/main" val="171709460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The Waterfall Approach</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While it offers more stable development cycles for projects of a very large scale, the waterfall model is much more rigid than the Scrum-agile model.</a:t>
            </a:r>
          </a:p>
          <a:p>
            <a:r>
              <a:rPr lang="en-US" dirty="0"/>
              <a:t>During a sprint in the SNHU Travel project, there was a change in the product vision; a slideshow depicting the top five vacation destinations was to be changed to a top five holistic/detox vacation destinations.</a:t>
            </a:r>
          </a:p>
          <a:p>
            <a:r>
              <a:rPr lang="en-US" dirty="0"/>
              <a:t>In the Scrum-agile development model, change was as simple as changing the work done during the same sprint; a few lines of code were modified, and the problem was solved without much trouble, the code was isolated and independent of other lines in the program.</a:t>
            </a:r>
          </a:p>
          <a:p>
            <a:r>
              <a:rPr lang="en-US" dirty="0"/>
              <a:t>In the waterfall development model, the same change likely would have required many weeks or months of development to be parsed to find the appropriate lines, check to see if those lines were part of any other system in the program, and then adjusting them for the change, a much longer and involved process overall.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5543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Considering Development Models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When determining which development model, several things need to be considered:</a:t>
            </a:r>
          </a:p>
          <a:p>
            <a:pPr lvl="1"/>
            <a:r>
              <a:rPr lang="en-US" dirty="0"/>
              <a:t>Do the proposed product’s features require a large degree of interconnectivity?</a:t>
            </a:r>
          </a:p>
          <a:p>
            <a:pPr lvl="1"/>
            <a:r>
              <a:rPr lang="en-US" dirty="0"/>
              <a:t>Does the product need to be released quickly?</a:t>
            </a:r>
          </a:p>
          <a:p>
            <a:pPr lvl="1"/>
            <a:r>
              <a:rPr lang="en-US" dirty="0"/>
              <a:t>How well documented and considered are the product’s features?</a:t>
            </a:r>
          </a:p>
          <a:p>
            <a:r>
              <a:rPr lang="en-US" dirty="0"/>
              <a:t>If the product’s features are largely undefined and the stakeholders require a fast release, an agile development model would provide speed, flexibility, and a cost-effective method of release.</a:t>
            </a:r>
          </a:p>
          <a:p>
            <a:r>
              <a:rPr lang="en-US" dirty="0"/>
              <a:t>If the product’s features are measured, specific, and rigid and the product is of a very large scale with a lot of features that tie in directly with other features, a waterfall development model and the degree of planning it offers may be more conducive to the larger scale and interconnected features.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66551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References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Cobb, C. G. (2015). In </a:t>
            </a:r>
            <a:r>
              <a:rPr lang="en-US" i="1" dirty="0"/>
              <a:t>The Project Manager’s Guide to Mastering Agile: Principles and Practices for an Adaptive Approach</a:t>
            </a:r>
            <a:r>
              <a:rPr lang="en-US" dirty="0"/>
              <a:t>. essay, Wiley</a:t>
            </a:r>
          </a:p>
          <a:p>
            <a:r>
              <a:rPr lang="en-US" dirty="0"/>
              <a:t>Schwaber, K., &amp; Sutherland, J. (2020). </a:t>
            </a:r>
            <a:r>
              <a:rPr lang="en-US" i="1" dirty="0"/>
              <a:t>The 2020 Scrum Guide.</a:t>
            </a:r>
            <a:r>
              <a:rPr lang="en-US" dirty="0"/>
              <a:t> Scrum Guide | Scrum Guides. https://</a:t>
            </a:r>
            <a:r>
              <a:rPr lang="en-US" dirty="0" err="1"/>
              <a:t>scrumguides.org</a:t>
            </a:r>
            <a:r>
              <a:rPr lang="en-US" dirty="0"/>
              <a:t>/scrum-</a:t>
            </a:r>
            <a:r>
              <a:rPr lang="en-US" dirty="0" err="1"/>
              <a:t>guide.html</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162712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Scrum-Agile Roles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Product Owner</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Works to maximize the value of the finished product. (Cobb, 2015, p. 35)</a:t>
            </a:r>
          </a:p>
          <a:p>
            <a:r>
              <a:rPr lang="en-US" dirty="0"/>
              <a:t>Optimizes the product backlog to ensure the Scrum Team’s work has direction. (Cobb, 2015, p. 35)</a:t>
            </a:r>
          </a:p>
          <a:p>
            <a:r>
              <a:rPr lang="en-US" dirty="0"/>
              <a:t>Frequently grooms the product backlog to maintain the product’s vision. (Cobb, 2015, p. 68 – 70)</a:t>
            </a:r>
          </a:p>
          <a:p>
            <a:r>
              <a:rPr lang="en-US" dirty="0"/>
              <a:t>Provides context for the product’s vision and a connection to stakeholders, focus groups, and product owners from other related projects. (Cobb, 2015, p. 35)</a:t>
            </a:r>
          </a:p>
          <a:p>
            <a:r>
              <a:rPr lang="en-US" dirty="0"/>
              <a:t>The Product Owner communicates with stakeholders and focus groups to figure out how to most effectively create a valuable and in-demand product with the rest of the Scrum Team.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Scrum Master</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Ensures that Scrum methods and principles are put into practice within the entire organization. (Cobb, 2015, p. 36)</a:t>
            </a:r>
          </a:p>
          <a:p>
            <a:r>
              <a:rPr lang="en-US" dirty="0"/>
              <a:t>Organizes Scrum events and moves the Development Team into a position of autonomously organizing Scrum events and self-managing. (Schwaber &amp; Sutherland, 2020)</a:t>
            </a:r>
          </a:p>
          <a:p>
            <a:r>
              <a:rPr lang="en-US" dirty="0"/>
              <a:t>Assists the Product Owner with defining the Product Goal and managing the Product Backlog. (Schwaber &amp; Sutherland, 2020)</a:t>
            </a:r>
          </a:p>
          <a:p>
            <a:r>
              <a:rPr lang="en-US" dirty="0"/>
              <a:t>Makes changes to encourage productivity within the Scrum Team. (Cobb, 2015, p. 37)</a:t>
            </a:r>
          </a:p>
          <a:p>
            <a:r>
              <a:rPr lang="en-US" dirty="0"/>
              <a:t>The Scrum Master provides organization to the whole Scrum Team, organizing Scrum events and establishing agile behaviors within the organization.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5604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Development Team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Responsible for developing the product and achieving the Product Goal (Schwaber &amp; Sutherland, 2020)</a:t>
            </a:r>
          </a:p>
          <a:p>
            <a:r>
              <a:rPr lang="en-US" dirty="0"/>
              <a:t>Grows to be autonomous within the organization, organizing its own Scrum Events such as standup meetings, sprint reviews and retrospectives. (Cobb, 2015, p. 38)</a:t>
            </a:r>
          </a:p>
          <a:p>
            <a:r>
              <a:rPr lang="en-US" dirty="0"/>
              <a:t>Flexible and multifaceted, the Development Team should have the skills to cover a variety of roles, such as programming and testing. (Cobb, 2015, p. 38)</a:t>
            </a:r>
          </a:p>
          <a:p>
            <a:r>
              <a:rPr lang="en-US" dirty="0"/>
              <a:t>Ready to adapt to changes in the product’s vision during a sprint. (Schwaber &amp; Sutherland, 2020)</a:t>
            </a:r>
          </a:p>
          <a:p>
            <a:r>
              <a:rPr lang="en-US" dirty="0"/>
              <a:t>The Development Team creates and tests the product based on the user stories written by the Scrum Team.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303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Development Phases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Sprint Planning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The first phase of a sprint where the Scrum Team determines which user stories will be worked on during a sprint. (Cobb, 2015, p. 41)</a:t>
            </a:r>
          </a:p>
          <a:p>
            <a:r>
              <a:rPr lang="en-US" dirty="0"/>
              <a:t>The team begins by determining why the user stories add value to the product, determining a Sprint Goal in the process. (Schwaber &amp; Sutherland, 2020)</a:t>
            </a:r>
          </a:p>
          <a:p>
            <a:r>
              <a:rPr lang="en-US" dirty="0"/>
              <a:t>The Development Team determines what needs to be accomplished to complete the chosen user stories and what resources need to be allocated for timely completion.</a:t>
            </a:r>
          </a:p>
          <a:p>
            <a:r>
              <a:rPr lang="en-US" dirty="0"/>
              <a:t>Sprint Planning effectively gives the rest of the sprint direction and provides time for the Development Team to align themselves with the Product Goal.</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283872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Daily Scrum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A short daily standup meeting between the Development Team and the Scrum Master to determine:</a:t>
            </a:r>
          </a:p>
          <a:p>
            <a:pPr lvl="1"/>
            <a:r>
              <a:rPr lang="en-US" dirty="0"/>
              <a:t>What has been accomplished in the past 24 hours (Cobb, 2015, p. 42)</a:t>
            </a:r>
          </a:p>
          <a:p>
            <a:pPr lvl="1"/>
            <a:r>
              <a:rPr lang="en-US" dirty="0"/>
              <a:t>What will be accomplished in the next 24 hours (Cobb, 2015, p. 42)</a:t>
            </a:r>
          </a:p>
          <a:p>
            <a:pPr lvl="1"/>
            <a:r>
              <a:rPr lang="en-US" dirty="0"/>
              <a:t>What problems have come up (Cobb, 2015, p. 42)</a:t>
            </a:r>
          </a:p>
          <a:p>
            <a:r>
              <a:rPr lang="en-US" dirty="0"/>
              <a:t>An open and visible Scrum Board is updated to measure progress on each story in the current sprint. (Cobb, 2015, p. 42)</a:t>
            </a:r>
          </a:p>
          <a:p>
            <a:r>
              <a:rPr lang="en-US" dirty="0"/>
              <a:t>The Daily Scrum provides an opportunity for open communication that doesn’t take up a large part of a workday while encouraging decision-making and problem identification. (Schwaber and Sutherland, 2020)</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5989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Sprint Review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A longer meeting that is used to demonstrate and observe the current sprint’s progress. (Cobb, 2015, p. 43)</a:t>
            </a:r>
          </a:p>
          <a:p>
            <a:r>
              <a:rPr lang="en-US" dirty="0"/>
              <a:t>Stakeholders and end users are encouraged to provide feedback on the features that have been developed during the current sprint. (Cobb, 2015, p. 43)</a:t>
            </a:r>
          </a:p>
          <a:p>
            <a:r>
              <a:rPr lang="en-US" dirty="0"/>
              <a:t>Noting the current sprint’s progress, stakeholders, end users, and the Scrum Team collaborate to determine what stories may be considered for the next sprint. (Schwaber &amp; Sutherland, 2020)</a:t>
            </a:r>
          </a:p>
          <a:p>
            <a:r>
              <a:rPr lang="en-US" dirty="0"/>
              <a:t>The Sprint Review is an opportunity for consumers and stakeholders to offer comments and voice their concerns about the product before the current iteration is shipped.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92410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469</TotalTime>
  <Words>1248</Words>
  <Application>Microsoft Macintosh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Agile Retrospective</vt:lpstr>
      <vt:lpstr>Scrum-Agile Roles</vt:lpstr>
      <vt:lpstr>Product Owner</vt:lpstr>
      <vt:lpstr>Scrum Master</vt:lpstr>
      <vt:lpstr>Development Team</vt:lpstr>
      <vt:lpstr>Development Phases</vt:lpstr>
      <vt:lpstr>Sprint Planning</vt:lpstr>
      <vt:lpstr>Daily Scrum</vt:lpstr>
      <vt:lpstr>Sprint Review</vt:lpstr>
      <vt:lpstr>Sprint Retrospective</vt:lpstr>
      <vt:lpstr>Waterfall vs. Agile</vt:lpstr>
      <vt:lpstr>The Waterfall Approach</vt:lpstr>
      <vt:lpstr>Considering Development Models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Retrospective</dc:title>
  <dc:creator>Rodriguez, Ken</dc:creator>
  <cp:lastModifiedBy>Rodriguez, Ken</cp:lastModifiedBy>
  <cp:revision>23</cp:revision>
  <dcterms:created xsi:type="dcterms:W3CDTF">2021-06-20T18:44:01Z</dcterms:created>
  <dcterms:modified xsi:type="dcterms:W3CDTF">2021-06-21T02:33:41Z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