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3" r:id="rId20"/>
    <p:sldId id="276" r:id="rId21"/>
    <p:sldId id="274"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Nuni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9fda10eb2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9fda10eb2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9fda10eb2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9fda10eb2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9fda10eb2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9fda10eb2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9eb6ca3d0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9eb6ca3d0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9eb6ca3d0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9eb6ca3d0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9eb6ca3d0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9eb6ca3d0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a44b520c20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a44b520c20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9fda10eb2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9fda10eb2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9fda10eb2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9fda10eb2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121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a44b520ed9_4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a44b520ed9_4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44b520c20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44b520c20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a4e72b773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a4e72b773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44b520c20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44b520c20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eb6ca3d0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eb6ca3d0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9eb6ca3d0f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9eb6ca3d0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44b520c20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a44b520c20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44b520c20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44b520c20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eb6ca3d0f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9eb6ca3d0f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a44b520c20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a44b520c20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744600" y="1132125"/>
            <a:ext cx="76548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t>DON &amp; DOFF </a:t>
            </a:r>
            <a:endParaRPr b="1"/>
          </a:p>
          <a:p>
            <a:pPr marL="0" lvl="0" indent="0" algn="ctr" rtl="0">
              <a:spcBef>
                <a:spcPts val="0"/>
              </a:spcBef>
              <a:spcAft>
                <a:spcPts val="0"/>
              </a:spcAft>
              <a:buNone/>
            </a:pPr>
            <a:r>
              <a:rPr lang="en-GB" b="1"/>
              <a:t>MEDICAL EQUIPMENT</a:t>
            </a:r>
            <a:endParaRPr b="1"/>
          </a:p>
          <a:p>
            <a:pPr marL="0" lvl="0" indent="0" algn="ctr" rtl="0">
              <a:spcBef>
                <a:spcPts val="0"/>
              </a:spcBef>
              <a:spcAft>
                <a:spcPts val="0"/>
              </a:spcAft>
              <a:buNone/>
            </a:pPr>
            <a:r>
              <a:rPr lang="en-GB" b="1"/>
              <a:t>AND TRADING</a:t>
            </a:r>
            <a:endParaRPr b="1"/>
          </a:p>
        </p:txBody>
      </p:sp>
      <p:sp>
        <p:nvSpPr>
          <p:cNvPr id="129" name="Google Shape;129;p13"/>
          <p:cNvSpPr txBox="1">
            <a:spLocks noGrp="1"/>
          </p:cNvSpPr>
          <p:nvPr>
            <p:ph type="subTitle" idx="1"/>
          </p:nvPr>
        </p:nvSpPr>
        <p:spPr>
          <a:xfrm>
            <a:off x="1616550" y="2648107"/>
            <a:ext cx="5910900" cy="172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400" dirty="0"/>
              <a:t>GROUP 7: </a:t>
            </a:r>
            <a:endParaRPr sz="1400" dirty="0"/>
          </a:p>
          <a:p>
            <a:pPr marL="0" lvl="0" indent="0" algn="ctr" rtl="0">
              <a:spcBef>
                <a:spcPts val="0"/>
              </a:spcBef>
              <a:spcAft>
                <a:spcPts val="0"/>
              </a:spcAft>
              <a:buNone/>
            </a:pPr>
            <a:endParaRPr sz="1400" dirty="0"/>
          </a:p>
          <a:p>
            <a:pPr marL="0" lvl="0" indent="0" algn="l" rtl="0">
              <a:spcBef>
                <a:spcPts val="0"/>
              </a:spcBef>
              <a:spcAft>
                <a:spcPts val="0"/>
              </a:spcAft>
              <a:buNone/>
            </a:pPr>
            <a:r>
              <a:rPr lang="en-GB" sz="1400" b="1" dirty="0"/>
              <a:t>PROJECT MANAGER/ Q.A ENGINEER:	</a:t>
            </a:r>
            <a:r>
              <a:rPr lang="en-GB" sz="1400" dirty="0"/>
              <a:t> GONDA, JOHN KENNETH</a:t>
            </a:r>
            <a:endParaRPr sz="1400" dirty="0"/>
          </a:p>
          <a:p>
            <a:pPr marL="0" lvl="0" indent="0" algn="l" rtl="0">
              <a:spcBef>
                <a:spcPts val="0"/>
              </a:spcBef>
              <a:spcAft>
                <a:spcPts val="0"/>
              </a:spcAft>
              <a:buNone/>
            </a:pPr>
            <a:r>
              <a:rPr lang="en-GB" sz="1400" b="1" dirty="0"/>
              <a:t>UI/UX DESIGNER:</a:t>
            </a:r>
            <a:r>
              <a:rPr lang="en-GB" sz="1400" dirty="0"/>
              <a:t> 		 GRAMATA, RAFAELL CARLOS</a:t>
            </a:r>
            <a:endParaRPr sz="1400" dirty="0"/>
          </a:p>
          <a:p>
            <a:pPr marL="0" lvl="0" indent="0" algn="l" rtl="0">
              <a:spcBef>
                <a:spcPts val="0"/>
              </a:spcBef>
              <a:spcAft>
                <a:spcPts val="0"/>
              </a:spcAft>
              <a:buNone/>
            </a:pPr>
            <a:r>
              <a:rPr lang="en-GB" sz="1400" b="1" dirty="0"/>
              <a:t>REQUIREMENT ANALYST:</a:t>
            </a:r>
            <a:r>
              <a:rPr lang="en-GB" sz="1400" dirty="0"/>
              <a:t> 	 DE GUZMAN, JOHN RICHARD</a:t>
            </a:r>
            <a:endParaRPr sz="1400" dirty="0"/>
          </a:p>
          <a:p>
            <a:pPr marL="0" lvl="0" indent="0" algn="l" rtl="0">
              <a:spcBef>
                <a:spcPts val="0"/>
              </a:spcBef>
              <a:spcAft>
                <a:spcPts val="0"/>
              </a:spcAft>
              <a:buNone/>
            </a:pPr>
            <a:r>
              <a:rPr lang="en-GB" sz="1400" b="1" dirty="0"/>
              <a:t>WEB DEVELOPER:</a:t>
            </a:r>
            <a:r>
              <a:rPr lang="en-GB" sz="1400" dirty="0"/>
              <a:t> 		 GAMBOA, NICHOLAS JOHAN</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4" name="Google Shape;194;p22"/>
          <p:cNvPicPr preferRelativeResize="0"/>
          <p:nvPr/>
        </p:nvPicPr>
        <p:blipFill>
          <a:blip r:embed="rId3">
            <a:alphaModFix/>
          </a:blip>
          <a:stretch>
            <a:fillRect/>
          </a:stretch>
        </p:blipFill>
        <p:spPr>
          <a:xfrm>
            <a:off x="1965029" y="422800"/>
            <a:ext cx="5213941" cy="4297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01" name="Google Shape;201;p23"/>
          <p:cNvPicPr preferRelativeResize="0"/>
          <p:nvPr/>
        </p:nvPicPr>
        <p:blipFill>
          <a:blip r:embed="rId3">
            <a:alphaModFix/>
          </a:blip>
          <a:stretch>
            <a:fillRect/>
          </a:stretch>
        </p:blipFill>
        <p:spPr>
          <a:xfrm>
            <a:off x="1831181" y="442875"/>
            <a:ext cx="5362575" cy="4257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8" name="Google Shape;208;p24"/>
          <p:cNvPicPr preferRelativeResize="0"/>
          <p:nvPr/>
        </p:nvPicPr>
        <p:blipFill>
          <a:blip r:embed="rId3">
            <a:alphaModFix/>
          </a:blip>
          <a:stretch>
            <a:fillRect/>
          </a:stretch>
        </p:blipFill>
        <p:spPr>
          <a:xfrm>
            <a:off x="1807368" y="388144"/>
            <a:ext cx="5529263" cy="43672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1540150" y="523450"/>
            <a:ext cx="7505700" cy="98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t>MY ACCOUNT</a:t>
            </a:r>
            <a:endParaRPr b="1"/>
          </a:p>
        </p:txBody>
      </p:sp>
      <p:sp>
        <p:nvSpPr>
          <p:cNvPr id="214" name="Google Shape;214;p25"/>
          <p:cNvSpPr txBox="1"/>
          <p:nvPr/>
        </p:nvSpPr>
        <p:spPr>
          <a:xfrm>
            <a:off x="644850" y="1292750"/>
            <a:ext cx="4369800" cy="283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00" b="1"/>
              <a:t>CONTAINS:</a:t>
            </a:r>
            <a:endParaRPr sz="1300" b="1"/>
          </a:p>
          <a:p>
            <a:pPr marL="0" lvl="0" indent="0" algn="l" rtl="0">
              <a:lnSpc>
                <a:spcPct val="115000"/>
              </a:lnSpc>
              <a:spcBef>
                <a:spcPts val="1600"/>
              </a:spcBef>
              <a:spcAft>
                <a:spcPts val="0"/>
              </a:spcAft>
              <a:buNone/>
            </a:pPr>
            <a:r>
              <a:rPr lang="en-GB" sz="1300" b="1"/>
              <a:t>Personal Information</a:t>
            </a:r>
            <a:endParaRPr sz="1300" b="1"/>
          </a:p>
          <a:p>
            <a:pPr marL="457200" lvl="0" indent="-292100" algn="l" rtl="0">
              <a:lnSpc>
                <a:spcPct val="115000"/>
              </a:lnSpc>
              <a:spcBef>
                <a:spcPts val="1600"/>
              </a:spcBef>
              <a:spcAft>
                <a:spcPts val="0"/>
              </a:spcAft>
              <a:buClr>
                <a:schemeClr val="dk2"/>
              </a:buClr>
              <a:buSzPts val="1000"/>
              <a:buFont typeface="Calibri"/>
              <a:buChar char="●"/>
            </a:pPr>
            <a:r>
              <a:rPr lang="en-GB" sz="1000"/>
              <a:t>First Name</a:t>
            </a:r>
            <a:endParaRPr sz="1000"/>
          </a:p>
          <a:p>
            <a:pPr marL="457200" lvl="0" indent="-292100" algn="l" rtl="0">
              <a:lnSpc>
                <a:spcPct val="115000"/>
              </a:lnSpc>
              <a:spcBef>
                <a:spcPts val="0"/>
              </a:spcBef>
              <a:spcAft>
                <a:spcPts val="0"/>
              </a:spcAft>
              <a:buClr>
                <a:schemeClr val="dk2"/>
              </a:buClr>
              <a:buSzPts val="1000"/>
              <a:buFont typeface="Calibri"/>
              <a:buChar char="●"/>
            </a:pPr>
            <a:r>
              <a:rPr lang="en-GB" sz="1000"/>
              <a:t>Last Name</a:t>
            </a:r>
            <a:endParaRPr sz="1000"/>
          </a:p>
          <a:p>
            <a:pPr marL="457200" lvl="0" indent="-292100" algn="l" rtl="0">
              <a:lnSpc>
                <a:spcPct val="115000"/>
              </a:lnSpc>
              <a:spcBef>
                <a:spcPts val="0"/>
              </a:spcBef>
              <a:spcAft>
                <a:spcPts val="0"/>
              </a:spcAft>
              <a:buClr>
                <a:schemeClr val="dk2"/>
              </a:buClr>
              <a:buSzPts val="1000"/>
              <a:buFont typeface="Calibri"/>
              <a:buChar char="●"/>
            </a:pPr>
            <a:r>
              <a:rPr lang="en-GB" sz="1000"/>
              <a:t>Email Address</a:t>
            </a:r>
            <a:endParaRPr sz="1000"/>
          </a:p>
          <a:p>
            <a:pPr marL="457200" lvl="0" indent="-292100" algn="l" rtl="0">
              <a:lnSpc>
                <a:spcPct val="115000"/>
              </a:lnSpc>
              <a:spcBef>
                <a:spcPts val="0"/>
              </a:spcBef>
              <a:spcAft>
                <a:spcPts val="0"/>
              </a:spcAft>
              <a:buClr>
                <a:schemeClr val="dk2"/>
              </a:buClr>
              <a:buSzPts val="1000"/>
              <a:buFont typeface="Calibri"/>
              <a:buChar char="●"/>
            </a:pPr>
            <a:r>
              <a:rPr lang="en-GB" sz="1000"/>
              <a:t>Address</a:t>
            </a:r>
            <a:endParaRPr sz="1000"/>
          </a:p>
          <a:p>
            <a:pPr marL="457200" lvl="0" indent="-292100" algn="l" rtl="0">
              <a:lnSpc>
                <a:spcPct val="115000"/>
              </a:lnSpc>
              <a:spcBef>
                <a:spcPts val="0"/>
              </a:spcBef>
              <a:spcAft>
                <a:spcPts val="0"/>
              </a:spcAft>
              <a:buClr>
                <a:schemeClr val="dk2"/>
              </a:buClr>
              <a:buSzPts val="1000"/>
              <a:buFont typeface="Calibri"/>
              <a:buChar char="●"/>
            </a:pPr>
            <a:r>
              <a:rPr lang="en-GB" sz="1000"/>
              <a:t>Contact Numbers</a:t>
            </a:r>
            <a:endParaRPr sz="1000"/>
          </a:p>
          <a:p>
            <a:pPr marL="457200" lvl="0" indent="-292100" algn="l" rtl="0">
              <a:lnSpc>
                <a:spcPct val="115000"/>
              </a:lnSpc>
              <a:spcBef>
                <a:spcPts val="0"/>
              </a:spcBef>
              <a:spcAft>
                <a:spcPts val="0"/>
              </a:spcAft>
              <a:buClr>
                <a:schemeClr val="dk2"/>
              </a:buClr>
              <a:buSzPts val="1000"/>
              <a:buFont typeface="Calibri"/>
              <a:buChar char="●"/>
            </a:pPr>
            <a:r>
              <a:rPr lang="en-GB" sz="1000"/>
              <a:t>Facebook Link</a:t>
            </a:r>
            <a:endParaRPr sz="1000"/>
          </a:p>
          <a:p>
            <a:pPr marL="457200" lvl="0" indent="-292100" algn="l" rtl="0">
              <a:lnSpc>
                <a:spcPct val="115000"/>
              </a:lnSpc>
              <a:spcBef>
                <a:spcPts val="0"/>
              </a:spcBef>
              <a:spcAft>
                <a:spcPts val="0"/>
              </a:spcAft>
              <a:buClr>
                <a:schemeClr val="dk2"/>
              </a:buClr>
              <a:buSzPts val="1000"/>
              <a:buFont typeface="Calibri"/>
              <a:buChar char="●"/>
            </a:pPr>
            <a:r>
              <a:rPr lang="en-GB" sz="1000"/>
              <a:t>Delete account (button)</a:t>
            </a:r>
            <a:endParaRPr sz="1000"/>
          </a:p>
          <a:p>
            <a:pPr marL="457200" lvl="0" indent="-292100" algn="l" rtl="0">
              <a:lnSpc>
                <a:spcPct val="115000"/>
              </a:lnSpc>
              <a:spcBef>
                <a:spcPts val="0"/>
              </a:spcBef>
              <a:spcAft>
                <a:spcPts val="0"/>
              </a:spcAft>
              <a:buClr>
                <a:schemeClr val="dk2"/>
              </a:buClr>
              <a:buSzPts val="1000"/>
              <a:buFont typeface="Calibri"/>
              <a:buChar char="●"/>
            </a:pPr>
            <a:r>
              <a:rPr lang="en-GB" sz="1000"/>
              <a:t>Logout (button)</a:t>
            </a:r>
            <a:endParaRPr sz="1000"/>
          </a:p>
          <a:p>
            <a:pPr marL="457200" lvl="0" indent="0" algn="l" rtl="0">
              <a:lnSpc>
                <a:spcPct val="115000"/>
              </a:lnSpc>
              <a:spcBef>
                <a:spcPts val="1200"/>
              </a:spcBef>
              <a:spcAft>
                <a:spcPts val="0"/>
              </a:spcAft>
              <a:buNone/>
            </a:pPr>
            <a:endParaRPr sz="1300" b="1"/>
          </a:p>
          <a:p>
            <a:pPr marL="0" lvl="0" indent="0" algn="l" rtl="0">
              <a:spcBef>
                <a:spcPts val="160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215" name="Google Shape;215;p25"/>
          <p:cNvPicPr preferRelativeResize="0"/>
          <p:nvPr/>
        </p:nvPicPr>
        <p:blipFill>
          <a:blip r:embed="rId3">
            <a:alphaModFix/>
          </a:blip>
          <a:stretch>
            <a:fillRect/>
          </a:stretch>
        </p:blipFill>
        <p:spPr>
          <a:xfrm>
            <a:off x="4243174" y="454938"/>
            <a:ext cx="4255976" cy="4342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819150" y="328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t>CART CHECKOUT PAGE</a:t>
            </a:r>
            <a:endParaRPr b="1"/>
          </a:p>
        </p:txBody>
      </p:sp>
      <p:sp>
        <p:nvSpPr>
          <p:cNvPr id="221" name="Google Shape;221;p26"/>
          <p:cNvSpPr txBox="1"/>
          <p:nvPr/>
        </p:nvSpPr>
        <p:spPr>
          <a:xfrm>
            <a:off x="819150" y="1661825"/>
            <a:ext cx="3297300" cy="264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Calibri"/>
                <a:ea typeface="Calibri"/>
                <a:cs typeface="Calibri"/>
                <a:sym typeface="Calibri"/>
              </a:rPr>
              <a:t>CONTAINS:</a:t>
            </a:r>
            <a:endParaRPr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0" lvl="0" indent="0" algn="l" rtl="0">
              <a:spcBef>
                <a:spcPts val="0"/>
              </a:spcBef>
              <a:spcAft>
                <a:spcPts val="0"/>
              </a:spcAft>
              <a:buNone/>
            </a:pPr>
            <a:r>
              <a:rPr lang="en-GB" b="1">
                <a:latin typeface="Calibri"/>
                <a:ea typeface="Calibri"/>
                <a:cs typeface="Calibri"/>
                <a:sym typeface="Calibri"/>
              </a:rPr>
              <a:t>My Cart</a:t>
            </a:r>
            <a:endParaRPr b="1">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a:latin typeface="Calibri"/>
                <a:ea typeface="Calibri"/>
                <a:cs typeface="Calibri"/>
                <a:sym typeface="Calibri"/>
              </a:rPr>
              <a:t>Item/s chosen by Client</a:t>
            </a:r>
            <a:endParaRPr>
              <a:latin typeface="Calibri"/>
              <a:ea typeface="Calibri"/>
              <a:cs typeface="Calibri"/>
              <a:sym typeface="Calibri"/>
            </a:endParaRPr>
          </a:p>
          <a:p>
            <a:pPr marL="914400" lvl="0" indent="-317500" algn="l" rtl="0">
              <a:spcBef>
                <a:spcPts val="0"/>
              </a:spcBef>
              <a:spcAft>
                <a:spcPts val="0"/>
              </a:spcAft>
              <a:buSzPts val="1400"/>
              <a:buFont typeface="Calibri"/>
              <a:buChar char="❖"/>
            </a:pPr>
            <a:r>
              <a:rPr lang="en-GB">
                <a:latin typeface="Calibri"/>
                <a:ea typeface="Calibri"/>
                <a:cs typeface="Calibri"/>
                <a:sym typeface="Calibri"/>
              </a:rPr>
              <a:t>Quantity of items per product</a:t>
            </a:r>
            <a:endParaRPr>
              <a:latin typeface="Calibri"/>
              <a:ea typeface="Calibri"/>
              <a:cs typeface="Calibri"/>
              <a:sym typeface="Calibri"/>
            </a:endParaRPr>
          </a:p>
          <a:p>
            <a:pPr marL="914400" lvl="0" indent="-317500" algn="l" rtl="0">
              <a:spcBef>
                <a:spcPts val="0"/>
              </a:spcBef>
              <a:spcAft>
                <a:spcPts val="0"/>
              </a:spcAft>
              <a:buSzPts val="1400"/>
              <a:buFont typeface="Calibri"/>
              <a:buChar char="❖"/>
            </a:pPr>
            <a:r>
              <a:rPr lang="en-GB">
                <a:latin typeface="Calibri"/>
                <a:ea typeface="Calibri"/>
                <a:cs typeface="Calibri"/>
                <a:sym typeface="Calibri"/>
              </a:rPr>
              <a:t>Total price per product</a:t>
            </a:r>
            <a:endParaRPr>
              <a:latin typeface="Calibri"/>
              <a:ea typeface="Calibri"/>
              <a:cs typeface="Calibri"/>
              <a:sym typeface="Calibri"/>
            </a:endParaRPr>
          </a:p>
          <a:p>
            <a:pPr marL="914400" lvl="0" indent="-317500" algn="l" rtl="0">
              <a:spcBef>
                <a:spcPts val="0"/>
              </a:spcBef>
              <a:spcAft>
                <a:spcPts val="0"/>
              </a:spcAft>
              <a:buSzPts val="1400"/>
              <a:buFont typeface="Calibri"/>
              <a:buChar char="❖"/>
            </a:pPr>
            <a:r>
              <a:rPr lang="en-GB">
                <a:latin typeface="Calibri"/>
                <a:ea typeface="Calibri"/>
                <a:cs typeface="Calibri"/>
                <a:sym typeface="Calibri"/>
              </a:rPr>
              <a:t>Estimated total</a:t>
            </a:r>
            <a:endParaRPr>
              <a:latin typeface="Calibri"/>
              <a:ea typeface="Calibri"/>
              <a:cs typeface="Calibri"/>
              <a:sym typeface="Calibri"/>
            </a:endParaRPr>
          </a:p>
          <a:p>
            <a:pPr marL="914400" lvl="0" indent="-317500" algn="l" rtl="0">
              <a:spcBef>
                <a:spcPts val="0"/>
              </a:spcBef>
              <a:spcAft>
                <a:spcPts val="0"/>
              </a:spcAft>
              <a:buSzPts val="1400"/>
              <a:buFont typeface="Calibri"/>
              <a:buChar char="❖"/>
            </a:pPr>
            <a:r>
              <a:rPr lang="en-GB">
                <a:latin typeface="Calibri"/>
                <a:ea typeface="Calibri"/>
                <a:cs typeface="Calibri"/>
                <a:sym typeface="Calibri"/>
              </a:rPr>
              <a:t>Remove product from cart</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a:latin typeface="Calibri"/>
                <a:ea typeface="Calibri"/>
                <a:cs typeface="Calibri"/>
                <a:sym typeface="Calibri"/>
              </a:rPr>
              <a:t>Proceed to Checkout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222" name="Google Shape;222;p26"/>
          <p:cNvPicPr preferRelativeResize="0"/>
          <p:nvPr/>
        </p:nvPicPr>
        <p:blipFill>
          <a:blip r:embed="rId3">
            <a:alphaModFix/>
          </a:blip>
          <a:stretch>
            <a:fillRect/>
          </a:stretch>
        </p:blipFill>
        <p:spPr>
          <a:xfrm>
            <a:off x="4450556" y="931925"/>
            <a:ext cx="4018225" cy="3882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720525" y="7014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PAYMENT</a:t>
            </a:r>
            <a:endParaRPr b="1"/>
          </a:p>
        </p:txBody>
      </p:sp>
      <p:sp>
        <p:nvSpPr>
          <p:cNvPr id="228" name="Google Shape;228;p27"/>
          <p:cNvSpPr txBox="1"/>
          <p:nvPr/>
        </p:nvSpPr>
        <p:spPr>
          <a:xfrm>
            <a:off x="803575" y="1447425"/>
            <a:ext cx="3085500" cy="30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Calibri"/>
                <a:ea typeface="Calibri"/>
                <a:cs typeface="Calibri"/>
                <a:sym typeface="Calibri"/>
              </a:rPr>
              <a:t>CONTAINS:</a:t>
            </a:r>
            <a:endParaRPr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0" lvl="0" indent="0" algn="l" rtl="0">
              <a:spcBef>
                <a:spcPts val="0"/>
              </a:spcBef>
              <a:spcAft>
                <a:spcPts val="0"/>
              </a:spcAft>
              <a:buNone/>
            </a:pPr>
            <a:r>
              <a:rPr lang="en-GB" b="1">
                <a:latin typeface="Calibri"/>
                <a:ea typeface="Calibri"/>
                <a:cs typeface="Calibri"/>
                <a:sym typeface="Calibri"/>
              </a:rPr>
              <a:t>PAYMENT</a:t>
            </a:r>
            <a:endParaRPr b="1">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a:latin typeface="Calibri"/>
                <a:ea typeface="Calibri"/>
                <a:cs typeface="Calibri"/>
                <a:sym typeface="Calibri"/>
              </a:rPr>
              <a:t>Drop down list of address and contact number</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a:latin typeface="Calibri"/>
                <a:ea typeface="Calibri"/>
                <a:cs typeface="Calibri"/>
                <a:sym typeface="Calibri"/>
              </a:rPr>
              <a:t>Grand total</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a:latin typeface="Calibri"/>
                <a:ea typeface="Calibri"/>
                <a:cs typeface="Calibri"/>
                <a:sym typeface="Calibri"/>
              </a:rPr>
              <a:t>For other concern regarding payment a contact link is provided.</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0" lvl="0" indent="0" algn="l" rtl="0">
              <a:lnSpc>
                <a:spcPct val="50000"/>
              </a:lnSpc>
              <a:spcBef>
                <a:spcPts val="0"/>
              </a:spcBef>
              <a:spcAft>
                <a:spcPts val="0"/>
              </a:spcAft>
              <a:buNone/>
            </a:pPr>
            <a:endParaRPr>
              <a:latin typeface="Calibri"/>
              <a:ea typeface="Calibri"/>
              <a:cs typeface="Calibri"/>
              <a:sym typeface="Calibri"/>
            </a:endParaRPr>
          </a:p>
          <a:p>
            <a:pPr marL="914400" lvl="0" indent="0" algn="l" rtl="0">
              <a:lnSpc>
                <a:spcPct val="115000"/>
              </a:lnSpc>
              <a:spcBef>
                <a:spcPts val="1200"/>
              </a:spcBef>
              <a:spcAft>
                <a:spcPts val="0"/>
              </a:spcAft>
              <a:buNone/>
            </a:pPr>
            <a:endParaRPr>
              <a:latin typeface="Calibri"/>
              <a:ea typeface="Calibri"/>
              <a:cs typeface="Calibri"/>
              <a:sym typeface="Calibri"/>
            </a:endParaRPr>
          </a:p>
          <a:p>
            <a:pPr marL="457200" lvl="0" indent="0" algn="l" rtl="0">
              <a:spcBef>
                <a:spcPts val="120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229" name="Google Shape;229;p27"/>
          <p:cNvPicPr preferRelativeResize="0"/>
          <p:nvPr/>
        </p:nvPicPr>
        <p:blipFill>
          <a:blip r:embed="rId3">
            <a:alphaModFix/>
          </a:blip>
          <a:stretch>
            <a:fillRect/>
          </a:stretch>
        </p:blipFill>
        <p:spPr>
          <a:xfrm>
            <a:off x="3889075" y="1259399"/>
            <a:ext cx="4645216" cy="31826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819150" y="42005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t>ORDER SUCCESS PAGE</a:t>
            </a:r>
            <a:endParaRPr b="1" dirty="0"/>
          </a:p>
        </p:txBody>
      </p:sp>
      <p:sp>
        <p:nvSpPr>
          <p:cNvPr id="235" name="Google Shape;235;p28"/>
          <p:cNvSpPr txBox="1"/>
          <p:nvPr/>
        </p:nvSpPr>
        <p:spPr>
          <a:xfrm>
            <a:off x="6186975" y="1759050"/>
            <a:ext cx="2417700" cy="283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Calibri"/>
                <a:ea typeface="Calibri"/>
                <a:cs typeface="Calibri"/>
                <a:sym typeface="Calibri"/>
              </a:rPr>
              <a:t>CONTAINS:</a:t>
            </a:r>
            <a:endParaRPr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0" lvl="0" indent="0" algn="l" rtl="0">
              <a:spcBef>
                <a:spcPts val="0"/>
              </a:spcBef>
              <a:spcAft>
                <a:spcPts val="0"/>
              </a:spcAft>
              <a:buNone/>
            </a:pPr>
            <a:r>
              <a:rPr lang="en-GB">
                <a:latin typeface="Calibri"/>
                <a:ea typeface="Calibri"/>
                <a:cs typeface="Calibri"/>
                <a:sym typeface="Calibri"/>
              </a:rPr>
              <a:t>• Confirmation that the order was successfully received </a:t>
            </a:r>
            <a:endParaRPr>
              <a:latin typeface="Calibri"/>
              <a:ea typeface="Calibri"/>
              <a:cs typeface="Calibri"/>
              <a:sym typeface="Calibri"/>
            </a:endParaRPr>
          </a:p>
        </p:txBody>
      </p:sp>
      <p:pic>
        <p:nvPicPr>
          <p:cNvPr id="236" name="Google Shape;236;p28"/>
          <p:cNvPicPr preferRelativeResize="0"/>
          <p:nvPr/>
        </p:nvPicPr>
        <p:blipFill>
          <a:blip r:embed="rId3">
            <a:alphaModFix/>
          </a:blip>
          <a:stretch>
            <a:fillRect/>
          </a:stretch>
        </p:blipFill>
        <p:spPr>
          <a:xfrm>
            <a:off x="1311375" y="1196500"/>
            <a:ext cx="4221374" cy="34005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3" name="Google Shape;243;p29"/>
          <p:cNvPicPr preferRelativeResize="0"/>
          <p:nvPr/>
        </p:nvPicPr>
        <p:blipFill>
          <a:blip r:embed="rId3">
            <a:alphaModFix/>
          </a:blip>
          <a:stretch>
            <a:fillRect/>
          </a:stretch>
        </p:blipFill>
        <p:spPr>
          <a:xfrm>
            <a:off x="1913334" y="1148863"/>
            <a:ext cx="5317332" cy="3574438"/>
          </a:xfrm>
          <a:prstGeom prst="rect">
            <a:avLst/>
          </a:prstGeom>
          <a:noFill/>
          <a:ln>
            <a:noFill/>
          </a:ln>
        </p:spPr>
      </p:pic>
      <p:sp>
        <p:nvSpPr>
          <p:cNvPr id="3" name="Google Shape;234;p28">
            <a:extLst>
              <a:ext uri="{FF2B5EF4-FFF2-40B4-BE49-F238E27FC236}">
                <a16:creationId xmlns:a16="http://schemas.microsoft.com/office/drawing/2014/main" id="{7127362F-29B7-4738-8DDA-736076C94CBC}"/>
              </a:ext>
            </a:extLst>
          </p:cNvPr>
          <p:cNvSpPr txBox="1">
            <a:spLocks noGrp="1"/>
          </p:cNvSpPr>
          <p:nvPr>
            <p:ph type="title"/>
          </p:nvPr>
        </p:nvSpPr>
        <p:spPr>
          <a:xfrm>
            <a:off x="819150" y="42005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b="1" dirty="0"/>
              <a:t>ACCOUNT DELETE PAGE</a:t>
            </a:r>
            <a:endParaRPr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3" name="Google Shape;234;p28">
            <a:extLst>
              <a:ext uri="{FF2B5EF4-FFF2-40B4-BE49-F238E27FC236}">
                <a16:creationId xmlns:a16="http://schemas.microsoft.com/office/drawing/2014/main" id="{7127362F-29B7-4738-8DDA-736076C94CBC}"/>
              </a:ext>
            </a:extLst>
          </p:cNvPr>
          <p:cNvSpPr txBox="1">
            <a:spLocks noGrp="1"/>
          </p:cNvSpPr>
          <p:nvPr>
            <p:ph type="title"/>
          </p:nvPr>
        </p:nvSpPr>
        <p:spPr>
          <a:xfrm>
            <a:off x="819150" y="42005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PH" b="1" dirty="0"/>
              <a:t>EDIT PROFILE PAGE</a:t>
            </a:r>
            <a:endParaRPr b="1" dirty="0"/>
          </a:p>
        </p:txBody>
      </p:sp>
      <p:pic>
        <p:nvPicPr>
          <p:cNvPr id="2" name="Picture 1">
            <a:extLst>
              <a:ext uri="{FF2B5EF4-FFF2-40B4-BE49-F238E27FC236}">
                <a16:creationId xmlns:a16="http://schemas.microsoft.com/office/drawing/2014/main" id="{9E97EB65-9B14-4A00-BF2D-EE255AB91A52}"/>
              </a:ext>
            </a:extLst>
          </p:cNvPr>
          <p:cNvPicPr>
            <a:picLocks noChangeAspect="1"/>
          </p:cNvPicPr>
          <p:nvPr/>
        </p:nvPicPr>
        <p:blipFill>
          <a:blip r:embed="rId3"/>
          <a:stretch>
            <a:fillRect/>
          </a:stretch>
        </p:blipFill>
        <p:spPr>
          <a:xfrm>
            <a:off x="2262780" y="1025660"/>
            <a:ext cx="4618439" cy="3690646"/>
          </a:xfrm>
          <a:prstGeom prst="rect">
            <a:avLst/>
          </a:prstGeom>
        </p:spPr>
      </p:pic>
    </p:spTree>
    <p:extLst>
      <p:ext uri="{BB962C8B-B14F-4D97-AF65-F5344CB8AC3E}">
        <p14:creationId xmlns:p14="http://schemas.microsoft.com/office/powerpoint/2010/main" val="3257750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title"/>
          </p:nvPr>
        </p:nvSpPr>
        <p:spPr>
          <a:xfrm>
            <a:off x="819150" y="4714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t>INVENTORY PAGE (ADMIN)</a:t>
            </a:r>
            <a:endParaRPr b="1" dirty="0"/>
          </a:p>
        </p:txBody>
      </p:sp>
      <p:sp>
        <p:nvSpPr>
          <p:cNvPr id="249" name="Google Shape;249;p30"/>
          <p:cNvSpPr txBox="1"/>
          <p:nvPr/>
        </p:nvSpPr>
        <p:spPr>
          <a:xfrm>
            <a:off x="462125" y="1545025"/>
            <a:ext cx="3696900" cy="303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Calibri"/>
                <a:ea typeface="Calibri"/>
                <a:cs typeface="Calibri"/>
                <a:sym typeface="Calibri"/>
              </a:rPr>
              <a:t>CONTAINS:</a:t>
            </a:r>
            <a:endParaRPr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a:latin typeface="Calibri"/>
                <a:ea typeface="Calibri"/>
                <a:cs typeface="Calibri"/>
                <a:sym typeface="Calibri"/>
              </a:rPr>
              <a:t>Displays the number of available stocks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a:latin typeface="Calibri"/>
                <a:ea typeface="Calibri"/>
                <a:cs typeface="Calibri"/>
                <a:sym typeface="Calibri"/>
              </a:rPr>
              <a:t>Notification that a certain product is low on stocks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a:latin typeface="Calibri"/>
                <a:ea typeface="Calibri"/>
                <a:cs typeface="Calibri"/>
                <a:sym typeface="Calibri"/>
              </a:rPr>
              <a:t>Will input the desired amount in order to update the stocks</a:t>
            </a:r>
            <a:endParaRPr>
              <a:latin typeface="Calibri"/>
              <a:ea typeface="Calibri"/>
              <a:cs typeface="Calibri"/>
              <a:sym typeface="Calibri"/>
            </a:endParaRPr>
          </a:p>
        </p:txBody>
      </p:sp>
      <p:pic>
        <p:nvPicPr>
          <p:cNvPr id="250" name="Google Shape;250;p30"/>
          <p:cNvPicPr preferRelativeResize="0"/>
          <p:nvPr/>
        </p:nvPicPr>
        <p:blipFill>
          <a:blip r:embed="rId3">
            <a:alphaModFix/>
          </a:blip>
          <a:stretch>
            <a:fillRect/>
          </a:stretch>
        </p:blipFill>
        <p:spPr>
          <a:xfrm>
            <a:off x="4239050" y="1262775"/>
            <a:ext cx="4000075" cy="3320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295300"/>
            <a:ext cx="7505700" cy="109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TOPIC: TRADING COMPANY (MEDICAL SUPPLIES AND SERVICES)</a:t>
            </a:r>
            <a:endParaRPr b="1"/>
          </a:p>
        </p:txBody>
      </p:sp>
      <p:sp>
        <p:nvSpPr>
          <p:cNvPr id="135" name="Google Shape;135;p14"/>
          <p:cNvSpPr txBox="1">
            <a:spLocks noGrp="1"/>
          </p:cNvSpPr>
          <p:nvPr>
            <p:ph type="body" idx="1"/>
          </p:nvPr>
        </p:nvSpPr>
        <p:spPr>
          <a:xfrm>
            <a:off x="819150" y="1140350"/>
            <a:ext cx="7505700" cy="375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a:p>
            <a:pPr marL="0" lvl="0" indent="0" algn="just" rtl="0">
              <a:spcBef>
                <a:spcPts val="1600"/>
              </a:spcBef>
              <a:spcAft>
                <a:spcPts val="0"/>
              </a:spcAft>
              <a:buNone/>
            </a:pPr>
            <a:r>
              <a:rPr lang="en-GB" b="1"/>
              <a:t>Problem Statement: </a:t>
            </a:r>
            <a:r>
              <a:rPr lang="en-GB"/>
              <a:t>Don &amp; Doff Medical Equipment and Trading started their business this year and they started selling medical supplies. They take orders by contacting customers with the help of their friends, relatives  and other acquaintance, referrals. As they continue, the company started to think on how could their business could grow more and so that people would notice their business and what kind of products are they selling. So they decided to have a website that would help their business grow and to sell their products online so that they could attract more customers. They also wanted to monitor every products on their inventory, how many products are sold and how many products are still available. </a:t>
            </a:r>
            <a:endParaRPr/>
          </a:p>
          <a:p>
            <a:pPr marL="0" lvl="0" indent="0" algn="just" rtl="0">
              <a:spcBef>
                <a:spcPts val="1600"/>
              </a:spcBef>
              <a:spcAft>
                <a:spcPts val="0"/>
              </a:spcAft>
              <a:buNone/>
            </a:pPr>
            <a:r>
              <a:rPr lang="en-GB"/>
              <a:t>As our team gathered all of this informations, we decided to make them a website that will help their business and so that they could start selling their products online and to be able to monitor their inventories in an easier way. We think that it would also be a good idea since it will display and indicates all the necessary informations regarding such medical products and their prices. By providing all of that, we think that it  is more convenient for the company and for the customers that wishes to buy medical products provided with the product descriptions as their guide.</a:t>
            </a:r>
            <a:endParaRPr/>
          </a:p>
          <a:p>
            <a:pPr marL="91440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CB1599-2736-4CE7-B51C-EA3EB41C1412}"/>
              </a:ext>
            </a:extLst>
          </p:cNvPr>
          <p:cNvSpPr>
            <a:spLocks noGrp="1"/>
          </p:cNvSpPr>
          <p:nvPr>
            <p:ph type="body" idx="1"/>
          </p:nvPr>
        </p:nvSpPr>
        <p:spPr>
          <a:xfrm>
            <a:off x="976312" y="2571750"/>
            <a:ext cx="7505700" cy="2448000"/>
          </a:xfrm>
        </p:spPr>
        <p:txBody>
          <a:bodyPr/>
          <a:lstStyle/>
          <a:p>
            <a:pPr marL="146050" indent="0">
              <a:buNone/>
            </a:pPr>
            <a:r>
              <a:rPr lang="en-PH" sz="2800" dirty="0"/>
              <a:t>https://kennethgonda2728.wixsite.com/mysite</a:t>
            </a:r>
          </a:p>
        </p:txBody>
      </p:sp>
      <p:sp>
        <p:nvSpPr>
          <p:cNvPr id="4" name="Google Shape;248;p30">
            <a:extLst>
              <a:ext uri="{FF2B5EF4-FFF2-40B4-BE49-F238E27FC236}">
                <a16:creationId xmlns:a16="http://schemas.microsoft.com/office/drawing/2014/main" id="{54A0A25F-F1E6-48B9-ABC8-3DA3B55ECC94}"/>
              </a:ext>
            </a:extLst>
          </p:cNvPr>
          <p:cNvSpPr txBox="1">
            <a:spLocks noGrp="1"/>
          </p:cNvSpPr>
          <p:nvPr>
            <p:ph type="title"/>
          </p:nvPr>
        </p:nvSpPr>
        <p:spPr>
          <a:xfrm>
            <a:off x="819150" y="846138"/>
            <a:ext cx="7505700" cy="954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t>SAMPLE INTERACTIVE WEBSITE USING WIX</a:t>
            </a:r>
            <a:endParaRPr b="1" dirty="0"/>
          </a:p>
        </p:txBody>
      </p:sp>
    </p:spTree>
    <p:extLst>
      <p:ext uri="{BB962C8B-B14F-4D97-AF65-F5344CB8AC3E}">
        <p14:creationId xmlns:p14="http://schemas.microsoft.com/office/powerpoint/2010/main" val="1830739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a:spLocks noGrp="1"/>
          </p:cNvSpPr>
          <p:nvPr>
            <p:ph type="title"/>
          </p:nvPr>
        </p:nvSpPr>
        <p:spPr>
          <a:xfrm>
            <a:off x="2176575" y="20944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7200"/>
              <a:t>Thank you!</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1735950" y="623525"/>
            <a:ext cx="7505700" cy="98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t>HOMEPAGE</a:t>
            </a:r>
            <a:endParaRPr b="1"/>
          </a:p>
        </p:txBody>
      </p:sp>
      <p:sp>
        <p:nvSpPr>
          <p:cNvPr id="141" name="Google Shape;141;p15"/>
          <p:cNvSpPr txBox="1">
            <a:spLocks noGrp="1"/>
          </p:cNvSpPr>
          <p:nvPr>
            <p:ph type="body" idx="1"/>
          </p:nvPr>
        </p:nvSpPr>
        <p:spPr>
          <a:xfrm>
            <a:off x="819150" y="1410363"/>
            <a:ext cx="2395500" cy="33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000000"/>
                </a:solidFill>
                <a:latin typeface="Arial"/>
                <a:ea typeface="Arial"/>
                <a:cs typeface="Arial"/>
                <a:sym typeface="Arial"/>
              </a:rPr>
              <a:t>CONTAINS:</a:t>
            </a:r>
            <a:endParaRPr b="1">
              <a:solidFill>
                <a:srgbClr val="000000"/>
              </a:solidFill>
              <a:latin typeface="Arial"/>
              <a:ea typeface="Arial"/>
              <a:cs typeface="Arial"/>
              <a:sym typeface="Arial"/>
            </a:endParaRPr>
          </a:p>
          <a:p>
            <a:pPr marL="457200" lvl="0" indent="-298450" algn="l" rtl="0">
              <a:spcBef>
                <a:spcPts val="1600"/>
              </a:spcBef>
              <a:spcAft>
                <a:spcPts val="0"/>
              </a:spcAft>
              <a:buClr>
                <a:srgbClr val="000000"/>
              </a:buClr>
              <a:buSzPts val="1100"/>
              <a:buFont typeface="Arial"/>
              <a:buChar char="●"/>
            </a:pPr>
            <a:r>
              <a:rPr lang="en-GB" sz="1000">
                <a:solidFill>
                  <a:srgbClr val="000000"/>
                </a:solidFill>
                <a:latin typeface="Arial"/>
                <a:ea typeface="Arial"/>
                <a:cs typeface="Arial"/>
                <a:sym typeface="Arial"/>
              </a:rPr>
              <a:t>NAME OF THE TRADING BUSINESS</a:t>
            </a:r>
            <a:endParaRPr sz="1000">
              <a:solidFill>
                <a:srgbClr val="000000"/>
              </a:solidFill>
              <a:latin typeface="Arial"/>
              <a:ea typeface="Arial"/>
              <a:cs typeface="Arial"/>
              <a:sym typeface="Arial"/>
            </a:endParaRPr>
          </a:p>
          <a:p>
            <a:pPr marL="0" lvl="0" indent="0" algn="l" rtl="0">
              <a:spcBef>
                <a:spcPts val="1200"/>
              </a:spcBef>
              <a:spcAft>
                <a:spcPts val="0"/>
              </a:spcAft>
              <a:buNone/>
            </a:pPr>
            <a:r>
              <a:rPr lang="en-GB" sz="1000" b="1">
                <a:solidFill>
                  <a:srgbClr val="000000"/>
                </a:solidFill>
                <a:latin typeface="Arial"/>
                <a:ea typeface="Arial"/>
                <a:cs typeface="Arial"/>
                <a:sym typeface="Arial"/>
              </a:rPr>
              <a:t> A. MENU BAR</a:t>
            </a:r>
            <a:endParaRPr sz="1000" b="1">
              <a:solidFill>
                <a:srgbClr val="000000"/>
              </a:solidFill>
              <a:latin typeface="Arial"/>
              <a:ea typeface="Arial"/>
              <a:cs typeface="Arial"/>
              <a:sym typeface="Arial"/>
            </a:endParaRPr>
          </a:p>
          <a:p>
            <a:pPr marL="457200" lvl="0" indent="-292100" algn="l" rtl="0">
              <a:spcBef>
                <a:spcPts val="1200"/>
              </a:spcBef>
              <a:spcAft>
                <a:spcPts val="0"/>
              </a:spcAft>
              <a:buClr>
                <a:srgbClr val="000000"/>
              </a:buClr>
              <a:buSzPts val="1000"/>
              <a:buFont typeface="Arial"/>
              <a:buChar char="●"/>
            </a:pPr>
            <a:r>
              <a:rPr lang="en-GB" sz="1000">
                <a:solidFill>
                  <a:srgbClr val="000000"/>
                </a:solidFill>
                <a:latin typeface="Arial"/>
                <a:ea typeface="Arial"/>
                <a:cs typeface="Arial"/>
                <a:sym typeface="Arial"/>
              </a:rPr>
              <a:t>HOME</a:t>
            </a:r>
            <a:endParaRPr sz="1000">
              <a:solidFill>
                <a:srgbClr val="000000"/>
              </a:solidFill>
              <a:latin typeface="Arial"/>
              <a:ea typeface="Arial"/>
              <a:cs typeface="Arial"/>
              <a:sym typeface="Arial"/>
            </a:endParaRPr>
          </a:p>
          <a:p>
            <a:pPr marL="457200" lvl="0" indent="-292100" algn="l" rtl="0">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ABOUT US</a:t>
            </a:r>
            <a:endParaRPr sz="1000">
              <a:solidFill>
                <a:srgbClr val="000000"/>
              </a:solidFill>
              <a:latin typeface="Arial"/>
              <a:ea typeface="Arial"/>
              <a:cs typeface="Arial"/>
              <a:sym typeface="Arial"/>
            </a:endParaRPr>
          </a:p>
          <a:p>
            <a:pPr marL="457200" lvl="0" indent="-292100" algn="l" rtl="0">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MEDICAL SUPPLIES PRODUCT LIST (BY CATEGORY</a:t>
            </a:r>
            <a:endParaRPr sz="1000">
              <a:solidFill>
                <a:srgbClr val="000000"/>
              </a:solidFill>
              <a:latin typeface="Arial"/>
              <a:ea typeface="Arial"/>
              <a:cs typeface="Arial"/>
              <a:sym typeface="Arial"/>
            </a:endParaRPr>
          </a:p>
          <a:p>
            <a:pPr marL="457200" lvl="0" indent="-292100" algn="l" rtl="0">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CONTACTS</a:t>
            </a:r>
            <a:endParaRPr sz="1000">
              <a:solidFill>
                <a:srgbClr val="000000"/>
              </a:solidFill>
              <a:latin typeface="Arial"/>
              <a:ea typeface="Arial"/>
              <a:cs typeface="Arial"/>
              <a:sym typeface="Arial"/>
            </a:endParaRPr>
          </a:p>
          <a:p>
            <a:pPr marL="457200" lvl="0" indent="-292100" algn="l" rtl="0">
              <a:spcBef>
                <a:spcPts val="0"/>
              </a:spcBef>
              <a:spcAft>
                <a:spcPts val="0"/>
              </a:spcAft>
              <a:buClr>
                <a:srgbClr val="000000"/>
              </a:buClr>
              <a:buSzPts val="1000"/>
              <a:buFont typeface="Arial"/>
              <a:buChar char="●"/>
            </a:pPr>
            <a:r>
              <a:rPr lang="en-GB" sz="1000">
                <a:solidFill>
                  <a:srgbClr val="000000"/>
                </a:solidFill>
                <a:latin typeface="Arial"/>
                <a:ea typeface="Arial"/>
                <a:cs typeface="Arial"/>
                <a:sym typeface="Arial"/>
              </a:rPr>
              <a:t>PROFILE</a:t>
            </a:r>
            <a:endParaRPr sz="1000">
              <a:solidFill>
                <a:srgbClr val="000000"/>
              </a:solidFill>
              <a:latin typeface="Arial"/>
              <a:ea typeface="Arial"/>
              <a:cs typeface="Arial"/>
              <a:sym typeface="Arial"/>
            </a:endParaRPr>
          </a:p>
          <a:p>
            <a:pPr marL="0" lvl="0" indent="0" algn="l" rtl="0">
              <a:spcBef>
                <a:spcPts val="1200"/>
              </a:spcBef>
              <a:spcAft>
                <a:spcPts val="0"/>
              </a:spcAft>
              <a:buNone/>
            </a:pPr>
            <a:r>
              <a:rPr lang="en-GB" sz="1000" b="1">
                <a:solidFill>
                  <a:srgbClr val="000000"/>
                </a:solidFill>
                <a:latin typeface="Arial"/>
                <a:ea typeface="Arial"/>
                <a:cs typeface="Arial"/>
                <a:sym typeface="Arial"/>
              </a:rPr>
              <a:t>B. FEATURED PRODUCTS</a:t>
            </a:r>
            <a:endParaRPr sz="1000" b="1">
              <a:solidFill>
                <a:srgbClr val="000000"/>
              </a:solidFill>
              <a:latin typeface="Arial"/>
              <a:ea typeface="Arial"/>
              <a:cs typeface="Arial"/>
              <a:sym typeface="Arial"/>
            </a:endParaRPr>
          </a:p>
          <a:p>
            <a:pPr marL="457200" lvl="0" indent="0" algn="l" rtl="0">
              <a:spcBef>
                <a:spcPts val="1200"/>
              </a:spcBef>
              <a:spcAft>
                <a:spcPts val="1600"/>
              </a:spcAft>
              <a:buNone/>
            </a:pPr>
            <a:endParaRPr b="1">
              <a:solidFill>
                <a:srgbClr val="000000"/>
              </a:solidFill>
              <a:latin typeface="Arial"/>
              <a:ea typeface="Arial"/>
              <a:cs typeface="Arial"/>
              <a:sym typeface="Arial"/>
            </a:endParaRPr>
          </a:p>
        </p:txBody>
      </p:sp>
      <p:pic>
        <p:nvPicPr>
          <p:cNvPr id="142" name="Google Shape;142;p15"/>
          <p:cNvPicPr preferRelativeResize="0"/>
          <p:nvPr/>
        </p:nvPicPr>
        <p:blipFill>
          <a:blip r:embed="rId3">
            <a:alphaModFix/>
          </a:blip>
          <a:stretch>
            <a:fillRect/>
          </a:stretch>
        </p:blipFill>
        <p:spPr>
          <a:xfrm>
            <a:off x="4703650" y="211963"/>
            <a:ext cx="3232024" cy="4719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p:nvPr/>
        </p:nvSpPr>
        <p:spPr>
          <a:xfrm>
            <a:off x="895175" y="1676575"/>
            <a:ext cx="4369800" cy="5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48" name="Google Shape;148;p16"/>
          <p:cNvSpPr txBox="1"/>
          <p:nvPr/>
        </p:nvSpPr>
        <p:spPr>
          <a:xfrm>
            <a:off x="667575" y="1441425"/>
            <a:ext cx="4369800" cy="50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300" b="1"/>
              <a:t>CONTAINS:</a:t>
            </a:r>
            <a:endParaRPr sz="1000" b="1"/>
          </a:p>
          <a:p>
            <a:pPr marL="457200" lvl="0" indent="-292100" algn="l" rtl="0">
              <a:lnSpc>
                <a:spcPct val="115000"/>
              </a:lnSpc>
              <a:spcBef>
                <a:spcPts val="1600"/>
              </a:spcBef>
              <a:spcAft>
                <a:spcPts val="0"/>
              </a:spcAft>
              <a:buClr>
                <a:srgbClr val="000000"/>
              </a:buClr>
              <a:buSzPts val="1000"/>
              <a:buFont typeface="Arial"/>
              <a:buChar char="●"/>
            </a:pPr>
            <a:r>
              <a:rPr lang="en-GB" sz="1000"/>
              <a:t>Email for login and password for account.</a:t>
            </a:r>
            <a:endParaRPr sz="1000"/>
          </a:p>
          <a:p>
            <a:pPr marL="457200" lvl="0" indent="-292100" algn="l" rtl="0">
              <a:lnSpc>
                <a:spcPct val="115000"/>
              </a:lnSpc>
              <a:spcBef>
                <a:spcPts val="0"/>
              </a:spcBef>
              <a:spcAft>
                <a:spcPts val="0"/>
              </a:spcAft>
              <a:buClr>
                <a:schemeClr val="dk2"/>
              </a:buClr>
              <a:buSzPts val="1000"/>
              <a:buFont typeface="Calibri"/>
              <a:buChar char="●"/>
            </a:pPr>
            <a:r>
              <a:rPr lang="en-GB" sz="1000"/>
              <a:t>Register button</a:t>
            </a:r>
            <a:endParaRPr sz="1000"/>
          </a:p>
          <a:p>
            <a:pPr marL="457200" lvl="0" indent="-292100" algn="l" rtl="0">
              <a:lnSpc>
                <a:spcPct val="115000"/>
              </a:lnSpc>
              <a:spcBef>
                <a:spcPts val="0"/>
              </a:spcBef>
              <a:spcAft>
                <a:spcPts val="0"/>
              </a:spcAft>
              <a:buClr>
                <a:schemeClr val="dk2"/>
              </a:buClr>
              <a:buSzPts val="1000"/>
              <a:buFont typeface="Calibri"/>
              <a:buChar char="●"/>
            </a:pPr>
            <a:r>
              <a:rPr lang="en-GB" sz="1000"/>
              <a:t>Submit button for submission</a:t>
            </a:r>
            <a:endParaRPr sz="1000"/>
          </a:p>
          <a:p>
            <a:pPr marL="0" lvl="0" indent="0" algn="l" rtl="0">
              <a:lnSpc>
                <a:spcPct val="115000"/>
              </a:lnSpc>
              <a:spcBef>
                <a:spcPts val="1200"/>
              </a:spcBef>
              <a:spcAft>
                <a:spcPts val="0"/>
              </a:spcAft>
              <a:buNone/>
            </a:pPr>
            <a:endParaRPr sz="1000" b="1"/>
          </a:p>
          <a:p>
            <a:pPr marL="457200" lvl="0" indent="0" algn="l" rtl="0">
              <a:lnSpc>
                <a:spcPct val="115000"/>
              </a:lnSpc>
              <a:spcBef>
                <a:spcPts val="1200"/>
              </a:spcBef>
              <a:spcAft>
                <a:spcPts val="0"/>
              </a:spcAft>
              <a:buNone/>
            </a:pPr>
            <a:endParaRPr sz="1300" b="1"/>
          </a:p>
          <a:p>
            <a:pPr marL="0" lvl="0" indent="0" algn="l" rtl="0">
              <a:spcBef>
                <a:spcPts val="1600"/>
              </a:spcBef>
              <a:spcAft>
                <a:spcPts val="0"/>
              </a:spcAft>
              <a:buNone/>
            </a:pPr>
            <a:endParaRPr>
              <a:latin typeface="Calibri"/>
              <a:ea typeface="Calibri"/>
              <a:cs typeface="Calibri"/>
              <a:sym typeface="Calibri"/>
            </a:endParaRPr>
          </a:p>
        </p:txBody>
      </p:sp>
      <p:sp>
        <p:nvSpPr>
          <p:cNvPr id="149" name="Google Shape;149;p16"/>
          <p:cNvSpPr txBox="1">
            <a:spLocks noGrp="1"/>
          </p:cNvSpPr>
          <p:nvPr>
            <p:ph type="title"/>
          </p:nvPr>
        </p:nvSpPr>
        <p:spPr>
          <a:xfrm>
            <a:off x="819150" y="458625"/>
            <a:ext cx="7505700" cy="98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t>LOGIN</a:t>
            </a:r>
            <a:endParaRPr b="1"/>
          </a:p>
        </p:txBody>
      </p:sp>
      <p:pic>
        <p:nvPicPr>
          <p:cNvPr id="150" name="Google Shape;150;p16"/>
          <p:cNvPicPr preferRelativeResize="0"/>
          <p:nvPr/>
        </p:nvPicPr>
        <p:blipFill>
          <a:blip r:embed="rId3">
            <a:alphaModFix/>
          </a:blip>
          <a:stretch>
            <a:fillRect/>
          </a:stretch>
        </p:blipFill>
        <p:spPr>
          <a:xfrm>
            <a:off x="3929424" y="1379438"/>
            <a:ext cx="4623026" cy="3155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819150" y="458625"/>
            <a:ext cx="7505700" cy="98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t>SIGN-UP</a:t>
            </a:r>
            <a:endParaRPr b="1"/>
          </a:p>
        </p:txBody>
      </p:sp>
      <p:sp>
        <p:nvSpPr>
          <p:cNvPr id="156" name="Google Shape;156;p17"/>
          <p:cNvSpPr txBox="1"/>
          <p:nvPr/>
        </p:nvSpPr>
        <p:spPr>
          <a:xfrm>
            <a:off x="644850" y="1087625"/>
            <a:ext cx="4369800" cy="263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t>CONTAINS:</a:t>
            </a:r>
            <a:endParaRPr sz="1300" b="1"/>
          </a:p>
          <a:p>
            <a:pPr marL="457200" lvl="0" indent="-311150" algn="l" rtl="0">
              <a:lnSpc>
                <a:spcPct val="115000"/>
              </a:lnSpc>
              <a:spcBef>
                <a:spcPts val="1600"/>
              </a:spcBef>
              <a:spcAft>
                <a:spcPts val="0"/>
              </a:spcAft>
              <a:buClr>
                <a:schemeClr val="dk2"/>
              </a:buClr>
              <a:buSzPts val="1300"/>
              <a:buFont typeface="Calibri"/>
              <a:buChar char="●"/>
            </a:pPr>
            <a:r>
              <a:rPr lang="en-GB" sz="1300"/>
              <a:t>Fill out form to register and make</a:t>
            </a:r>
            <a:br>
              <a:rPr lang="en-GB" sz="1300"/>
            </a:br>
            <a:r>
              <a:rPr lang="en-GB" sz="1300"/>
              <a:t>an personal account for Don &amp; Off</a:t>
            </a:r>
            <a:endParaRPr sz="1300"/>
          </a:p>
          <a:p>
            <a:pPr marL="457200" lvl="0" indent="-311150" algn="l" rtl="0">
              <a:lnSpc>
                <a:spcPct val="115000"/>
              </a:lnSpc>
              <a:spcBef>
                <a:spcPts val="0"/>
              </a:spcBef>
              <a:spcAft>
                <a:spcPts val="0"/>
              </a:spcAft>
              <a:buClr>
                <a:schemeClr val="dk2"/>
              </a:buClr>
              <a:buSzPts val="1300"/>
              <a:buFont typeface="Calibri"/>
              <a:buChar char="●"/>
            </a:pPr>
            <a:r>
              <a:rPr lang="en-GB" sz="1300"/>
              <a:t>First Name</a:t>
            </a:r>
            <a:endParaRPr sz="1300"/>
          </a:p>
          <a:p>
            <a:pPr marL="457200" lvl="0" indent="-311150" algn="l" rtl="0">
              <a:lnSpc>
                <a:spcPct val="115000"/>
              </a:lnSpc>
              <a:spcBef>
                <a:spcPts val="0"/>
              </a:spcBef>
              <a:spcAft>
                <a:spcPts val="0"/>
              </a:spcAft>
              <a:buClr>
                <a:schemeClr val="dk2"/>
              </a:buClr>
              <a:buSzPts val="1300"/>
              <a:buFont typeface="Calibri"/>
              <a:buChar char="●"/>
            </a:pPr>
            <a:r>
              <a:rPr lang="en-GB" sz="1300"/>
              <a:t>Last Name</a:t>
            </a:r>
            <a:endParaRPr sz="1300"/>
          </a:p>
          <a:p>
            <a:pPr marL="457200" lvl="0" indent="-311150" algn="l" rtl="0">
              <a:lnSpc>
                <a:spcPct val="115000"/>
              </a:lnSpc>
              <a:spcBef>
                <a:spcPts val="0"/>
              </a:spcBef>
              <a:spcAft>
                <a:spcPts val="0"/>
              </a:spcAft>
              <a:buClr>
                <a:schemeClr val="dk2"/>
              </a:buClr>
              <a:buSzPts val="1300"/>
              <a:buFont typeface="Calibri"/>
              <a:buChar char="●"/>
            </a:pPr>
            <a:r>
              <a:rPr lang="en-GB" sz="1300"/>
              <a:t>Address</a:t>
            </a:r>
            <a:endParaRPr sz="1300"/>
          </a:p>
          <a:p>
            <a:pPr marL="457200" lvl="0" indent="-311150" algn="l" rtl="0">
              <a:lnSpc>
                <a:spcPct val="115000"/>
              </a:lnSpc>
              <a:spcBef>
                <a:spcPts val="0"/>
              </a:spcBef>
              <a:spcAft>
                <a:spcPts val="0"/>
              </a:spcAft>
              <a:buClr>
                <a:schemeClr val="dk2"/>
              </a:buClr>
              <a:buSzPts val="1300"/>
              <a:buFont typeface="Calibri"/>
              <a:buChar char="●"/>
            </a:pPr>
            <a:r>
              <a:rPr lang="en-GB" sz="1300"/>
              <a:t>Contact Numbers</a:t>
            </a:r>
            <a:endParaRPr sz="1300"/>
          </a:p>
          <a:p>
            <a:pPr marL="457200" lvl="0" indent="-311150" algn="l" rtl="0">
              <a:lnSpc>
                <a:spcPct val="115000"/>
              </a:lnSpc>
              <a:spcBef>
                <a:spcPts val="0"/>
              </a:spcBef>
              <a:spcAft>
                <a:spcPts val="0"/>
              </a:spcAft>
              <a:buClr>
                <a:schemeClr val="dk2"/>
              </a:buClr>
              <a:buSzPts val="1300"/>
              <a:buFont typeface="Calibri"/>
              <a:buChar char="●"/>
            </a:pPr>
            <a:r>
              <a:rPr lang="en-GB" sz="1300"/>
              <a:t>Email Address</a:t>
            </a:r>
            <a:endParaRPr sz="1300"/>
          </a:p>
          <a:p>
            <a:pPr marL="457200" lvl="0" indent="-311150" algn="l" rtl="0">
              <a:lnSpc>
                <a:spcPct val="115000"/>
              </a:lnSpc>
              <a:spcBef>
                <a:spcPts val="0"/>
              </a:spcBef>
              <a:spcAft>
                <a:spcPts val="0"/>
              </a:spcAft>
              <a:buClr>
                <a:schemeClr val="dk2"/>
              </a:buClr>
              <a:buSzPts val="1300"/>
              <a:buFont typeface="Calibri"/>
              <a:buChar char="●"/>
            </a:pPr>
            <a:r>
              <a:rPr lang="en-GB" sz="1300"/>
              <a:t>Password</a:t>
            </a:r>
            <a:endParaRPr sz="1300"/>
          </a:p>
          <a:p>
            <a:pPr marL="457200" lvl="0" indent="0" algn="l" rtl="0">
              <a:lnSpc>
                <a:spcPct val="115000"/>
              </a:lnSpc>
              <a:spcBef>
                <a:spcPts val="1200"/>
              </a:spcBef>
              <a:spcAft>
                <a:spcPts val="0"/>
              </a:spcAft>
              <a:buNone/>
            </a:pPr>
            <a:endParaRPr sz="1000" b="1"/>
          </a:p>
          <a:p>
            <a:pPr marL="457200" lvl="0" indent="0" algn="l" rtl="0">
              <a:lnSpc>
                <a:spcPct val="115000"/>
              </a:lnSpc>
              <a:spcBef>
                <a:spcPts val="1200"/>
              </a:spcBef>
              <a:spcAft>
                <a:spcPts val="0"/>
              </a:spcAft>
              <a:buNone/>
            </a:pPr>
            <a:endParaRPr sz="1300" b="1"/>
          </a:p>
          <a:p>
            <a:pPr marL="0" lvl="0" indent="0" algn="l" rtl="0">
              <a:spcBef>
                <a:spcPts val="160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157" name="Google Shape;157;p17"/>
          <p:cNvPicPr preferRelativeResize="0"/>
          <p:nvPr/>
        </p:nvPicPr>
        <p:blipFill>
          <a:blip r:embed="rId3">
            <a:alphaModFix/>
          </a:blip>
          <a:stretch>
            <a:fillRect/>
          </a:stretch>
        </p:blipFill>
        <p:spPr>
          <a:xfrm>
            <a:off x="4695550" y="1087625"/>
            <a:ext cx="3469751" cy="3572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819150" y="390675"/>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t>ABOUT US</a:t>
            </a:r>
            <a:endParaRPr b="1"/>
          </a:p>
        </p:txBody>
      </p:sp>
      <p:sp>
        <p:nvSpPr>
          <p:cNvPr id="163" name="Google Shape;163;p18"/>
          <p:cNvSpPr txBox="1"/>
          <p:nvPr/>
        </p:nvSpPr>
        <p:spPr>
          <a:xfrm>
            <a:off x="819150" y="1345275"/>
            <a:ext cx="2445900" cy="271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Calibri"/>
                <a:ea typeface="Calibri"/>
                <a:cs typeface="Calibri"/>
                <a:sym typeface="Calibri"/>
              </a:rPr>
              <a:t>CONTAINS:</a:t>
            </a:r>
            <a:endParaRPr b="1" dirty="0">
              <a:latin typeface="Calibri"/>
              <a:ea typeface="Calibri"/>
              <a:cs typeface="Calibri"/>
              <a:sym typeface="Calibri"/>
            </a:endParaRPr>
          </a:p>
          <a:p>
            <a:pPr marL="0" lvl="0" indent="0" algn="l" rtl="0">
              <a:spcBef>
                <a:spcPts val="0"/>
              </a:spcBef>
              <a:spcAft>
                <a:spcPts val="0"/>
              </a:spcAft>
              <a:buNone/>
            </a:pPr>
            <a:endParaRPr b="1"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dirty="0">
                <a:latin typeface="Calibri"/>
                <a:ea typeface="Calibri"/>
                <a:cs typeface="Calibri"/>
                <a:sym typeface="Calibri"/>
              </a:rPr>
              <a:t>Business background information</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dirty="0">
                <a:latin typeface="Calibri"/>
                <a:ea typeface="Calibri"/>
                <a:cs typeface="Calibri"/>
                <a:sym typeface="Calibri"/>
              </a:rPr>
              <a:t>Picture of business owner</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dirty="0">
                <a:latin typeface="Calibri"/>
                <a:ea typeface="Calibri"/>
                <a:cs typeface="Calibri"/>
                <a:sym typeface="Calibri"/>
              </a:rPr>
              <a:t>Location</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dirty="0">
                <a:latin typeface="Calibri"/>
                <a:ea typeface="Calibri"/>
                <a:cs typeface="Calibri"/>
                <a:sym typeface="Calibri"/>
              </a:rPr>
              <a:t>FAQs</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pic>
        <p:nvPicPr>
          <p:cNvPr id="164" name="Google Shape;164;p18"/>
          <p:cNvPicPr preferRelativeResize="0"/>
          <p:nvPr/>
        </p:nvPicPr>
        <p:blipFill>
          <a:blip r:embed="rId3">
            <a:alphaModFix/>
          </a:blip>
          <a:stretch>
            <a:fillRect/>
          </a:stretch>
        </p:blipFill>
        <p:spPr>
          <a:xfrm>
            <a:off x="4129069" y="1262338"/>
            <a:ext cx="4129100" cy="331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819150" y="45235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t>CONTACTS</a:t>
            </a:r>
            <a:endParaRPr b="1"/>
          </a:p>
        </p:txBody>
      </p:sp>
      <p:sp>
        <p:nvSpPr>
          <p:cNvPr id="170" name="Google Shape;170;p19"/>
          <p:cNvSpPr txBox="1"/>
          <p:nvPr/>
        </p:nvSpPr>
        <p:spPr>
          <a:xfrm>
            <a:off x="958850" y="1406950"/>
            <a:ext cx="2805300" cy="12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Calibri"/>
                <a:ea typeface="Calibri"/>
                <a:cs typeface="Calibri"/>
                <a:sym typeface="Calibri"/>
              </a:rPr>
              <a:t>CONTAINS:</a:t>
            </a:r>
            <a:endParaRPr b="1">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a:latin typeface="Calibri"/>
                <a:ea typeface="Calibri"/>
                <a:cs typeface="Calibri"/>
                <a:sym typeface="Calibri"/>
              </a:rPr>
              <a:t>Email addresses, contact numbers, and location of company</a:t>
            </a:r>
            <a:endParaRPr>
              <a:latin typeface="Calibri"/>
              <a:ea typeface="Calibri"/>
              <a:cs typeface="Calibri"/>
              <a:sym typeface="Calibri"/>
            </a:endParaRPr>
          </a:p>
        </p:txBody>
      </p:sp>
      <p:pic>
        <p:nvPicPr>
          <p:cNvPr id="171" name="Google Shape;171;p19"/>
          <p:cNvPicPr preferRelativeResize="0"/>
          <p:nvPr/>
        </p:nvPicPr>
        <p:blipFill>
          <a:blip r:embed="rId3">
            <a:alphaModFix/>
          </a:blip>
          <a:stretch>
            <a:fillRect/>
          </a:stretch>
        </p:blipFill>
        <p:spPr>
          <a:xfrm>
            <a:off x="4314822" y="1242640"/>
            <a:ext cx="3739450" cy="3345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819150" y="508075"/>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t>CATEGORIES</a:t>
            </a:r>
            <a:endParaRPr b="1"/>
          </a:p>
        </p:txBody>
      </p:sp>
      <p:sp>
        <p:nvSpPr>
          <p:cNvPr id="177" name="Google Shape;177;p20"/>
          <p:cNvSpPr txBox="1"/>
          <p:nvPr/>
        </p:nvSpPr>
        <p:spPr>
          <a:xfrm>
            <a:off x="1016000" y="2183650"/>
            <a:ext cx="2805300" cy="125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Calibri"/>
                <a:ea typeface="Calibri"/>
                <a:cs typeface="Calibri"/>
                <a:sym typeface="Calibri"/>
              </a:rPr>
              <a:t>CONTAINS:</a:t>
            </a:r>
            <a:endParaRPr b="1">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a:latin typeface="Calibri"/>
                <a:ea typeface="Calibri"/>
                <a:cs typeface="Calibri"/>
                <a:sym typeface="Calibri"/>
              </a:rPr>
              <a:t>Categories of the product </a:t>
            </a:r>
            <a:endParaRPr>
              <a:latin typeface="Calibri"/>
              <a:ea typeface="Calibri"/>
              <a:cs typeface="Calibri"/>
              <a:sym typeface="Calibri"/>
            </a:endParaRPr>
          </a:p>
        </p:txBody>
      </p:sp>
      <p:pic>
        <p:nvPicPr>
          <p:cNvPr id="178" name="Google Shape;178;p20"/>
          <p:cNvPicPr preferRelativeResize="0"/>
          <p:nvPr/>
        </p:nvPicPr>
        <p:blipFill>
          <a:blip r:embed="rId3">
            <a:alphaModFix/>
          </a:blip>
          <a:stretch>
            <a:fillRect/>
          </a:stretch>
        </p:blipFill>
        <p:spPr>
          <a:xfrm>
            <a:off x="3821300" y="1602100"/>
            <a:ext cx="4530524" cy="303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819150" y="427375"/>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t>CATEGORY PAGE(MASK SUPPLIES)</a:t>
            </a:r>
            <a:endParaRPr b="1"/>
          </a:p>
        </p:txBody>
      </p:sp>
      <p:sp>
        <p:nvSpPr>
          <p:cNvPr id="184" name="Google Shape;184;p21"/>
          <p:cNvSpPr txBox="1"/>
          <p:nvPr/>
        </p:nvSpPr>
        <p:spPr>
          <a:xfrm>
            <a:off x="902250" y="2716025"/>
            <a:ext cx="73395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85" name="Google Shape;185;p21"/>
          <p:cNvSpPr txBox="1"/>
          <p:nvPr/>
        </p:nvSpPr>
        <p:spPr>
          <a:xfrm>
            <a:off x="5341550" y="1819625"/>
            <a:ext cx="3085500" cy="264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Calibri"/>
                <a:ea typeface="Calibri"/>
                <a:cs typeface="Calibri"/>
                <a:sym typeface="Calibri"/>
              </a:rPr>
              <a:t>CONTAINS:</a:t>
            </a:r>
            <a:endParaRPr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a:latin typeface="Calibri"/>
                <a:ea typeface="Calibri"/>
                <a:cs typeface="Calibri"/>
                <a:sym typeface="Calibri"/>
              </a:rPr>
              <a:t>Set of selected category</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a:latin typeface="Calibri"/>
                <a:ea typeface="Calibri"/>
                <a:cs typeface="Calibri"/>
                <a:sym typeface="Calibri"/>
              </a:rPr>
              <a:t>Image and description of each product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a:latin typeface="Calibri"/>
                <a:ea typeface="Calibri"/>
                <a:cs typeface="Calibri"/>
                <a:sym typeface="Calibri"/>
              </a:rPr>
              <a:t>Place the desired amount of orders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a:latin typeface="Calibri"/>
                <a:ea typeface="Calibri"/>
                <a:cs typeface="Calibri"/>
                <a:sym typeface="Calibri"/>
              </a:rPr>
              <a:t>Order Now (button)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GB">
                <a:latin typeface="Calibri"/>
                <a:ea typeface="Calibri"/>
                <a:cs typeface="Calibri"/>
                <a:sym typeface="Calibri"/>
              </a:rPr>
              <a:t>Add to Cart (button)</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186" name="Google Shape;186;p21"/>
          <p:cNvSpPr txBox="1"/>
          <p:nvPr/>
        </p:nvSpPr>
        <p:spPr>
          <a:xfrm>
            <a:off x="-813350" y="1990725"/>
            <a:ext cx="7339500" cy="85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200"/>
              </a:spcBef>
              <a:spcAft>
                <a:spcPts val="0"/>
              </a:spcAft>
              <a:buNone/>
            </a:pPr>
            <a:endParaRPr>
              <a:latin typeface="Calibri"/>
              <a:ea typeface="Calibri"/>
              <a:cs typeface="Calibri"/>
              <a:sym typeface="Calibri"/>
            </a:endParaRPr>
          </a:p>
          <a:p>
            <a:pPr marL="0" lvl="0" indent="0" algn="l" rtl="0">
              <a:spcBef>
                <a:spcPts val="1200"/>
              </a:spcBef>
              <a:spcAft>
                <a:spcPts val="0"/>
              </a:spcAft>
              <a:buNone/>
            </a:pPr>
            <a:endParaRPr>
              <a:latin typeface="Calibri"/>
              <a:ea typeface="Calibri"/>
              <a:cs typeface="Calibri"/>
              <a:sym typeface="Calibri"/>
            </a:endParaRPr>
          </a:p>
        </p:txBody>
      </p:sp>
      <p:pic>
        <p:nvPicPr>
          <p:cNvPr id="187" name="Google Shape;187;p21"/>
          <p:cNvPicPr preferRelativeResize="0"/>
          <p:nvPr/>
        </p:nvPicPr>
        <p:blipFill>
          <a:blip r:embed="rId3">
            <a:alphaModFix/>
          </a:blip>
          <a:stretch>
            <a:fillRect/>
          </a:stretch>
        </p:blipFill>
        <p:spPr>
          <a:xfrm>
            <a:off x="1594337" y="1296750"/>
            <a:ext cx="2524125" cy="329470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593</Words>
  <Application>Microsoft Office PowerPoint</Application>
  <PresentationFormat>On-screen Show (16:9)</PresentationFormat>
  <Paragraphs>122</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Nunito</vt:lpstr>
      <vt:lpstr>Calibri</vt:lpstr>
      <vt:lpstr>Shift</vt:lpstr>
      <vt:lpstr>DON &amp; DOFF  MEDICAL EQUIPMENT AND TRADING</vt:lpstr>
      <vt:lpstr>TOPIC: TRADING COMPANY (MEDICAL SUPPLIES AND SERVICES)</vt:lpstr>
      <vt:lpstr>HOMEPAGE</vt:lpstr>
      <vt:lpstr>LOGIN</vt:lpstr>
      <vt:lpstr>SIGN-UP</vt:lpstr>
      <vt:lpstr>ABOUT US</vt:lpstr>
      <vt:lpstr>CONTACTS</vt:lpstr>
      <vt:lpstr>CATEGORIES</vt:lpstr>
      <vt:lpstr>CATEGORY PAGE(MASK SUPPLIES)</vt:lpstr>
      <vt:lpstr>PowerPoint Presentation</vt:lpstr>
      <vt:lpstr>PowerPoint Presentation</vt:lpstr>
      <vt:lpstr>PowerPoint Presentation</vt:lpstr>
      <vt:lpstr>MY ACCOUNT</vt:lpstr>
      <vt:lpstr>CART CHECKOUT PAGE</vt:lpstr>
      <vt:lpstr>PAYMENT</vt:lpstr>
      <vt:lpstr>ORDER SUCCESS PAGE</vt:lpstr>
      <vt:lpstr>ACCOUNT DELETE PAGE</vt:lpstr>
      <vt:lpstr>EDIT PROFILE PAGE</vt:lpstr>
      <vt:lpstr>INVENTORY PAGE (ADMIN)</vt:lpstr>
      <vt:lpstr>SAMPLE INTERACTIVE WEBSITE USING WIX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 &amp; DOFF  MEDICAL EQUIPMENT AND TRADING</dc:title>
  <cp:lastModifiedBy>User</cp:lastModifiedBy>
  <cp:revision>4</cp:revision>
  <dcterms:modified xsi:type="dcterms:W3CDTF">2020-11-04T10:04:49Z</dcterms:modified>
</cp:coreProperties>
</file>