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Lst>
  <p:sldSz cx="14400213" cy="14400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35">
          <p15:clr>
            <a:srgbClr val="A4A3A4"/>
          </p15:clr>
        </p15:guide>
        <p15:guide id="2" pos="4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200" d="100"/>
          <a:sy n="200" d="100"/>
        </p:scale>
        <p:origin x="-5688" y="192"/>
      </p:cViewPr>
      <p:guideLst>
        <p:guide orient="horz" pos="4535"/>
        <p:guide pos="4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hesh\Desktop\New%20Microsoft%20Excel%20Work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ahesh\Desktop\New%20Microsoft%20Excel%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Sheet2!$M$187</c:f>
              <c:strCache>
                <c:ptCount val="1"/>
                <c:pt idx="0">
                  <c:v>% of Inhibition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20850940966255396"/>
                  <c:y val="7.737656876042889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Sheet2!$L$188:$L$193</c:f>
              <c:numCache>
                <c:formatCode>General</c:formatCode>
                <c:ptCount val="6"/>
                <c:pt idx="0">
                  <c:v>200</c:v>
                </c:pt>
                <c:pt idx="1">
                  <c:v>400</c:v>
                </c:pt>
                <c:pt idx="2">
                  <c:v>600</c:v>
                </c:pt>
                <c:pt idx="3">
                  <c:v>800</c:v>
                </c:pt>
                <c:pt idx="4">
                  <c:v>1000</c:v>
                </c:pt>
                <c:pt idx="5">
                  <c:v>1200</c:v>
                </c:pt>
              </c:numCache>
            </c:numRef>
          </c:xVal>
          <c:yVal>
            <c:numRef>
              <c:f>Sheet2!$M$188:$M$193</c:f>
              <c:numCache>
                <c:formatCode>General</c:formatCode>
                <c:ptCount val="6"/>
                <c:pt idx="0">
                  <c:v>12.98</c:v>
                </c:pt>
                <c:pt idx="1">
                  <c:v>22.26</c:v>
                </c:pt>
                <c:pt idx="2">
                  <c:v>34.43</c:v>
                </c:pt>
                <c:pt idx="3">
                  <c:v>44.53</c:v>
                </c:pt>
                <c:pt idx="4">
                  <c:v>48.24</c:v>
                </c:pt>
                <c:pt idx="5">
                  <c:v>50.92</c:v>
                </c:pt>
              </c:numCache>
            </c:numRef>
          </c:yVal>
          <c:smooth val="1"/>
          <c:extLst>
            <c:ext xmlns:c16="http://schemas.microsoft.com/office/drawing/2014/chart" uri="{C3380CC4-5D6E-409C-BE32-E72D297353CC}">
              <c16:uniqueId val="{00000001-EEDE-4669-9BC9-BA0E9B068CAD}"/>
            </c:ext>
          </c:extLst>
        </c:ser>
        <c:dLbls>
          <c:showLegendKey val="0"/>
          <c:showVal val="0"/>
          <c:showCatName val="0"/>
          <c:showSerName val="0"/>
          <c:showPercent val="0"/>
          <c:showBubbleSize val="0"/>
        </c:dLbls>
        <c:axId val="135992448"/>
        <c:axId val="151370368"/>
      </c:scatterChart>
      <c:valAx>
        <c:axId val="135992448"/>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solidFill>
                      <a:sysClr val="windowText" lastClr="000000"/>
                    </a:solidFill>
                    <a:latin typeface="Times New Roman" panose="02020603050405020304" pitchFamily="18" charset="0"/>
                    <a:cs typeface="Times New Roman" panose="02020603050405020304" pitchFamily="18" charset="0"/>
                  </a:rPr>
                  <a:t>Concentration µg</a:t>
                </a:r>
              </a:p>
            </c:rich>
          </c:tx>
          <c:overlay val="0"/>
          <c:spPr>
            <a:noFill/>
            <a:ln>
              <a:noFill/>
            </a:ln>
            <a:effectLst/>
          </c:sp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1370368"/>
        <c:crosses val="autoZero"/>
        <c:crossBetween val="midCat"/>
      </c:valAx>
      <c:valAx>
        <c:axId val="151370368"/>
        <c:scaling>
          <c:orientation val="minMax"/>
        </c:scaling>
        <c:delete val="0"/>
        <c:axPos val="l"/>
        <c:title>
          <c:tx>
            <c:rich>
              <a:bodyPr rot="-54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r>
                  <a:rPr lang="en-US" sz="900">
                    <a:solidFill>
                      <a:sysClr val="windowText" lastClr="000000"/>
                    </a:solidFill>
                  </a:rPr>
                  <a:t>% of Inhibition</a:t>
                </a:r>
              </a:p>
            </c:rich>
          </c:tx>
          <c:overlay val="0"/>
          <c:spPr>
            <a:noFill/>
            <a:ln>
              <a:noFill/>
            </a:ln>
            <a:effectLst/>
          </c:sp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359924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Sheet2!$L$202</c:f>
              <c:strCache>
                <c:ptCount val="1"/>
                <c:pt idx="0">
                  <c:v>% of Inhibition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7512538111528647"/>
                  <c:y val="0.19004436862621865"/>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Sheet2!$K$203:$K$208</c:f>
              <c:numCache>
                <c:formatCode>General</c:formatCode>
                <c:ptCount val="6"/>
                <c:pt idx="0">
                  <c:v>100</c:v>
                </c:pt>
                <c:pt idx="1">
                  <c:v>200</c:v>
                </c:pt>
                <c:pt idx="2">
                  <c:v>300</c:v>
                </c:pt>
                <c:pt idx="3">
                  <c:v>400</c:v>
                </c:pt>
                <c:pt idx="4">
                  <c:v>500</c:v>
                </c:pt>
                <c:pt idx="5">
                  <c:v>600</c:v>
                </c:pt>
              </c:numCache>
            </c:numRef>
          </c:xVal>
          <c:yVal>
            <c:numRef>
              <c:f>Sheet2!$L$203:$L$208</c:f>
              <c:numCache>
                <c:formatCode>General</c:formatCode>
                <c:ptCount val="6"/>
                <c:pt idx="0">
                  <c:v>7.59</c:v>
                </c:pt>
                <c:pt idx="1">
                  <c:v>16.93</c:v>
                </c:pt>
                <c:pt idx="2">
                  <c:v>25.83</c:v>
                </c:pt>
                <c:pt idx="3">
                  <c:v>31.53</c:v>
                </c:pt>
                <c:pt idx="4">
                  <c:v>36.35</c:v>
                </c:pt>
                <c:pt idx="5">
                  <c:v>38.1</c:v>
                </c:pt>
              </c:numCache>
            </c:numRef>
          </c:yVal>
          <c:smooth val="1"/>
          <c:extLst>
            <c:ext xmlns:c16="http://schemas.microsoft.com/office/drawing/2014/chart" uri="{C3380CC4-5D6E-409C-BE32-E72D297353CC}">
              <c16:uniqueId val="{00000001-8759-4BC9-B136-F907F944C5FB}"/>
            </c:ext>
          </c:extLst>
        </c:ser>
        <c:dLbls>
          <c:showLegendKey val="0"/>
          <c:showVal val="0"/>
          <c:showCatName val="0"/>
          <c:showSerName val="0"/>
          <c:showPercent val="0"/>
          <c:showBubbleSize val="0"/>
        </c:dLbls>
        <c:axId val="359025664"/>
        <c:axId val="359045760"/>
      </c:scatterChart>
      <c:valAx>
        <c:axId val="359025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solidFill>
                      <a:schemeClr val="tx1"/>
                    </a:solidFill>
                    <a:latin typeface="Times New Roman" panose="02020603050405020304" pitchFamily="18" charset="0"/>
                    <a:cs typeface="Times New Roman" panose="02020603050405020304" pitchFamily="18" charset="0"/>
                  </a:rPr>
                  <a:t>Concentration  µg</a:t>
                </a:r>
              </a:p>
            </c:rich>
          </c:tx>
          <c:overlay val="0"/>
          <c:spPr>
            <a:noFill/>
            <a:ln>
              <a:noFill/>
            </a:ln>
            <a:effectLst/>
          </c:sp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359045760"/>
        <c:crosses val="autoZero"/>
        <c:crossBetween val="midCat"/>
      </c:valAx>
      <c:valAx>
        <c:axId val="35904576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solidFill>
                      <a:sysClr val="windowText" lastClr="000000"/>
                    </a:solidFill>
                  </a:rPr>
                  <a:t>% of Inhibition</a:t>
                </a:r>
              </a:p>
            </c:rich>
          </c:tx>
          <c:overlay val="0"/>
          <c:spPr>
            <a:noFill/>
            <a:ln>
              <a:noFill/>
            </a:ln>
            <a:effectLst/>
          </c:sp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9025664"/>
        <c:crosses val="autoZero"/>
        <c:crossBetween val="midCat"/>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4B6A-08A5-C73C-07E3-8BC6F4A96E9D}"/>
              </a:ext>
            </a:extLst>
          </p:cNvPr>
          <p:cNvSpPr>
            <a:spLocks noGrp="1"/>
          </p:cNvSpPr>
          <p:nvPr>
            <p:ph type="ctrTitle"/>
          </p:nvPr>
        </p:nvSpPr>
        <p:spPr>
          <a:xfrm>
            <a:off x="1800027" y="2356703"/>
            <a:ext cx="10800160" cy="5013407"/>
          </a:xfrm>
        </p:spPr>
        <p:txBody>
          <a:bodyPr anchor="b"/>
          <a:lstStyle>
            <a:lvl1pPr algn="ctr">
              <a:defRPr sz="7087"/>
            </a:lvl1pPr>
          </a:lstStyle>
          <a:p>
            <a:r>
              <a:rPr lang="en-US"/>
              <a:t>Click to edit Master title style</a:t>
            </a:r>
            <a:endParaRPr lang="en-IN"/>
          </a:p>
        </p:txBody>
      </p:sp>
      <p:sp>
        <p:nvSpPr>
          <p:cNvPr id="3" name="Subtitle 2">
            <a:extLst>
              <a:ext uri="{FF2B5EF4-FFF2-40B4-BE49-F238E27FC236}">
                <a16:creationId xmlns:a16="http://schemas.microsoft.com/office/drawing/2014/main" id="{6D351BC7-C4A4-E6B5-953F-9AC2F2DBD513}"/>
              </a:ext>
            </a:extLst>
          </p:cNvPr>
          <p:cNvSpPr>
            <a:spLocks noGrp="1"/>
          </p:cNvSpPr>
          <p:nvPr>
            <p:ph type="subTitle" idx="1"/>
          </p:nvPr>
        </p:nvSpPr>
        <p:spPr>
          <a:xfrm>
            <a:off x="1800027" y="7563446"/>
            <a:ext cx="10800160" cy="3476717"/>
          </a:xfrm>
        </p:spPr>
        <p:txBody>
          <a:bodyPr/>
          <a:lstStyle>
            <a:lvl1pPr marL="0" indent="0" algn="ctr">
              <a:buNone/>
              <a:defRPr sz="2835"/>
            </a:lvl1pPr>
            <a:lvl2pPr marL="539999" indent="0" algn="ctr">
              <a:buNone/>
              <a:defRPr sz="2362"/>
            </a:lvl2pPr>
            <a:lvl3pPr marL="1079998" indent="0" algn="ctr">
              <a:buNone/>
              <a:defRPr sz="2126"/>
            </a:lvl3pPr>
            <a:lvl4pPr marL="1619997" indent="0" algn="ctr">
              <a:buNone/>
              <a:defRPr sz="1890"/>
            </a:lvl4pPr>
            <a:lvl5pPr marL="2159996" indent="0" algn="ctr">
              <a:buNone/>
              <a:defRPr sz="1890"/>
            </a:lvl5pPr>
            <a:lvl6pPr marL="2699995" indent="0" algn="ctr">
              <a:buNone/>
              <a:defRPr sz="1890"/>
            </a:lvl6pPr>
            <a:lvl7pPr marL="3239994" indent="0" algn="ctr">
              <a:buNone/>
              <a:defRPr sz="1890"/>
            </a:lvl7pPr>
            <a:lvl8pPr marL="3779992" indent="0" algn="ctr">
              <a:buNone/>
              <a:defRPr sz="1890"/>
            </a:lvl8pPr>
            <a:lvl9pPr marL="4319991" indent="0" algn="ctr">
              <a:buNone/>
              <a:defRPr sz="189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5472B3-C263-CA83-62F9-0BB9647B0C26}"/>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5" name="Footer Placeholder 4">
            <a:extLst>
              <a:ext uri="{FF2B5EF4-FFF2-40B4-BE49-F238E27FC236}">
                <a16:creationId xmlns:a16="http://schemas.microsoft.com/office/drawing/2014/main" id="{39043E98-6B0F-3C42-6F2D-46F65989B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8952A-0D83-4B38-1142-1B0E04835A84}"/>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120194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F47E-C6AC-B493-F5EE-FA4D0919C4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20FF20-DA3C-30FD-F017-F392DCDEB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1A00B0-549F-8797-B545-5606C8161015}"/>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5" name="Footer Placeholder 4">
            <a:extLst>
              <a:ext uri="{FF2B5EF4-FFF2-40B4-BE49-F238E27FC236}">
                <a16:creationId xmlns:a16="http://schemas.microsoft.com/office/drawing/2014/main" id="{69A9295C-B590-CA59-B533-4C12AE42A7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628C7-CB43-7435-13CE-98F0CDCCB91E}"/>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380019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CF2413-9884-47F2-3C90-BFAD75DF0268}"/>
              </a:ext>
            </a:extLst>
          </p:cNvPr>
          <p:cNvSpPr>
            <a:spLocks noGrp="1"/>
          </p:cNvSpPr>
          <p:nvPr>
            <p:ph type="title" orient="vert"/>
          </p:nvPr>
        </p:nvSpPr>
        <p:spPr>
          <a:xfrm>
            <a:off x="10305152" y="766678"/>
            <a:ext cx="3105046" cy="1220351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13A889-B3D1-127C-3093-765BE1A0E8C0}"/>
              </a:ext>
            </a:extLst>
          </p:cNvPr>
          <p:cNvSpPr>
            <a:spLocks noGrp="1"/>
          </p:cNvSpPr>
          <p:nvPr>
            <p:ph type="body" orient="vert" idx="1"/>
          </p:nvPr>
        </p:nvSpPr>
        <p:spPr>
          <a:xfrm>
            <a:off x="990015" y="766678"/>
            <a:ext cx="9135135" cy="122035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288AB-265A-A020-656A-633AEECA9FE3}"/>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5" name="Footer Placeholder 4">
            <a:extLst>
              <a:ext uri="{FF2B5EF4-FFF2-40B4-BE49-F238E27FC236}">
                <a16:creationId xmlns:a16="http://schemas.microsoft.com/office/drawing/2014/main" id="{9743ACB7-EF3C-5F69-1EBD-990A98063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9F630-33B4-84A7-184C-1E9A238D6816}"/>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356010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3DF2-0712-47AA-DC56-BE580C22B4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253D80-5BD8-50CD-D883-2CEAC1ABE4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6DC48-7A6C-BD6A-948A-95F3069B4DB6}"/>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5" name="Footer Placeholder 4">
            <a:extLst>
              <a:ext uri="{FF2B5EF4-FFF2-40B4-BE49-F238E27FC236}">
                <a16:creationId xmlns:a16="http://schemas.microsoft.com/office/drawing/2014/main" id="{4592A753-0FFF-6779-2F4A-50F079BE8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84FCF-2CFD-26C7-0A0C-F77E5953E10D}"/>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91485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F95D-5ACF-6BCD-25E4-498391BE9155}"/>
              </a:ext>
            </a:extLst>
          </p:cNvPr>
          <p:cNvSpPr>
            <a:spLocks noGrp="1"/>
          </p:cNvSpPr>
          <p:nvPr>
            <p:ph type="title"/>
          </p:nvPr>
        </p:nvSpPr>
        <p:spPr>
          <a:xfrm>
            <a:off x="982514" y="3590055"/>
            <a:ext cx="12420184" cy="5990088"/>
          </a:xfrm>
        </p:spPr>
        <p:txBody>
          <a:bodyPr anchor="b"/>
          <a:lstStyle>
            <a:lvl1pPr>
              <a:defRPr sz="7087"/>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2DFA6D-DAB5-0D5F-D34F-467619A40555}"/>
              </a:ext>
            </a:extLst>
          </p:cNvPr>
          <p:cNvSpPr>
            <a:spLocks noGrp="1"/>
          </p:cNvSpPr>
          <p:nvPr>
            <p:ph type="body" idx="1"/>
          </p:nvPr>
        </p:nvSpPr>
        <p:spPr>
          <a:xfrm>
            <a:off x="982514" y="9636811"/>
            <a:ext cx="12420184" cy="3150046"/>
          </a:xfrm>
        </p:spPr>
        <p:txBody>
          <a:bodyPr/>
          <a:lstStyle>
            <a:lvl1pPr marL="0" indent="0">
              <a:buNone/>
              <a:defRPr sz="2835">
                <a:solidFill>
                  <a:schemeClr val="tx1">
                    <a:tint val="75000"/>
                  </a:schemeClr>
                </a:solidFill>
              </a:defRPr>
            </a:lvl1pPr>
            <a:lvl2pPr marL="539999" indent="0">
              <a:buNone/>
              <a:defRPr sz="2362">
                <a:solidFill>
                  <a:schemeClr val="tx1">
                    <a:tint val="75000"/>
                  </a:schemeClr>
                </a:solidFill>
              </a:defRPr>
            </a:lvl2pPr>
            <a:lvl3pPr marL="1079998" indent="0">
              <a:buNone/>
              <a:defRPr sz="2126">
                <a:solidFill>
                  <a:schemeClr val="tx1">
                    <a:tint val="75000"/>
                  </a:schemeClr>
                </a:solidFill>
              </a:defRPr>
            </a:lvl3pPr>
            <a:lvl4pPr marL="1619997" indent="0">
              <a:buNone/>
              <a:defRPr sz="1890">
                <a:solidFill>
                  <a:schemeClr val="tx1">
                    <a:tint val="75000"/>
                  </a:schemeClr>
                </a:solidFill>
              </a:defRPr>
            </a:lvl4pPr>
            <a:lvl5pPr marL="2159996" indent="0">
              <a:buNone/>
              <a:defRPr sz="1890">
                <a:solidFill>
                  <a:schemeClr val="tx1">
                    <a:tint val="75000"/>
                  </a:schemeClr>
                </a:solidFill>
              </a:defRPr>
            </a:lvl5pPr>
            <a:lvl6pPr marL="2699995" indent="0">
              <a:buNone/>
              <a:defRPr sz="1890">
                <a:solidFill>
                  <a:schemeClr val="tx1">
                    <a:tint val="75000"/>
                  </a:schemeClr>
                </a:solidFill>
              </a:defRPr>
            </a:lvl6pPr>
            <a:lvl7pPr marL="3239994" indent="0">
              <a:buNone/>
              <a:defRPr sz="1890">
                <a:solidFill>
                  <a:schemeClr val="tx1">
                    <a:tint val="75000"/>
                  </a:schemeClr>
                </a:solidFill>
              </a:defRPr>
            </a:lvl7pPr>
            <a:lvl8pPr marL="3779992" indent="0">
              <a:buNone/>
              <a:defRPr sz="1890">
                <a:solidFill>
                  <a:schemeClr val="tx1">
                    <a:tint val="75000"/>
                  </a:schemeClr>
                </a:solidFill>
              </a:defRPr>
            </a:lvl8pPr>
            <a:lvl9pPr marL="4319991" indent="0">
              <a:buNone/>
              <a:defRPr sz="189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66921-994B-1100-FDBE-E4D9C4EB1288}"/>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5" name="Footer Placeholder 4">
            <a:extLst>
              <a:ext uri="{FF2B5EF4-FFF2-40B4-BE49-F238E27FC236}">
                <a16:creationId xmlns:a16="http://schemas.microsoft.com/office/drawing/2014/main" id="{84B6BFAE-2C4B-CEE7-AB5F-B0F9731CB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9D381-0E85-2592-0D58-11A8D5454DA8}"/>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615351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0CCE-DC62-423D-55EF-5ABAF15E6C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2AB6EF-122C-CFA2-A31D-97B1CE3271F7}"/>
              </a:ext>
            </a:extLst>
          </p:cNvPr>
          <p:cNvSpPr>
            <a:spLocks noGrp="1"/>
          </p:cNvSpPr>
          <p:nvPr>
            <p:ph sz="half" idx="1"/>
          </p:nvPr>
        </p:nvSpPr>
        <p:spPr>
          <a:xfrm>
            <a:off x="990014" y="3833390"/>
            <a:ext cx="6120091" cy="913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40BEE7-2526-FEE1-5646-D78907B86CE9}"/>
              </a:ext>
            </a:extLst>
          </p:cNvPr>
          <p:cNvSpPr>
            <a:spLocks noGrp="1"/>
          </p:cNvSpPr>
          <p:nvPr>
            <p:ph sz="half" idx="2"/>
          </p:nvPr>
        </p:nvSpPr>
        <p:spPr>
          <a:xfrm>
            <a:off x="7290108" y="3833390"/>
            <a:ext cx="6120091" cy="913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DC629F-C5AC-24EF-C878-012409487CCC}"/>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6" name="Footer Placeholder 5">
            <a:extLst>
              <a:ext uri="{FF2B5EF4-FFF2-40B4-BE49-F238E27FC236}">
                <a16:creationId xmlns:a16="http://schemas.microsoft.com/office/drawing/2014/main" id="{6D1E934F-826F-DBDF-4F01-3A1793ED0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2F357E-5D46-3740-D2D4-5D553D16457F}"/>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171234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09FC-6E9A-F057-41A7-07558BD865F1}"/>
              </a:ext>
            </a:extLst>
          </p:cNvPr>
          <p:cNvSpPr>
            <a:spLocks noGrp="1"/>
          </p:cNvSpPr>
          <p:nvPr>
            <p:ph type="title"/>
          </p:nvPr>
        </p:nvSpPr>
        <p:spPr>
          <a:xfrm>
            <a:off x="991890" y="766679"/>
            <a:ext cx="12420184" cy="27833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F0CBD-546F-31DA-8F2A-04753C7A00AC}"/>
              </a:ext>
            </a:extLst>
          </p:cNvPr>
          <p:cNvSpPr>
            <a:spLocks noGrp="1"/>
          </p:cNvSpPr>
          <p:nvPr>
            <p:ph type="body" idx="1"/>
          </p:nvPr>
        </p:nvSpPr>
        <p:spPr>
          <a:xfrm>
            <a:off x="991891" y="3530053"/>
            <a:ext cx="6091965" cy="1730025"/>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4" name="Content Placeholder 3">
            <a:extLst>
              <a:ext uri="{FF2B5EF4-FFF2-40B4-BE49-F238E27FC236}">
                <a16:creationId xmlns:a16="http://schemas.microsoft.com/office/drawing/2014/main" id="{67DF9C0B-F964-CB8C-931A-F1BF41B18F9B}"/>
              </a:ext>
            </a:extLst>
          </p:cNvPr>
          <p:cNvSpPr>
            <a:spLocks noGrp="1"/>
          </p:cNvSpPr>
          <p:nvPr>
            <p:ph sz="half" idx="2"/>
          </p:nvPr>
        </p:nvSpPr>
        <p:spPr>
          <a:xfrm>
            <a:off x="991891" y="5260078"/>
            <a:ext cx="6091965" cy="773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72F437-7E94-A87B-70EF-BEF3A4799863}"/>
              </a:ext>
            </a:extLst>
          </p:cNvPr>
          <p:cNvSpPr>
            <a:spLocks noGrp="1"/>
          </p:cNvSpPr>
          <p:nvPr>
            <p:ph type="body" sz="quarter" idx="3"/>
          </p:nvPr>
        </p:nvSpPr>
        <p:spPr>
          <a:xfrm>
            <a:off x="7290108" y="3530053"/>
            <a:ext cx="6121966" cy="1730025"/>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6" name="Content Placeholder 5">
            <a:extLst>
              <a:ext uri="{FF2B5EF4-FFF2-40B4-BE49-F238E27FC236}">
                <a16:creationId xmlns:a16="http://schemas.microsoft.com/office/drawing/2014/main" id="{19A44458-A351-A187-05AD-9BF9760D5F4D}"/>
              </a:ext>
            </a:extLst>
          </p:cNvPr>
          <p:cNvSpPr>
            <a:spLocks noGrp="1"/>
          </p:cNvSpPr>
          <p:nvPr>
            <p:ph sz="quarter" idx="4"/>
          </p:nvPr>
        </p:nvSpPr>
        <p:spPr>
          <a:xfrm>
            <a:off x="7290108" y="5260078"/>
            <a:ext cx="6121966" cy="773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F6A7BA-5B5F-1935-DF9D-D5AB5CC652B1}"/>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8" name="Footer Placeholder 7">
            <a:extLst>
              <a:ext uri="{FF2B5EF4-FFF2-40B4-BE49-F238E27FC236}">
                <a16:creationId xmlns:a16="http://schemas.microsoft.com/office/drawing/2014/main" id="{576B054E-0E40-B544-9997-5325B5C385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7A4B61-778E-1699-01CA-72C1ED94D1E8}"/>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282118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3DC-3F66-3DDB-1FC4-C8B8A1A3B6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381711-2A58-F21A-25B5-65B66108C782}"/>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4" name="Footer Placeholder 3">
            <a:extLst>
              <a:ext uri="{FF2B5EF4-FFF2-40B4-BE49-F238E27FC236}">
                <a16:creationId xmlns:a16="http://schemas.microsoft.com/office/drawing/2014/main" id="{CB3FC0C8-44B6-663A-5CDE-BEB2B779DA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D8BC59-BBDA-12AA-BA60-1C15B8731E65}"/>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268062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550DB-F60A-833D-1127-F140BE68EDC6}"/>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3" name="Footer Placeholder 2">
            <a:extLst>
              <a:ext uri="{FF2B5EF4-FFF2-40B4-BE49-F238E27FC236}">
                <a16:creationId xmlns:a16="http://schemas.microsoft.com/office/drawing/2014/main" id="{44F20F42-66FC-3AAC-2696-204D1CC04A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81812D-9DAB-5C81-44A5-E73FA6636C0C}"/>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133064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5C44-27A2-1B70-8B49-CE4E4C911EA5}"/>
              </a:ext>
            </a:extLst>
          </p:cNvPr>
          <p:cNvSpPr>
            <a:spLocks noGrp="1"/>
          </p:cNvSpPr>
          <p:nvPr>
            <p:ph type="title"/>
          </p:nvPr>
        </p:nvSpPr>
        <p:spPr>
          <a:xfrm>
            <a:off x="991891" y="960014"/>
            <a:ext cx="4644443" cy="3360050"/>
          </a:xfrm>
        </p:spPr>
        <p:txBody>
          <a:bodyPr anchor="b"/>
          <a:lstStyle>
            <a:lvl1pPr>
              <a:defRPr sz="378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16B1E8-47D9-5EB4-AD62-1E8526BFECF5}"/>
              </a:ext>
            </a:extLst>
          </p:cNvPr>
          <p:cNvSpPr>
            <a:spLocks noGrp="1"/>
          </p:cNvSpPr>
          <p:nvPr>
            <p:ph idx="1"/>
          </p:nvPr>
        </p:nvSpPr>
        <p:spPr>
          <a:xfrm>
            <a:off x="6121966" y="2073365"/>
            <a:ext cx="7290108" cy="10233485"/>
          </a:xfrm>
        </p:spPr>
        <p:txBody>
          <a:bodyPr/>
          <a:lstStyle>
            <a:lvl1pPr>
              <a:defRPr sz="3780"/>
            </a:lvl1pPr>
            <a:lvl2pPr>
              <a:defRPr sz="3307"/>
            </a:lvl2pPr>
            <a:lvl3pPr>
              <a:defRPr sz="2835"/>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BDD534-AA71-EC4F-C579-AC8202F74BC9}"/>
              </a:ext>
            </a:extLst>
          </p:cNvPr>
          <p:cNvSpPr>
            <a:spLocks noGrp="1"/>
          </p:cNvSpPr>
          <p:nvPr>
            <p:ph type="body" sz="half" idx="2"/>
          </p:nvPr>
        </p:nvSpPr>
        <p:spPr>
          <a:xfrm>
            <a:off x="991891" y="4320064"/>
            <a:ext cx="4644443" cy="8003453"/>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a:extLst>
              <a:ext uri="{FF2B5EF4-FFF2-40B4-BE49-F238E27FC236}">
                <a16:creationId xmlns:a16="http://schemas.microsoft.com/office/drawing/2014/main" id="{E8B99ADB-6A75-3A03-0BC1-A7ADF629DC39}"/>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6" name="Footer Placeholder 5">
            <a:extLst>
              <a:ext uri="{FF2B5EF4-FFF2-40B4-BE49-F238E27FC236}">
                <a16:creationId xmlns:a16="http://schemas.microsoft.com/office/drawing/2014/main" id="{8382B130-8B8E-9A92-9F37-B0A0F19C0F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264543-CBD8-A3B0-0ECE-76428CCA2361}"/>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75338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76C3-FB8E-556C-8962-E12A4E6488A8}"/>
              </a:ext>
            </a:extLst>
          </p:cNvPr>
          <p:cNvSpPr>
            <a:spLocks noGrp="1"/>
          </p:cNvSpPr>
          <p:nvPr>
            <p:ph type="title"/>
          </p:nvPr>
        </p:nvSpPr>
        <p:spPr>
          <a:xfrm>
            <a:off x="991891" y="960014"/>
            <a:ext cx="4644443" cy="3360050"/>
          </a:xfrm>
        </p:spPr>
        <p:txBody>
          <a:bodyPr anchor="b"/>
          <a:lstStyle>
            <a:lvl1pPr>
              <a:defRPr sz="378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2576AA-BC43-9635-5EFB-62D6EA63E95B}"/>
              </a:ext>
            </a:extLst>
          </p:cNvPr>
          <p:cNvSpPr>
            <a:spLocks noGrp="1"/>
          </p:cNvSpPr>
          <p:nvPr>
            <p:ph type="pic" idx="1"/>
          </p:nvPr>
        </p:nvSpPr>
        <p:spPr>
          <a:xfrm>
            <a:off x="6121966" y="2073365"/>
            <a:ext cx="7290108" cy="10233485"/>
          </a:xfrm>
        </p:spPr>
        <p:txBody>
          <a:bodyPr/>
          <a:lstStyle>
            <a:lvl1pPr marL="0" indent="0">
              <a:buNone/>
              <a:defRPr sz="3780"/>
            </a:lvl1pPr>
            <a:lvl2pPr marL="539999" indent="0">
              <a:buNone/>
              <a:defRPr sz="3307"/>
            </a:lvl2pPr>
            <a:lvl3pPr marL="1079998" indent="0">
              <a:buNone/>
              <a:defRPr sz="2835"/>
            </a:lvl3pPr>
            <a:lvl4pPr marL="1619997" indent="0">
              <a:buNone/>
              <a:defRPr sz="2362"/>
            </a:lvl4pPr>
            <a:lvl5pPr marL="2159996" indent="0">
              <a:buNone/>
              <a:defRPr sz="2362"/>
            </a:lvl5pPr>
            <a:lvl6pPr marL="2699995" indent="0">
              <a:buNone/>
              <a:defRPr sz="2362"/>
            </a:lvl6pPr>
            <a:lvl7pPr marL="3239994" indent="0">
              <a:buNone/>
              <a:defRPr sz="2362"/>
            </a:lvl7pPr>
            <a:lvl8pPr marL="3779992" indent="0">
              <a:buNone/>
              <a:defRPr sz="2362"/>
            </a:lvl8pPr>
            <a:lvl9pPr marL="4319991" indent="0">
              <a:buNone/>
              <a:defRPr sz="2362"/>
            </a:lvl9pPr>
          </a:lstStyle>
          <a:p>
            <a:r>
              <a:rPr lang="en-US"/>
              <a:t>Click icon to add picture</a:t>
            </a:r>
            <a:endParaRPr lang="en-IN"/>
          </a:p>
        </p:txBody>
      </p:sp>
      <p:sp>
        <p:nvSpPr>
          <p:cNvPr id="4" name="Text Placeholder 3">
            <a:extLst>
              <a:ext uri="{FF2B5EF4-FFF2-40B4-BE49-F238E27FC236}">
                <a16:creationId xmlns:a16="http://schemas.microsoft.com/office/drawing/2014/main" id="{FFD8A0AA-F169-979F-5D65-8AB881DEB46E}"/>
              </a:ext>
            </a:extLst>
          </p:cNvPr>
          <p:cNvSpPr>
            <a:spLocks noGrp="1"/>
          </p:cNvSpPr>
          <p:nvPr>
            <p:ph type="body" sz="half" idx="2"/>
          </p:nvPr>
        </p:nvSpPr>
        <p:spPr>
          <a:xfrm>
            <a:off x="991891" y="4320064"/>
            <a:ext cx="4644443" cy="8003453"/>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a:extLst>
              <a:ext uri="{FF2B5EF4-FFF2-40B4-BE49-F238E27FC236}">
                <a16:creationId xmlns:a16="http://schemas.microsoft.com/office/drawing/2014/main" id="{D04CE479-D057-C0B4-3204-887B021F30BB}"/>
              </a:ext>
            </a:extLst>
          </p:cNvPr>
          <p:cNvSpPr>
            <a:spLocks noGrp="1"/>
          </p:cNvSpPr>
          <p:nvPr>
            <p:ph type="dt" sz="half" idx="10"/>
          </p:nvPr>
        </p:nvSpPr>
        <p:spPr/>
        <p:txBody>
          <a:bodyPr/>
          <a:lstStyle/>
          <a:p>
            <a:fld id="{9A939886-D4D9-4F0F-BEF6-936AC0FE4301}" type="datetimeFigureOut">
              <a:rPr lang="en-IN" smtClean="0"/>
              <a:t>21-09-2023</a:t>
            </a:fld>
            <a:endParaRPr lang="en-IN"/>
          </a:p>
        </p:txBody>
      </p:sp>
      <p:sp>
        <p:nvSpPr>
          <p:cNvPr id="6" name="Footer Placeholder 5">
            <a:extLst>
              <a:ext uri="{FF2B5EF4-FFF2-40B4-BE49-F238E27FC236}">
                <a16:creationId xmlns:a16="http://schemas.microsoft.com/office/drawing/2014/main" id="{0AD0542B-B1FD-4403-A673-8AD858D4A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5ABC36-1235-4EA7-A1EE-A82D0832D9FC}"/>
              </a:ext>
            </a:extLst>
          </p:cNvPr>
          <p:cNvSpPr>
            <a:spLocks noGrp="1"/>
          </p:cNvSpPr>
          <p:nvPr>
            <p:ph type="sldNum" sz="quarter" idx="12"/>
          </p:nvPr>
        </p:nvSpPr>
        <p:spPr/>
        <p:txBody>
          <a:bodyPr/>
          <a:lstStyle/>
          <a:p>
            <a:fld id="{4877E349-AB01-4A6C-BC70-47B014336C49}" type="slidenum">
              <a:rPr lang="en-IN" smtClean="0"/>
              <a:t>‹#›</a:t>
            </a:fld>
            <a:endParaRPr lang="en-IN"/>
          </a:p>
        </p:txBody>
      </p:sp>
    </p:spTree>
    <p:extLst>
      <p:ext uri="{BB962C8B-B14F-4D97-AF65-F5344CB8AC3E}">
        <p14:creationId xmlns:p14="http://schemas.microsoft.com/office/powerpoint/2010/main" val="79664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6F577-AA46-91FA-8724-403AEE4A54AD}"/>
              </a:ext>
            </a:extLst>
          </p:cNvPr>
          <p:cNvSpPr>
            <a:spLocks noGrp="1"/>
          </p:cNvSpPr>
          <p:nvPr>
            <p:ph type="title"/>
          </p:nvPr>
        </p:nvSpPr>
        <p:spPr>
          <a:xfrm>
            <a:off x="990015" y="766679"/>
            <a:ext cx="12420184" cy="27833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69D3C6-2715-09C4-3057-11504E08122C}"/>
              </a:ext>
            </a:extLst>
          </p:cNvPr>
          <p:cNvSpPr>
            <a:spLocks noGrp="1"/>
          </p:cNvSpPr>
          <p:nvPr>
            <p:ph type="body" idx="1"/>
          </p:nvPr>
        </p:nvSpPr>
        <p:spPr>
          <a:xfrm>
            <a:off x="990015" y="3833390"/>
            <a:ext cx="12420184" cy="91368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6FE3F-41CC-9D89-F677-2D35BA9B1748}"/>
              </a:ext>
            </a:extLst>
          </p:cNvPr>
          <p:cNvSpPr>
            <a:spLocks noGrp="1"/>
          </p:cNvSpPr>
          <p:nvPr>
            <p:ph type="dt" sz="half" idx="2"/>
          </p:nvPr>
        </p:nvSpPr>
        <p:spPr>
          <a:xfrm>
            <a:off x="990015" y="13346865"/>
            <a:ext cx="3240048" cy="766678"/>
          </a:xfrm>
          <a:prstGeom prst="rect">
            <a:avLst/>
          </a:prstGeom>
        </p:spPr>
        <p:txBody>
          <a:bodyPr vert="horz" lIns="91440" tIns="45720" rIns="91440" bIns="45720" rtlCol="0" anchor="ctr"/>
          <a:lstStyle>
            <a:lvl1pPr algn="l">
              <a:defRPr sz="1417">
                <a:solidFill>
                  <a:schemeClr val="tx1">
                    <a:tint val="75000"/>
                  </a:schemeClr>
                </a:solidFill>
              </a:defRPr>
            </a:lvl1pPr>
          </a:lstStyle>
          <a:p>
            <a:fld id="{9A939886-D4D9-4F0F-BEF6-936AC0FE4301}" type="datetimeFigureOut">
              <a:rPr lang="en-IN" smtClean="0"/>
              <a:t>21-09-2023</a:t>
            </a:fld>
            <a:endParaRPr lang="en-IN"/>
          </a:p>
        </p:txBody>
      </p:sp>
      <p:sp>
        <p:nvSpPr>
          <p:cNvPr id="5" name="Footer Placeholder 4">
            <a:extLst>
              <a:ext uri="{FF2B5EF4-FFF2-40B4-BE49-F238E27FC236}">
                <a16:creationId xmlns:a16="http://schemas.microsoft.com/office/drawing/2014/main" id="{A50CA7DA-C36D-FE12-AB95-7B49FE2077B3}"/>
              </a:ext>
            </a:extLst>
          </p:cNvPr>
          <p:cNvSpPr>
            <a:spLocks noGrp="1"/>
          </p:cNvSpPr>
          <p:nvPr>
            <p:ph type="ftr" sz="quarter" idx="3"/>
          </p:nvPr>
        </p:nvSpPr>
        <p:spPr>
          <a:xfrm>
            <a:off x="4770071" y="13346865"/>
            <a:ext cx="4860072" cy="766678"/>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DBDBCB-54A0-B4D8-2147-D268AF25BB33}"/>
              </a:ext>
            </a:extLst>
          </p:cNvPr>
          <p:cNvSpPr>
            <a:spLocks noGrp="1"/>
          </p:cNvSpPr>
          <p:nvPr>
            <p:ph type="sldNum" sz="quarter" idx="4"/>
          </p:nvPr>
        </p:nvSpPr>
        <p:spPr>
          <a:xfrm>
            <a:off x="10170150" y="13346865"/>
            <a:ext cx="3240048" cy="766678"/>
          </a:xfrm>
          <a:prstGeom prst="rect">
            <a:avLst/>
          </a:prstGeom>
        </p:spPr>
        <p:txBody>
          <a:bodyPr vert="horz" lIns="91440" tIns="45720" rIns="91440" bIns="45720" rtlCol="0" anchor="ctr"/>
          <a:lstStyle>
            <a:lvl1pPr algn="r">
              <a:defRPr sz="1417">
                <a:solidFill>
                  <a:schemeClr val="tx1">
                    <a:tint val="75000"/>
                  </a:schemeClr>
                </a:solidFill>
              </a:defRPr>
            </a:lvl1pPr>
          </a:lstStyle>
          <a:p>
            <a:fld id="{4877E349-AB01-4A6C-BC70-47B014336C49}" type="slidenum">
              <a:rPr lang="en-IN" smtClean="0"/>
              <a:t>‹#›</a:t>
            </a:fld>
            <a:endParaRPr lang="en-IN"/>
          </a:p>
        </p:txBody>
      </p:sp>
    </p:spTree>
    <p:extLst>
      <p:ext uri="{BB962C8B-B14F-4D97-AF65-F5344CB8AC3E}">
        <p14:creationId xmlns:p14="http://schemas.microsoft.com/office/powerpoint/2010/main" val="259563890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1079998" rtl="0" eaLnBrk="1" latinLnBrk="0" hangingPunct="1">
        <a:lnSpc>
          <a:spcPct val="90000"/>
        </a:lnSpc>
        <a:spcBef>
          <a:spcPct val="0"/>
        </a:spcBef>
        <a:buNone/>
        <a:defRPr sz="5197" kern="1200">
          <a:solidFill>
            <a:schemeClr val="tx1"/>
          </a:solidFill>
          <a:latin typeface="+mj-lt"/>
          <a:ea typeface="+mj-ea"/>
          <a:cs typeface="+mj-cs"/>
        </a:defRPr>
      </a:lvl1pPr>
    </p:titleStyle>
    <p:bodyStyle>
      <a:lvl1pPr marL="269999" indent="-269999" algn="l" defTabSz="1079998"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98" indent="-269999" algn="l" defTabSz="1079998" rtl="0" eaLnBrk="1" latinLnBrk="0" hangingPunct="1">
        <a:lnSpc>
          <a:spcPct val="90000"/>
        </a:lnSpc>
        <a:spcBef>
          <a:spcPts val="591"/>
        </a:spcBef>
        <a:buFont typeface="Arial" panose="020B0604020202020204" pitchFamily="34" charset="0"/>
        <a:buChar char="•"/>
        <a:defRPr sz="2835" kern="1200">
          <a:solidFill>
            <a:schemeClr val="tx1"/>
          </a:solidFill>
          <a:latin typeface="+mn-lt"/>
          <a:ea typeface="+mn-ea"/>
          <a:cs typeface="+mn-cs"/>
        </a:defRPr>
      </a:lvl2pPr>
      <a:lvl3pPr marL="1349997" indent="-269999" algn="l" defTabSz="1079998"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996"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995"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994"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993"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992"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991"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98" rtl="0" eaLnBrk="1" latinLnBrk="0" hangingPunct="1">
        <a:defRPr sz="2126" kern="1200">
          <a:solidFill>
            <a:schemeClr val="tx1"/>
          </a:solidFill>
          <a:latin typeface="+mn-lt"/>
          <a:ea typeface="+mn-ea"/>
          <a:cs typeface="+mn-cs"/>
        </a:defRPr>
      </a:lvl1pPr>
      <a:lvl2pPr marL="539999" algn="l" defTabSz="1079998" rtl="0" eaLnBrk="1" latinLnBrk="0" hangingPunct="1">
        <a:defRPr sz="2126" kern="1200">
          <a:solidFill>
            <a:schemeClr val="tx1"/>
          </a:solidFill>
          <a:latin typeface="+mn-lt"/>
          <a:ea typeface="+mn-ea"/>
          <a:cs typeface="+mn-cs"/>
        </a:defRPr>
      </a:lvl2pPr>
      <a:lvl3pPr marL="1079998" algn="l" defTabSz="1079998" rtl="0" eaLnBrk="1" latinLnBrk="0" hangingPunct="1">
        <a:defRPr sz="2126" kern="1200">
          <a:solidFill>
            <a:schemeClr val="tx1"/>
          </a:solidFill>
          <a:latin typeface="+mn-lt"/>
          <a:ea typeface="+mn-ea"/>
          <a:cs typeface="+mn-cs"/>
        </a:defRPr>
      </a:lvl3pPr>
      <a:lvl4pPr marL="1619997" algn="l" defTabSz="1079998" rtl="0" eaLnBrk="1" latinLnBrk="0" hangingPunct="1">
        <a:defRPr sz="2126" kern="1200">
          <a:solidFill>
            <a:schemeClr val="tx1"/>
          </a:solidFill>
          <a:latin typeface="+mn-lt"/>
          <a:ea typeface="+mn-ea"/>
          <a:cs typeface="+mn-cs"/>
        </a:defRPr>
      </a:lvl4pPr>
      <a:lvl5pPr marL="2159996" algn="l" defTabSz="1079998" rtl="0" eaLnBrk="1" latinLnBrk="0" hangingPunct="1">
        <a:defRPr sz="2126" kern="1200">
          <a:solidFill>
            <a:schemeClr val="tx1"/>
          </a:solidFill>
          <a:latin typeface="+mn-lt"/>
          <a:ea typeface="+mn-ea"/>
          <a:cs typeface="+mn-cs"/>
        </a:defRPr>
      </a:lvl5pPr>
      <a:lvl6pPr marL="2699995" algn="l" defTabSz="1079998" rtl="0" eaLnBrk="1" latinLnBrk="0" hangingPunct="1">
        <a:defRPr sz="2126" kern="1200">
          <a:solidFill>
            <a:schemeClr val="tx1"/>
          </a:solidFill>
          <a:latin typeface="+mn-lt"/>
          <a:ea typeface="+mn-ea"/>
          <a:cs typeface="+mn-cs"/>
        </a:defRPr>
      </a:lvl6pPr>
      <a:lvl7pPr marL="3239994" algn="l" defTabSz="1079998" rtl="0" eaLnBrk="1" latinLnBrk="0" hangingPunct="1">
        <a:defRPr sz="2126" kern="1200">
          <a:solidFill>
            <a:schemeClr val="tx1"/>
          </a:solidFill>
          <a:latin typeface="+mn-lt"/>
          <a:ea typeface="+mn-ea"/>
          <a:cs typeface="+mn-cs"/>
        </a:defRPr>
      </a:lvl7pPr>
      <a:lvl8pPr marL="3779992" algn="l" defTabSz="1079998" rtl="0" eaLnBrk="1" latinLnBrk="0" hangingPunct="1">
        <a:defRPr sz="2126" kern="1200">
          <a:solidFill>
            <a:schemeClr val="tx1"/>
          </a:solidFill>
          <a:latin typeface="+mn-lt"/>
          <a:ea typeface="+mn-ea"/>
          <a:cs typeface="+mn-cs"/>
        </a:defRPr>
      </a:lvl8pPr>
      <a:lvl9pPr marL="4319991" algn="l" defTabSz="1079998"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2.xml"/><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chart" Target="../charts/chart1.xml"/><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croll: Horizontal 14">
            <a:extLst>
              <a:ext uri="{FF2B5EF4-FFF2-40B4-BE49-F238E27FC236}">
                <a16:creationId xmlns:a16="http://schemas.microsoft.com/office/drawing/2014/main" id="{A93D3E27-081D-3611-A015-66506921183A}"/>
              </a:ext>
            </a:extLst>
          </p:cNvPr>
          <p:cNvSpPr/>
          <p:nvPr/>
        </p:nvSpPr>
        <p:spPr>
          <a:xfrm>
            <a:off x="6230248" y="6740496"/>
            <a:ext cx="2750099" cy="535706"/>
          </a:xfrm>
          <a:prstGeom prst="horizontalScrol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croll: Horizontal 17">
            <a:extLst>
              <a:ext uri="{FF2B5EF4-FFF2-40B4-BE49-F238E27FC236}">
                <a16:creationId xmlns:a16="http://schemas.microsoft.com/office/drawing/2014/main" id="{64D5BBCB-49B8-AFC6-D1ED-5754489D7BF5}"/>
              </a:ext>
            </a:extLst>
          </p:cNvPr>
          <p:cNvSpPr/>
          <p:nvPr/>
        </p:nvSpPr>
        <p:spPr>
          <a:xfrm>
            <a:off x="6040196" y="3651282"/>
            <a:ext cx="2644047" cy="677108"/>
          </a:xfrm>
          <a:prstGeom prst="horizontalScrol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croll: Horizontal 9">
            <a:extLst>
              <a:ext uri="{FF2B5EF4-FFF2-40B4-BE49-F238E27FC236}">
                <a16:creationId xmlns:a16="http://schemas.microsoft.com/office/drawing/2014/main" id="{D53D86F2-10E8-AC1A-7569-42C4385DE603}"/>
              </a:ext>
            </a:extLst>
          </p:cNvPr>
          <p:cNvSpPr/>
          <p:nvPr/>
        </p:nvSpPr>
        <p:spPr>
          <a:xfrm>
            <a:off x="-1" y="10160011"/>
            <a:ext cx="3461658" cy="549248"/>
          </a:xfrm>
          <a:prstGeom prst="horizontalScrol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5A32845-BABF-F32B-0817-356654BD8F0C}"/>
              </a:ext>
            </a:extLst>
          </p:cNvPr>
          <p:cNvSpPr/>
          <p:nvPr/>
        </p:nvSpPr>
        <p:spPr>
          <a:xfrm>
            <a:off x="14432" y="8739031"/>
            <a:ext cx="1918869" cy="267847"/>
          </a:xfrm>
          <a:prstGeom prst="rect">
            <a:avLst/>
          </a:prstGeom>
          <a:solidFill>
            <a:srgbClr val="FF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croll: Horizontal 6">
            <a:extLst>
              <a:ext uri="{FF2B5EF4-FFF2-40B4-BE49-F238E27FC236}">
                <a16:creationId xmlns:a16="http://schemas.microsoft.com/office/drawing/2014/main" id="{90C6D53E-AD8D-2EE7-9838-767839603BAD}"/>
              </a:ext>
            </a:extLst>
          </p:cNvPr>
          <p:cNvSpPr/>
          <p:nvPr/>
        </p:nvSpPr>
        <p:spPr>
          <a:xfrm>
            <a:off x="14432" y="7200106"/>
            <a:ext cx="1455139" cy="549248"/>
          </a:xfrm>
          <a:prstGeom prst="horizontalScrol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croll: Horizontal 4">
            <a:extLst>
              <a:ext uri="{FF2B5EF4-FFF2-40B4-BE49-F238E27FC236}">
                <a16:creationId xmlns:a16="http://schemas.microsoft.com/office/drawing/2014/main" id="{100E6A60-29EE-445F-769D-3BC61097681E}"/>
              </a:ext>
            </a:extLst>
          </p:cNvPr>
          <p:cNvSpPr/>
          <p:nvPr/>
        </p:nvSpPr>
        <p:spPr>
          <a:xfrm>
            <a:off x="-1" y="3558019"/>
            <a:ext cx="1933302" cy="551120"/>
          </a:xfrm>
          <a:prstGeom prst="horizontalScrol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FC1F97A2-8BD9-B1A4-BE21-0C9FE160FBFF}"/>
              </a:ext>
            </a:extLst>
          </p:cNvPr>
          <p:cNvSpPr>
            <a:spLocks noGrp="1"/>
          </p:cNvSpPr>
          <p:nvPr>
            <p:ph type="title"/>
          </p:nvPr>
        </p:nvSpPr>
        <p:spPr>
          <a:xfrm>
            <a:off x="-1" y="57734"/>
            <a:ext cx="14400213" cy="1036280"/>
          </a:xfrm>
          <a:solidFill>
            <a:schemeClr val="accent5">
              <a:lumMod val="75000"/>
            </a:schemeClr>
          </a:solidFill>
        </p:spPr>
        <p:txBody>
          <a:bodyPr>
            <a:normAutofit fontScale="90000"/>
          </a:bodyPr>
          <a:lstStyle/>
          <a:p>
            <a:pPr algn="ctr"/>
            <a:r>
              <a:rPr lang="en-US" sz="2000" b="1" dirty="0">
                <a:solidFill>
                  <a:schemeClr val="bg1"/>
                </a:solidFill>
              </a:rPr>
              <a:t>Anti-diabetic potential of bacterial extracellular polysaccharides sugar </a:t>
            </a:r>
            <a:br>
              <a:rPr lang="en-US" sz="2000" b="1" dirty="0">
                <a:solidFill>
                  <a:schemeClr val="bg1"/>
                </a:solidFill>
              </a:rPr>
            </a:br>
            <a:r>
              <a:rPr lang="en-US" sz="2000" b="1" dirty="0">
                <a:solidFill>
                  <a:schemeClr val="bg1"/>
                </a:solidFill>
              </a:rPr>
              <a:t>derivatives derived from </a:t>
            </a:r>
            <a:r>
              <a:rPr lang="en-US" sz="2000" b="1" i="1" u="sng" dirty="0">
                <a:solidFill>
                  <a:schemeClr val="bg1"/>
                </a:solidFill>
              </a:rPr>
              <a:t>Klebsiella </a:t>
            </a:r>
            <a:r>
              <a:rPr lang="en-US" sz="2000" b="1" i="1" u="sng" dirty="0" err="1">
                <a:solidFill>
                  <a:schemeClr val="bg1"/>
                </a:solidFill>
              </a:rPr>
              <a:t>pnemoniae</a:t>
            </a:r>
            <a:br>
              <a:rPr lang="en-US" sz="2000" b="1" i="1" u="sng" dirty="0">
                <a:solidFill>
                  <a:schemeClr val="bg1"/>
                </a:solidFill>
              </a:rPr>
            </a:br>
            <a:r>
              <a:rPr lang="en-US" sz="1300" dirty="0">
                <a:solidFill>
                  <a:schemeClr val="bg1"/>
                </a:solidFill>
              </a:rPr>
              <a:t>By </a:t>
            </a:r>
            <a:br>
              <a:rPr lang="en-US" sz="1300" dirty="0">
                <a:solidFill>
                  <a:schemeClr val="bg1"/>
                </a:solidFill>
              </a:rPr>
            </a:br>
            <a:r>
              <a:rPr lang="en-US" sz="1300" dirty="0" err="1">
                <a:solidFill>
                  <a:schemeClr val="bg1"/>
                </a:solidFill>
              </a:rPr>
              <a:t>Sridharani</a:t>
            </a:r>
            <a:r>
              <a:rPr lang="en-US" sz="1300" dirty="0">
                <a:solidFill>
                  <a:schemeClr val="bg1"/>
                </a:solidFill>
              </a:rPr>
              <a:t>. </a:t>
            </a:r>
            <a:r>
              <a:rPr lang="en-US" sz="1300">
                <a:solidFill>
                  <a:schemeClr val="bg1"/>
                </a:solidFill>
              </a:rPr>
              <a:t>K</a:t>
            </a:r>
            <a:br>
              <a:rPr lang="en-US" sz="1300">
                <a:solidFill>
                  <a:schemeClr val="bg1"/>
                </a:solidFill>
              </a:rPr>
            </a:br>
            <a:r>
              <a:rPr lang="en-US" sz="1300">
                <a:solidFill>
                  <a:schemeClr val="bg1"/>
                </a:solidFill>
              </a:rPr>
              <a:t>Sona </a:t>
            </a:r>
            <a:r>
              <a:rPr lang="en-US" sz="1300" dirty="0">
                <a:solidFill>
                  <a:schemeClr val="bg1"/>
                </a:solidFill>
              </a:rPr>
              <a:t>college of arts and science, salem-05</a:t>
            </a:r>
            <a:endParaRPr lang="en-IN" sz="1800" b="1" i="1" u="sng" dirty="0">
              <a:solidFill>
                <a:schemeClr val="bg1"/>
              </a:solidFill>
            </a:endParaRPr>
          </a:p>
        </p:txBody>
      </p:sp>
      <p:pic>
        <p:nvPicPr>
          <p:cNvPr id="6" name="Content Placeholder 5">
            <a:extLst>
              <a:ext uri="{FF2B5EF4-FFF2-40B4-BE49-F238E27FC236}">
                <a16:creationId xmlns:a16="http://schemas.microsoft.com/office/drawing/2014/main" id="{C9C8B438-89A1-51C1-8375-916019826C56}"/>
              </a:ext>
            </a:extLst>
          </p:cNvPr>
          <p:cNvPicPr>
            <a:picLocks noGrp="1" noChangeAspect="1"/>
          </p:cNvPicPr>
          <p:nvPr>
            <p:ph idx="1"/>
          </p:nvPr>
        </p:nvPicPr>
        <p:blipFill>
          <a:blip r:embed="rId2"/>
          <a:stretch>
            <a:fillRect/>
          </a:stretch>
        </p:blipFill>
        <p:spPr>
          <a:xfrm>
            <a:off x="7699393" y="10702144"/>
            <a:ext cx="2653325" cy="1390877"/>
          </a:xfrm>
          <a:prstGeom prst="rect">
            <a:avLst/>
          </a:prstGeom>
        </p:spPr>
      </p:pic>
      <p:sp>
        <p:nvSpPr>
          <p:cNvPr id="11" name="Text Placeholder 7">
            <a:extLst>
              <a:ext uri="{FF2B5EF4-FFF2-40B4-BE49-F238E27FC236}">
                <a16:creationId xmlns:a16="http://schemas.microsoft.com/office/drawing/2014/main" id="{894A242F-D4B4-3BE6-6377-3453EE82572C}"/>
              </a:ext>
            </a:extLst>
          </p:cNvPr>
          <p:cNvSpPr>
            <a:spLocks noGrp="1"/>
          </p:cNvSpPr>
          <p:nvPr>
            <p:ph type="body" sz="half" idx="2"/>
          </p:nvPr>
        </p:nvSpPr>
        <p:spPr>
          <a:xfrm>
            <a:off x="0" y="1137866"/>
            <a:ext cx="14400213" cy="2524334"/>
          </a:xfrm>
          <a:solidFill>
            <a:schemeClr val="accent4">
              <a:lumMod val="40000"/>
              <a:lumOff val="60000"/>
            </a:schemeClr>
          </a:solidFill>
        </p:spPr>
        <p:txBody>
          <a:bodyPr>
            <a:normAutofit fontScale="25000" lnSpcReduction="20000"/>
          </a:bodyPr>
          <a:lstStyle/>
          <a:p>
            <a:pPr algn="ctr">
              <a:spcBef>
                <a:spcPts val="600"/>
              </a:spcBef>
            </a:pPr>
            <a:r>
              <a:rPr lang="en-US" sz="7200" b="1" u="sng" dirty="0">
                <a:solidFill>
                  <a:schemeClr val="tx1"/>
                </a:solidFill>
              </a:rPr>
              <a:t>Abstract</a:t>
            </a:r>
          </a:p>
          <a:p>
            <a:pPr>
              <a:spcBef>
                <a:spcPts val="600"/>
              </a:spcBef>
            </a:pPr>
            <a:r>
              <a:rPr lang="en-US" sz="6400" dirty="0">
                <a:solidFill>
                  <a:schemeClr val="tx1"/>
                </a:solidFill>
              </a:rPr>
              <a:t>Diabetes is a chronic metabolic disorder characterized by raised glucose levels in the blood, which leads to damage over time to various body organs, including the nerves, heart, kidneys, eyes, and blood vessels. One of its therapeutic treatment approaches involves the inhibition of enzymes accountable for carbohydrate digestion and absorption. There is variety of natural and synthetic compounds explored for the inhibition of α-Amylase and ß-Glucosidase enzyme activities. Bacterial polysaccharides are being a hub of many sugar derivatives. In this present study the poly-glucuronic acid was produced by a high yielding extracellular polysaccharide producing Klebsiella pneumoniae bacterial strain. The produced extracellular polysaccharides were digested into sugar monomers and characterized by FTIR, NMR and HPLC analyses. The C=O and C ̶ O ̶ C functional groups expressed in FTIR spectrum with the corresponding wavenumbers 1630 cm -1 and 1040 cm -1 and the ̶ CH protons of ̶ C2 and ̶ C3 in of sugar ring at 3.7 ppm expressed by NMR and retention time of 1.186 mins corresponding to the glucuronic acid standard all conformed that the polysaccharide was made up of glucuronic acid monomers. Further the α-Amylase and ß-Glucosidase inhibition efficiency of the digested glucuronic acid monomers were investigated in both in silico and in vitro models. The in vitro anti-diabetic assay revealed that the glucuronic acid has good α- Glucosidase inhibition properties. The in silico as well showed good ß-glucosidase inhibition activity with free energy of (-6.2 kcal/mol). These results indicated that the bacterial extracellular polysaccharide sugar derivatives are of potential candidates for the diabetic treatments. Hence it needs further detailed in vivo studies to confirm the therapeutic potential of the compound.</a:t>
            </a:r>
          </a:p>
          <a:p>
            <a:pPr>
              <a:spcBef>
                <a:spcPts val="600"/>
              </a:spcBef>
            </a:pPr>
            <a:r>
              <a:rPr lang="en-US" sz="6400" dirty="0">
                <a:solidFill>
                  <a:schemeClr val="tx1"/>
                </a:solidFill>
              </a:rPr>
              <a:t>Key words: Diabetic, Glucuronate, α-Amylase, ß-Glucosidase, Bacteria</a:t>
            </a:r>
          </a:p>
          <a:p>
            <a:endParaRPr lang="en-IN" dirty="0"/>
          </a:p>
        </p:txBody>
      </p:sp>
      <p:pic>
        <p:nvPicPr>
          <p:cNvPr id="1026" name="Picture 2">
            <a:extLst>
              <a:ext uri="{FF2B5EF4-FFF2-40B4-BE49-F238E27FC236}">
                <a16:creationId xmlns:a16="http://schemas.microsoft.com/office/drawing/2014/main" id="{F84A031A-49E6-9F1B-7BF9-DA5B6B69AF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48480" y="10821723"/>
            <a:ext cx="1451323" cy="138260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492C6D8-C93B-BA68-A15F-ABEC977AB6F1}"/>
              </a:ext>
            </a:extLst>
          </p:cNvPr>
          <p:cNvSpPr txBox="1"/>
          <p:nvPr/>
        </p:nvSpPr>
        <p:spPr>
          <a:xfrm>
            <a:off x="14432" y="3662199"/>
            <a:ext cx="5359726" cy="9140964"/>
          </a:xfrm>
          <a:prstGeom prst="rect">
            <a:avLst/>
          </a:prstGeom>
          <a:noFill/>
        </p:spPr>
        <p:txBody>
          <a:bodyPr wrap="square" rtlCol="0">
            <a:spAutoFit/>
          </a:bodyPr>
          <a:lstStyle/>
          <a:p>
            <a:r>
              <a:rPr lang="en-US" sz="2400" b="1" dirty="0"/>
              <a:t>Introduction :</a:t>
            </a:r>
          </a:p>
          <a:p>
            <a:pPr marL="171450" indent="-171450">
              <a:buFont typeface="Arial" panose="020B0604020202020204" pitchFamily="34" charset="0"/>
              <a:buChar char="•"/>
            </a:pPr>
            <a:r>
              <a:rPr lang="en-US" sz="1400" dirty="0"/>
              <a:t>a disease in which the body’s ability to produce or respond to the hormone insulin is impaired, resulting in abnormal metabolism of carbohydrates and elevated levels of glucose in the blood.</a:t>
            </a:r>
          </a:p>
          <a:p>
            <a:pPr marL="171450" indent="-171450">
              <a:buFont typeface="Arial" panose="020B0604020202020204" pitchFamily="34" charset="0"/>
              <a:buChar char="•"/>
            </a:pPr>
            <a:r>
              <a:rPr lang="en-US" sz="1400" dirty="0"/>
              <a:t>There are two types :TYPE 1 and TYPE 2 Diabetics mellitus</a:t>
            </a:r>
          </a:p>
          <a:p>
            <a:r>
              <a:rPr lang="en-US" b="1" dirty="0"/>
              <a:t>TYPEs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sz="1600" b="1" dirty="0"/>
          </a:p>
          <a:p>
            <a:r>
              <a:rPr lang="en-US" sz="1600" b="1" dirty="0"/>
              <a:t> </a:t>
            </a:r>
            <a:r>
              <a:rPr lang="en-US" sz="2000" b="1" dirty="0"/>
              <a:t>Mechanism:</a:t>
            </a:r>
          </a:p>
          <a:p>
            <a:pPr marL="171450" indent="-171450">
              <a:buFont typeface="Wingdings" panose="05000000000000000000" pitchFamily="2" charset="2"/>
              <a:buChar char="§"/>
            </a:pPr>
            <a:r>
              <a:rPr lang="en-US" sz="1400" dirty="0"/>
              <a:t>Alpha amylase hydrolyses starch to glucose </a:t>
            </a:r>
          </a:p>
          <a:p>
            <a:pPr marL="171450" indent="-171450">
              <a:buFont typeface="Wingdings" panose="05000000000000000000" pitchFamily="2" charset="2"/>
              <a:buChar char="§"/>
            </a:pPr>
            <a:r>
              <a:rPr lang="en-US" sz="1400" dirty="0"/>
              <a:t>Beta glucosidase converts cellulose to glucose</a:t>
            </a:r>
          </a:p>
          <a:p>
            <a:r>
              <a:rPr lang="en-US" sz="1400" dirty="0"/>
              <a:t>By inhibiting alpha amylase and beta glucosidase indicates its potential as an antidiabetics treatment. This helps to control the blood sugar level.</a:t>
            </a:r>
          </a:p>
          <a:p>
            <a:r>
              <a:rPr lang="en-US" b="1" dirty="0">
                <a:solidFill>
                  <a:schemeClr val="bg1"/>
                </a:solidFill>
              </a:rPr>
              <a:t>Drugs for diabetics:</a:t>
            </a:r>
          </a:p>
          <a:p>
            <a:pPr marL="171450" indent="-171450">
              <a:buFont typeface="Arial" panose="020B0604020202020204" pitchFamily="34" charset="0"/>
              <a:buChar char="•"/>
            </a:pPr>
            <a:r>
              <a:rPr lang="en-US" sz="1400" dirty="0" err="1"/>
              <a:t>Sulfonulureas</a:t>
            </a:r>
            <a:r>
              <a:rPr lang="en-US" sz="1400" dirty="0"/>
              <a:t>:</a:t>
            </a:r>
          </a:p>
          <a:p>
            <a:r>
              <a:rPr lang="en-US" sz="1400" dirty="0"/>
              <a:t>Side </a:t>
            </a:r>
            <a:r>
              <a:rPr lang="en-US" sz="1400" dirty="0" err="1"/>
              <a:t>effects:Hypoglycemia,Hyponatrimia</a:t>
            </a:r>
            <a:endParaRPr lang="en-US" sz="1400" dirty="0"/>
          </a:p>
          <a:p>
            <a:pPr marL="171450" indent="-171450">
              <a:buFont typeface="Arial" panose="020B0604020202020204" pitchFamily="34" charset="0"/>
              <a:buChar char="•"/>
            </a:pPr>
            <a:r>
              <a:rPr lang="en-US" sz="1400" dirty="0" err="1"/>
              <a:t>Biguanides:Eg:phenoformin,metformin</a:t>
            </a:r>
            <a:r>
              <a:rPr lang="en-US" sz="1400" dirty="0"/>
              <a:t>(used in</a:t>
            </a:r>
          </a:p>
          <a:p>
            <a:r>
              <a:rPr lang="en-US" sz="1400" dirty="0"/>
              <a:t>     combination </a:t>
            </a:r>
            <a:r>
              <a:rPr lang="en-US" sz="1400" dirty="0" err="1"/>
              <a:t>theraphy</a:t>
            </a:r>
            <a:r>
              <a:rPr lang="en-US" sz="1400" dirty="0"/>
              <a:t>)</a:t>
            </a:r>
          </a:p>
          <a:p>
            <a:pPr marL="171450" indent="-171450">
              <a:buFont typeface="Arial" panose="020B0604020202020204" pitchFamily="34" charset="0"/>
              <a:buChar char="•"/>
            </a:pPr>
            <a:r>
              <a:rPr lang="en-US" sz="1400" dirty="0"/>
              <a:t>Alpha glucosidase inhibitors: </a:t>
            </a:r>
            <a:r>
              <a:rPr lang="en-US" sz="1400" dirty="0" err="1"/>
              <a:t>eg:Acarbose,miglitol</a:t>
            </a:r>
            <a:endParaRPr lang="en-US" sz="1400" dirty="0"/>
          </a:p>
          <a:p>
            <a:endParaRPr lang="en-US" sz="1400" dirty="0"/>
          </a:p>
          <a:p>
            <a:r>
              <a:rPr lang="en-US" b="1" dirty="0"/>
              <a:t>Anti-diabetic agent from bacteria:</a:t>
            </a:r>
          </a:p>
          <a:p>
            <a:endParaRPr lang="en-US" b="1" dirty="0"/>
          </a:p>
          <a:p>
            <a:r>
              <a:rPr lang="en-US" sz="1400" dirty="0"/>
              <a:t>Extra cellular polysaccharide sugar produced from k</a:t>
            </a:r>
            <a:r>
              <a:rPr lang="en-US" sz="1400" b="1" i="1" u="sng" dirty="0"/>
              <a:t>lebsiella </a:t>
            </a:r>
            <a:r>
              <a:rPr lang="en-US" sz="1400" b="1" i="1" u="sng" dirty="0" err="1"/>
              <a:t>pnemoniae</a:t>
            </a:r>
            <a:r>
              <a:rPr lang="en-US" sz="1400" b="1" i="1" u="sng" dirty="0"/>
              <a:t>  is </a:t>
            </a:r>
            <a:r>
              <a:rPr lang="en-US" sz="1400" dirty="0"/>
              <a:t>used as anti-diabetic agent (</a:t>
            </a:r>
            <a:r>
              <a:rPr lang="en-US" sz="1400" dirty="0" err="1"/>
              <a:t>Poly</a:t>
            </a:r>
            <a:r>
              <a:rPr lang="en-US" sz="1400" b="1" dirty="0" err="1"/>
              <a:t>Glucuronic</a:t>
            </a:r>
            <a:r>
              <a:rPr lang="en-US" sz="1400" b="1" dirty="0"/>
              <a:t> acid</a:t>
            </a:r>
            <a:r>
              <a:rPr lang="en-US" sz="1400" dirty="0"/>
              <a:t>)</a:t>
            </a:r>
          </a:p>
          <a:p>
            <a:endParaRPr lang="en-US" sz="1200" dirty="0">
              <a:solidFill>
                <a:schemeClr val="bg1"/>
              </a:solidFill>
            </a:endParaRPr>
          </a:p>
          <a:p>
            <a:endParaRPr lang="en-US" sz="1600" b="1" dirty="0">
              <a:solidFill>
                <a:schemeClr val="bg1"/>
              </a:solidFill>
            </a:endParaRPr>
          </a:p>
          <a:p>
            <a:endParaRPr lang="en-US" sz="1400" dirty="0">
              <a:solidFill>
                <a:schemeClr val="bg1"/>
              </a:solidFill>
            </a:endParaRPr>
          </a:p>
          <a:p>
            <a:endParaRPr lang="en-US" sz="1400" dirty="0">
              <a:solidFill>
                <a:schemeClr val="bg1"/>
              </a:solidFill>
            </a:endParaRPr>
          </a:p>
          <a:p>
            <a:endParaRPr lang="en-US" sz="1100" dirty="0">
              <a:solidFill>
                <a:schemeClr val="bg1"/>
              </a:solidFill>
            </a:endParaRPr>
          </a:p>
          <a:p>
            <a:endParaRPr lang="en-US" sz="1100" dirty="0">
              <a:solidFill>
                <a:schemeClr val="bg1"/>
              </a:solidFill>
            </a:endParaRPr>
          </a:p>
          <a:p>
            <a:pPr marL="285750" indent="-285750">
              <a:buFont typeface="Wingdings" panose="05000000000000000000" pitchFamily="2" charset="2"/>
              <a:buChar char="§"/>
            </a:pPr>
            <a:endParaRPr lang="en-US" sz="1400" b="1" dirty="0">
              <a:solidFill>
                <a:schemeClr val="bg1"/>
              </a:solidFill>
            </a:endParaRPr>
          </a:p>
        </p:txBody>
      </p:sp>
      <p:sp>
        <p:nvSpPr>
          <p:cNvPr id="16" name="TextBox 15">
            <a:extLst>
              <a:ext uri="{FF2B5EF4-FFF2-40B4-BE49-F238E27FC236}">
                <a16:creationId xmlns:a16="http://schemas.microsoft.com/office/drawing/2014/main" id="{59B27B1F-D73C-B4CE-7CAB-BC1662326D4A}"/>
              </a:ext>
            </a:extLst>
          </p:cNvPr>
          <p:cNvSpPr txBox="1"/>
          <p:nvPr/>
        </p:nvSpPr>
        <p:spPr>
          <a:xfrm>
            <a:off x="6040196" y="3833579"/>
            <a:ext cx="5971720" cy="677108"/>
          </a:xfrm>
          <a:prstGeom prst="rect">
            <a:avLst/>
          </a:prstGeom>
          <a:noFill/>
        </p:spPr>
        <p:txBody>
          <a:bodyPr wrap="square" rtlCol="0">
            <a:spAutoFit/>
          </a:bodyPr>
          <a:lstStyle/>
          <a:p>
            <a:r>
              <a:rPr lang="en-US" sz="2000" b="1" dirty="0"/>
              <a:t>Materials and Methods</a:t>
            </a:r>
            <a:r>
              <a:rPr lang="en-US" sz="2000" dirty="0"/>
              <a:t>:</a:t>
            </a:r>
          </a:p>
          <a:p>
            <a:endParaRPr lang="en-IN" dirty="0"/>
          </a:p>
        </p:txBody>
      </p:sp>
      <p:sp>
        <p:nvSpPr>
          <p:cNvPr id="17" name="TextBox 16">
            <a:extLst>
              <a:ext uri="{FF2B5EF4-FFF2-40B4-BE49-F238E27FC236}">
                <a16:creationId xmlns:a16="http://schemas.microsoft.com/office/drawing/2014/main" id="{C6B847FA-6CAB-EA4C-F929-767CDACEB5B9}"/>
              </a:ext>
            </a:extLst>
          </p:cNvPr>
          <p:cNvSpPr txBox="1"/>
          <p:nvPr/>
        </p:nvSpPr>
        <p:spPr>
          <a:xfrm>
            <a:off x="6309180" y="6786752"/>
            <a:ext cx="6958013" cy="677108"/>
          </a:xfrm>
          <a:prstGeom prst="rect">
            <a:avLst/>
          </a:prstGeom>
          <a:noFill/>
        </p:spPr>
        <p:txBody>
          <a:bodyPr wrap="square" rtlCol="0">
            <a:spAutoFit/>
          </a:bodyPr>
          <a:lstStyle/>
          <a:p>
            <a:r>
              <a:rPr lang="en-US" sz="2000" b="1" dirty="0"/>
              <a:t>Result and discussion:</a:t>
            </a:r>
          </a:p>
          <a:p>
            <a:endParaRPr lang="en-IN" b="1" dirty="0"/>
          </a:p>
        </p:txBody>
      </p:sp>
      <p:pic>
        <p:nvPicPr>
          <p:cNvPr id="2" name="Picture 2">
            <a:extLst>
              <a:ext uri="{FF2B5EF4-FFF2-40B4-BE49-F238E27FC236}">
                <a16:creationId xmlns:a16="http://schemas.microsoft.com/office/drawing/2014/main" id="{3371429A-F52C-B97C-2143-C176509CB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H="1" flipV="1">
            <a:off x="11102530" y="7399248"/>
            <a:ext cx="1366105" cy="919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C0A83E-9CE3-2941-166C-2C58D5CBB6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463" y="7338663"/>
            <a:ext cx="1478274" cy="8902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FF7FE3C-DFB5-04BC-096E-C61944DE95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7741" y="7339182"/>
            <a:ext cx="1389967" cy="8914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E8512B-8DF1-E141-EB3F-272599982FF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847521" y="7382988"/>
            <a:ext cx="903593" cy="8922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D3013C8-3012-DDA6-C7AF-98B2E22F79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1994" y="11672155"/>
            <a:ext cx="1245856" cy="1089466"/>
          </a:xfrm>
          <a:prstGeom prst="rect">
            <a:avLst/>
          </a:prstGeom>
        </p:spPr>
      </p:pic>
      <p:pic>
        <p:nvPicPr>
          <p:cNvPr id="20" name="Picture 19">
            <a:extLst>
              <a:ext uri="{FF2B5EF4-FFF2-40B4-BE49-F238E27FC236}">
                <a16:creationId xmlns:a16="http://schemas.microsoft.com/office/drawing/2014/main" id="{17B1C5E6-158F-4505-DA41-2AD1CD5CB6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8645" y="11437861"/>
            <a:ext cx="2449512" cy="1594096"/>
          </a:xfrm>
          <a:prstGeom prst="rect">
            <a:avLst/>
          </a:prstGeom>
        </p:spPr>
      </p:pic>
      <p:pic>
        <p:nvPicPr>
          <p:cNvPr id="12" name="Picture 2" descr="D:\UY10DL purification\Graph2.emf">
            <a:extLst>
              <a:ext uri="{FF2B5EF4-FFF2-40B4-BE49-F238E27FC236}">
                <a16:creationId xmlns:a16="http://schemas.microsoft.com/office/drawing/2014/main" id="{781D2F1F-9C06-9BF2-095F-EB9E6C48EB94}"/>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9247"/>
          <a:stretch/>
        </p:blipFill>
        <p:spPr bwMode="auto">
          <a:xfrm>
            <a:off x="9245543" y="7172179"/>
            <a:ext cx="1667795" cy="107030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137053" y="4379497"/>
            <a:ext cx="8263160" cy="2462213"/>
          </a:xfrm>
          <a:prstGeom prst="rect">
            <a:avLst/>
          </a:prstGeom>
          <a:noFill/>
        </p:spPr>
        <p:txBody>
          <a:bodyPr wrap="square" rtlCol="0">
            <a:spAutoFit/>
          </a:bodyPr>
          <a:lstStyle/>
          <a:p>
            <a:r>
              <a:rPr lang="en-IN" sz="1400" dirty="0"/>
              <a:t>The EPS producing </a:t>
            </a:r>
            <a:r>
              <a:rPr lang="en-IN" sz="1400" b="1" i="1" dirty="0"/>
              <a:t>Klebsiella pneumoniae</a:t>
            </a:r>
            <a:r>
              <a:rPr lang="en-IN" sz="1400" dirty="0"/>
              <a:t> bacteria was isolated from wastewater by using Kaolin absorption method (Liu et al., 2016)</a:t>
            </a:r>
          </a:p>
          <a:p>
            <a:r>
              <a:rPr lang="en-IN" sz="1400" dirty="0"/>
              <a:t>The isolated strain was  Grown in LB Medium for 48 hours. Then cells were removed by centrifugation and EPS was precipitated by ice-cold ethanol. After dialysis the EPS was freeze dried.</a:t>
            </a:r>
          </a:p>
          <a:p>
            <a:r>
              <a:rPr lang="en-IN" sz="1400" dirty="0"/>
              <a:t>The crude EPS was digested with 1 M TFA and its composition was analysed by HPLC with standard sugars. </a:t>
            </a:r>
          </a:p>
          <a:p>
            <a:r>
              <a:rPr lang="en-IN" sz="1400" dirty="0"/>
              <a:t>The functional groups and structure were identified by FTIR and </a:t>
            </a:r>
            <a:r>
              <a:rPr lang="en-IN" sz="1400" baseline="30000" dirty="0"/>
              <a:t>1</a:t>
            </a:r>
            <a:r>
              <a:rPr lang="en-IN" sz="1400" dirty="0"/>
              <a:t>H NMR analyses.</a:t>
            </a:r>
          </a:p>
          <a:p>
            <a:r>
              <a:rPr lang="en-IN" sz="1400" dirty="0"/>
              <a:t>The </a:t>
            </a:r>
            <a:r>
              <a:rPr lang="en-IN" sz="1400" i="1" dirty="0"/>
              <a:t>in vitro</a:t>
            </a:r>
            <a:r>
              <a:rPr lang="en-IN" sz="1400" dirty="0"/>
              <a:t> </a:t>
            </a:r>
            <a:r>
              <a:rPr lang="el-GR" sz="1400" dirty="0"/>
              <a:t>α-</a:t>
            </a:r>
            <a:r>
              <a:rPr lang="en-IN" sz="1400" dirty="0"/>
              <a:t>amylase inhibition, </a:t>
            </a:r>
            <a:r>
              <a:rPr lang="en-IN" sz="1400" dirty="0">
                <a:latin typeface="3ds"/>
              </a:rPr>
              <a:t>ß-</a:t>
            </a:r>
            <a:r>
              <a:rPr lang="en-IN" sz="1400" dirty="0"/>
              <a:t>Glucosidase inhibition assays were carried out with commercial enzymes and their respective substrates. </a:t>
            </a:r>
          </a:p>
          <a:p>
            <a:r>
              <a:rPr lang="en-IN" sz="1400" dirty="0"/>
              <a:t>The </a:t>
            </a:r>
            <a:r>
              <a:rPr lang="en-IN" sz="1400" i="1" dirty="0"/>
              <a:t>in </a:t>
            </a:r>
            <a:r>
              <a:rPr lang="en-IN" sz="1400" i="1" dirty="0" err="1"/>
              <a:t>silico</a:t>
            </a:r>
            <a:r>
              <a:rPr lang="en-IN" sz="1400" i="1" dirty="0"/>
              <a:t> </a:t>
            </a:r>
            <a:r>
              <a:rPr lang="pt-BR" sz="1400" dirty="0">
                <a:latin typeface="3ds"/>
              </a:rPr>
              <a:t>ß</a:t>
            </a:r>
            <a:r>
              <a:rPr lang="en-IN" sz="1400" i="1" dirty="0">
                <a:latin typeface="3ds"/>
              </a:rPr>
              <a:t> </a:t>
            </a:r>
            <a:r>
              <a:rPr lang="en-US" sz="1400" dirty="0" err="1"/>
              <a:t>Glucosidase</a:t>
            </a:r>
            <a:r>
              <a:rPr lang="en-US" sz="1400" dirty="0"/>
              <a:t> activity was performed by docking </a:t>
            </a:r>
            <a:r>
              <a:rPr lang="pt-BR" sz="1400" dirty="0">
                <a:latin typeface="3ds"/>
              </a:rPr>
              <a:t>ß-g</a:t>
            </a:r>
            <a:r>
              <a:rPr lang="pt-BR" sz="1400" dirty="0"/>
              <a:t>lucosidase (PDB ID 7F1N) enzyme with  D-Glucuronic acid  collected from  pubchem database.</a:t>
            </a:r>
            <a:endParaRPr lang="en-IN" sz="1400" i="1" dirty="0"/>
          </a:p>
          <a:p>
            <a:endParaRPr lang="en-IN" sz="1400" dirty="0"/>
          </a:p>
        </p:txBody>
      </p:sp>
      <p:grpSp>
        <p:nvGrpSpPr>
          <p:cNvPr id="25" name="Group 24"/>
          <p:cNvGrpSpPr/>
          <p:nvPr/>
        </p:nvGrpSpPr>
        <p:grpSpPr>
          <a:xfrm>
            <a:off x="132164" y="5919375"/>
            <a:ext cx="1083194" cy="386731"/>
            <a:chOff x="0" y="938703"/>
            <a:chExt cx="1546924" cy="773462"/>
          </a:xfrm>
        </p:grpSpPr>
        <p:sp>
          <p:nvSpPr>
            <p:cNvPr id="26" name="Rounded Rectangle 25"/>
            <p:cNvSpPr/>
            <p:nvPr/>
          </p:nvSpPr>
          <p:spPr>
            <a:xfrm>
              <a:off x="0" y="938703"/>
              <a:ext cx="1546924" cy="773462"/>
            </a:xfrm>
            <a:prstGeom prst="roundRect">
              <a:avLst>
                <a:gd name="adj" fmla="val 10000"/>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27" name="Rounded Rectangle 4"/>
            <p:cNvSpPr/>
            <p:nvPr/>
          </p:nvSpPr>
          <p:spPr>
            <a:xfrm>
              <a:off x="22654" y="985853"/>
              <a:ext cx="1501616" cy="6791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000" kern="1200" dirty="0"/>
                <a:t>Diabetic</a:t>
              </a:r>
              <a:r>
                <a:rPr lang="en-US" sz="2400" kern="1200" dirty="0"/>
                <a:t>s</a:t>
              </a:r>
              <a:endParaRPr lang="en-IN" sz="1600" kern="1200" dirty="0"/>
            </a:p>
          </p:txBody>
        </p:sp>
      </p:grpSp>
      <p:grpSp>
        <p:nvGrpSpPr>
          <p:cNvPr id="28" name="Group 27"/>
          <p:cNvGrpSpPr/>
          <p:nvPr/>
        </p:nvGrpSpPr>
        <p:grpSpPr>
          <a:xfrm>
            <a:off x="1536301" y="5459105"/>
            <a:ext cx="1200322" cy="473595"/>
            <a:chOff x="544213" y="1535066"/>
            <a:chExt cx="1200321" cy="785411"/>
          </a:xfrm>
        </p:grpSpPr>
        <p:sp>
          <p:nvSpPr>
            <p:cNvPr id="29" name="Rounded Rectangle 28"/>
            <p:cNvSpPr/>
            <p:nvPr/>
          </p:nvSpPr>
          <p:spPr>
            <a:xfrm>
              <a:off x="758245" y="1680946"/>
              <a:ext cx="701158" cy="493652"/>
            </a:xfrm>
            <a:prstGeom prst="roundRect">
              <a:avLst>
                <a:gd name="adj" fmla="val 1000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30" name="Rounded Rectangle 4"/>
            <p:cNvSpPr/>
            <p:nvPr/>
          </p:nvSpPr>
          <p:spPr>
            <a:xfrm>
              <a:off x="544213" y="1535066"/>
              <a:ext cx="1200321" cy="7854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en-US" sz="2000" kern="1200" dirty="0"/>
                <a:t>Type1</a:t>
              </a:r>
              <a:endParaRPr lang="en-IN" sz="2000" kern="1200" dirty="0"/>
            </a:p>
          </p:txBody>
        </p:sp>
      </p:grpSp>
      <p:grpSp>
        <p:nvGrpSpPr>
          <p:cNvPr id="31" name="Group 30"/>
          <p:cNvGrpSpPr/>
          <p:nvPr/>
        </p:nvGrpSpPr>
        <p:grpSpPr>
          <a:xfrm>
            <a:off x="1553598" y="6352973"/>
            <a:ext cx="1110918" cy="652312"/>
            <a:chOff x="1950825" y="817316"/>
            <a:chExt cx="1041115" cy="1083255"/>
          </a:xfrm>
        </p:grpSpPr>
        <p:sp>
          <p:nvSpPr>
            <p:cNvPr id="32" name="Rounded Rectangle 31"/>
            <p:cNvSpPr/>
            <p:nvPr/>
          </p:nvSpPr>
          <p:spPr>
            <a:xfrm>
              <a:off x="2082070" y="1128595"/>
              <a:ext cx="745684" cy="487992"/>
            </a:xfrm>
            <a:prstGeom prst="roundRect">
              <a:avLst>
                <a:gd name="adj" fmla="val 1000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33" name="Rounded Rectangle 4"/>
            <p:cNvSpPr/>
            <p:nvPr/>
          </p:nvSpPr>
          <p:spPr>
            <a:xfrm>
              <a:off x="1950825" y="817316"/>
              <a:ext cx="1041115" cy="1083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Type2</a:t>
              </a:r>
              <a:endParaRPr lang="en-IN" sz="1600" kern="1200" dirty="0"/>
            </a:p>
          </p:txBody>
        </p:sp>
      </p:grpSp>
      <p:grpSp>
        <p:nvGrpSpPr>
          <p:cNvPr id="34" name="Group 33"/>
          <p:cNvGrpSpPr/>
          <p:nvPr/>
        </p:nvGrpSpPr>
        <p:grpSpPr>
          <a:xfrm>
            <a:off x="2941343" y="5043674"/>
            <a:ext cx="1695971" cy="1309299"/>
            <a:chOff x="1513" y="788114"/>
            <a:chExt cx="2268392" cy="1134196"/>
          </a:xfrm>
        </p:grpSpPr>
        <p:sp>
          <p:nvSpPr>
            <p:cNvPr id="35" name="Rounded Rectangle 34"/>
            <p:cNvSpPr/>
            <p:nvPr/>
          </p:nvSpPr>
          <p:spPr>
            <a:xfrm>
              <a:off x="1513" y="788114"/>
              <a:ext cx="2268392" cy="1134196"/>
            </a:xfrm>
            <a:prstGeom prst="roundRect">
              <a:avLst>
                <a:gd name="adj" fmla="val 10000"/>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36" name="Rounded Rectangle 4"/>
            <p:cNvSpPr/>
            <p:nvPr/>
          </p:nvSpPr>
          <p:spPr>
            <a:xfrm>
              <a:off x="34732" y="821333"/>
              <a:ext cx="2201954" cy="106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285750" lvl="0" indent="-285750" defTabSz="622300">
                <a:lnSpc>
                  <a:spcPct val="90000"/>
                </a:lnSpc>
                <a:spcBef>
                  <a:spcPct val="0"/>
                </a:spcBef>
                <a:spcAft>
                  <a:spcPct val="35000"/>
                </a:spcAft>
                <a:buFont typeface="Arial" pitchFamily="34" charset="0"/>
                <a:buChar char="•"/>
              </a:pPr>
              <a:r>
                <a:rPr lang="en-US" sz="1400" kern="1200" dirty="0"/>
                <a:t>It is an auto immune reaction </a:t>
              </a:r>
            </a:p>
            <a:p>
              <a:pPr marL="285750" lvl="0" indent="-285750" defTabSz="622300">
                <a:lnSpc>
                  <a:spcPct val="90000"/>
                </a:lnSpc>
                <a:spcBef>
                  <a:spcPct val="0"/>
                </a:spcBef>
                <a:spcAft>
                  <a:spcPct val="35000"/>
                </a:spcAft>
                <a:buFont typeface="Arial" pitchFamily="34" charset="0"/>
                <a:buChar char="•"/>
              </a:pPr>
              <a:r>
                <a:rPr lang="en-US" sz="1400" kern="1200" dirty="0"/>
                <a:t>It destroys the beta cells of </a:t>
              </a:r>
              <a:r>
                <a:rPr lang="en-US" sz="1400" kern="1200" dirty="0" err="1"/>
                <a:t>pancrease</a:t>
              </a:r>
              <a:r>
                <a:rPr lang="en-US" sz="1400" kern="1200" dirty="0"/>
                <a:t> which produce insulin</a:t>
              </a:r>
              <a:endParaRPr lang="en-IN" sz="1400" kern="1200" dirty="0"/>
            </a:p>
          </p:txBody>
        </p:sp>
      </p:grpSp>
      <p:grpSp>
        <p:nvGrpSpPr>
          <p:cNvPr id="37" name="Group 36"/>
          <p:cNvGrpSpPr/>
          <p:nvPr/>
        </p:nvGrpSpPr>
        <p:grpSpPr>
          <a:xfrm>
            <a:off x="2935972" y="6473027"/>
            <a:ext cx="1876442" cy="1117253"/>
            <a:chOff x="630162" y="0"/>
            <a:chExt cx="5776295" cy="2710425"/>
          </a:xfrm>
        </p:grpSpPr>
        <p:sp>
          <p:nvSpPr>
            <p:cNvPr id="38" name="Rounded Rectangle 37"/>
            <p:cNvSpPr/>
            <p:nvPr/>
          </p:nvSpPr>
          <p:spPr>
            <a:xfrm>
              <a:off x="630162" y="0"/>
              <a:ext cx="5420850" cy="2710425"/>
            </a:xfrm>
            <a:prstGeom prst="roundRect">
              <a:avLst>
                <a:gd name="adj" fmla="val 10000"/>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39" name="Rounded Rectangle 4"/>
            <p:cNvSpPr/>
            <p:nvPr/>
          </p:nvSpPr>
          <p:spPr>
            <a:xfrm>
              <a:off x="832676" y="79385"/>
              <a:ext cx="5573781" cy="2551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285750" indent="-285750" defTabSz="622300">
                <a:lnSpc>
                  <a:spcPct val="90000"/>
                </a:lnSpc>
                <a:spcBef>
                  <a:spcPct val="0"/>
                </a:spcBef>
                <a:spcAft>
                  <a:spcPct val="35000"/>
                </a:spcAft>
                <a:buFont typeface="Arial" pitchFamily="34" charset="0"/>
                <a:buChar char="•"/>
              </a:pPr>
              <a:r>
                <a:rPr lang="en-US" sz="1400" dirty="0"/>
                <a:t>cells  do not respond normally to insulin which is called as Insulin resistance.</a:t>
              </a:r>
            </a:p>
            <a:p>
              <a:pPr marL="285750" indent="-285750" defTabSz="622300">
                <a:lnSpc>
                  <a:spcPct val="90000"/>
                </a:lnSpc>
                <a:spcBef>
                  <a:spcPct val="0"/>
                </a:spcBef>
                <a:spcAft>
                  <a:spcPct val="35000"/>
                </a:spcAft>
                <a:buFont typeface="Arial" pitchFamily="34" charset="0"/>
                <a:buChar char="•"/>
              </a:pPr>
              <a:r>
                <a:rPr lang="en-IN" sz="1400" dirty="0" err="1"/>
                <a:t>Prediabetics</a:t>
              </a:r>
              <a:endParaRPr lang="en-IN" sz="1400" dirty="0"/>
            </a:p>
          </p:txBody>
        </p:sp>
      </p:grpSp>
      <p:cxnSp>
        <p:nvCxnSpPr>
          <p:cNvPr id="22" name="Straight Arrow Connector 21"/>
          <p:cNvCxnSpPr/>
          <p:nvPr/>
        </p:nvCxnSpPr>
        <p:spPr>
          <a:xfrm flipV="1">
            <a:off x="2448513" y="5614014"/>
            <a:ext cx="476789" cy="818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3"/>
          </p:cNvCxnSpPr>
          <p:nvPr/>
        </p:nvCxnSpPr>
        <p:spPr>
          <a:xfrm>
            <a:off x="2489322" y="6687347"/>
            <a:ext cx="457524" cy="2085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1226791" y="5695902"/>
            <a:ext cx="504037" cy="3962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2" idx="1"/>
          </p:cNvCxnSpPr>
          <p:nvPr/>
        </p:nvCxnSpPr>
        <p:spPr>
          <a:xfrm>
            <a:off x="1226791" y="6244568"/>
            <a:ext cx="466852" cy="4427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2" name="Chart 51">
            <a:extLst>
              <a:ext uri="{FF2B5EF4-FFF2-40B4-BE49-F238E27FC236}">
                <a16:creationId xmlns:a16="http://schemas.microsoft.com/office/drawing/2014/main" id="{D36196CC-1D3B-4CA1-8756-93F2F048C806}"/>
              </a:ext>
            </a:extLst>
          </p:cNvPr>
          <p:cNvGraphicFramePr/>
          <p:nvPr>
            <p:extLst>
              <p:ext uri="{D42A27DB-BD31-4B8C-83A1-F6EECF244321}">
                <p14:modId xmlns:p14="http://schemas.microsoft.com/office/powerpoint/2010/main" val="198928721"/>
              </p:ext>
            </p:extLst>
          </p:nvPr>
        </p:nvGraphicFramePr>
        <p:xfrm>
          <a:off x="6886259" y="8827007"/>
          <a:ext cx="3193181" cy="16039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3" name="Chart 52">
            <a:extLst>
              <a:ext uri="{FF2B5EF4-FFF2-40B4-BE49-F238E27FC236}">
                <a16:creationId xmlns:a16="http://schemas.microsoft.com/office/drawing/2014/main" id="{0CB28F35-334D-4CCF-9A5E-94D3342C6DDE}"/>
              </a:ext>
            </a:extLst>
          </p:cNvPr>
          <p:cNvGraphicFramePr/>
          <p:nvPr>
            <p:extLst>
              <p:ext uri="{D42A27DB-BD31-4B8C-83A1-F6EECF244321}">
                <p14:modId xmlns:p14="http://schemas.microsoft.com/office/powerpoint/2010/main" val="2867810932"/>
              </p:ext>
            </p:extLst>
          </p:nvPr>
        </p:nvGraphicFramePr>
        <p:xfrm>
          <a:off x="10145967" y="8961853"/>
          <a:ext cx="3238968" cy="1474380"/>
        </p:xfrm>
        <a:graphic>
          <a:graphicData uri="http://schemas.openxmlformats.org/drawingml/2006/chart">
            <c:chart xmlns:c="http://schemas.openxmlformats.org/drawingml/2006/chart" xmlns:r="http://schemas.openxmlformats.org/officeDocument/2006/relationships" r:id="rId12"/>
          </a:graphicData>
        </a:graphic>
      </p:graphicFrame>
      <p:sp>
        <p:nvSpPr>
          <p:cNvPr id="55" name="Rectangle 54"/>
          <p:cNvSpPr/>
          <p:nvPr/>
        </p:nvSpPr>
        <p:spPr>
          <a:xfrm>
            <a:off x="7932570" y="11953948"/>
            <a:ext cx="4883260" cy="307777"/>
          </a:xfrm>
          <a:prstGeom prst="rect">
            <a:avLst/>
          </a:prstGeom>
        </p:spPr>
        <p:txBody>
          <a:bodyPr wrap="none">
            <a:spAutoFit/>
          </a:bodyPr>
          <a:lstStyle/>
          <a:p>
            <a:r>
              <a:rPr lang="pt-BR" sz="1400" b="1" i="1" dirty="0"/>
              <a:t>In silico</a:t>
            </a:r>
            <a:r>
              <a:rPr lang="pt-BR" sz="1400" b="1" dirty="0"/>
              <a:t> Interaction bet ween D-glucuronate and </a:t>
            </a:r>
            <a:r>
              <a:rPr lang="pt-BR" sz="1400" b="1" dirty="0">
                <a:latin typeface="3ds"/>
              </a:rPr>
              <a:t>ß-g</a:t>
            </a:r>
            <a:r>
              <a:rPr lang="pt-BR" sz="1400" b="1" dirty="0"/>
              <a:t>lucosidase </a:t>
            </a:r>
            <a:endParaRPr lang="en-IN" sz="1400" b="1" dirty="0"/>
          </a:p>
        </p:txBody>
      </p:sp>
      <p:sp>
        <p:nvSpPr>
          <p:cNvPr id="56" name="Rectangle 55"/>
          <p:cNvSpPr/>
          <p:nvPr/>
        </p:nvSpPr>
        <p:spPr>
          <a:xfrm>
            <a:off x="9478032" y="11632613"/>
            <a:ext cx="790601" cy="276999"/>
          </a:xfrm>
          <a:prstGeom prst="rect">
            <a:avLst/>
          </a:prstGeom>
        </p:spPr>
        <p:txBody>
          <a:bodyPr wrap="none">
            <a:spAutoFit/>
          </a:bodyPr>
          <a:lstStyle/>
          <a:p>
            <a:r>
              <a:rPr lang="pt-BR" sz="1200" dirty="0"/>
              <a:t>3D model</a:t>
            </a:r>
            <a:endParaRPr lang="en-IN" sz="1200" dirty="0"/>
          </a:p>
        </p:txBody>
      </p:sp>
      <p:sp>
        <p:nvSpPr>
          <p:cNvPr id="57" name="Rectangle 56"/>
          <p:cNvSpPr/>
          <p:nvPr/>
        </p:nvSpPr>
        <p:spPr>
          <a:xfrm>
            <a:off x="11522453" y="11576090"/>
            <a:ext cx="790601" cy="276999"/>
          </a:xfrm>
          <a:prstGeom prst="rect">
            <a:avLst/>
          </a:prstGeom>
        </p:spPr>
        <p:txBody>
          <a:bodyPr wrap="none">
            <a:spAutoFit/>
          </a:bodyPr>
          <a:lstStyle/>
          <a:p>
            <a:r>
              <a:rPr lang="pt-BR" sz="1200" dirty="0"/>
              <a:t>2D model</a:t>
            </a:r>
            <a:endParaRPr lang="en-IN" sz="1200" dirty="0"/>
          </a:p>
        </p:txBody>
      </p:sp>
      <p:sp>
        <p:nvSpPr>
          <p:cNvPr id="58" name="Rectangle 57"/>
          <p:cNvSpPr/>
          <p:nvPr/>
        </p:nvSpPr>
        <p:spPr>
          <a:xfrm>
            <a:off x="12677684" y="8282566"/>
            <a:ext cx="1243268" cy="461665"/>
          </a:xfrm>
          <a:prstGeom prst="rect">
            <a:avLst/>
          </a:prstGeom>
        </p:spPr>
        <p:txBody>
          <a:bodyPr wrap="square">
            <a:spAutoFit/>
          </a:bodyPr>
          <a:lstStyle/>
          <a:p>
            <a:pPr algn="ctr"/>
            <a:r>
              <a:rPr lang="pt-BR" sz="1200" dirty="0"/>
              <a:t>D-Glucuronate Structure</a:t>
            </a:r>
            <a:endParaRPr lang="en-IN" sz="1200" dirty="0"/>
          </a:p>
        </p:txBody>
      </p:sp>
      <p:sp>
        <p:nvSpPr>
          <p:cNvPr id="59" name="Rectangle 58"/>
          <p:cNvSpPr/>
          <p:nvPr/>
        </p:nvSpPr>
        <p:spPr>
          <a:xfrm>
            <a:off x="9137241" y="10395165"/>
            <a:ext cx="2538067" cy="307777"/>
          </a:xfrm>
          <a:prstGeom prst="rect">
            <a:avLst/>
          </a:prstGeom>
        </p:spPr>
        <p:txBody>
          <a:bodyPr wrap="none">
            <a:spAutoFit/>
          </a:bodyPr>
          <a:lstStyle/>
          <a:p>
            <a:r>
              <a:rPr lang="pt-BR" sz="1400" b="1" i="1" dirty="0"/>
              <a:t>In vitro </a:t>
            </a:r>
            <a:r>
              <a:rPr lang="pt-BR" sz="1400" b="1" dirty="0"/>
              <a:t>Enzyme inhibition assay</a:t>
            </a:r>
            <a:endParaRPr lang="en-IN" sz="1400" b="1" dirty="0"/>
          </a:p>
        </p:txBody>
      </p:sp>
      <p:sp>
        <p:nvSpPr>
          <p:cNvPr id="60" name="Rectangle 59"/>
          <p:cNvSpPr/>
          <p:nvPr/>
        </p:nvSpPr>
        <p:spPr>
          <a:xfrm>
            <a:off x="7440493" y="9081773"/>
            <a:ext cx="776175" cy="261610"/>
          </a:xfrm>
          <a:prstGeom prst="rect">
            <a:avLst/>
          </a:prstGeom>
        </p:spPr>
        <p:txBody>
          <a:bodyPr wrap="none">
            <a:spAutoFit/>
          </a:bodyPr>
          <a:lstStyle/>
          <a:p>
            <a:r>
              <a:rPr lang="el-GR" sz="1100" dirty="0"/>
              <a:t>α-</a:t>
            </a:r>
            <a:r>
              <a:rPr lang="en-IN" sz="1100" dirty="0"/>
              <a:t>amylase</a:t>
            </a:r>
          </a:p>
        </p:txBody>
      </p:sp>
      <p:sp>
        <p:nvSpPr>
          <p:cNvPr id="61" name="Rectangle 60"/>
          <p:cNvSpPr/>
          <p:nvPr/>
        </p:nvSpPr>
        <p:spPr>
          <a:xfrm>
            <a:off x="10753826" y="9146077"/>
            <a:ext cx="987771" cy="261610"/>
          </a:xfrm>
          <a:prstGeom prst="rect">
            <a:avLst/>
          </a:prstGeom>
        </p:spPr>
        <p:txBody>
          <a:bodyPr wrap="none">
            <a:spAutoFit/>
          </a:bodyPr>
          <a:lstStyle/>
          <a:p>
            <a:r>
              <a:rPr lang="pt-BR" sz="1100" dirty="0">
                <a:latin typeface="3ds"/>
              </a:rPr>
              <a:t>ß-g</a:t>
            </a:r>
            <a:r>
              <a:rPr lang="pt-BR" sz="1100" dirty="0"/>
              <a:t>lucosidase</a:t>
            </a:r>
            <a:endParaRPr lang="en-IN" sz="1100" dirty="0"/>
          </a:p>
        </p:txBody>
      </p:sp>
      <p:sp>
        <p:nvSpPr>
          <p:cNvPr id="62" name="Rectangle 61"/>
          <p:cNvSpPr/>
          <p:nvPr/>
        </p:nvSpPr>
        <p:spPr>
          <a:xfrm>
            <a:off x="11186842" y="8370373"/>
            <a:ext cx="1317990" cy="276999"/>
          </a:xfrm>
          <a:prstGeom prst="rect">
            <a:avLst/>
          </a:prstGeom>
        </p:spPr>
        <p:txBody>
          <a:bodyPr wrap="none">
            <a:spAutoFit/>
          </a:bodyPr>
          <a:lstStyle/>
          <a:p>
            <a:r>
              <a:rPr lang="pt-BR" sz="1200" baseline="30000" dirty="0"/>
              <a:t>1</a:t>
            </a:r>
            <a:r>
              <a:rPr lang="pt-BR" sz="1200" dirty="0"/>
              <a:t>H NMR Spectrum</a:t>
            </a:r>
            <a:endParaRPr lang="en-IN" sz="1200" dirty="0"/>
          </a:p>
        </p:txBody>
      </p:sp>
      <p:sp>
        <p:nvSpPr>
          <p:cNvPr id="63" name="Rectangle 62"/>
          <p:cNvSpPr/>
          <p:nvPr/>
        </p:nvSpPr>
        <p:spPr>
          <a:xfrm>
            <a:off x="9551500" y="8286991"/>
            <a:ext cx="1124026" cy="276999"/>
          </a:xfrm>
          <a:prstGeom prst="rect">
            <a:avLst/>
          </a:prstGeom>
        </p:spPr>
        <p:txBody>
          <a:bodyPr wrap="none">
            <a:spAutoFit/>
          </a:bodyPr>
          <a:lstStyle/>
          <a:p>
            <a:r>
              <a:rPr lang="pt-BR" sz="1200" dirty="0"/>
              <a:t>FTIR Spectrum </a:t>
            </a:r>
            <a:endParaRPr lang="en-IN" sz="1200" dirty="0"/>
          </a:p>
        </p:txBody>
      </p:sp>
      <p:sp>
        <p:nvSpPr>
          <p:cNvPr id="64" name="Rectangle 63"/>
          <p:cNvSpPr/>
          <p:nvPr/>
        </p:nvSpPr>
        <p:spPr>
          <a:xfrm>
            <a:off x="7273308" y="8315541"/>
            <a:ext cx="1541832" cy="276999"/>
          </a:xfrm>
          <a:prstGeom prst="rect">
            <a:avLst/>
          </a:prstGeom>
        </p:spPr>
        <p:txBody>
          <a:bodyPr wrap="none">
            <a:spAutoFit/>
          </a:bodyPr>
          <a:lstStyle/>
          <a:p>
            <a:r>
              <a:rPr lang="pt-BR" sz="1200" dirty="0"/>
              <a:t>HPLC Chromatograms</a:t>
            </a:r>
            <a:endParaRPr lang="en-IN" sz="1200" dirty="0"/>
          </a:p>
        </p:txBody>
      </p:sp>
      <p:sp>
        <p:nvSpPr>
          <p:cNvPr id="48" name="TextBox 47"/>
          <p:cNvSpPr txBox="1"/>
          <p:nvPr/>
        </p:nvSpPr>
        <p:spPr>
          <a:xfrm>
            <a:off x="7250260" y="7328671"/>
            <a:ext cx="604653" cy="261610"/>
          </a:xfrm>
          <a:prstGeom prst="rect">
            <a:avLst/>
          </a:prstGeom>
          <a:noFill/>
        </p:spPr>
        <p:txBody>
          <a:bodyPr wrap="none" rtlCol="0">
            <a:spAutoFit/>
          </a:bodyPr>
          <a:lstStyle/>
          <a:p>
            <a:r>
              <a:rPr lang="en-IN" sz="1050" dirty="0"/>
              <a:t>Sample</a:t>
            </a:r>
          </a:p>
        </p:txBody>
      </p:sp>
      <p:sp>
        <p:nvSpPr>
          <p:cNvPr id="66" name="TextBox 65"/>
          <p:cNvSpPr txBox="1"/>
          <p:nvPr/>
        </p:nvSpPr>
        <p:spPr>
          <a:xfrm>
            <a:off x="8639277" y="7338662"/>
            <a:ext cx="678391" cy="253916"/>
          </a:xfrm>
          <a:prstGeom prst="rect">
            <a:avLst/>
          </a:prstGeom>
          <a:noFill/>
        </p:spPr>
        <p:txBody>
          <a:bodyPr wrap="none" rtlCol="0">
            <a:spAutoFit/>
          </a:bodyPr>
          <a:lstStyle/>
          <a:p>
            <a:r>
              <a:rPr lang="en-IN" sz="1050" dirty="0"/>
              <a:t>Standard</a:t>
            </a:r>
          </a:p>
        </p:txBody>
      </p:sp>
      <p:sp>
        <p:nvSpPr>
          <p:cNvPr id="68" name="Rectangle 67"/>
          <p:cNvSpPr/>
          <p:nvPr/>
        </p:nvSpPr>
        <p:spPr>
          <a:xfrm>
            <a:off x="9788186" y="8579979"/>
            <a:ext cx="1442511" cy="307777"/>
          </a:xfrm>
          <a:prstGeom prst="rect">
            <a:avLst/>
          </a:prstGeom>
        </p:spPr>
        <p:txBody>
          <a:bodyPr wrap="none">
            <a:spAutoFit/>
          </a:bodyPr>
          <a:lstStyle/>
          <a:p>
            <a:r>
              <a:rPr lang="pt-BR" sz="1400" b="1" dirty="0"/>
              <a:t>Characterization </a:t>
            </a:r>
            <a:endParaRPr lang="en-IN" sz="1400" b="1" dirty="0"/>
          </a:p>
        </p:txBody>
      </p:sp>
      <p:sp>
        <p:nvSpPr>
          <p:cNvPr id="50" name="TextBox 49"/>
          <p:cNvSpPr txBox="1"/>
          <p:nvPr/>
        </p:nvSpPr>
        <p:spPr>
          <a:xfrm>
            <a:off x="6097570" y="12282369"/>
            <a:ext cx="7791595" cy="1938992"/>
          </a:xfrm>
          <a:prstGeom prst="rect">
            <a:avLst/>
          </a:prstGeom>
          <a:noFill/>
        </p:spPr>
        <p:txBody>
          <a:bodyPr wrap="square" rtlCol="0">
            <a:spAutoFit/>
          </a:bodyPr>
          <a:lstStyle/>
          <a:p>
            <a:pPr marL="171450" indent="-171450">
              <a:buFont typeface="Arial" pitchFamily="34" charset="0"/>
              <a:buChar char="•"/>
            </a:pPr>
            <a:r>
              <a:rPr lang="en-IN" sz="1200" dirty="0"/>
              <a:t>Both glucuronate standard and sample expressed similar retention time in  HPLC chromatogram</a:t>
            </a:r>
          </a:p>
          <a:p>
            <a:pPr marL="171450" indent="-171450">
              <a:buFont typeface="Arial" pitchFamily="34" charset="0"/>
              <a:buChar char="•"/>
            </a:pPr>
            <a:r>
              <a:rPr lang="en-IN" sz="1200" dirty="0"/>
              <a:t>The Proton NMR spectrum and  FTIR Spectrum showed similar molecular features relevant to  D-Glucuronate. </a:t>
            </a:r>
          </a:p>
          <a:p>
            <a:pPr marL="171450" indent="-171450">
              <a:buFont typeface="Arial" pitchFamily="34" charset="0"/>
              <a:buChar char="•"/>
            </a:pPr>
            <a:r>
              <a:rPr lang="en-IN" sz="1200" dirty="0"/>
              <a:t>These results indicated that the </a:t>
            </a:r>
            <a:r>
              <a:rPr lang="en-IN" sz="1200" b="1" i="1" dirty="0"/>
              <a:t>K. pneumoniae </a:t>
            </a:r>
            <a:r>
              <a:rPr lang="en-IN" sz="1200" dirty="0"/>
              <a:t>EPS was made up of D-Glucuronate monomers</a:t>
            </a:r>
          </a:p>
          <a:p>
            <a:pPr marL="171450" indent="-171450">
              <a:buFont typeface="Arial" pitchFamily="34" charset="0"/>
              <a:buChar char="•"/>
            </a:pPr>
            <a:r>
              <a:rPr lang="en-IN" sz="1200" dirty="0"/>
              <a:t>The </a:t>
            </a:r>
            <a:r>
              <a:rPr lang="en-IN" sz="1200" i="1" dirty="0"/>
              <a:t>In vitro </a:t>
            </a:r>
            <a:r>
              <a:rPr lang="el-GR" sz="1200" dirty="0"/>
              <a:t>α</a:t>
            </a:r>
            <a:r>
              <a:rPr lang="en-IN" sz="1200" dirty="0"/>
              <a:t>-amylase and ß-</a:t>
            </a:r>
            <a:r>
              <a:rPr lang="en-IN" sz="1200" dirty="0" err="1"/>
              <a:t>glucosidase</a:t>
            </a:r>
            <a:r>
              <a:rPr lang="en-IN" sz="1200" dirty="0"/>
              <a:t> inhibition assays showed IC</a:t>
            </a:r>
            <a:r>
              <a:rPr lang="en-IN" sz="1200" baseline="-25000" dirty="0"/>
              <a:t>50</a:t>
            </a:r>
            <a:r>
              <a:rPr lang="en-IN" sz="1200" dirty="0"/>
              <a:t> values of  1.08mg and 0.76mg respectively.</a:t>
            </a:r>
          </a:p>
          <a:p>
            <a:pPr marL="171450" indent="-171450">
              <a:buFont typeface="Arial" pitchFamily="34" charset="0"/>
              <a:buChar char="•"/>
            </a:pPr>
            <a:r>
              <a:rPr lang="en-IN" sz="1200" dirty="0"/>
              <a:t>The D-glucuronate showed better inhibition activity for ß-</a:t>
            </a:r>
            <a:r>
              <a:rPr lang="en-IN" sz="1200" dirty="0" err="1"/>
              <a:t>glucosidase</a:t>
            </a:r>
            <a:r>
              <a:rPr lang="en-IN" sz="1200" dirty="0"/>
              <a:t> then </a:t>
            </a:r>
            <a:r>
              <a:rPr lang="el-GR" sz="1200" dirty="0"/>
              <a:t>α-</a:t>
            </a:r>
            <a:r>
              <a:rPr lang="en-IN" sz="1200" dirty="0"/>
              <a:t>amylase</a:t>
            </a:r>
          </a:p>
          <a:p>
            <a:pPr marL="171450" indent="-171450">
              <a:buFont typeface="Arial" pitchFamily="34" charset="0"/>
              <a:buChar char="•"/>
            </a:pPr>
            <a:r>
              <a:rPr lang="en-IN" sz="1200" dirty="0"/>
              <a:t>Hence the ß-</a:t>
            </a:r>
            <a:r>
              <a:rPr lang="en-IN" sz="1200" dirty="0" err="1"/>
              <a:t>glucosidase</a:t>
            </a:r>
            <a:r>
              <a:rPr lang="en-IN" sz="1200" dirty="0"/>
              <a:t> was for taken for molecular simulation studies</a:t>
            </a:r>
            <a:r>
              <a:rPr lang="en-IN" sz="1200" i="1" dirty="0"/>
              <a:t> (in </a:t>
            </a:r>
            <a:r>
              <a:rPr lang="en-IN" sz="1200" i="1" dirty="0" err="1"/>
              <a:t>silico</a:t>
            </a:r>
            <a:r>
              <a:rPr lang="en-IN" sz="1200" i="1" dirty="0"/>
              <a:t>)</a:t>
            </a:r>
            <a:endParaRPr lang="en-IN" sz="1200" dirty="0"/>
          </a:p>
          <a:p>
            <a:pPr marL="171450" indent="-171450">
              <a:buFont typeface="Arial" pitchFamily="34" charset="0"/>
              <a:buChar char="•"/>
            </a:pPr>
            <a:r>
              <a:rPr lang="en-IN" sz="1200" dirty="0"/>
              <a:t>The </a:t>
            </a:r>
            <a:r>
              <a:rPr lang="en-IN" sz="1200" i="1" dirty="0"/>
              <a:t>in </a:t>
            </a:r>
            <a:r>
              <a:rPr lang="en-IN" sz="1200" i="1" dirty="0" err="1"/>
              <a:t>silico</a:t>
            </a:r>
            <a:r>
              <a:rPr lang="en-IN" sz="1200" dirty="0"/>
              <a:t> molecular simulation studies showed the D-Glucuronate has better binding affinity with ß-</a:t>
            </a:r>
            <a:r>
              <a:rPr lang="en-IN" sz="1200" dirty="0" err="1"/>
              <a:t>glucosidase</a:t>
            </a:r>
            <a:r>
              <a:rPr lang="en-IN" sz="1200" dirty="0"/>
              <a:t> enzyme with </a:t>
            </a:r>
            <a:r>
              <a:rPr lang="en-US" sz="1200" dirty="0"/>
              <a:t>free energy of -6.2 kcal/</a:t>
            </a:r>
            <a:r>
              <a:rPr lang="en-US" sz="1200" dirty="0" err="1"/>
              <a:t>mol</a:t>
            </a:r>
            <a:r>
              <a:rPr lang="en-IN" sz="1200" dirty="0"/>
              <a:t>.</a:t>
            </a:r>
          </a:p>
          <a:p>
            <a:pPr marL="171450" indent="-171450">
              <a:buFont typeface="Arial" pitchFamily="34" charset="0"/>
              <a:buChar char="•"/>
            </a:pPr>
            <a:r>
              <a:rPr lang="en-IN" sz="1200" dirty="0"/>
              <a:t>These results showed that the bacterial polysaccharide derived Glucuronate is a potential candidate for </a:t>
            </a:r>
            <a:r>
              <a:rPr lang="en-IN" sz="1200" dirty="0" err="1"/>
              <a:t>antidiabetic</a:t>
            </a:r>
            <a:r>
              <a:rPr lang="en-IN" sz="1200" dirty="0"/>
              <a:t> therapeutic studies.</a:t>
            </a:r>
          </a:p>
        </p:txBody>
      </p:sp>
      <p:pic>
        <p:nvPicPr>
          <p:cNvPr id="3" name="Picture 2">
            <a:extLst>
              <a:ext uri="{FF2B5EF4-FFF2-40B4-BE49-F238E27FC236}">
                <a16:creationId xmlns:a16="http://schemas.microsoft.com/office/drawing/2014/main" id="{8D5AE19C-C644-3E4A-4D79-4C61DC228766}"/>
              </a:ext>
            </a:extLst>
          </p:cNvPr>
          <p:cNvPicPr>
            <a:picLocks noChangeAspect="1"/>
          </p:cNvPicPr>
          <p:nvPr/>
        </p:nvPicPr>
        <p:blipFill>
          <a:blip r:embed="rId13"/>
          <a:stretch>
            <a:fillRect/>
          </a:stretch>
        </p:blipFill>
        <p:spPr>
          <a:xfrm>
            <a:off x="4713172" y="5072962"/>
            <a:ext cx="1352182" cy="1217859"/>
          </a:xfrm>
          <a:prstGeom prst="rect">
            <a:avLst/>
          </a:prstGeom>
        </p:spPr>
      </p:pic>
      <p:pic>
        <p:nvPicPr>
          <p:cNvPr id="8" name="Picture 7">
            <a:extLst>
              <a:ext uri="{FF2B5EF4-FFF2-40B4-BE49-F238E27FC236}">
                <a16:creationId xmlns:a16="http://schemas.microsoft.com/office/drawing/2014/main" id="{516FB950-269E-411B-A1AE-C55EBC10F771}"/>
              </a:ext>
            </a:extLst>
          </p:cNvPr>
          <p:cNvPicPr>
            <a:picLocks noChangeAspect="1"/>
          </p:cNvPicPr>
          <p:nvPr/>
        </p:nvPicPr>
        <p:blipFill>
          <a:blip r:embed="rId14"/>
          <a:stretch>
            <a:fillRect/>
          </a:stretch>
        </p:blipFill>
        <p:spPr>
          <a:xfrm>
            <a:off x="4729410" y="6497361"/>
            <a:ext cx="1392549" cy="1028792"/>
          </a:xfrm>
          <a:prstGeom prst="rect">
            <a:avLst/>
          </a:prstGeom>
        </p:spPr>
      </p:pic>
      <p:pic>
        <p:nvPicPr>
          <p:cNvPr id="21" name="Picture 20">
            <a:extLst>
              <a:ext uri="{FF2B5EF4-FFF2-40B4-BE49-F238E27FC236}">
                <a16:creationId xmlns:a16="http://schemas.microsoft.com/office/drawing/2014/main" id="{FF354533-8725-75D9-FEB1-FD040A444264}"/>
              </a:ext>
            </a:extLst>
          </p:cNvPr>
          <p:cNvPicPr>
            <a:picLocks noChangeAspect="1"/>
          </p:cNvPicPr>
          <p:nvPr/>
        </p:nvPicPr>
        <p:blipFill>
          <a:blip r:embed="rId15"/>
          <a:stretch>
            <a:fillRect/>
          </a:stretch>
        </p:blipFill>
        <p:spPr>
          <a:xfrm>
            <a:off x="3753358" y="8487488"/>
            <a:ext cx="1425796" cy="1159120"/>
          </a:xfrm>
          <a:prstGeom prst="rect">
            <a:avLst/>
          </a:prstGeom>
        </p:spPr>
      </p:pic>
      <p:pic>
        <p:nvPicPr>
          <p:cNvPr id="23" name="Picture 22">
            <a:extLst>
              <a:ext uri="{FF2B5EF4-FFF2-40B4-BE49-F238E27FC236}">
                <a16:creationId xmlns:a16="http://schemas.microsoft.com/office/drawing/2014/main" id="{F5B10FBD-1617-CADE-8E77-1F7D0C69A411}"/>
              </a:ext>
            </a:extLst>
          </p:cNvPr>
          <p:cNvPicPr>
            <a:picLocks noChangeAspect="1"/>
          </p:cNvPicPr>
          <p:nvPr/>
        </p:nvPicPr>
        <p:blipFill>
          <a:blip r:embed="rId16"/>
          <a:stretch>
            <a:fillRect/>
          </a:stretch>
        </p:blipFill>
        <p:spPr>
          <a:xfrm>
            <a:off x="5211451" y="8602433"/>
            <a:ext cx="1347459" cy="1065491"/>
          </a:xfrm>
          <a:prstGeom prst="rect">
            <a:avLst/>
          </a:prstGeom>
        </p:spPr>
      </p:pic>
      <p:sp>
        <p:nvSpPr>
          <p:cNvPr id="24" name="TextBox 23">
            <a:extLst>
              <a:ext uri="{FF2B5EF4-FFF2-40B4-BE49-F238E27FC236}">
                <a16:creationId xmlns:a16="http://schemas.microsoft.com/office/drawing/2014/main" id="{404D95CE-EF36-25D3-A5AC-57215C983AC2}"/>
              </a:ext>
            </a:extLst>
          </p:cNvPr>
          <p:cNvSpPr txBox="1"/>
          <p:nvPr/>
        </p:nvSpPr>
        <p:spPr>
          <a:xfrm>
            <a:off x="93469" y="13081641"/>
            <a:ext cx="5971885" cy="1446550"/>
          </a:xfrm>
          <a:prstGeom prst="rect">
            <a:avLst/>
          </a:prstGeom>
          <a:noFill/>
        </p:spPr>
        <p:txBody>
          <a:bodyPr wrap="square" rtlCol="0">
            <a:spAutoFit/>
          </a:bodyPr>
          <a:lstStyle/>
          <a:p>
            <a:pPr marL="285750" indent="-285750">
              <a:buFont typeface="Arial" panose="020B0604020202020204" pitchFamily="34" charset="0"/>
              <a:buChar char="•"/>
            </a:pPr>
            <a:r>
              <a:rPr lang="en-US" sz="1400" b="1" i="1" u="sng" dirty="0"/>
              <a:t>Klebsiella pneumoniae</a:t>
            </a:r>
            <a:r>
              <a:rPr lang="en-US" b="1" i="1" u="sng" dirty="0"/>
              <a:t>  </a:t>
            </a:r>
            <a:r>
              <a:rPr lang="en-US" sz="1400" dirty="0"/>
              <a:t>is a gram </a:t>
            </a:r>
            <a:r>
              <a:rPr lang="en-US" sz="1400" dirty="0" err="1"/>
              <a:t>negative,encapsulated</a:t>
            </a:r>
            <a:r>
              <a:rPr lang="en-US" sz="1400" dirty="0"/>
              <a:t> ,nonmotile bacteria found in environment. </a:t>
            </a:r>
          </a:p>
          <a:p>
            <a:pPr marL="285750" indent="-285750">
              <a:buFont typeface="Arial" panose="020B0604020202020204" pitchFamily="34" charset="0"/>
              <a:buChar char="•"/>
            </a:pPr>
            <a:r>
              <a:rPr lang="en-US" sz="1400" dirty="0"/>
              <a:t>This can be isolated by 16s </a:t>
            </a:r>
            <a:r>
              <a:rPr lang="en-US" sz="1400" dirty="0" err="1"/>
              <a:t>Rrna</a:t>
            </a:r>
            <a:r>
              <a:rPr lang="en-US" sz="1400" dirty="0"/>
              <a:t> gene sequencing method </a:t>
            </a:r>
          </a:p>
          <a:p>
            <a:pPr marL="285750" indent="-285750">
              <a:buFont typeface="Arial" panose="020B0604020202020204" pitchFamily="34" charset="0"/>
              <a:buChar char="•"/>
            </a:pPr>
            <a:r>
              <a:rPr lang="en-US" sz="1400" dirty="0"/>
              <a:t>Quadrant streaking method is performed several times to produce pure bacterial strain</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636356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 2 (3)</Template>
  <TotalTime>2</TotalTime>
  <Words>871</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3ds</vt:lpstr>
      <vt:lpstr>Arial</vt:lpstr>
      <vt:lpstr>Calibri</vt:lpstr>
      <vt:lpstr>Calibri Light</vt:lpstr>
      <vt:lpstr>Times New Roman</vt:lpstr>
      <vt:lpstr>Wingdings</vt:lpstr>
      <vt:lpstr>Office Theme</vt:lpstr>
      <vt:lpstr>Anti-diabetic potential of bacterial extracellular polysaccharides sugar  derivatives derived from Klebsiella pnemoniae By  Sridharani. K Sona college of arts and science, salem-05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Anti-diabetic potential of bacterial extracellular polysaccharides sugar  derivatives derived from Klebsiella pnemoniae By  M . Roshini Priya and S . Sri Harini under the guidance of Dr.R. Thirumalaisamy and R.S. Kaarmuhilnilavan.</dc:title>
  <dc:creator>User</dc:creator>
  <cp:lastModifiedBy>Naveen Kumar</cp:lastModifiedBy>
  <cp:revision>2</cp:revision>
  <dcterms:created xsi:type="dcterms:W3CDTF">2023-09-06T08:39:14Z</dcterms:created>
  <dcterms:modified xsi:type="dcterms:W3CDTF">2023-09-21T14:17:13Z</dcterms:modified>
</cp:coreProperties>
</file>