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11733"/>
            <a:ext cx="15621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47191"/>
            <a:ext cx="8072119" cy="459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18000" y="6291126"/>
            <a:ext cx="5092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48" y="147827"/>
            <a:ext cx="77901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7610" marR="5080" indent="-2455545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GPB111 FUNDAMENTALS OF  GENETICS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9596" y="1709927"/>
            <a:ext cx="6464300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9426" y="3453892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8072755" cy="34277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Schleiden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Schwann: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2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1.They discovered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formation of nucleus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cell  and formulated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cell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theory</a:t>
            </a:r>
            <a:r>
              <a:rPr sz="2400" b="1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which </a:t>
            </a:r>
            <a:r>
              <a:rPr sz="2400" spc="-5" dirty="0">
                <a:latin typeface="Arial"/>
                <a:cs typeface="Arial"/>
              </a:rPr>
              <a:t>says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cell </a:t>
            </a:r>
            <a:r>
              <a:rPr sz="2400" b="1" spc="-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smallest building element of a multicellar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organism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2. </a:t>
            </a:r>
            <a:r>
              <a:rPr sz="2400" b="1" spc="-5" dirty="0">
                <a:latin typeface="Arial"/>
                <a:cs typeface="Arial"/>
              </a:rPr>
              <a:t>each </a:t>
            </a:r>
            <a:r>
              <a:rPr sz="2400" b="1" dirty="0">
                <a:latin typeface="Arial"/>
                <a:cs typeface="Arial"/>
              </a:rPr>
              <a:t>cell </a:t>
            </a:r>
            <a:r>
              <a:rPr sz="2400" b="1" spc="-5" dirty="0">
                <a:latin typeface="Arial"/>
                <a:cs typeface="Arial"/>
              </a:rPr>
              <a:t>has a specific </a:t>
            </a:r>
            <a:r>
              <a:rPr sz="2400" b="1" dirty="0">
                <a:latin typeface="Arial"/>
                <a:cs typeface="Arial"/>
              </a:rPr>
              <a:t>work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complete.</a:t>
            </a:r>
            <a:endParaRPr sz="2400">
              <a:latin typeface="Arial"/>
              <a:cs typeface="Arial"/>
            </a:endParaRPr>
          </a:p>
          <a:p>
            <a:pPr marL="355600" marR="1191260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  <a:tab pos="810895" algn="l"/>
                <a:tab pos="1435735" algn="l"/>
                <a:tab pos="2096770" algn="l"/>
                <a:tab pos="2790825" algn="l"/>
                <a:tab pos="3552825" algn="l"/>
                <a:tab pos="5027295" algn="l"/>
                <a:tab pos="5838825" algn="l"/>
              </a:tabLst>
            </a:pP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.	the	</a:t>
            </a:r>
            <a:r>
              <a:rPr sz="2400" spc="-5" dirty="0">
                <a:latin typeface="Arial"/>
                <a:cs typeface="Arial"/>
              </a:rPr>
              <a:t>ce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uced</a:t>
            </a:r>
            <a:r>
              <a:rPr sz="2400" dirty="0">
                <a:latin typeface="Arial"/>
                <a:cs typeface="Arial"/>
              </a:rPr>
              <a:t>	from	</a:t>
            </a:r>
            <a:r>
              <a:rPr sz="2400" spc="-5" dirty="0">
                <a:latin typeface="Arial"/>
                <a:cs typeface="Arial"/>
              </a:rPr>
              <a:t>another  division.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Strasberger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 described fertilization in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Angiosperms.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1939"/>
            <a:ext cx="8072755" cy="41592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Van </a:t>
            </a:r>
            <a:r>
              <a:rPr sz="2400" b="1" spc="-5" dirty="0">
                <a:latin typeface="Arial"/>
                <a:cs typeface="Arial"/>
              </a:rPr>
              <a:t>Beneden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 Meiosis: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ts val="259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He </a:t>
            </a:r>
            <a:r>
              <a:rPr sz="2400" spc="-5" dirty="0">
                <a:latin typeface="Arial"/>
                <a:cs typeface="Arial"/>
              </a:rPr>
              <a:t>showed number of chromosomes </a:t>
            </a:r>
            <a:r>
              <a:rPr sz="2400" dirty="0">
                <a:latin typeface="Arial"/>
                <a:cs typeface="Arial"/>
              </a:rPr>
              <a:t>in the gametes, </a:t>
            </a:r>
            <a:r>
              <a:rPr sz="2400" spc="-5" dirty="0">
                <a:latin typeface="Arial"/>
                <a:cs typeface="Arial"/>
              </a:rPr>
              <a:t>is  half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of body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cells.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3352165" algn="l"/>
              </a:tabLst>
            </a:pP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fertilization the chromosome contribution </a:t>
            </a:r>
            <a:r>
              <a:rPr sz="2400" spc="-5" dirty="0">
                <a:latin typeface="Arial"/>
                <a:cs typeface="Arial"/>
              </a:rPr>
              <a:t>of eggs and  sperms 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zygote	</a:t>
            </a:r>
            <a:r>
              <a:rPr sz="2400" spc="-5" dirty="0">
                <a:latin typeface="Arial"/>
                <a:cs typeface="Arial"/>
              </a:rPr>
              <a:t>are numerically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Flemming -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Mitosis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He proposed mitosis 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cell.</a:t>
            </a:r>
            <a:endParaRPr sz="2400">
              <a:latin typeface="Arial"/>
              <a:cs typeface="Arial"/>
            </a:endParaRPr>
          </a:p>
          <a:p>
            <a:pPr marL="355600" marR="635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  <a:tab pos="955040" algn="l"/>
                <a:tab pos="2216150" algn="l"/>
                <a:tab pos="2849245" algn="l"/>
                <a:tab pos="4822825" algn="l"/>
                <a:tab pos="5998845" algn="l"/>
                <a:tab pos="705739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showed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chro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osome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splitted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dur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nuclear  division 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formation of daughter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nuclei.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874394" algn="l"/>
                <a:tab pos="1613535" algn="l"/>
                <a:tab pos="2778125" algn="l"/>
                <a:tab pos="3381375" algn="l"/>
                <a:tab pos="4323080" algn="l"/>
                <a:tab pos="5842000" algn="l"/>
                <a:tab pos="6802120" algn="l"/>
                <a:tab pos="7202170" algn="l"/>
                <a:tab pos="7635240" algn="l"/>
              </a:tabLst>
            </a:pPr>
            <a:r>
              <a:rPr sz="2400" spc="-5" dirty="0">
                <a:latin typeface="Arial"/>
                <a:cs typeface="Arial"/>
              </a:rPr>
              <a:t>he	also	appl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ch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omatin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ich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the  </a:t>
            </a:r>
            <a:r>
              <a:rPr sz="2400" spc="-5" dirty="0">
                <a:latin typeface="Arial"/>
                <a:cs typeface="Arial"/>
              </a:rPr>
              <a:t>stainable position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nucleus.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195" y="122174"/>
            <a:ext cx="3289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9"/>
                </a:solidFill>
              </a:rPr>
              <a:t>History of</a:t>
            </a:r>
            <a:r>
              <a:rPr sz="2800" spc="-75" dirty="0">
                <a:solidFill>
                  <a:srgbClr val="000099"/>
                </a:solidFill>
              </a:rPr>
              <a:t> </a:t>
            </a:r>
            <a:r>
              <a:rPr sz="2800" dirty="0">
                <a:solidFill>
                  <a:srgbClr val="000099"/>
                </a:solidFill>
              </a:rPr>
              <a:t>Genetics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89441"/>
            <a:ext cx="8107680" cy="50653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Gregor John</a:t>
            </a:r>
            <a:r>
              <a:rPr sz="20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Mendel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  <a:tab pos="5024755" algn="l"/>
              </a:tabLst>
            </a:pPr>
            <a:r>
              <a:rPr sz="2000" spc="-5" dirty="0">
                <a:latin typeface="Arial"/>
                <a:cs typeface="Arial"/>
              </a:rPr>
              <a:t>An Austrian botanist who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laid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foundation	for the science 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genetics.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Born in the year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1822 </a:t>
            </a:r>
            <a:r>
              <a:rPr sz="2000" spc="-5" dirty="0">
                <a:latin typeface="Arial"/>
                <a:cs typeface="Arial"/>
              </a:rPr>
              <a:t>near Brunn 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Austria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worked with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Pisum sativum - </a:t>
            </a:r>
            <a:r>
              <a:rPr sz="2000" spc="-5" dirty="0">
                <a:latin typeface="Arial"/>
                <a:cs typeface="Arial"/>
              </a:rPr>
              <a:t>Garden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Presented a paper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 1865 </a:t>
            </a:r>
            <a:r>
              <a:rPr sz="2000" b="1" spc="-5" dirty="0"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“Experiments in Plant</a:t>
            </a:r>
            <a:r>
              <a:rPr sz="20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Hybridization”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before the Natural History Society of Brunn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Mendel’s Paper was published in</a:t>
            </a: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1866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Formulated two important laws of inheritance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1866</a:t>
            </a:r>
            <a:endParaRPr sz="2000">
              <a:latin typeface="Arial"/>
              <a:cs typeface="Arial"/>
            </a:endParaRPr>
          </a:p>
          <a:p>
            <a:pPr marL="1612900" lvl="1" indent="-2292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613535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Law of</a:t>
            </a: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segregation</a:t>
            </a:r>
            <a:endParaRPr sz="2000">
              <a:latin typeface="Arial"/>
              <a:cs typeface="Arial"/>
            </a:endParaRPr>
          </a:p>
          <a:p>
            <a:pPr marL="1612900" lvl="1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613535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Law of independent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assortment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Died in the year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1884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Importance of his work was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realized only in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1900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2865120" algn="l"/>
              </a:tabLst>
            </a:pPr>
            <a:r>
              <a:rPr sz="2000" spc="-5" dirty="0">
                <a:latin typeface="Arial"/>
                <a:cs typeface="Arial"/>
              </a:rPr>
              <a:t>For this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pioneer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	he was called as 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"Father of</a:t>
            </a:r>
            <a:r>
              <a:rPr sz="2000" b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Genetics".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6201"/>
            <a:ext cx="7755255" cy="5740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</a:pPr>
            <a:r>
              <a:rPr spc="-5" dirty="0"/>
              <a:t>Rediscovery of Mendels work in </a:t>
            </a:r>
            <a:r>
              <a:rPr spc="-10" dirty="0">
                <a:solidFill>
                  <a:srgbClr val="000099"/>
                </a:solidFill>
              </a:rPr>
              <a:t>1900 </a:t>
            </a:r>
            <a:r>
              <a:rPr spc="-5" dirty="0"/>
              <a:t>by </a:t>
            </a:r>
            <a:r>
              <a:rPr spc="-5" dirty="0">
                <a:solidFill>
                  <a:srgbClr val="000099"/>
                </a:solidFill>
              </a:rPr>
              <a:t>Correns, Hugo devries,  Tschermak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34059"/>
            <a:ext cx="8274050" cy="520334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Carl Erich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Correns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german botanist who rediscovered Mendel's work in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1900</a:t>
            </a:r>
            <a:endParaRPr sz="2000" dirty="0">
              <a:latin typeface="Arial"/>
              <a:cs typeface="Arial"/>
            </a:endParaRPr>
          </a:p>
          <a:p>
            <a:pPr marL="355600" marR="832485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conducted research with garden pea and came to the same  conclusion as drawn by Mendel in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1865.</a:t>
            </a:r>
            <a:endParaRPr sz="2000" dirty="0">
              <a:latin typeface="Arial"/>
              <a:cs typeface="Arial"/>
            </a:endParaRPr>
          </a:p>
          <a:p>
            <a:pPr marL="355600" marR="204470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worked with </a:t>
            </a:r>
            <a:r>
              <a:rPr sz="2000" i="1" spc="-5" dirty="0">
                <a:latin typeface="Arial"/>
                <a:cs typeface="Arial"/>
              </a:rPr>
              <a:t>Mirabilis jalapa </a:t>
            </a:r>
            <a:r>
              <a:rPr sz="2000" spc="-5" dirty="0">
                <a:latin typeface="Arial"/>
                <a:cs typeface="Arial"/>
              </a:rPr>
              <a:t>(4'O' clock plant) and established the  first conclusive example for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Extrachromosomal</a:t>
            </a:r>
            <a:r>
              <a:rPr sz="2000" b="1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inheritance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Hugo</a:t>
            </a:r>
            <a:r>
              <a:rPr sz="2000" b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devries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Rediscovered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mendel's law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inheritance independentantly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simultaneously with Correns and Tschermak 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1900,</a:t>
            </a:r>
            <a:endParaRPr sz="2000" dirty="0">
              <a:latin typeface="Arial"/>
              <a:cs typeface="Arial"/>
            </a:endParaRPr>
          </a:p>
          <a:p>
            <a:pPr marL="355600" marR="817880" indent="-342900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coined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term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Mutation </a:t>
            </a:r>
            <a:r>
              <a:rPr sz="2000" spc="-5" dirty="0">
                <a:latin typeface="Arial"/>
                <a:cs typeface="Arial"/>
              </a:rPr>
              <a:t>- sudden heritable changes in the  characters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Tschermak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co discoverers of Mendel's classic papers on garden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pea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applied mendel's law of heredity in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barley, wheat rye hybrids and  oat hybrids </a:t>
            </a:r>
            <a:r>
              <a:rPr sz="2000" spc="-5" dirty="0">
                <a:latin typeface="Arial"/>
                <a:cs typeface="Arial"/>
              </a:rPr>
              <a:t>for the development of new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8601"/>
            <a:ext cx="6057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33399"/>
                </a:solidFill>
              </a:rPr>
              <a:t>William </a:t>
            </a:r>
            <a:r>
              <a:rPr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Bateson</a:t>
            </a:r>
            <a:r>
              <a:rPr spc="-5" dirty="0">
                <a:solidFill>
                  <a:srgbClr val="333399"/>
                </a:solidFill>
              </a:rPr>
              <a:t> Coined the </a:t>
            </a:r>
            <a:r>
              <a:rPr spc="-5" dirty="0">
                <a:solidFill>
                  <a:srgbClr val="660033"/>
                </a:solidFill>
              </a:rPr>
              <a:t>term Genetics in</a:t>
            </a:r>
            <a:r>
              <a:rPr spc="30" dirty="0">
                <a:solidFill>
                  <a:srgbClr val="660033"/>
                </a:solidFill>
              </a:rPr>
              <a:t> </a:t>
            </a:r>
            <a:r>
              <a:rPr spc="-5" dirty="0">
                <a:solidFill>
                  <a:srgbClr val="660033"/>
                </a:solidFill>
              </a:rPr>
              <a:t>1905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47191"/>
            <a:ext cx="8056880" cy="4598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William Bateson and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Punnett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Discovered the phenomena of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linkage </a:t>
            </a:r>
            <a:r>
              <a:rPr sz="2000" spc="-5" dirty="0">
                <a:latin typeface="Arial"/>
                <a:cs typeface="Arial"/>
              </a:rPr>
              <a:t>(closely located genes on the  same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chromosome)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sex determination, linkage and first case of autosomal</a:t>
            </a:r>
            <a:r>
              <a:rPr sz="20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linkage</a:t>
            </a:r>
            <a:endParaRPr sz="2000" dirty="0">
              <a:latin typeface="Arial"/>
              <a:cs typeface="Arial"/>
            </a:endParaRPr>
          </a:p>
          <a:p>
            <a:pPr marL="12700" marR="327977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They founded 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Journal of Genetics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 Johannsen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Developed 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concept of</a:t>
            </a:r>
            <a:r>
              <a:rPr sz="2000" b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Pureline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Given the name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‘gene’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Coined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the name “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phenotype” and “genotype” in</a:t>
            </a:r>
            <a:r>
              <a:rPr sz="2000" b="1" spc="8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0033"/>
                </a:solidFill>
                <a:latin typeface="Arial"/>
                <a:cs typeface="Arial"/>
              </a:rPr>
              <a:t>1903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Supported the mutation theory of Hugo 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vries</a:t>
            </a:r>
          </a:p>
          <a:p>
            <a:pPr marL="355600" marR="1193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Also recognized the importance of environment in the expression of  characters.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Nilsson Ehle (1908) </a:t>
            </a:r>
            <a:r>
              <a:rPr sz="2000" spc="-5" dirty="0">
                <a:latin typeface="Arial"/>
                <a:cs typeface="Arial"/>
              </a:rPr>
              <a:t>published his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multiple-factor</a:t>
            </a:r>
            <a:r>
              <a:rPr sz="2000" b="1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hypothesis.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Morgan,</a:t>
            </a:r>
            <a:r>
              <a:rPr spc="-50" dirty="0"/>
              <a:t> </a:t>
            </a:r>
            <a:r>
              <a:rPr spc="-5" dirty="0"/>
              <a:t>T.H.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715975"/>
            <a:ext cx="8056880" cy="57631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Established 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chromosome theory of heredity in</a:t>
            </a:r>
            <a:r>
              <a:rPr sz="2000" b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1910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55600" marR="259715" indent="-342900">
              <a:lnSpc>
                <a:spcPct val="11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showed that 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genes are linked in a series on chromosomes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are responsible for observable genetic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traits.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Received Nobel Prize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Physiology and Medicine in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1933.</a:t>
            </a:r>
            <a:endParaRPr sz="2000" dirty="0">
              <a:latin typeface="Arial"/>
              <a:cs typeface="Arial"/>
            </a:endParaRPr>
          </a:p>
          <a:p>
            <a:pPr marL="355600" marR="229870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1766570" algn="l"/>
              </a:tabLst>
            </a:pPr>
            <a:r>
              <a:rPr sz="2000" spc="-5" dirty="0">
                <a:latin typeface="Arial"/>
                <a:cs typeface="Arial"/>
              </a:rPr>
              <a:t>Discovered	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hereditary transmission mechanisms and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sex linkage  in</a:t>
            </a:r>
            <a:r>
              <a:rPr sz="2000" b="1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Drosophila.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Bridges,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C.B.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Established the chromosomal basis of heredity 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sex.</a:t>
            </a:r>
            <a:endParaRPr sz="2000" dirty="0">
              <a:latin typeface="Arial"/>
              <a:cs typeface="Arial"/>
            </a:endParaRPr>
          </a:p>
          <a:p>
            <a:pPr marL="355600" marR="160020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Constructed detailed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gene map of the giant chromosomes </a:t>
            </a:r>
            <a:r>
              <a:rPr sz="2000" spc="-5" dirty="0">
                <a:latin typeface="Arial"/>
                <a:cs typeface="Arial"/>
              </a:rPr>
              <a:t>found  in the salivary gland cells of fruit fly larva.</a:t>
            </a:r>
            <a:endParaRPr sz="2000" dirty="0">
              <a:latin typeface="Arial"/>
              <a:cs typeface="Arial"/>
            </a:endParaRPr>
          </a:p>
          <a:p>
            <a:pPr marL="355600" marR="91440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Discovered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genic balance theory of sex determination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 and gene  duplication in</a:t>
            </a: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Drosophila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Muller,</a:t>
            </a:r>
            <a:r>
              <a:rPr sz="20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H.J.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X- rays speed up the natural process of</a:t>
            </a:r>
            <a:r>
              <a:rPr sz="20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mutation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For experimental induction of mutation he was awarded Nobel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Prize.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9923"/>
            <a:ext cx="807275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Painter (1939) </a:t>
            </a:r>
            <a:r>
              <a:rPr sz="2000" spc="-5" dirty="0">
                <a:latin typeface="Arial"/>
                <a:cs typeface="Arial"/>
              </a:rPr>
              <a:t>discovered </a:t>
            </a:r>
            <a:r>
              <a:rPr sz="2000" b="1" spc="-5" dirty="0">
                <a:latin typeface="Arial"/>
                <a:cs typeface="Arial"/>
              </a:rPr>
              <a:t>giant chromosomes </a:t>
            </a:r>
            <a:r>
              <a:rPr sz="2000" spc="-5" dirty="0">
                <a:latin typeface="Arial"/>
                <a:cs typeface="Arial"/>
              </a:rPr>
              <a:t>in the salivary  gland </a:t>
            </a:r>
            <a:r>
              <a:rPr sz="2000" dirty="0">
                <a:latin typeface="Arial"/>
                <a:cs typeface="Arial"/>
              </a:rPr>
              <a:t>cell </a:t>
            </a:r>
            <a:r>
              <a:rPr sz="2000" spc="-5" dirty="0">
                <a:latin typeface="Arial"/>
                <a:cs typeface="Arial"/>
              </a:rPr>
              <a:t>of Drosophila provided an additional avenue of approach  to an understanding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chromosome and its usefulness in  cytogenetic research .</a:t>
            </a:r>
            <a:endParaRPr sz="2000">
              <a:latin typeface="Arial"/>
              <a:cs typeface="Arial"/>
            </a:endParaRPr>
          </a:p>
          <a:p>
            <a:pPr marL="355600" marR="5715" indent="-342900" algn="just">
              <a:lnSpc>
                <a:spcPts val="36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discovery by </a:t>
            </a:r>
            <a:r>
              <a:rPr sz="2000" b="1" spc="-5" dirty="0">
                <a:latin typeface="Arial"/>
                <a:cs typeface="Arial"/>
              </a:rPr>
              <a:t>Muller (1927)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b="1" spc="-5" dirty="0">
                <a:latin typeface="Arial"/>
                <a:cs typeface="Arial"/>
              </a:rPr>
              <a:t>X-rays </a:t>
            </a:r>
            <a:r>
              <a:rPr sz="2000" spc="-5" dirty="0">
                <a:latin typeface="Arial"/>
                <a:cs typeface="Arial"/>
              </a:rPr>
              <a:t>could be used to induce  mutations </a:t>
            </a:r>
            <a:r>
              <a:rPr sz="2000" spc="-10" dirty="0">
                <a:latin typeface="Arial"/>
                <a:cs typeface="Arial"/>
              </a:rPr>
              <a:t>opened </a:t>
            </a:r>
            <a:r>
              <a:rPr sz="2000" spc="-5" dirty="0">
                <a:latin typeface="Arial"/>
                <a:cs typeface="Arial"/>
              </a:rPr>
              <a:t>a new line of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ts val="360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discovery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b="1" spc="-5" dirty="0">
                <a:latin typeface="Arial"/>
                <a:cs typeface="Arial"/>
              </a:rPr>
              <a:t>Blakeslee (1921)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b="1" spc="-5" dirty="0">
                <a:latin typeface="Arial"/>
                <a:cs typeface="Arial"/>
              </a:rPr>
              <a:t>colchicine </a:t>
            </a:r>
            <a:r>
              <a:rPr sz="2000" spc="-5" dirty="0">
                <a:latin typeface="Arial"/>
                <a:cs typeface="Arial"/>
              </a:rPr>
              <a:t>could be used to  double the number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chromosomes opened another new line </a:t>
            </a:r>
            <a:r>
              <a:rPr sz="2000" spc="-15" dirty="0">
                <a:latin typeface="Arial"/>
                <a:cs typeface="Arial"/>
              </a:rPr>
              <a:t>of </a:t>
            </a:r>
            <a:r>
              <a:rPr sz="2000" spc="5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53033"/>
            <a:ext cx="7891780" cy="460883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Beadle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 Tatum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4112260" algn="l"/>
              </a:tabLst>
            </a:pPr>
            <a:r>
              <a:rPr sz="2400" spc="-5" dirty="0">
                <a:latin typeface="Arial"/>
                <a:cs typeface="Arial"/>
              </a:rPr>
              <a:t>Proposed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concept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one	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gene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enzyme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hypothesis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received Nobel prize in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1958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Avery, Mac Leod and Mc</a:t>
            </a:r>
            <a:r>
              <a:rPr sz="24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carty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Discovered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phenomenon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transformation</a:t>
            </a:r>
            <a:endParaRPr sz="2400">
              <a:latin typeface="Arial"/>
              <a:cs typeface="Arial"/>
            </a:endParaRPr>
          </a:p>
          <a:p>
            <a:pPr marL="355600" marR="126364" indent="-342900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(Avery, </a:t>
            </a:r>
            <a:r>
              <a:rPr sz="2400" spc="-5" dirty="0">
                <a:latin typeface="Arial"/>
                <a:cs typeface="Arial"/>
              </a:rPr>
              <a:t>Mac Leod </a:t>
            </a:r>
            <a:r>
              <a:rPr sz="2400" dirty="0">
                <a:latin typeface="Arial"/>
                <a:cs typeface="Arial"/>
              </a:rPr>
              <a:t>and Mc </a:t>
            </a:r>
            <a:r>
              <a:rPr sz="2400" spc="-5" dirty="0">
                <a:latin typeface="Arial"/>
                <a:cs typeface="Arial"/>
              </a:rPr>
              <a:t>carty) reported that the  substance which caused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transformation was DNA  and demonstrated the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DNA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was the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genetic</a:t>
            </a:r>
            <a:r>
              <a:rPr sz="24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material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84821"/>
            <a:ext cx="7981315" cy="62363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Watson and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Crick </a:t>
            </a:r>
            <a:r>
              <a:rPr sz="2400" b="1" spc="-5" dirty="0">
                <a:latin typeface="Arial"/>
                <a:cs typeface="Arial"/>
              </a:rPr>
              <a:t>(1953)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Wilkinson</a:t>
            </a:r>
            <a:endParaRPr sz="2400">
              <a:latin typeface="Arial"/>
              <a:cs typeface="Arial"/>
            </a:endParaRPr>
          </a:p>
          <a:p>
            <a:pPr marL="355600" marR="415925" indent="-342900" algn="just">
              <a:lnSpc>
                <a:spcPct val="120000"/>
              </a:lnSpc>
              <a:spcBef>
                <a:spcPts val="259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X ray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diffraction studies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of DNA by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Wilkinson 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Discovery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molecular structure </a:t>
            </a:r>
            <a:r>
              <a:rPr sz="2400" dirty="0">
                <a:latin typeface="Arial"/>
                <a:cs typeface="Arial"/>
              </a:rPr>
              <a:t>of  DNA,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1953</a:t>
            </a:r>
            <a:r>
              <a:rPr sz="2400" spc="-5" dirty="0">
                <a:latin typeface="Arial"/>
                <a:cs typeface="Arial"/>
              </a:rPr>
              <a:t> by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 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Crick</a:t>
            </a:r>
            <a:endParaRPr sz="2400">
              <a:latin typeface="Arial"/>
              <a:cs typeface="Arial"/>
            </a:endParaRPr>
          </a:p>
          <a:p>
            <a:pPr marL="355600" marR="368300" indent="-342900" algn="just">
              <a:lnSpc>
                <a:spcPts val="2590"/>
              </a:lnSpc>
              <a:spcBef>
                <a:spcPts val="930"/>
              </a:spcBef>
            </a:pP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Watson and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Crick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proposed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double helix model </a:t>
            </a:r>
            <a:r>
              <a:rPr sz="2400" u="heavy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DNA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three </a:t>
            </a:r>
            <a:r>
              <a:rPr sz="2400" dirty="0">
                <a:latin typeface="Arial"/>
                <a:cs typeface="Arial"/>
              </a:rPr>
              <a:t>scientists </a:t>
            </a:r>
            <a:r>
              <a:rPr sz="2400" spc="-5" dirty="0">
                <a:latin typeface="Arial"/>
                <a:cs typeface="Arial"/>
              </a:rPr>
              <a:t>received Nobel prize in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1962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Barbara Mc</a:t>
            </a:r>
            <a:r>
              <a:rPr sz="24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Clintock</a:t>
            </a:r>
            <a:endParaRPr sz="2400">
              <a:latin typeface="Arial"/>
              <a:cs typeface="Arial"/>
            </a:endParaRPr>
          </a:p>
          <a:p>
            <a:pPr marL="355600" marR="318770" indent="-342900">
              <a:lnSpc>
                <a:spcPct val="12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Discovered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transposons/ jumping genes </a:t>
            </a:r>
            <a:r>
              <a:rPr sz="2400" spc="-5" dirty="0">
                <a:latin typeface="Arial"/>
                <a:cs typeface="Arial"/>
              </a:rPr>
              <a:t>in Maize in  </a:t>
            </a:r>
            <a:r>
              <a:rPr sz="2400" spc="-10" dirty="0">
                <a:latin typeface="Arial"/>
                <a:cs typeface="Arial"/>
              </a:rPr>
              <a:t>1950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2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Genes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are capable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changing their position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on 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 chromosome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and from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one chromosome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to 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Awarded Nobel Prize in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1983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04165"/>
            <a:ext cx="8365490" cy="6122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Benzer</a:t>
            </a:r>
            <a:endParaRPr sz="2000">
              <a:latin typeface="Arial"/>
              <a:cs typeface="Arial"/>
            </a:endParaRPr>
          </a:p>
          <a:p>
            <a:pPr marL="355600" marR="219710" indent="-342900">
              <a:lnSpc>
                <a:spcPct val="11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Detail structure of viral genes and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coined the term cistron </a:t>
            </a:r>
            <a:r>
              <a:rPr sz="2000" spc="-5" dirty="0">
                <a:latin typeface="Arial"/>
                <a:cs typeface="Arial"/>
              </a:rPr>
              <a:t>to denote  functional sub unit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Gave sub divisions of genes </a:t>
            </a:r>
            <a:r>
              <a:rPr sz="2000" dirty="0">
                <a:latin typeface="Arial"/>
                <a:cs typeface="Arial"/>
              </a:rPr>
              <a:t>viz., </a:t>
            </a: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Cistron, Recon and Muton</a:t>
            </a:r>
            <a:r>
              <a:rPr sz="2000" spc="-5" dirty="0">
                <a:latin typeface="Arial"/>
                <a:cs typeface="Arial"/>
              </a:rPr>
              <a:t>. These are  the units of function, recombination and mutation within 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Meselson and</a:t>
            </a:r>
            <a:r>
              <a:rPr sz="2000" b="1" spc="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Stahl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Experimentally confirmed the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semiconservative replication of</a:t>
            </a:r>
            <a:r>
              <a:rPr sz="2000" b="1" spc="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0066"/>
                </a:solidFill>
                <a:latin typeface="Arial"/>
                <a:cs typeface="Arial"/>
              </a:rPr>
              <a:t>DNA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F.H.C.</a:t>
            </a:r>
            <a:r>
              <a:rPr sz="2000" b="1" spc="-1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Crick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Proposed the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entral Dogma of Molecular Biology in</a:t>
            </a:r>
            <a:r>
              <a:rPr sz="2000" b="1" spc="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1958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Gave </a:t>
            </a:r>
            <a:r>
              <a:rPr sz="2000" spc="-5" dirty="0">
                <a:latin typeface="Arial"/>
                <a:cs typeface="Arial"/>
              </a:rPr>
              <a:t>evidence </a:t>
            </a:r>
            <a:r>
              <a:rPr sz="2000" dirty="0">
                <a:latin typeface="Arial"/>
                <a:cs typeface="Arial"/>
              </a:rPr>
              <a:t>for the </a:t>
            </a:r>
            <a:r>
              <a:rPr sz="2000" spc="-5" dirty="0">
                <a:latin typeface="Arial"/>
                <a:cs typeface="Arial"/>
              </a:rPr>
              <a:t>triplet nature of genetic code 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1961</a:t>
            </a:r>
            <a:endParaRPr sz="2000">
              <a:latin typeface="Arial"/>
              <a:cs typeface="Arial"/>
            </a:endParaRPr>
          </a:p>
          <a:p>
            <a:pPr marL="12700" marR="1007744">
              <a:lnSpc>
                <a:spcPct val="200000"/>
              </a:lnSpc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Nirenberg </a:t>
            </a:r>
            <a:r>
              <a:rPr sz="2000" b="1" spc="-5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Responsible for deciphering the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genetic code- </a:t>
            </a:r>
            <a:r>
              <a:rPr sz="2000" b="1" spc="-10" dirty="0">
                <a:solidFill>
                  <a:srgbClr val="660066"/>
                </a:solidFill>
                <a:latin typeface="Arial"/>
                <a:cs typeface="Arial"/>
              </a:rPr>
              <a:t>1961 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Jacob and</a:t>
            </a:r>
            <a:r>
              <a:rPr sz="2000" b="1" spc="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Monad</a:t>
            </a:r>
            <a:endParaRPr sz="2000">
              <a:latin typeface="Arial"/>
              <a:cs typeface="Arial"/>
            </a:endParaRPr>
          </a:p>
          <a:p>
            <a:pPr marL="355600" marR="118491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Explained gene regulation in cell metabolism by directing the  biosynthesis of enzymes -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Operon concept in</a:t>
            </a:r>
            <a:r>
              <a:rPr sz="2000" b="1" spc="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1962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Awarded Nobel prize 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1965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446" y="1620520"/>
            <a:ext cx="74434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944880" indent="-86423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LECTURE 1.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36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OF  GENETICS,</a:t>
            </a:r>
            <a:r>
              <a:rPr sz="36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HEREDITY,</a:t>
            </a:r>
            <a:endParaRPr sz="36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INHERITANCE,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CYTOLOGY,  CYTOGENETICS;</a:t>
            </a:r>
            <a:r>
              <a:rPr sz="36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BRIEF</a:t>
            </a:r>
            <a:r>
              <a:rPr sz="36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HISTORY  OF DEVELOPMENTS IN  GENETICS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600" b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CYTOGENETICS.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270001"/>
            <a:ext cx="1054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660033"/>
                </a:solidFill>
              </a:rPr>
              <a:t>Kh</a:t>
            </a:r>
            <a:r>
              <a:rPr spc="-15" dirty="0">
                <a:solidFill>
                  <a:srgbClr val="660033"/>
                </a:solidFill>
              </a:rPr>
              <a:t>o</a:t>
            </a:r>
            <a:r>
              <a:rPr spc="-5" dirty="0">
                <a:solidFill>
                  <a:srgbClr val="660033"/>
                </a:solidFill>
              </a:rPr>
              <a:t>rana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02244"/>
            <a:ext cx="7419340" cy="472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Discovered how 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genetic components of the cell nucleus  control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synthesis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 protein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Awarded Nobel prize in 1968 with Nirenberg and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Holley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He prepared the first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artificial copy of a yeast gene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1970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Stanley Cohen and Herberd</a:t>
            </a:r>
            <a:r>
              <a:rPr sz="2000" b="1" spc="1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Boyer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Genetic Engineering in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1973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A.M. Maxam and W.Frederick Gilbert; F. Sanger and</a:t>
            </a:r>
            <a:r>
              <a:rPr sz="2000" b="1" spc="2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Coulson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Sequencing of DNA in</a:t>
            </a:r>
            <a:r>
              <a:rPr sz="2000" b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1977</a:t>
            </a:r>
            <a:endParaRPr sz="2000">
              <a:latin typeface="Arial"/>
              <a:cs typeface="Arial"/>
            </a:endParaRPr>
          </a:p>
          <a:p>
            <a:pPr marL="355600" marR="518159" indent="-342900">
              <a:lnSpc>
                <a:spcPct val="150000"/>
              </a:lnSpc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Craig Venter (2001)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human Genome Project – Complete  sequencing of human</a:t>
            </a:r>
            <a:r>
              <a:rPr sz="2000" b="1" spc="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genome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Goff </a:t>
            </a:r>
            <a:r>
              <a:rPr sz="2000" b="1" i="1" spc="-5" dirty="0">
                <a:solidFill>
                  <a:srgbClr val="660033"/>
                </a:solidFill>
                <a:latin typeface="Arial"/>
                <a:cs typeface="Arial"/>
              </a:rPr>
              <a:t>et al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and Yu </a:t>
            </a:r>
            <a:r>
              <a:rPr sz="2000" b="1" i="1" spc="-5" dirty="0">
                <a:solidFill>
                  <a:srgbClr val="660033"/>
                </a:solidFill>
                <a:latin typeface="Arial"/>
                <a:cs typeface="Arial"/>
              </a:rPr>
              <a:t>et al </a:t>
            </a:r>
            <a:r>
              <a:rPr sz="2000" b="1" spc="-5" dirty="0">
                <a:solidFill>
                  <a:srgbClr val="660033"/>
                </a:solidFill>
                <a:latin typeface="Arial"/>
                <a:cs typeface="Arial"/>
              </a:rPr>
              <a:t>(2002)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Rice Genome</a:t>
            </a:r>
            <a:r>
              <a:rPr sz="2000" b="1" spc="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Sequencing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806"/>
            <a:ext cx="7178675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What are the other genome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sequence  projects completed still now ??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PLANTS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ANIMALS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MICRO ORGANISMS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TREES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HIGHER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ORGANISMS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004" y="342392"/>
            <a:ext cx="1741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00"/>
                </a:solidFill>
              </a:rPr>
              <a:t>Genetics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879347"/>
            <a:ext cx="8325484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Genetics </a:t>
            </a:r>
            <a:r>
              <a:rPr sz="2000" spc="-5" dirty="0">
                <a:latin typeface="Arial"/>
                <a:cs typeface="Arial"/>
              </a:rPr>
              <a:t>is a </a:t>
            </a:r>
            <a:r>
              <a:rPr sz="2000" spc="-5" dirty="0">
                <a:solidFill>
                  <a:srgbClr val="003300"/>
                </a:solidFill>
                <a:latin typeface="Arial"/>
                <a:cs typeface="Arial"/>
              </a:rPr>
              <a:t>biological science</a:t>
            </a:r>
            <a:r>
              <a:rPr sz="2000" spc="-5" dirty="0">
                <a:latin typeface="Arial"/>
                <a:cs typeface="Arial"/>
              </a:rPr>
              <a:t>, which deals with principles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heredity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variation.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12700" marR="805180">
              <a:lnSpc>
                <a:spcPts val="2160"/>
              </a:lnSpc>
            </a:pP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Heredity - process which brings about the biological similarity  between parents and</a:t>
            </a:r>
            <a:r>
              <a:rPr sz="2000" b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progeny.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spc="-5" dirty="0">
                <a:latin typeface="Arial"/>
                <a:cs typeface="Arial"/>
              </a:rPr>
              <a:t>Deals with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inheritance </a:t>
            </a: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of characters from parents to</a:t>
            </a:r>
            <a:r>
              <a:rPr sz="2000" spc="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offsprings.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Inheritance is the transmission of – genetic information from parents  and ancestors to</a:t>
            </a:r>
            <a:r>
              <a:rPr sz="2000" b="1" spc="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00"/>
                </a:solidFill>
                <a:latin typeface="Arial"/>
                <a:cs typeface="Arial"/>
              </a:rPr>
              <a:t>offspring.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-5" dirty="0">
                <a:solidFill>
                  <a:srgbClr val="660066"/>
                </a:solidFill>
                <a:latin typeface="Arial"/>
                <a:cs typeface="Arial"/>
              </a:rPr>
              <a:t>All characters are governed by</a:t>
            </a:r>
            <a:r>
              <a:rPr sz="2000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60066"/>
                </a:solidFill>
                <a:latin typeface="Arial"/>
                <a:cs typeface="Arial"/>
              </a:rPr>
              <a:t>genes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003300"/>
                </a:solidFill>
                <a:latin typeface="Arial"/>
                <a:cs typeface="Arial"/>
              </a:rPr>
              <a:t>Genetics is the study</a:t>
            </a:r>
            <a:r>
              <a:rPr sz="2000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00"/>
                </a:solidFill>
                <a:latin typeface="Arial"/>
                <a:cs typeface="Arial"/>
              </a:rPr>
              <a:t>of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003300"/>
                </a:solidFill>
                <a:latin typeface="Arial"/>
                <a:cs typeface="Arial"/>
              </a:rPr>
              <a:t>»</a:t>
            </a:r>
            <a:r>
              <a:rPr sz="2000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structure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»</a:t>
            </a:r>
            <a:r>
              <a:rPr sz="2000" spc="-1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Behaviour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»</a:t>
            </a:r>
            <a:r>
              <a:rPr sz="2000" spc="-1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composition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» function of</a:t>
            </a:r>
            <a:r>
              <a:rPr sz="2000" spc="-2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Arial"/>
                <a:cs typeface="Arial"/>
              </a:rPr>
              <a:t>genes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091"/>
            <a:ext cx="8071484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Variation: </a:t>
            </a:r>
            <a:r>
              <a:rPr sz="2400" dirty="0">
                <a:latin typeface="Arial"/>
                <a:cs typeface="Arial"/>
              </a:rPr>
              <a:t>The differences among </a:t>
            </a:r>
            <a:r>
              <a:rPr sz="2400" spc="-5" dirty="0">
                <a:latin typeface="Arial"/>
                <a:cs typeface="Arial"/>
              </a:rPr>
              <a:t>individuals of a single  species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particular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1673225" algn="l"/>
                <a:tab pos="2397760" algn="l"/>
                <a:tab pos="3105785" algn="l"/>
                <a:tab pos="4696460" algn="l"/>
                <a:tab pos="5624830" algn="l"/>
                <a:tab pos="6416675" algn="l"/>
                <a:tab pos="7634605" algn="l"/>
              </a:tabLst>
            </a:pPr>
            <a:r>
              <a:rPr sz="2400" b="1" dirty="0">
                <a:latin typeface="Arial"/>
                <a:cs typeface="Arial"/>
              </a:rPr>
              <a:t>Gene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the	functi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units</a:t>
            </a:r>
            <a:r>
              <a:rPr sz="2400" dirty="0">
                <a:latin typeface="Arial"/>
                <a:cs typeface="Arial"/>
              </a:rPr>
              <a:t>	that	</a:t>
            </a:r>
            <a:r>
              <a:rPr sz="2400" spc="-5" dirty="0">
                <a:latin typeface="Arial"/>
                <a:cs typeface="Arial"/>
              </a:rPr>
              <a:t>govern</a:t>
            </a:r>
            <a:r>
              <a:rPr sz="2400" dirty="0">
                <a:latin typeface="Arial"/>
                <a:cs typeface="Arial"/>
              </a:rPr>
              <a:t>	the  </a:t>
            </a:r>
            <a:r>
              <a:rPr sz="2400" spc="-5" dirty="0">
                <a:latin typeface="Arial"/>
                <a:cs typeface="Arial"/>
              </a:rPr>
              <a:t>development of characters of 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individual.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Gene </a:t>
            </a:r>
            <a:r>
              <a:rPr sz="2400" dirty="0">
                <a:latin typeface="Arial"/>
                <a:cs typeface="Arial"/>
              </a:rPr>
              <a:t>- unit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73895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0994" y="645668"/>
            <a:ext cx="4014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i="1" spc="-5" dirty="0">
                <a:solidFill>
                  <a:srgbClr val="660033"/>
                </a:solidFill>
                <a:latin typeface="Arial Black"/>
                <a:cs typeface="Arial Black"/>
              </a:rPr>
              <a:t>Genetics </a:t>
            </a:r>
            <a:r>
              <a:rPr b="0" i="1" spc="-15" dirty="0">
                <a:solidFill>
                  <a:srgbClr val="660033"/>
                </a:solidFill>
                <a:latin typeface="Arial Black"/>
                <a:cs typeface="Arial Black"/>
              </a:rPr>
              <a:t>derived </a:t>
            </a:r>
            <a:r>
              <a:rPr b="0" i="1" dirty="0">
                <a:solidFill>
                  <a:srgbClr val="660033"/>
                </a:solidFill>
                <a:latin typeface="Arial Black"/>
                <a:cs typeface="Arial Black"/>
              </a:rPr>
              <a:t>from Greek  root-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0994" y="1255521"/>
            <a:ext cx="270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i="1" spc="130" dirty="0">
                <a:solidFill>
                  <a:srgbClr val="003300"/>
                </a:solidFill>
                <a:latin typeface="Arial"/>
                <a:cs typeface="Arial"/>
              </a:rPr>
              <a:t>gen </a:t>
            </a:r>
            <a:r>
              <a:rPr sz="2000" i="1" spc="-5" dirty="0">
                <a:latin typeface="Arial Black"/>
                <a:cs typeface="Arial Black"/>
              </a:rPr>
              <a:t>= </a:t>
            </a:r>
            <a:r>
              <a:rPr sz="2000" i="1" spc="-5" dirty="0">
                <a:solidFill>
                  <a:srgbClr val="660066"/>
                </a:solidFill>
                <a:latin typeface="Arial Black"/>
                <a:cs typeface="Arial Black"/>
              </a:rPr>
              <a:t>to become</a:t>
            </a:r>
            <a:r>
              <a:rPr sz="2000" i="1" spc="-35" dirty="0">
                <a:solidFill>
                  <a:srgbClr val="660066"/>
                </a:solidFill>
                <a:latin typeface="Arial Black"/>
                <a:cs typeface="Arial Black"/>
              </a:rPr>
              <a:t> </a:t>
            </a:r>
            <a:r>
              <a:rPr sz="2000" i="1" spc="-5" dirty="0">
                <a:latin typeface="Arial Black"/>
                <a:cs typeface="Arial Black"/>
              </a:rPr>
              <a:t>or</a:t>
            </a:r>
            <a:endParaRPr sz="2000">
              <a:latin typeface="Arial Black"/>
              <a:cs typeface="Arial Black"/>
            </a:endParaRPr>
          </a:p>
          <a:p>
            <a:pPr marR="78740" algn="r">
              <a:lnSpc>
                <a:spcPct val="100000"/>
              </a:lnSpc>
            </a:pPr>
            <a:r>
              <a:rPr sz="2000" i="1" spc="-5" dirty="0">
                <a:solidFill>
                  <a:srgbClr val="660066"/>
                </a:solidFill>
                <a:latin typeface="Arial Black"/>
                <a:cs typeface="Arial Black"/>
              </a:rPr>
              <a:t>to grow</a:t>
            </a:r>
            <a:r>
              <a:rPr sz="2000" i="1" spc="-70" dirty="0">
                <a:solidFill>
                  <a:srgbClr val="660066"/>
                </a:solidFill>
                <a:latin typeface="Arial Black"/>
                <a:cs typeface="Arial Black"/>
              </a:rPr>
              <a:t> </a:t>
            </a:r>
            <a:r>
              <a:rPr sz="2000" i="1" spc="-5" dirty="0">
                <a:solidFill>
                  <a:srgbClr val="660066"/>
                </a:solidFill>
                <a:latin typeface="Arial Black"/>
                <a:cs typeface="Arial Black"/>
              </a:rPr>
              <a:t>into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822" y="5161788"/>
            <a:ext cx="84334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The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science that deals with the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structure,</a:t>
            </a:r>
            <a:r>
              <a:rPr sz="2400" b="1" spc="-120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organization,  transmission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and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function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of genes and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the </a:t>
            </a:r>
            <a:r>
              <a:rPr sz="2400" b="1" dirty="0">
                <a:solidFill>
                  <a:srgbClr val="003300"/>
                </a:solidFill>
                <a:latin typeface="Comic Sans MS"/>
                <a:cs typeface="Comic Sans MS"/>
              </a:rPr>
              <a:t>origin of 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variation in</a:t>
            </a:r>
            <a:r>
              <a:rPr sz="2400" b="1" spc="-10" dirty="0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Comic Sans MS"/>
                <a:cs typeface="Comic Sans MS"/>
              </a:rPr>
              <a:t>them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394" y="250951"/>
            <a:ext cx="1763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99"/>
                </a:solidFill>
              </a:rPr>
              <a:t>Cytology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801878"/>
            <a:ext cx="7855584" cy="57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0066"/>
                </a:solidFill>
                <a:latin typeface="Arial"/>
                <a:cs typeface="Arial"/>
              </a:rPr>
              <a:t>Cell science </a:t>
            </a:r>
            <a:r>
              <a:rPr sz="2400" dirty="0">
                <a:solidFill>
                  <a:srgbClr val="660066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660066"/>
                </a:solidFill>
                <a:latin typeface="Arial"/>
                <a:cs typeface="Arial"/>
              </a:rPr>
              <a:t>cell structure and function </a:t>
            </a:r>
            <a:r>
              <a:rPr sz="2400" dirty="0">
                <a:solidFill>
                  <a:srgbClr val="66006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60066"/>
                </a:solidFill>
                <a:latin typeface="Arial"/>
                <a:cs typeface="Arial"/>
              </a:rPr>
              <a:t>cell</a:t>
            </a:r>
            <a:r>
              <a:rPr sz="2400" spc="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Arial"/>
                <a:cs typeface="Arial"/>
              </a:rPr>
              <a:t>organelles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000" spc="-5" dirty="0">
                <a:latin typeface="Arial"/>
                <a:cs typeface="Arial"/>
              </a:rPr>
              <a:t>with special emphasis 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nucleus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how the chromosomes, the carrier 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genes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behave in the somatic and reproductive cells of an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organism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21463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000099"/>
                </a:solidFill>
                <a:latin typeface="Arial"/>
                <a:cs typeface="Arial"/>
              </a:rPr>
              <a:t>Cytogenetics</a:t>
            </a:r>
            <a:endParaRPr sz="32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latin typeface="Arial"/>
                <a:cs typeface="Arial"/>
              </a:rPr>
              <a:t>Expression of genetic behaviour at cellular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» </a:t>
            </a:r>
            <a:r>
              <a:rPr sz="2000" dirty="0">
                <a:latin typeface="Arial"/>
                <a:cs typeface="Arial"/>
              </a:rPr>
              <a:t>study of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chromosomes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» Its behaviour in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replication,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reproduction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» organ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» evolution of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species</a:t>
            </a:r>
            <a:endParaRPr sz="2000">
              <a:latin typeface="Arial"/>
              <a:cs typeface="Arial"/>
            </a:endParaRPr>
          </a:p>
          <a:p>
            <a:pPr marL="508000" marR="81915" indent="-342900">
              <a:lnSpc>
                <a:spcPts val="2590"/>
              </a:lnSpc>
              <a:spcBef>
                <a:spcPts val="605"/>
              </a:spcBef>
            </a:pP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Cytogenetics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study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chromosomes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relation </a:t>
            </a:r>
            <a:r>
              <a:rPr sz="2400" b="1" dirty="0">
                <a:solidFill>
                  <a:srgbClr val="660066"/>
                </a:solidFill>
                <a:latin typeface="Arial"/>
                <a:cs typeface="Arial"/>
              </a:rPr>
              <a:t>to  </a:t>
            </a:r>
            <a:r>
              <a:rPr sz="2400" b="1" spc="-5" dirty="0">
                <a:solidFill>
                  <a:srgbClr val="660066"/>
                </a:solidFill>
                <a:latin typeface="Arial"/>
                <a:cs typeface="Arial"/>
              </a:rPr>
              <a:t>genetics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69570" algn="ctr">
              <a:lnSpc>
                <a:spcPct val="100000"/>
              </a:lnSpc>
              <a:spcBef>
                <a:spcPts val="1650"/>
              </a:spcBef>
            </a:pPr>
            <a:r>
              <a:rPr sz="1400" spc="-20" dirty="0">
                <a:latin typeface="Arial"/>
                <a:cs typeface="Arial"/>
              </a:rPr>
              <a:t>Dr.DD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1512" y="652462"/>
          <a:ext cx="8153400" cy="5899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30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3314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Scientist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Discovery/</a:t>
                      </a:r>
                      <a:r>
                        <a:rPr sz="2000" b="1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1665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Robert</a:t>
                      </a:r>
                      <a:r>
                        <a:rPr sz="2000" b="1" spc="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Hooke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discovered</a:t>
                      </a:r>
                      <a:r>
                        <a:rPr sz="2000" b="1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Cell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1831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Robert</a:t>
                      </a:r>
                      <a:r>
                        <a:rPr sz="2000" b="1" spc="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brown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presence of</a:t>
                      </a:r>
                      <a:r>
                        <a:rPr sz="2000" b="1" spc="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nucleus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1838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Schleiden and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Schwann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Cell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theory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1861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Schultzee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Protoplasm</a:t>
                      </a: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theory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1870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Fredrick</a:t>
                      </a: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Meischer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Isolated</a:t>
                      </a: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Nucleoprotein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1879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Flemming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described chromatin in</a:t>
                      </a: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nucleus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1882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Flemming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described cell division</a:t>
                      </a:r>
                      <a:r>
                        <a:rPr sz="2000" b="1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(Mitosis)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1888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Waldeyer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Described</a:t>
                      </a:r>
                      <a:r>
                        <a:rPr sz="2000" b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chromosomes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1902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Mc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Clung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Sex</a:t>
                      </a: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Chromosomes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1903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Sutton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Chromosome</a:t>
                      </a:r>
                      <a:r>
                        <a:rPr sz="2000" b="1" spc="2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theory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1905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Farmer and</a:t>
                      </a:r>
                      <a:r>
                        <a:rPr sz="2000" b="1" spc="-1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Moore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Coined the term Meiosis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1913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Sturtvent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Built first chromosome</a:t>
                      </a:r>
                      <a:r>
                        <a:rPr sz="2000" b="1" spc="-3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map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010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1937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Blakeslee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47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Induced polyploidy with  Colchicine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794" y="253238"/>
            <a:ext cx="361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0066"/>
                </a:solidFill>
              </a:rPr>
              <a:t>Chief Events in</a:t>
            </a:r>
            <a:r>
              <a:rPr sz="2400" spc="-95" dirty="0">
                <a:solidFill>
                  <a:srgbClr val="660066"/>
                </a:solidFill>
              </a:rPr>
              <a:t> </a:t>
            </a:r>
            <a:r>
              <a:rPr sz="2400" spc="-5" dirty="0">
                <a:solidFill>
                  <a:srgbClr val="660066"/>
                </a:solidFill>
              </a:rPr>
              <a:t>Cytology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975854" y="6594602"/>
            <a:ext cx="509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.DD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035" y="483107"/>
            <a:ext cx="5770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Early work on</a:t>
            </a:r>
            <a:r>
              <a:rPr sz="4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Arial"/>
                <a:cs typeface="Arial"/>
              </a:rPr>
              <a:t>Genetics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1939"/>
            <a:ext cx="8071484" cy="4232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Robert Hook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(1665)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 described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cell as empty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vessel.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 introduced </a:t>
            </a:r>
            <a:r>
              <a:rPr sz="2400" dirty="0">
                <a:latin typeface="Arial"/>
                <a:cs typeface="Arial"/>
              </a:rPr>
              <a:t>term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cell.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Cameraious: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He proved </a:t>
            </a:r>
            <a:r>
              <a:rPr sz="2400" spc="-5" dirty="0">
                <a:latin typeface="Arial"/>
                <a:cs typeface="Arial"/>
              </a:rPr>
              <a:t>pollen is important for </a:t>
            </a:r>
            <a:r>
              <a:rPr sz="2400" dirty="0">
                <a:latin typeface="Arial"/>
                <a:cs typeface="Arial"/>
              </a:rPr>
              <a:t>fertilizations. He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 first </a:t>
            </a:r>
            <a:r>
              <a:rPr sz="2400" spc="-5" dirty="0">
                <a:latin typeface="Arial"/>
                <a:cs typeface="Arial"/>
              </a:rPr>
              <a:t>man to produce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artificial hybrid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Koelreuter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  <a:tab pos="932815" algn="l"/>
                <a:tab pos="2172335" algn="l"/>
                <a:tab pos="2867025" algn="l"/>
                <a:tab pos="3408679" algn="l"/>
                <a:tab pos="4342130" algn="l"/>
                <a:tab pos="5784215" algn="l"/>
                <a:tab pos="6735445" algn="l"/>
                <a:tab pos="758317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showed</a:t>
            </a:r>
            <a:r>
              <a:rPr sz="2400" dirty="0">
                <a:latin typeface="Arial"/>
                <a:cs typeface="Arial"/>
              </a:rPr>
              <a:t>	that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mi</a:t>
            </a:r>
            <a:r>
              <a:rPr sz="2400" dirty="0">
                <a:latin typeface="Arial"/>
                <a:cs typeface="Arial"/>
              </a:rPr>
              <a:t>ght	</a:t>
            </a:r>
            <a:r>
              <a:rPr sz="2400" spc="-5" dirty="0">
                <a:latin typeface="Arial"/>
                <a:cs typeface="Arial"/>
              </a:rPr>
              <a:t>resem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either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male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(or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female parents (or) combination of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both.</a:t>
            </a:r>
            <a:endParaRPr sz="2400">
              <a:latin typeface="Arial"/>
              <a:cs typeface="Arial"/>
            </a:endParaRPr>
          </a:p>
          <a:p>
            <a:pPr marL="355600" marR="5715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2006600" algn="l"/>
                <a:tab pos="3826510" algn="l"/>
                <a:tab pos="4323080" algn="l"/>
                <a:tab pos="4990465" algn="l"/>
                <a:tab pos="5707380" algn="l"/>
                <a:tab pos="6967855" algn="l"/>
                <a:tab pos="7463790" algn="l"/>
              </a:tabLst>
            </a:pPr>
            <a:r>
              <a:rPr sz="2400" spc="-5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editary	contributi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of	the	two	</a:t>
            </a:r>
            <a:r>
              <a:rPr sz="2400" spc="-5" dirty="0">
                <a:latin typeface="Arial"/>
                <a:cs typeface="Arial"/>
              </a:rPr>
              <a:t>par</a:t>
            </a:r>
            <a:r>
              <a:rPr sz="2400" dirty="0">
                <a:latin typeface="Arial"/>
                <a:cs typeface="Arial"/>
              </a:rPr>
              <a:t>ents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5" dirty="0">
                <a:latin typeface="Arial"/>
                <a:cs typeface="Arial"/>
              </a:rPr>
              <a:t>thei</a:t>
            </a:r>
            <a:r>
              <a:rPr sz="2400" dirty="0">
                <a:latin typeface="Arial"/>
                <a:cs typeface="Arial"/>
              </a:rPr>
              <a:t>r  </a:t>
            </a:r>
            <a:r>
              <a:rPr sz="2400" spc="-5" dirty="0">
                <a:latin typeface="Arial"/>
                <a:cs typeface="Arial"/>
              </a:rPr>
              <a:t>offspring was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1940"/>
            <a:ext cx="8071484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Knight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obta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ned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domina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1</a:t>
            </a:r>
            <a:r>
              <a:rPr sz="1050" dirty="0">
                <a:latin typeface="Arial"/>
                <a:cs typeface="Arial"/>
              </a:rPr>
              <a:t>  </a:t>
            </a:r>
            <a:r>
              <a:rPr sz="105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gre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ation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various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cters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1050" spc="-10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Gaertner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845819" algn="l"/>
                <a:tab pos="1518920" algn="l"/>
                <a:tab pos="2767330" algn="l"/>
                <a:tab pos="3507104" algn="l"/>
                <a:tab pos="4331335" algn="l"/>
                <a:tab pos="4822825" algn="l"/>
                <a:tab pos="6326505" algn="l"/>
              </a:tabLst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1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uniform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thei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uced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nsidera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  variation.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Naudin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1518920" algn="l"/>
                <a:tab pos="2395220" algn="l"/>
                <a:tab pos="3034030" algn="l"/>
                <a:tab pos="4199255" algn="l"/>
                <a:tab pos="4582160" algn="l"/>
                <a:tab pos="5526405" algn="l"/>
                <a:tab pos="6097270" algn="l"/>
                <a:tab pos="6904355" algn="l"/>
              </a:tabLst>
            </a:pPr>
            <a:r>
              <a:rPr sz="2400" spc="-5" dirty="0">
                <a:latin typeface="Arial"/>
                <a:cs typeface="Arial"/>
              </a:rPr>
              <a:t>Hybrids	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eci</a:t>
            </a:r>
            <a:r>
              <a:rPr sz="2400" dirty="0">
                <a:latin typeface="Arial"/>
                <a:cs typeface="Arial"/>
              </a:rPr>
              <a:t>es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pla</a:t>
            </a:r>
            <a:r>
              <a:rPr sz="2400" dirty="0">
                <a:latin typeface="Arial"/>
                <a:cs typeface="Arial"/>
              </a:rPr>
              <a:t>nts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often	</a:t>
            </a:r>
            <a:r>
              <a:rPr sz="2400" spc="-5" dirty="0">
                <a:latin typeface="Arial"/>
                <a:cs typeface="Arial"/>
              </a:rPr>
              <a:t>luxur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ent  than either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Robert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Brown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 described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cell nucleus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flowering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plants.</a:t>
            </a:r>
            <a:endParaRPr sz="2400">
              <a:latin typeface="Arial"/>
              <a:cs typeface="Arial"/>
            </a:endParaRPr>
          </a:p>
          <a:p>
            <a:pPr marL="355600" marR="40386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He observed random thermal motion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small particles  known as Brownian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movement.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1607</Words>
  <Application>Microsoft Office PowerPoint</Application>
  <PresentationFormat>On-screen Show (4:3)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Comic Sans MS</vt:lpstr>
      <vt:lpstr>Office Theme</vt:lpstr>
      <vt:lpstr>GPB111 FUNDAMENTALS OF  GENETICS</vt:lpstr>
      <vt:lpstr>PowerPoint Presentation</vt:lpstr>
      <vt:lpstr>Genetics</vt:lpstr>
      <vt:lpstr>PowerPoint Presentation</vt:lpstr>
      <vt:lpstr>Genetics derived from Greek  root-</vt:lpstr>
      <vt:lpstr>Cytology</vt:lpstr>
      <vt:lpstr>Chief Events in Cytology</vt:lpstr>
      <vt:lpstr>Early work on Genetics</vt:lpstr>
      <vt:lpstr>PowerPoint Presentation</vt:lpstr>
      <vt:lpstr>PowerPoint Presentation</vt:lpstr>
      <vt:lpstr>PowerPoint Presentation</vt:lpstr>
      <vt:lpstr>History of Genetics</vt:lpstr>
      <vt:lpstr>Rediscovery of Mendels work in 1900 by Correns, Hugo devries,  Tschermak</vt:lpstr>
      <vt:lpstr>William Bateson Coined the term Genetics in 1905</vt:lpstr>
      <vt:lpstr>Morgan, T.H.</vt:lpstr>
      <vt:lpstr>PowerPoint Presentation</vt:lpstr>
      <vt:lpstr>PowerPoint Presentation</vt:lpstr>
      <vt:lpstr>PowerPoint Presentation</vt:lpstr>
      <vt:lpstr>PowerPoint Presentation</vt:lpstr>
      <vt:lpstr>Khorana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Genetics</dc:title>
  <dc:creator>Vishnupriya</dc:creator>
  <cp:lastModifiedBy>Ramchander Selvaraj</cp:lastModifiedBy>
  <cp:revision>1</cp:revision>
  <dcterms:created xsi:type="dcterms:W3CDTF">2022-03-02T02:19:39Z</dcterms:created>
  <dcterms:modified xsi:type="dcterms:W3CDTF">2022-05-12T09:04:43Z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2022-03-02T00:00:00Z</vt:filetime>
  </property>
</Properties>
</file>