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34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97346" y="0"/>
            <a:ext cx="2947035" cy="2914650"/>
          </a:xfrm>
          <a:custGeom>
            <a:avLst/>
            <a:gdLst/>
            <a:ahLst/>
            <a:cxnLst/>
            <a:rect l="l" t="t" r="r" b="b"/>
            <a:pathLst>
              <a:path w="2947034" h="2914650">
                <a:moveTo>
                  <a:pt x="2946641" y="0"/>
                </a:moveTo>
                <a:lnTo>
                  <a:pt x="508254" y="0"/>
                </a:lnTo>
                <a:lnTo>
                  <a:pt x="508254" y="685800"/>
                </a:lnTo>
                <a:lnTo>
                  <a:pt x="2946641" y="685800"/>
                </a:lnTo>
                <a:lnTo>
                  <a:pt x="2946641" y="0"/>
                </a:lnTo>
                <a:close/>
              </a:path>
              <a:path w="2947034" h="2914650">
                <a:moveTo>
                  <a:pt x="2946654" y="1065276"/>
                </a:moveTo>
                <a:lnTo>
                  <a:pt x="0" y="1065276"/>
                </a:lnTo>
                <a:lnTo>
                  <a:pt x="0" y="2914650"/>
                </a:lnTo>
                <a:lnTo>
                  <a:pt x="2946654" y="2914650"/>
                </a:lnTo>
                <a:lnTo>
                  <a:pt x="2946654" y="106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284" y="546353"/>
            <a:ext cx="79014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269" y="1265123"/>
            <a:ext cx="837946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283" y="510794"/>
            <a:ext cx="7974965" cy="578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9865" marR="5080" indent="-1447800">
              <a:lnSpc>
                <a:spcPct val="15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Lecture 2 Pre-Mendelian </a:t>
            </a:r>
            <a:r>
              <a:rPr dirty="0" sz="3600" b="1">
                <a:latin typeface="Arial"/>
                <a:cs typeface="Arial"/>
              </a:rPr>
              <a:t>ideas about  </a:t>
            </a:r>
            <a:r>
              <a:rPr dirty="0" sz="3600" spc="-5" b="1">
                <a:latin typeface="Arial"/>
                <a:cs typeface="Arial"/>
              </a:rPr>
              <a:t>heredity – Vapour </a:t>
            </a:r>
            <a:r>
              <a:rPr dirty="0" sz="3600" b="1">
                <a:latin typeface="Arial"/>
                <a:cs typeface="Arial"/>
              </a:rPr>
              <a:t>and</a:t>
            </a:r>
            <a:r>
              <a:rPr dirty="0" sz="3600" spc="-1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fluid</a:t>
            </a:r>
            <a:endParaRPr sz="3600">
              <a:latin typeface="Arial"/>
              <a:cs typeface="Arial"/>
            </a:endParaRPr>
          </a:p>
          <a:p>
            <a:pPr algn="ctr" marL="901700" marR="53340" indent="-1905">
              <a:lnSpc>
                <a:spcPct val="150000"/>
              </a:lnSpc>
            </a:pPr>
            <a:r>
              <a:rPr dirty="0" sz="3600" b="1">
                <a:latin typeface="Arial"/>
                <a:cs typeface="Arial"/>
              </a:rPr>
              <a:t>theory, Magnetic power theory,  Preformation </a:t>
            </a:r>
            <a:r>
              <a:rPr dirty="0" sz="3600" spc="-5" b="1">
                <a:latin typeface="Arial"/>
                <a:cs typeface="Arial"/>
              </a:rPr>
              <a:t>theory, Lamarck’s  theory, Darwin’s theory,  </a:t>
            </a:r>
            <a:r>
              <a:rPr dirty="0" sz="3600" b="1">
                <a:latin typeface="Arial"/>
                <a:cs typeface="Arial"/>
              </a:rPr>
              <a:t>Germplasm theory and</a:t>
            </a:r>
            <a:r>
              <a:rPr dirty="0" sz="3600" spc="-11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Mutation  </a:t>
            </a:r>
            <a:r>
              <a:rPr dirty="0" sz="3600" spc="-5" b="1">
                <a:latin typeface="Arial"/>
                <a:cs typeface="Arial"/>
              </a:rPr>
              <a:t>theory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57350"/>
            <a:ext cx="2438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4234"/>
            <a:ext cx="89338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003300"/>
                </a:solidFill>
                <a:latin typeface="Georgia"/>
                <a:cs typeface="Georgia"/>
              </a:rPr>
              <a:t>Swammerdam, </a:t>
            </a:r>
            <a:r>
              <a:rPr dirty="0" sz="2200" spc="-5">
                <a:solidFill>
                  <a:srgbClr val="003300"/>
                </a:solidFill>
                <a:latin typeface="Georgia"/>
                <a:cs typeface="Georgia"/>
              </a:rPr>
              <a:t>an </a:t>
            </a:r>
            <a:r>
              <a:rPr dirty="0" sz="2200" spc="-10">
                <a:solidFill>
                  <a:srgbClr val="003300"/>
                </a:solidFill>
                <a:latin typeface="Georgia"/>
                <a:cs typeface="Georgia"/>
              </a:rPr>
              <a:t>ovist, </a:t>
            </a:r>
            <a:r>
              <a:rPr dirty="0" sz="2200" spc="5">
                <a:solidFill>
                  <a:srgbClr val="003300"/>
                </a:solidFill>
                <a:latin typeface="Georgia"/>
                <a:cs typeface="Georgia"/>
              </a:rPr>
              <a:t>believed </a:t>
            </a:r>
            <a:r>
              <a:rPr dirty="0" sz="2200" spc="30">
                <a:solidFill>
                  <a:srgbClr val="003300"/>
                </a:solidFill>
                <a:latin typeface="Georgia"/>
                <a:cs typeface="Georgia"/>
              </a:rPr>
              <a:t>that </a:t>
            </a:r>
            <a:r>
              <a:rPr dirty="0" sz="2200" spc="15">
                <a:solidFill>
                  <a:srgbClr val="003300"/>
                </a:solidFill>
                <a:latin typeface="Georgia"/>
                <a:cs typeface="Georgia"/>
              </a:rPr>
              <a:t>the </a:t>
            </a:r>
            <a:r>
              <a:rPr dirty="0" sz="2200">
                <a:solidFill>
                  <a:srgbClr val="003300"/>
                </a:solidFill>
                <a:latin typeface="Georgia"/>
                <a:cs typeface="Georgia"/>
              </a:rPr>
              <a:t>animal</a:t>
            </a:r>
            <a:r>
              <a:rPr dirty="0" sz="2200" spc="245">
                <a:solidFill>
                  <a:srgbClr val="003300"/>
                </a:solidFill>
                <a:latin typeface="Georgia"/>
                <a:cs typeface="Georgia"/>
              </a:rPr>
              <a:t> </a:t>
            </a:r>
            <a:r>
              <a:rPr dirty="0" sz="2200" spc="-20">
                <a:solidFill>
                  <a:srgbClr val="003300"/>
                </a:solidFill>
                <a:latin typeface="Georgia"/>
                <a:cs typeface="Georgia"/>
              </a:rPr>
              <a:t>hemisphere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29767"/>
            <a:ext cx="8488680" cy="5122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45" b="1">
                <a:solidFill>
                  <a:srgbClr val="003300"/>
                </a:solidFill>
                <a:latin typeface="Arial"/>
                <a:cs typeface="Arial"/>
              </a:rPr>
              <a:t>of </a:t>
            </a:r>
            <a:r>
              <a:rPr dirty="0" sz="2200" spc="125" b="1">
                <a:solidFill>
                  <a:srgbClr val="003300"/>
                </a:solidFill>
                <a:latin typeface="Arial"/>
                <a:cs typeface="Arial"/>
              </a:rPr>
              <a:t>the </a:t>
            </a:r>
            <a:r>
              <a:rPr dirty="0" sz="2200" spc="20" b="1">
                <a:solidFill>
                  <a:srgbClr val="003300"/>
                </a:solidFill>
                <a:latin typeface="Arial"/>
                <a:cs typeface="Arial"/>
              </a:rPr>
              <a:t>frog’s </a:t>
            </a:r>
            <a:r>
              <a:rPr dirty="0" sz="2200" spc="-5" b="1">
                <a:solidFill>
                  <a:srgbClr val="003300"/>
                </a:solidFill>
                <a:latin typeface="Arial"/>
                <a:cs typeface="Arial"/>
              </a:rPr>
              <a:t>egg </a:t>
            </a:r>
            <a:r>
              <a:rPr dirty="0" sz="2200" spc="95" b="1">
                <a:solidFill>
                  <a:srgbClr val="003300"/>
                </a:solidFill>
                <a:latin typeface="Arial"/>
                <a:cs typeface="Arial"/>
              </a:rPr>
              <a:t>contained </a:t>
            </a:r>
            <a:r>
              <a:rPr dirty="0" sz="2200" spc="105" b="1">
                <a:solidFill>
                  <a:srgbClr val="003300"/>
                </a:solidFill>
                <a:latin typeface="Arial"/>
                <a:cs typeface="Arial"/>
              </a:rPr>
              <a:t>a </a:t>
            </a:r>
            <a:r>
              <a:rPr dirty="0" sz="2200" spc="140" b="1">
                <a:solidFill>
                  <a:srgbClr val="003300"/>
                </a:solidFill>
                <a:latin typeface="Arial"/>
                <a:cs typeface="Arial"/>
              </a:rPr>
              <a:t>tiny</a:t>
            </a:r>
            <a:r>
              <a:rPr dirty="0" sz="2200" spc="500" b="1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003300"/>
                </a:solidFill>
                <a:latin typeface="Arial"/>
                <a:cs typeface="Arial"/>
              </a:rPr>
              <a:t>frog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Preformation</a:t>
            </a:r>
            <a:r>
              <a:rPr dirty="0" sz="2400" spc="-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 marL="4127500" marR="167005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Dutch Biologist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Swammerdam  and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Bonnet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(1720</a:t>
            </a:r>
            <a:r>
              <a:rPr dirty="0" sz="2400" spc="1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0066"/>
                </a:solidFill>
                <a:latin typeface="Arial"/>
                <a:cs typeface="Arial"/>
              </a:rPr>
              <a:t>-1793)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Arial"/>
              <a:cs typeface="Arial"/>
            </a:endParaRPr>
          </a:p>
          <a:p>
            <a:pPr marL="3441700" marR="5080">
              <a:lnSpc>
                <a:spcPct val="100000"/>
              </a:lnSpc>
              <a:tabLst>
                <a:tab pos="6340475" algn="l"/>
              </a:tabLst>
            </a:pP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Miniature human called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humanculus 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was</a:t>
            </a:r>
            <a:r>
              <a:rPr dirty="0" sz="2400" spc="15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already</a:t>
            </a:r>
            <a:r>
              <a:rPr dirty="0" sz="2400" spc="3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present	(preformed </a:t>
            </a:r>
            <a:r>
              <a:rPr dirty="0" sz="2400">
                <a:solidFill>
                  <a:srgbClr val="000066"/>
                </a:solidFill>
                <a:latin typeface="Arial"/>
                <a:cs typeface="Arial"/>
              </a:rPr>
              <a:t>)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in  the egg and </a:t>
            </a:r>
            <a:r>
              <a:rPr dirty="0" sz="2400">
                <a:solidFill>
                  <a:srgbClr val="000066"/>
                </a:solidFill>
                <a:latin typeface="Arial"/>
                <a:cs typeface="Arial"/>
              </a:rPr>
              <a:t>sperm.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Development </a:t>
            </a:r>
            <a:r>
              <a:rPr dirty="0" sz="2400">
                <a:solidFill>
                  <a:srgbClr val="000066"/>
                </a:solidFill>
                <a:latin typeface="Arial"/>
                <a:cs typeface="Arial"/>
              </a:rPr>
              <a:t>of  zygote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resulted only in </a:t>
            </a:r>
            <a:r>
              <a:rPr dirty="0" sz="2400">
                <a:solidFill>
                  <a:srgbClr val="000066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growth </a:t>
            </a:r>
            <a:r>
              <a:rPr dirty="0" sz="2400">
                <a:solidFill>
                  <a:srgbClr val="000066"/>
                </a:solidFill>
                <a:latin typeface="Arial"/>
                <a:cs typeface="Arial"/>
              </a:rPr>
              <a:t>of  </a:t>
            </a:r>
            <a:r>
              <a:rPr dirty="0" sz="2400" spc="-5">
                <a:solidFill>
                  <a:srgbClr val="000066"/>
                </a:solidFill>
                <a:latin typeface="Arial"/>
                <a:cs typeface="Arial"/>
              </a:rPr>
              <a:t>miniature human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who was already  present in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egg and</a:t>
            </a:r>
            <a:r>
              <a:rPr dirty="0" sz="2400" spc="2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sperm</a:t>
            </a:r>
            <a:r>
              <a:rPr dirty="0" sz="2400" spc="-5">
                <a:solidFill>
                  <a:srgbClr val="0033CC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441700">
              <a:lnSpc>
                <a:spcPct val="100000"/>
              </a:lnSpc>
              <a:spcBef>
                <a:spcPts val="2165"/>
              </a:spcBef>
            </a:pPr>
            <a:r>
              <a:rPr dirty="0" sz="2400" spc="-5">
                <a:latin typeface="Arial"/>
                <a:cs typeface="Arial"/>
              </a:rPr>
              <a:t>not proved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scientifically.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108" y="483107"/>
            <a:ext cx="61436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4.Theory of</a:t>
            </a:r>
            <a:r>
              <a:rPr dirty="0" sz="4400" spc="5"/>
              <a:t> </a:t>
            </a:r>
            <a:r>
              <a:rPr dirty="0" sz="4400" spc="-5"/>
              <a:t>Epigenesis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80721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216660" algn="l"/>
                <a:tab pos="2199005" algn="l"/>
                <a:tab pos="2570480" algn="l"/>
                <a:tab pos="3552190" algn="l"/>
                <a:tab pos="4314190" algn="l"/>
                <a:tab pos="5687695" algn="l"/>
                <a:tab pos="6313170" algn="l"/>
              </a:tabLst>
            </a:pPr>
            <a:r>
              <a:rPr dirty="0" sz="2400" b="1">
                <a:latin typeface="Arial"/>
                <a:cs typeface="Arial"/>
              </a:rPr>
              <a:t>Wo</a:t>
            </a:r>
            <a:r>
              <a:rPr dirty="0" sz="2400" spc="-10" b="1">
                <a:latin typeface="Arial"/>
                <a:cs typeface="Arial"/>
              </a:rPr>
              <a:t>l</a:t>
            </a:r>
            <a:r>
              <a:rPr dirty="0" sz="2400" b="1">
                <a:latin typeface="Arial"/>
                <a:cs typeface="Arial"/>
              </a:rPr>
              <a:t>f	</a:t>
            </a:r>
            <a:r>
              <a:rPr dirty="0" sz="2400" spc="-5" b="1">
                <a:latin typeface="Arial"/>
                <a:cs typeface="Arial"/>
              </a:rPr>
              <a:t>(</a:t>
            </a:r>
            <a:r>
              <a:rPr dirty="0" sz="2400" spc="-5" b="1">
                <a:latin typeface="Arial"/>
                <a:cs typeface="Arial"/>
              </a:rPr>
              <a:t>1738</a:t>
            </a:r>
            <a:r>
              <a:rPr dirty="0" sz="2400" b="1">
                <a:latin typeface="Arial"/>
                <a:cs typeface="Arial"/>
              </a:rPr>
              <a:t>	–	</a:t>
            </a:r>
            <a:r>
              <a:rPr dirty="0" sz="2400" spc="-5" b="1">
                <a:latin typeface="Arial"/>
                <a:cs typeface="Arial"/>
              </a:rPr>
              <a:t>1794</a:t>
            </a:r>
            <a:r>
              <a:rPr dirty="0" sz="2400" b="1">
                <a:latin typeface="Arial"/>
                <a:cs typeface="Arial"/>
              </a:rPr>
              <a:t>)	</a:t>
            </a:r>
            <a:r>
              <a:rPr dirty="0" sz="2400" spc="-5">
                <a:latin typeface="Arial"/>
                <a:cs typeface="Arial"/>
              </a:rPr>
              <a:t>w</a:t>
            </a:r>
            <a:r>
              <a:rPr dirty="0" sz="2400">
                <a:latin typeface="Arial"/>
                <a:cs typeface="Arial"/>
              </a:rPr>
              <a:t>h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opposed</a:t>
            </a:r>
            <a:r>
              <a:rPr dirty="0" sz="2400">
                <a:latin typeface="Arial"/>
                <a:cs typeface="Arial"/>
              </a:rPr>
              <a:t>	the	Preformati</a:t>
            </a:r>
            <a:r>
              <a:rPr dirty="0" sz="2400" spc="-5">
                <a:latin typeface="Arial"/>
                <a:cs typeface="Arial"/>
              </a:rPr>
              <a:t>on  </a:t>
            </a:r>
            <a:r>
              <a:rPr dirty="0" sz="2400" spc="-5">
                <a:latin typeface="Arial"/>
                <a:cs typeface="Arial"/>
              </a:rPr>
              <a:t>concept,</a:t>
            </a:r>
            <a:r>
              <a:rPr dirty="0" sz="2400" spc="1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opined</a:t>
            </a:r>
            <a:r>
              <a:rPr dirty="0" sz="2400" spc="1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that,</a:t>
            </a:r>
            <a:r>
              <a:rPr dirty="0" sz="2400" spc="1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neither</a:t>
            </a:r>
            <a:r>
              <a:rPr dirty="0" sz="2400" spc="1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1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egg</a:t>
            </a:r>
            <a:r>
              <a:rPr dirty="0" sz="2400" spc="1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nor</a:t>
            </a:r>
            <a:r>
              <a:rPr dirty="0" sz="2400" spc="1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1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sperm</a:t>
            </a:r>
            <a:r>
              <a:rPr dirty="0" sz="2400" spc="1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654554"/>
            <a:ext cx="675385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495300" algn="l"/>
                <a:tab pos="2199640" algn="l"/>
                <a:tab pos="2465705" algn="l"/>
                <a:tab pos="3543935" algn="l"/>
                <a:tab pos="3852545" algn="l"/>
                <a:tab pos="4147185" algn="l"/>
                <a:tab pos="4589145" algn="l"/>
                <a:tab pos="5193665" algn="l"/>
                <a:tab pos="5495925" algn="l"/>
                <a:tab pos="6062980" algn="l"/>
              </a:tabLst>
            </a:pP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preform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-5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org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nism,		but	both		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 spc="-5">
                <a:latin typeface="Arial"/>
                <a:cs typeface="Arial"/>
              </a:rPr>
              <a:t>f	them  </a:t>
            </a:r>
            <a:r>
              <a:rPr dirty="0" sz="2400" spc="-5">
                <a:latin typeface="Arial"/>
                <a:cs typeface="Arial"/>
              </a:rPr>
              <a:t>undifferentiated		</a:t>
            </a:r>
            <a:r>
              <a:rPr dirty="0" sz="2400">
                <a:latin typeface="Arial"/>
                <a:cs typeface="Arial"/>
              </a:rPr>
              <a:t>mass	</a:t>
            </a:r>
            <a:r>
              <a:rPr dirty="0" sz="2400" spc="-5">
                <a:latin typeface="Arial"/>
                <a:cs typeface="Arial"/>
              </a:rPr>
              <a:t>of		living	substance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0593" y="2654554"/>
            <a:ext cx="8064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9380">
              <a:lnSpc>
                <a:spcPct val="15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have  whi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752088"/>
            <a:ext cx="8071484" cy="221996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just" marL="355600">
              <a:lnSpc>
                <a:spcPct val="100000"/>
              </a:lnSpc>
              <a:spcBef>
                <a:spcPts val="1540"/>
              </a:spcBef>
            </a:pPr>
            <a:r>
              <a:rPr dirty="0" sz="2400" spc="-5">
                <a:latin typeface="Arial"/>
                <a:cs typeface="Arial"/>
              </a:rPr>
              <a:t>developed into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organisms after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fertilization.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According to </a:t>
            </a:r>
            <a:r>
              <a:rPr dirty="0" sz="2400">
                <a:latin typeface="Arial"/>
                <a:cs typeface="Arial"/>
              </a:rPr>
              <a:t>this </a:t>
            </a:r>
            <a:r>
              <a:rPr dirty="0" sz="2400" spc="-5">
                <a:latin typeface="Arial"/>
                <a:cs typeface="Arial"/>
              </a:rPr>
              <a:t>theory </a:t>
            </a:r>
            <a:r>
              <a:rPr dirty="0" sz="2400">
                <a:latin typeface="Arial"/>
                <a:cs typeface="Arial"/>
              </a:rPr>
              <a:t>called </a:t>
            </a:r>
            <a:r>
              <a:rPr dirty="0" sz="2400" spc="-5">
                <a:latin typeface="Arial"/>
                <a:cs typeface="Arial"/>
              </a:rPr>
              <a:t>epigenesis new </a:t>
            </a:r>
            <a:r>
              <a:rPr dirty="0" sz="2400">
                <a:latin typeface="Arial"/>
                <a:cs typeface="Arial"/>
              </a:rPr>
              <a:t>organs 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tissues </a:t>
            </a:r>
            <a:r>
              <a:rPr dirty="0" sz="2400" spc="-5">
                <a:latin typeface="Arial"/>
                <a:cs typeface="Arial"/>
              </a:rPr>
              <a:t>are </a:t>
            </a:r>
            <a:r>
              <a:rPr dirty="0" sz="2400">
                <a:latin typeface="Arial"/>
                <a:cs typeface="Arial"/>
              </a:rPr>
              <a:t>formed </a:t>
            </a:r>
            <a:r>
              <a:rPr dirty="0" sz="2400" spc="-5">
                <a:latin typeface="Arial"/>
                <a:cs typeface="Arial"/>
              </a:rPr>
              <a:t>denovo </a:t>
            </a:r>
            <a:r>
              <a:rPr dirty="0" sz="2400">
                <a:latin typeface="Arial"/>
                <a:cs typeface="Arial"/>
              </a:rPr>
              <a:t>(from the mass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living  </a:t>
            </a:r>
            <a:r>
              <a:rPr dirty="0" sz="2400" spc="-5">
                <a:latin typeface="Arial"/>
                <a:cs typeface="Arial"/>
              </a:rPr>
              <a:t>substances in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gametes) due to vital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295" y="367538"/>
            <a:ext cx="34436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4. </a:t>
            </a:r>
            <a:r>
              <a:rPr dirty="0" sz="2400" spc="-5"/>
              <a:t>Theory </a:t>
            </a:r>
            <a:r>
              <a:rPr dirty="0" sz="2400"/>
              <a:t>of</a:t>
            </a:r>
            <a:r>
              <a:rPr dirty="0" sz="2400" spc="-55"/>
              <a:t> </a:t>
            </a:r>
            <a:r>
              <a:rPr dirty="0" sz="2400" spc="-5"/>
              <a:t>Epigenesis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167891"/>
            <a:ext cx="7522209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Advocated by </a:t>
            </a:r>
            <a:r>
              <a:rPr dirty="0" sz="2400" spc="-15" b="1">
                <a:latin typeface="Arial"/>
                <a:cs typeface="Arial"/>
              </a:rPr>
              <a:t>Wolf </a:t>
            </a:r>
            <a:r>
              <a:rPr dirty="0" sz="2400" spc="-5" b="1">
                <a:latin typeface="Arial"/>
                <a:cs typeface="Arial"/>
              </a:rPr>
              <a:t>(1738 </a:t>
            </a:r>
            <a:r>
              <a:rPr dirty="0" sz="2400" b="1">
                <a:latin typeface="Arial"/>
                <a:cs typeface="Arial"/>
              </a:rPr>
              <a:t>– </a:t>
            </a:r>
            <a:r>
              <a:rPr dirty="0" sz="2400" spc="-5" b="1">
                <a:latin typeface="Arial"/>
                <a:cs typeface="Arial"/>
              </a:rPr>
              <a:t>1794) </a:t>
            </a:r>
            <a:r>
              <a:rPr dirty="0" sz="2400" b="1">
                <a:latin typeface="Arial"/>
                <a:cs typeface="Arial"/>
              </a:rPr>
              <a:t>German</a:t>
            </a:r>
            <a:r>
              <a:rPr dirty="0" sz="2400" spc="6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Biologist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12700" marR="213360">
              <a:lnSpc>
                <a:spcPct val="100000"/>
              </a:lnSpc>
            </a:pP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Egg or sperm are undifferentiated – differentiation  takes place only after fertilization </a:t>
            </a:r>
            <a:r>
              <a:rPr dirty="0" sz="2400">
                <a:solidFill>
                  <a:srgbClr val="FF00FF"/>
                </a:solidFill>
                <a:latin typeface="Arial"/>
                <a:cs typeface="Arial"/>
              </a:rPr>
              <a:t>from the zygote  </a:t>
            </a: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resulting into development </a:t>
            </a:r>
            <a:r>
              <a:rPr dirty="0" sz="2400">
                <a:solidFill>
                  <a:srgbClr val="FF00FF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adult </a:t>
            </a:r>
            <a:r>
              <a:rPr dirty="0" sz="2400">
                <a:solidFill>
                  <a:srgbClr val="FF00FF"/>
                </a:solidFill>
                <a:latin typeface="Arial"/>
                <a:cs typeface="Arial"/>
              </a:rPr>
              <a:t>tissues </a:t>
            </a: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and</a:t>
            </a:r>
            <a:r>
              <a:rPr dirty="0" sz="2400" spc="10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FF"/>
                </a:solidFill>
                <a:latin typeface="Arial"/>
                <a:cs typeface="Arial"/>
              </a:rPr>
              <a:t>organs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820" y="3271448"/>
            <a:ext cx="8201636" cy="246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340" y="6121146"/>
            <a:ext cx="6609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Concept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of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epigenesis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universally</a:t>
            </a:r>
            <a:r>
              <a:rPr dirty="0" sz="2400" spc="1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accepted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044" y="514349"/>
            <a:ext cx="48844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5. Particulate</a:t>
            </a:r>
            <a:r>
              <a:rPr dirty="0" sz="4000" spc="-80"/>
              <a:t> </a:t>
            </a:r>
            <a:r>
              <a:rPr dirty="0" sz="4000"/>
              <a:t>theory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252473"/>
            <a:ext cx="8072755" cy="331787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dirty="0" sz="2400" spc="-5" b="1">
                <a:latin typeface="Arial"/>
                <a:cs typeface="Arial"/>
              </a:rPr>
              <a:t>Particulate Theory </a:t>
            </a:r>
            <a:r>
              <a:rPr dirty="0" sz="2400" b="1">
                <a:latin typeface="Arial"/>
                <a:cs typeface="Arial"/>
              </a:rPr>
              <a:t>- </a:t>
            </a:r>
            <a:r>
              <a:rPr dirty="0" sz="2400" spc="-5" b="1">
                <a:latin typeface="Arial"/>
                <a:cs typeface="Arial"/>
              </a:rPr>
              <a:t>Maupertius (1698 </a:t>
            </a:r>
            <a:r>
              <a:rPr dirty="0" sz="2400" b="1">
                <a:latin typeface="Arial"/>
                <a:cs typeface="Arial"/>
              </a:rPr>
              <a:t>-</a:t>
            </a:r>
            <a:r>
              <a:rPr dirty="0" sz="2400" spc="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1759)</a:t>
            </a:r>
            <a:endParaRPr sz="2400">
              <a:latin typeface="Arial"/>
              <a:cs typeface="Arial"/>
            </a:endParaRPr>
          </a:p>
          <a:p>
            <a:pPr marL="622300" marR="5715" indent="-609600">
              <a:lnSpc>
                <a:spcPct val="150000"/>
              </a:lnSpc>
              <a:buFont typeface="Arial"/>
              <a:buChar char="•"/>
              <a:tabLst>
                <a:tab pos="621665" algn="l"/>
                <a:tab pos="622300" algn="l"/>
                <a:tab pos="2395855" algn="l"/>
                <a:tab pos="3818254" algn="l"/>
                <a:tab pos="4474845" algn="l"/>
                <a:tab pos="5217160" algn="l"/>
                <a:tab pos="5790565" algn="l"/>
                <a:tab pos="6956425" algn="l"/>
              </a:tabLst>
            </a:pPr>
            <a:r>
              <a:rPr dirty="0" sz="2400" b="1">
                <a:latin typeface="Arial"/>
                <a:cs typeface="Arial"/>
              </a:rPr>
              <a:t>Maupertius	</a:t>
            </a:r>
            <a:r>
              <a:rPr dirty="0" sz="2400" spc="-5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oposed</a:t>
            </a:r>
            <a:r>
              <a:rPr dirty="0" sz="2400">
                <a:latin typeface="Arial"/>
                <a:cs typeface="Arial"/>
              </a:rPr>
              <a:t>	that	</a:t>
            </a:r>
            <a:r>
              <a:rPr dirty="0" sz="2400" spc="-5">
                <a:latin typeface="Arial"/>
                <a:cs typeface="Arial"/>
              </a:rPr>
              <a:t>bo</a:t>
            </a:r>
            <a:r>
              <a:rPr dirty="0" sz="2400">
                <a:latin typeface="Arial"/>
                <a:cs typeface="Arial"/>
              </a:rPr>
              <a:t>th	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">
                <a:latin typeface="Arial"/>
                <a:cs typeface="Arial"/>
              </a:rPr>
              <a:t>par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nts	</a:t>
            </a:r>
            <a:r>
              <a:rPr dirty="0" sz="2400" spc="-5">
                <a:latin typeface="Arial"/>
                <a:cs typeface="Arial"/>
              </a:rPr>
              <a:t>pro</a:t>
            </a:r>
            <a:r>
              <a:rPr dirty="0" sz="2400">
                <a:latin typeface="Arial"/>
                <a:cs typeface="Arial"/>
              </a:rPr>
              <a:t>d</a:t>
            </a:r>
            <a:r>
              <a:rPr dirty="0" sz="2400" spc="-5">
                <a:latin typeface="Arial"/>
                <a:cs typeface="Arial"/>
              </a:rPr>
              <a:t>uce 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gametes.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Char char="•"/>
              <a:tabLst>
                <a:tab pos="621665" algn="l"/>
                <a:tab pos="622300" algn="l"/>
              </a:tabLst>
            </a:pPr>
            <a:r>
              <a:rPr dirty="0" sz="2400" spc="-5">
                <a:latin typeface="Arial"/>
                <a:cs typeface="Arial"/>
              </a:rPr>
              <a:t>Egg and sperm united to produce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embryo.</a:t>
            </a:r>
            <a:endParaRPr sz="2400">
              <a:latin typeface="Arial"/>
              <a:cs typeface="Arial"/>
            </a:endParaRPr>
          </a:p>
          <a:p>
            <a:pPr marL="622300" marR="5080" indent="-609600">
              <a:lnSpc>
                <a:spcPts val="4320"/>
              </a:lnSpc>
              <a:spcBef>
                <a:spcPts val="384"/>
              </a:spcBef>
              <a:buChar char="•"/>
              <a:tabLst>
                <a:tab pos="621665" algn="l"/>
                <a:tab pos="622300" algn="l"/>
              </a:tabLst>
            </a:pPr>
            <a:r>
              <a:rPr dirty="0" sz="2400">
                <a:latin typeface="Arial"/>
                <a:cs typeface="Arial"/>
              </a:rPr>
              <a:t>Each organ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embryo is made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two parts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embryo  </a:t>
            </a:r>
            <a:r>
              <a:rPr dirty="0" sz="2400" spc="-5">
                <a:latin typeface="Arial"/>
                <a:cs typeface="Arial"/>
              </a:rPr>
              <a:t>one is come </a:t>
            </a:r>
            <a:r>
              <a:rPr dirty="0" sz="2400">
                <a:latin typeface="Arial"/>
                <a:cs typeface="Arial"/>
              </a:rPr>
              <a:t>from </a:t>
            </a:r>
            <a:r>
              <a:rPr dirty="0" sz="2400" spc="-5">
                <a:latin typeface="Arial"/>
                <a:cs typeface="Arial"/>
              </a:rPr>
              <a:t>male, another one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female.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344678"/>
            <a:ext cx="8225155" cy="574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85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99"/>
                </a:solidFill>
                <a:latin typeface="Arial"/>
                <a:cs typeface="Arial"/>
              </a:rPr>
              <a:t>6. </a:t>
            </a:r>
            <a:r>
              <a:rPr dirty="0" sz="2400" spc="-5" b="1">
                <a:solidFill>
                  <a:srgbClr val="000099"/>
                </a:solidFill>
                <a:latin typeface="Arial"/>
                <a:cs typeface="Arial"/>
              </a:rPr>
              <a:t>Theory </a:t>
            </a:r>
            <a:r>
              <a:rPr dirty="0" sz="2400" b="1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dirty="0" sz="2400" spc="-5" b="1">
                <a:solidFill>
                  <a:srgbClr val="000099"/>
                </a:solidFill>
                <a:latin typeface="Arial"/>
                <a:cs typeface="Arial"/>
              </a:rPr>
              <a:t>Acquired</a:t>
            </a:r>
            <a:r>
              <a:rPr dirty="0" sz="2400" spc="-10" b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99"/>
                </a:solidFill>
                <a:latin typeface="Arial"/>
                <a:cs typeface="Arial"/>
              </a:rPr>
              <a:t>Characters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Proposed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by </a:t>
            </a:r>
            <a:r>
              <a:rPr dirty="0" sz="2400" spc="-5" b="1">
                <a:solidFill>
                  <a:srgbClr val="660066"/>
                </a:solidFill>
                <a:latin typeface="Arial"/>
                <a:cs typeface="Arial"/>
              </a:rPr>
              <a:t>Lamarck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(1744-1829),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French</a:t>
            </a:r>
            <a:r>
              <a:rPr dirty="0" sz="2400" spc="6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biologist.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55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dirty="0" sz="2400" spc="-60">
                <a:solidFill>
                  <a:srgbClr val="800000"/>
                </a:solidFill>
                <a:latin typeface="Arial"/>
                <a:cs typeface="Arial"/>
              </a:rPr>
              <a:t>new </a:t>
            </a:r>
            <a:r>
              <a:rPr dirty="0" sz="2400" spc="-30">
                <a:solidFill>
                  <a:srgbClr val="800000"/>
                </a:solidFill>
                <a:latin typeface="Arial"/>
                <a:cs typeface="Arial"/>
              </a:rPr>
              <a:t>character </a:t>
            </a:r>
            <a:r>
              <a:rPr dirty="0" sz="2400" spc="-65">
                <a:solidFill>
                  <a:srgbClr val="800000"/>
                </a:solidFill>
                <a:latin typeface="Arial"/>
                <a:cs typeface="Arial"/>
              </a:rPr>
              <a:t>once </a:t>
            </a:r>
            <a:r>
              <a:rPr dirty="0" sz="2400" spc="-35">
                <a:solidFill>
                  <a:srgbClr val="800000"/>
                </a:solidFill>
                <a:latin typeface="Arial"/>
                <a:cs typeface="Arial"/>
              </a:rPr>
              <a:t>acquired </a:t>
            </a:r>
            <a:r>
              <a:rPr dirty="0" sz="2400" spc="-95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dirty="0" sz="2400" spc="-15">
                <a:solidFill>
                  <a:srgbClr val="800000"/>
                </a:solidFill>
                <a:latin typeface="Arial"/>
                <a:cs typeface="Arial"/>
              </a:rPr>
              <a:t>individual </a:t>
            </a:r>
            <a:r>
              <a:rPr dirty="0" sz="2400" spc="-20">
                <a:solidFill>
                  <a:srgbClr val="800000"/>
                </a:solidFill>
                <a:latin typeface="Arial"/>
                <a:cs typeface="Arial"/>
              </a:rPr>
              <a:t>shall </a:t>
            </a:r>
            <a:r>
              <a:rPr dirty="0" sz="2400" spc="-75">
                <a:solidFill>
                  <a:srgbClr val="800000"/>
                </a:solidFill>
                <a:latin typeface="Arial"/>
                <a:cs typeface="Arial"/>
              </a:rPr>
              <a:t>pass </a:t>
            </a:r>
            <a:r>
              <a:rPr dirty="0" sz="2400" spc="-55">
                <a:solidFill>
                  <a:srgbClr val="800000"/>
                </a:solidFill>
                <a:latin typeface="Arial"/>
                <a:cs typeface="Arial"/>
              </a:rPr>
              <a:t>on </a:t>
            </a:r>
            <a:r>
              <a:rPr dirty="0" sz="2400" spc="15">
                <a:solidFill>
                  <a:srgbClr val="800000"/>
                </a:solidFill>
                <a:latin typeface="Arial"/>
                <a:cs typeface="Arial"/>
              </a:rPr>
              <a:t>to  its</a:t>
            </a:r>
            <a:r>
              <a:rPr dirty="0" sz="2400" spc="-70">
                <a:solidFill>
                  <a:srgbClr val="800000"/>
                </a:solidFill>
                <a:latin typeface="Arial"/>
                <a:cs typeface="Arial"/>
              </a:rPr>
              <a:t> progeny.</a:t>
            </a:r>
            <a:endParaRPr sz="2400">
              <a:latin typeface="Arial"/>
              <a:cs typeface="Arial"/>
            </a:endParaRPr>
          </a:p>
          <a:p>
            <a:pPr marL="355600" marR="10033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means </a:t>
            </a:r>
            <a:r>
              <a:rPr dirty="0" sz="2400"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environmental changes cause modifications  in organisms </a:t>
            </a:r>
            <a:r>
              <a:rPr dirty="0" sz="2400" spc="-5">
                <a:latin typeface="Arial"/>
                <a:cs typeface="Arial"/>
              </a:rPr>
              <a:t>and such modifications are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transmitted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subsequent</a:t>
            </a:r>
            <a:r>
              <a:rPr dirty="0" sz="2400" spc="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generations.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Such bodily changes are called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acquired</a:t>
            </a:r>
            <a:r>
              <a:rPr dirty="0" sz="2400" spc="114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characters</a:t>
            </a:r>
            <a:endParaRPr sz="2400">
              <a:latin typeface="Arial"/>
              <a:cs typeface="Arial"/>
            </a:endParaRPr>
          </a:p>
          <a:p>
            <a:pPr marL="355600" marR="26924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5915025" algn="l"/>
              </a:tabLst>
            </a:pPr>
            <a:r>
              <a:rPr dirty="0" sz="2400">
                <a:latin typeface="Arial"/>
                <a:cs typeface="Arial"/>
              </a:rPr>
              <a:t>If </a:t>
            </a:r>
            <a:r>
              <a:rPr dirty="0" sz="2400" spc="-5">
                <a:latin typeface="Arial"/>
                <a:cs typeface="Arial"/>
              </a:rPr>
              <a:t>a man develops a strong muscle by exercise all his  children will have strong </a:t>
            </a:r>
            <a:r>
              <a:rPr dirty="0" sz="2400">
                <a:latin typeface="Arial"/>
                <a:cs typeface="Arial"/>
              </a:rPr>
              <a:t>muscle.</a:t>
            </a:r>
            <a:r>
              <a:rPr dirty="0" sz="2400" spc="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	</a:t>
            </a:r>
            <a:r>
              <a:rPr dirty="0" sz="2400" spc="-5">
                <a:latin typeface="Arial"/>
                <a:cs typeface="Arial"/>
              </a:rPr>
              <a:t>other hand, </a:t>
            </a: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  person becomes weak all his children will be</a:t>
            </a:r>
            <a:r>
              <a:rPr dirty="0" sz="2400" spc="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weak.</a:t>
            </a:r>
            <a:endParaRPr sz="2400">
              <a:latin typeface="Arial"/>
              <a:cs typeface="Arial"/>
            </a:endParaRPr>
          </a:p>
          <a:p>
            <a:pPr algn="just" marL="355600" marR="13271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This </a:t>
            </a:r>
            <a:r>
              <a:rPr dirty="0" sz="2400" spc="-5">
                <a:latin typeface="Arial"/>
                <a:cs typeface="Arial"/>
              </a:rPr>
              <a:t>theory was disproved by Weismann when he </a:t>
            </a:r>
            <a:r>
              <a:rPr dirty="0" sz="2400">
                <a:latin typeface="Arial"/>
                <a:cs typeface="Arial"/>
              </a:rPr>
              <a:t>cut </a:t>
            </a:r>
            <a:r>
              <a:rPr dirty="0" sz="2400" spc="-5">
                <a:latin typeface="Arial"/>
                <a:cs typeface="Arial"/>
              </a:rPr>
              <a:t>the  tail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mice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22 successive generations and always </a:t>
            </a:r>
            <a:r>
              <a:rPr dirty="0" sz="2400">
                <a:latin typeface="Arial"/>
                <a:cs typeface="Arial"/>
              </a:rPr>
              <a:t>got  the </a:t>
            </a:r>
            <a:r>
              <a:rPr dirty="0" sz="2400" spc="-5">
                <a:latin typeface="Arial"/>
                <a:cs typeface="Arial"/>
              </a:rPr>
              <a:t>baby mice with tail and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theory was soon given</a:t>
            </a:r>
            <a:r>
              <a:rPr dirty="0" sz="2400" spc="1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3" y="2628900"/>
            <a:ext cx="9111996" cy="280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9339" y="5587746"/>
            <a:ext cx="71183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Environmental changes causes modification </a:t>
            </a:r>
            <a:r>
              <a:rPr dirty="0" sz="2400" b="1">
                <a:solidFill>
                  <a:srgbClr val="000066"/>
                </a:solidFill>
                <a:latin typeface="Arial"/>
                <a:cs typeface="Arial"/>
              </a:rPr>
              <a:t>in  </a:t>
            </a:r>
            <a:r>
              <a:rPr dirty="0" sz="2400" spc="-5" b="1">
                <a:solidFill>
                  <a:srgbClr val="000066"/>
                </a:solidFill>
                <a:latin typeface="Arial"/>
                <a:cs typeface="Arial"/>
              </a:rPr>
              <a:t>organisms </a:t>
            </a:r>
            <a:r>
              <a:rPr dirty="0" sz="2400" b="1">
                <a:solidFill>
                  <a:srgbClr val="990099"/>
                </a:solidFill>
                <a:latin typeface="Arial"/>
                <a:cs typeface="Arial"/>
              </a:rPr>
              <a:t>Such </a:t>
            </a:r>
            <a:r>
              <a:rPr dirty="0" sz="2400" spc="-5" b="1">
                <a:solidFill>
                  <a:srgbClr val="990099"/>
                </a:solidFill>
                <a:latin typeface="Arial"/>
                <a:cs typeface="Arial"/>
              </a:rPr>
              <a:t>modifications are transmitted </a:t>
            </a:r>
            <a:r>
              <a:rPr dirty="0" sz="2400" b="1">
                <a:solidFill>
                  <a:srgbClr val="990099"/>
                </a:solidFill>
                <a:latin typeface="Arial"/>
                <a:cs typeface="Arial"/>
              </a:rPr>
              <a:t>to  </a:t>
            </a:r>
            <a:r>
              <a:rPr dirty="0" sz="2400" spc="-5" b="1">
                <a:solidFill>
                  <a:srgbClr val="990099"/>
                </a:solidFill>
                <a:latin typeface="Arial"/>
                <a:cs typeface="Arial"/>
              </a:rPr>
              <a:t>subsequent</a:t>
            </a:r>
            <a:r>
              <a:rPr dirty="0" sz="2400" b="1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90099"/>
                </a:solidFill>
                <a:latin typeface="Arial"/>
                <a:cs typeface="Arial"/>
              </a:rPr>
              <a:t>generation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346" y="45719"/>
            <a:ext cx="5689854" cy="2468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97589" y="514350"/>
            <a:ext cx="2031796" cy="1714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78447" y="2139441"/>
            <a:ext cx="18370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Jean</a:t>
            </a:r>
            <a:r>
              <a:rPr dirty="0" sz="2400" spc="-55"/>
              <a:t> </a:t>
            </a:r>
            <a:r>
              <a:rPr dirty="0" sz="2400" spc="-5"/>
              <a:t>Baptist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296" y="209549"/>
            <a:ext cx="694690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9485" marR="5080" indent="-2217420">
              <a:lnSpc>
                <a:spcPct val="100000"/>
              </a:lnSpc>
              <a:spcBef>
                <a:spcPts val="100"/>
              </a:spcBef>
            </a:pPr>
            <a:r>
              <a:rPr dirty="0" sz="4000" b="0">
                <a:latin typeface="Arial"/>
                <a:cs typeface="Arial"/>
              </a:rPr>
              <a:t>Example for theory of</a:t>
            </a:r>
            <a:r>
              <a:rPr dirty="0" sz="4000" spc="-85" b="0">
                <a:latin typeface="Arial"/>
                <a:cs typeface="Arial"/>
              </a:rPr>
              <a:t> </a:t>
            </a:r>
            <a:r>
              <a:rPr dirty="0" sz="4000" b="0">
                <a:latin typeface="Arial"/>
                <a:cs typeface="Arial"/>
              </a:rPr>
              <a:t>acquired  inheritance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7919084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Giraffie </a:t>
            </a:r>
            <a:r>
              <a:rPr dirty="0" sz="2400" spc="-5">
                <a:latin typeface="Arial"/>
                <a:cs typeface="Arial"/>
              </a:rPr>
              <a:t>live </a:t>
            </a:r>
            <a:r>
              <a:rPr dirty="0" sz="2400">
                <a:latin typeface="Arial"/>
                <a:cs typeface="Arial"/>
              </a:rPr>
              <a:t>in the interior part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Africa. So </a:t>
            </a:r>
            <a:r>
              <a:rPr dirty="0" sz="240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feed  on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leaves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tall </a:t>
            </a:r>
            <a:r>
              <a:rPr dirty="0" sz="2400">
                <a:latin typeface="Arial"/>
                <a:cs typeface="Arial"/>
              </a:rPr>
              <a:t>tree </a:t>
            </a:r>
            <a:r>
              <a:rPr dirty="0" sz="2400" spc="-5">
                <a:latin typeface="Arial"/>
                <a:cs typeface="Arial"/>
              </a:rPr>
              <a:t>and to strain </a:t>
            </a:r>
            <a:r>
              <a:rPr dirty="0" sz="2400">
                <a:latin typeface="Arial"/>
                <a:cs typeface="Arial"/>
              </a:rPr>
              <a:t>itself </a:t>
            </a:r>
            <a:r>
              <a:rPr dirty="0" sz="2400" spc="-5">
                <a:latin typeface="Arial"/>
                <a:cs typeface="Arial"/>
              </a:rPr>
              <a:t>continuously  to reach them.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ts val="432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Such exercise caused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legs and necks to grow in  length.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ts val="432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The increased </a:t>
            </a:r>
            <a:r>
              <a:rPr dirty="0" sz="2400" spc="-5">
                <a:latin typeface="Arial"/>
                <a:cs typeface="Arial"/>
              </a:rPr>
              <a:t>length was inherited by </a:t>
            </a:r>
            <a:r>
              <a:rPr dirty="0" sz="2400">
                <a:latin typeface="Arial"/>
                <a:cs typeface="Arial"/>
              </a:rPr>
              <a:t>the progeny  </a:t>
            </a:r>
            <a:r>
              <a:rPr dirty="0" sz="2400" spc="-5">
                <a:latin typeface="Arial"/>
                <a:cs typeface="Arial"/>
              </a:rPr>
              <a:t>touched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legs and neck and over </a:t>
            </a:r>
            <a:r>
              <a:rPr dirty="0" sz="2400">
                <a:latin typeface="Arial"/>
                <a:cs typeface="Arial"/>
              </a:rPr>
              <a:t>generation it will  </a:t>
            </a:r>
            <a:r>
              <a:rPr dirty="0" sz="2400" spc="-5">
                <a:latin typeface="Arial"/>
                <a:cs typeface="Arial"/>
              </a:rPr>
              <a:t>continue.</a:t>
            </a:r>
            <a:endParaRPr sz="2400">
              <a:latin typeface="Arial"/>
              <a:cs typeface="Arial"/>
            </a:endParaRPr>
          </a:p>
          <a:p>
            <a:pPr algn="just" marL="355600" indent="-342900">
              <a:lnSpc>
                <a:spcPct val="100000"/>
              </a:lnSpc>
              <a:spcBef>
                <a:spcPts val="105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This </a:t>
            </a:r>
            <a:r>
              <a:rPr dirty="0" sz="2400" spc="-5">
                <a:latin typeface="Arial"/>
                <a:cs typeface="Arial"/>
              </a:rPr>
              <a:t>has evolved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present day 6 </a:t>
            </a:r>
            <a:r>
              <a:rPr dirty="0" sz="2400">
                <a:latin typeface="Arial"/>
                <a:cs typeface="Arial"/>
              </a:rPr>
              <a:t>metre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giraffie.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6379" y="1428750"/>
            <a:ext cx="7664092" cy="234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2558" y="4704588"/>
            <a:ext cx="59048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663300"/>
                </a:solidFill>
                <a:latin typeface="Comic Sans MS"/>
                <a:cs typeface="Comic Sans MS"/>
              </a:rPr>
              <a:t>This </a:t>
            </a:r>
            <a:r>
              <a:rPr dirty="0" sz="2400" spc="-5" b="1" i="1">
                <a:solidFill>
                  <a:srgbClr val="663300"/>
                </a:solidFill>
                <a:latin typeface="Comic Sans MS"/>
                <a:cs typeface="Comic Sans MS"/>
              </a:rPr>
              <a:t>was negated by </a:t>
            </a:r>
            <a:r>
              <a:rPr dirty="0" sz="2400" b="1" i="1">
                <a:solidFill>
                  <a:srgbClr val="663300"/>
                </a:solidFill>
                <a:latin typeface="Comic Sans MS"/>
                <a:cs typeface="Comic Sans MS"/>
              </a:rPr>
              <a:t>Weismann </a:t>
            </a:r>
            <a:r>
              <a:rPr dirty="0" sz="2400" spc="-5" b="1" i="1">
                <a:solidFill>
                  <a:srgbClr val="663300"/>
                </a:solidFill>
                <a:latin typeface="Comic Sans MS"/>
                <a:cs typeface="Comic Sans MS"/>
              </a:rPr>
              <a:t>(1834</a:t>
            </a:r>
            <a:r>
              <a:rPr dirty="0" sz="2400" spc="-100" b="1" i="1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dirty="0" sz="2400" b="1" i="1">
                <a:solidFill>
                  <a:srgbClr val="663300"/>
                </a:solidFill>
                <a:latin typeface="Comic Sans MS"/>
                <a:cs typeface="Comic Sans MS"/>
              </a:rPr>
              <a:t>–</a:t>
            </a:r>
            <a:endParaRPr sz="24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dirty="0" sz="2400" spc="-5" b="1" i="1">
                <a:solidFill>
                  <a:srgbClr val="663300"/>
                </a:solidFill>
                <a:latin typeface="Comic Sans MS"/>
                <a:cs typeface="Comic Sans MS"/>
              </a:rPr>
              <a:t>1914) by his expts. </a:t>
            </a:r>
            <a:r>
              <a:rPr dirty="0" sz="2400" b="1" i="1">
                <a:solidFill>
                  <a:srgbClr val="663300"/>
                </a:solidFill>
                <a:latin typeface="Comic Sans MS"/>
                <a:cs typeface="Comic Sans MS"/>
              </a:rPr>
              <a:t>on</a:t>
            </a:r>
            <a:r>
              <a:rPr dirty="0" sz="2400" spc="-75" b="1" i="1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 i="1">
                <a:solidFill>
                  <a:srgbClr val="663300"/>
                </a:solidFill>
                <a:latin typeface="Comic Sans MS"/>
                <a:cs typeface="Comic Sans MS"/>
              </a:rPr>
              <a:t>rats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867" y="514349"/>
            <a:ext cx="61779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7. </a:t>
            </a:r>
            <a:r>
              <a:rPr dirty="0" sz="4000" spc="-5"/>
              <a:t>PANGENESIS</a:t>
            </a:r>
            <a:r>
              <a:rPr dirty="0" sz="4000" spc="-50"/>
              <a:t> </a:t>
            </a:r>
            <a:r>
              <a:rPr dirty="0" sz="4000" spc="-5"/>
              <a:t>THEORY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265123"/>
            <a:ext cx="8301990" cy="414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35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Hippocrates (400 BC) </a:t>
            </a:r>
            <a:r>
              <a:rPr dirty="0" sz="2000">
                <a:latin typeface="Arial"/>
                <a:cs typeface="Arial"/>
              </a:rPr>
              <a:t>believed </a:t>
            </a:r>
            <a:r>
              <a:rPr dirty="0" sz="2000" spc="-5">
                <a:latin typeface="Arial"/>
                <a:cs typeface="Arial"/>
              </a:rPr>
              <a:t>that reproductive material is produced  from all parts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body </a:t>
            </a:r>
            <a:r>
              <a:rPr dirty="0" sz="2000" spc="-5">
                <a:latin typeface="Arial"/>
                <a:cs typeface="Arial"/>
              </a:rPr>
              <a:t>so that all the characters are represented in  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progeny.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Charles Darwin (1809-1882) theory of Pangenesis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According to this  all parts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body </a:t>
            </a:r>
            <a:r>
              <a:rPr dirty="0" sz="2000" spc="-5">
                <a:latin typeface="Arial"/>
                <a:cs typeface="Arial"/>
              </a:rPr>
              <a:t>produce </a:t>
            </a:r>
            <a:r>
              <a:rPr dirty="0" sz="2000">
                <a:latin typeface="Arial"/>
                <a:cs typeface="Arial"/>
              </a:rPr>
              <a:t>invisible </a:t>
            </a:r>
            <a:r>
              <a:rPr dirty="0" sz="2000" spc="-5">
                <a:latin typeface="Arial"/>
                <a:cs typeface="Arial"/>
              </a:rPr>
              <a:t>gemmules or pangenes which  are carried into </a:t>
            </a:r>
            <a:r>
              <a:rPr dirty="0" sz="2000">
                <a:latin typeface="Arial"/>
                <a:cs typeface="Arial"/>
              </a:rPr>
              <a:t>sex </a:t>
            </a:r>
            <a:r>
              <a:rPr dirty="0" sz="2000" spc="-5">
                <a:latin typeface="Arial"/>
                <a:cs typeface="Arial"/>
              </a:rPr>
              <a:t>organs via blood stream. There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pangenes are  assembled into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gametes.</a:t>
            </a:r>
            <a:endParaRPr sz="2000">
              <a:latin typeface="Arial"/>
              <a:cs typeface="Arial"/>
            </a:endParaRPr>
          </a:p>
          <a:p>
            <a:pPr algn="just" marL="355600" marR="98679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During fertilization, pangenes of mother and father combine to  produce the character of 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offspring.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2659"/>
            <a:ext cx="8072120" cy="618299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algn="r" marR="1840230">
              <a:lnSpc>
                <a:spcPct val="100000"/>
              </a:lnSpc>
              <a:spcBef>
                <a:spcPts val="1295"/>
              </a:spcBef>
            </a:pPr>
            <a:r>
              <a:rPr dirty="0" sz="2400" b="1">
                <a:solidFill>
                  <a:srgbClr val="000099"/>
                </a:solidFill>
                <a:latin typeface="Arial"/>
                <a:cs typeface="Arial"/>
              </a:rPr>
              <a:t>8. </a:t>
            </a:r>
            <a:r>
              <a:rPr dirty="0" sz="2400" spc="-5" b="1">
                <a:solidFill>
                  <a:srgbClr val="000099"/>
                </a:solidFill>
                <a:latin typeface="Arial"/>
                <a:cs typeface="Arial"/>
              </a:rPr>
              <a:t>Theory </a:t>
            </a:r>
            <a:r>
              <a:rPr dirty="0" sz="2400" b="1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dirty="0" sz="2400" spc="-5" b="1">
                <a:solidFill>
                  <a:srgbClr val="000099"/>
                </a:solidFill>
                <a:latin typeface="Arial"/>
                <a:cs typeface="Arial"/>
              </a:rPr>
              <a:t>Natural</a:t>
            </a:r>
            <a:r>
              <a:rPr dirty="0" sz="2400" spc="-25" b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99"/>
                </a:solidFill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algn="r" marR="1842135">
              <a:lnSpc>
                <a:spcPct val="100000"/>
              </a:lnSpc>
              <a:spcBef>
                <a:spcPts val="1200"/>
              </a:spcBef>
            </a:pP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Proposed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by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Charles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Darwin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(1809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–</a:t>
            </a:r>
            <a:r>
              <a:rPr dirty="0" sz="2400" spc="5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1882)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According to </a:t>
            </a:r>
            <a:r>
              <a:rPr dirty="0" sz="2400">
                <a:latin typeface="Arial"/>
                <a:cs typeface="Arial"/>
              </a:rPr>
              <a:t>this theory,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many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more individuals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of each  species are born than can possibly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survive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and  consequently there is always a struggle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dirty="0" sz="2400" spc="10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existence.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500">
              <a:latin typeface="Arial"/>
              <a:cs typeface="Arial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If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hereditary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differences occur within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the wild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species of  plants, nature will eliminate some and select</a:t>
            </a:r>
            <a:r>
              <a:rPr dirty="0" sz="2400" spc="114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others.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Arial"/>
              <a:cs typeface="Arial"/>
            </a:endParaRPr>
          </a:p>
          <a:p>
            <a:pPr algn="just" marL="355600" marR="571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Over-production, struggle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for existence, hereditary  variations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and survival of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the fittest </a:t>
            </a:r>
            <a:r>
              <a:rPr dirty="0" sz="2400" spc="-5">
                <a:latin typeface="Arial"/>
                <a:cs typeface="Arial"/>
              </a:rPr>
              <a:t>are </a:t>
            </a:r>
            <a:r>
              <a:rPr dirty="0" sz="2400">
                <a:latin typeface="Arial"/>
                <a:cs typeface="Arial"/>
              </a:rPr>
              <a:t>thus the  </a:t>
            </a:r>
            <a:r>
              <a:rPr dirty="0" sz="2400" spc="-5">
                <a:latin typeface="Arial"/>
                <a:cs typeface="Arial"/>
              </a:rPr>
              <a:t>important principle of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theory of natural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selection.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Arial"/>
              <a:cs typeface="Arial"/>
            </a:endParaRPr>
          </a:p>
          <a:p>
            <a:pPr algn="just" marL="355600" marR="571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Published </a:t>
            </a:r>
            <a:r>
              <a:rPr dirty="0" sz="2400" spc="-5" b="1" i="1">
                <a:solidFill>
                  <a:srgbClr val="003300"/>
                </a:solidFill>
                <a:latin typeface="Arial"/>
                <a:cs typeface="Arial"/>
              </a:rPr>
              <a:t>Origin of </a:t>
            </a:r>
            <a:r>
              <a:rPr dirty="0" sz="2400" b="1" i="1">
                <a:solidFill>
                  <a:srgbClr val="003300"/>
                </a:solidFill>
                <a:latin typeface="Arial"/>
                <a:cs typeface="Arial"/>
              </a:rPr>
              <a:t>Species </a:t>
            </a:r>
            <a:r>
              <a:rPr dirty="0" sz="2400" spc="-5" b="1">
                <a:solidFill>
                  <a:srgbClr val="003300"/>
                </a:solidFill>
                <a:latin typeface="Arial"/>
                <a:cs typeface="Arial"/>
              </a:rPr>
              <a:t>(1859)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proposed the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'Hypothesis of Pangenesis'</a:t>
            </a:r>
            <a:r>
              <a:rPr dirty="0" sz="2400" spc="5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(1868)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EARLIER CONCEPTS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HEREDITY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28673"/>
            <a:ext cx="8073390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Earlier concepts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heredity </a:t>
            </a:r>
            <a:r>
              <a:rPr dirty="0" sz="2400" spc="-5">
                <a:latin typeface="Arial"/>
                <a:cs typeface="Arial"/>
              </a:rPr>
              <a:t>made their </a:t>
            </a:r>
            <a:r>
              <a:rPr dirty="0" sz="2400">
                <a:latin typeface="Arial"/>
                <a:cs typeface="Arial"/>
              </a:rPr>
              <a:t>beginning first  </a:t>
            </a:r>
            <a:r>
              <a:rPr dirty="0" sz="2400" spc="-5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the discovery of </a:t>
            </a:r>
            <a:r>
              <a:rPr dirty="0" sz="2400" spc="-5">
                <a:latin typeface="Arial"/>
                <a:cs typeface="Arial"/>
              </a:rPr>
              <a:t>sexuality in </a:t>
            </a:r>
            <a:r>
              <a:rPr dirty="0" sz="2400">
                <a:latin typeface="Arial"/>
                <a:cs typeface="Arial"/>
              </a:rPr>
              <a:t>organisms, </a:t>
            </a:r>
            <a:r>
              <a:rPr dirty="0" sz="2400" spc="-5">
                <a:latin typeface="Arial"/>
                <a:cs typeface="Arial"/>
              </a:rPr>
              <a:t>both </a:t>
            </a:r>
            <a:r>
              <a:rPr dirty="0" sz="2400">
                <a:latin typeface="Arial"/>
                <a:cs typeface="Arial"/>
              </a:rPr>
              <a:t>plants 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animals.</a:t>
            </a:r>
            <a:endParaRPr sz="2400">
              <a:latin typeface="Arial"/>
              <a:cs typeface="Arial"/>
            </a:endParaRPr>
          </a:p>
          <a:p>
            <a:pPr algn="just" marL="355600" marR="5715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invention of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microscope gave a great impetus to  </a:t>
            </a:r>
            <a:r>
              <a:rPr dirty="0" sz="2400">
                <a:latin typeface="Arial"/>
                <a:cs typeface="Arial"/>
              </a:rPr>
              <a:t>probe into the world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microorganism and get a visual  </a:t>
            </a:r>
            <a:r>
              <a:rPr dirty="0" sz="2400" spc="-5">
                <a:latin typeface="Arial"/>
                <a:cs typeface="Arial"/>
              </a:rPr>
              <a:t>knowledge about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link between one generation </a:t>
            </a:r>
            <a:r>
              <a:rPr dirty="0" sz="2400">
                <a:latin typeface="Arial"/>
                <a:cs typeface="Arial"/>
              </a:rPr>
              <a:t>and  </a:t>
            </a:r>
            <a:r>
              <a:rPr dirty="0" sz="2400" spc="-5">
                <a:latin typeface="Arial"/>
                <a:cs typeface="Arial"/>
              </a:rPr>
              <a:t>the other </a:t>
            </a:r>
            <a:r>
              <a:rPr dirty="0" sz="2400">
                <a:latin typeface="Arial"/>
                <a:cs typeface="Arial"/>
              </a:rPr>
              <a:t>bringing </a:t>
            </a:r>
            <a:r>
              <a:rPr dirty="0" sz="2400" spc="-5">
                <a:latin typeface="Arial"/>
                <a:cs typeface="Arial"/>
              </a:rPr>
              <a:t>about </a:t>
            </a:r>
            <a:r>
              <a:rPr dirty="0" sz="2400">
                <a:latin typeface="Arial"/>
                <a:cs typeface="Arial"/>
              </a:rPr>
              <a:t>heredity transmission </a:t>
            </a:r>
            <a:r>
              <a:rPr dirty="0" sz="2400" spc="-5">
                <a:latin typeface="Arial"/>
                <a:cs typeface="Arial"/>
              </a:rPr>
              <a:t>of  characters.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495798"/>
              <a:ext cx="9144000" cy="2362200"/>
            </a:xfrm>
            <a:custGeom>
              <a:avLst/>
              <a:gdLst/>
              <a:ahLst/>
              <a:cxnLst/>
              <a:rect l="l" t="t" r="r" b="b"/>
              <a:pathLst>
                <a:path w="9144000" h="2362200">
                  <a:moveTo>
                    <a:pt x="9144000" y="0"/>
                  </a:moveTo>
                  <a:lnTo>
                    <a:pt x="0" y="0"/>
                  </a:lnTo>
                  <a:lnTo>
                    <a:pt x="0" y="2362198"/>
                  </a:lnTo>
                  <a:lnTo>
                    <a:pt x="9144000" y="236219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71497" y="4336052"/>
            <a:ext cx="6000750" cy="25590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555"/>
              </a:spcBef>
            </a:pPr>
            <a:r>
              <a:rPr dirty="0" u="heavy" sz="2400" spc="-5" b="1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Arial"/>
                <a:cs typeface="Arial"/>
              </a:rPr>
              <a:t>Hypothesis </a:t>
            </a:r>
            <a:r>
              <a:rPr dirty="0" u="heavy" sz="2400" b="1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Arial"/>
                <a:cs typeface="Arial"/>
              </a:rPr>
              <a:t>of </a:t>
            </a:r>
            <a:r>
              <a:rPr dirty="0" u="heavy" sz="2400" spc="-5" b="1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Arial"/>
                <a:cs typeface="Arial"/>
              </a:rPr>
              <a:t>Pangenes</a:t>
            </a:r>
            <a:r>
              <a:rPr dirty="0" u="heavy" sz="2400" spc="-10" b="1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Arial"/>
                <a:cs typeface="Arial"/>
              </a:rPr>
              <a:t>(1868)</a:t>
            </a: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50000"/>
              </a:lnSpc>
              <a:spcBef>
                <a:spcPts val="10"/>
              </a:spcBef>
            </a:pPr>
            <a:r>
              <a:rPr dirty="0" sz="2000" spc="-30" b="1">
                <a:solidFill>
                  <a:srgbClr val="990099"/>
                </a:solidFill>
                <a:latin typeface="Arial"/>
                <a:cs typeface="Arial"/>
              </a:rPr>
              <a:t>Very </a:t>
            </a:r>
            <a:r>
              <a:rPr dirty="0" sz="2000" spc="-5" b="1">
                <a:solidFill>
                  <a:srgbClr val="990099"/>
                </a:solidFill>
                <a:latin typeface="Arial"/>
                <a:cs typeface="Arial"/>
              </a:rPr>
              <a:t>small exact but invisible -Heriditary particles  “Pangenes or</a:t>
            </a:r>
            <a:r>
              <a:rPr dirty="0" sz="2000" spc="20" b="1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90099"/>
                </a:solidFill>
                <a:latin typeface="Arial"/>
                <a:cs typeface="Arial"/>
              </a:rPr>
              <a:t>Gemmules</a:t>
            </a:r>
            <a:r>
              <a:rPr dirty="0" sz="2000" spc="-5">
                <a:solidFill>
                  <a:srgbClr val="990099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solidFill>
                  <a:srgbClr val="990099"/>
                </a:solidFill>
                <a:latin typeface="Arial"/>
                <a:cs typeface="Arial"/>
              </a:rPr>
              <a:t>- transported by the blood stream to sex</a:t>
            </a:r>
            <a:r>
              <a:rPr dirty="0" sz="2000" spc="-15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990099"/>
                </a:solidFill>
                <a:latin typeface="Arial"/>
                <a:cs typeface="Arial"/>
              </a:rPr>
              <a:t>organs</a:t>
            </a:r>
            <a:endParaRPr sz="2000">
              <a:latin typeface="Arial"/>
              <a:cs typeface="Arial"/>
            </a:endParaRPr>
          </a:p>
          <a:p>
            <a:pPr algn="ctr" marL="715645" marR="707390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solidFill>
                  <a:srgbClr val="000066"/>
                </a:solidFill>
                <a:latin typeface="Arial"/>
                <a:cs typeface="Arial"/>
              </a:rPr>
              <a:t>Assembled in gametes or Germ Cells-  </a:t>
            </a:r>
            <a:r>
              <a:rPr dirty="0" sz="2000" spc="-5" b="1">
                <a:solidFill>
                  <a:srgbClr val="663300"/>
                </a:solidFill>
                <a:latin typeface="Arial"/>
                <a:cs typeface="Arial"/>
              </a:rPr>
              <a:t>After fertilization- </a:t>
            </a:r>
            <a:r>
              <a:rPr dirty="0" sz="2000" b="1">
                <a:solidFill>
                  <a:srgbClr val="663300"/>
                </a:solidFill>
                <a:latin typeface="Arial"/>
                <a:cs typeface="Arial"/>
              </a:rPr>
              <a:t>New</a:t>
            </a:r>
            <a:r>
              <a:rPr dirty="0" sz="2000" spc="-20" b="1">
                <a:solidFill>
                  <a:srgbClr val="6633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663300"/>
                </a:solidFill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38650" y="5334000"/>
            <a:ext cx="114300" cy="998219"/>
            <a:chOff x="4438650" y="5334000"/>
            <a:chExt cx="114300" cy="998219"/>
          </a:xfrm>
        </p:grpSpPr>
        <p:sp>
          <p:nvSpPr>
            <p:cNvPr id="7" name="object 7"/>
            <p:cNvSpPr/>
            <p:nvPr/>
          </p:nvSpPr>
          <p:spPr>
            <a:xfrm>
              <a:off x="4438650" y="6096000"/>
              <a:ext cx="114300" cy="236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38650" y="5334000"/>
              <a:ext cx="114300" cy="2400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254" y="1028700"/>
            <a:ext cx="457200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6740" y="3970020"/>
            <a:ext cx="8284209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How does a species evolve? </a:t>
            </a:r>
            <a:r>
              <a:rPr dirty="0" sz="2000" spc="-15" b="1">
                <a:solidFill>
                  <a:srgbClr val="660066"/>
                </a:solidFill>
                <a:latin typeface="Arial"/>
                <a:cs typeface="Arial"/>
              </a:rPr>
              <a:t>Occasionally,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changes </a:t>
            </a:r>
            <a:r>
              <a:rPr dirty="0" sz="2000" b="1">
                <a:solidFill>
                  <a:srgbClr val="660066"/>
                </a:solidFill>
                <a:latin typeface="Arial"/>
                <a:cs typeface="Arial"/>
              </a:rPr>
              <a:t>(DNA 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mutations) </a:t>
            </a:r>
            <a:r>
              <a:rPr dirty="0" sz="2000" spc="-10" b="1">
                <a:solidFill>
                  <a:srgbClr val="660066"/>
                </a:solidFill>
                <a:latin typeface="Arial"/>
                <a:cs typeface="Arial"/>
              </a:rPr>
              <a:t>will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occur in a gene as it passes from one generation to  the </a:t>
            </a:r>
            <a:r>
              <a:rPr dirty="0" sz="2000" b="1">
                <a:solidFill>
                  <a:srgbClr val="660066"/>
                </a:solidFill>
                <a:latin typeface="Arial"/>
                <a:cs typeface="Arial"/>
              </a:rPr>
              <a:t>next.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Some of them affect </a:t>
            </a:r>
            <a:r>
              <a:rPr dirty="0" sz="2000" b="1">
                <a:solidFill>
                  <a:srgbClr val="660066"/>
                </a:solidFill>
                <a:latin typeface="Arial"/>
                <a:cs typeface="Arial"/>
              </a:rPr>
              <a:t>an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animal's appearance, behaviour </a:t>
            </a:r>
            <a:r>
              <a:rPr dirty="0" sz="2000" spc="-15" b="1">
                <a:solidFill>
                  <a:srgbClr val="660066"/>
                </a:solidFill>
                <a:latin typeface="Arial"/>
                <a:cs typeface="Arial"/>
              </a:rPr>
              <a:t>or 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the way its body works. Sometimes, an animal with a new version </a:t>
            </a:r>
            <a:r>
              <a:rPr dirty="0" sz="2000" spc="-10" b="1">
                <a:solidFill>
                  <a:srgbClr val="660066"/>
                </a:solidFill>
                <a:latin typeface="Arial"/>
                <a:cs typeface="Arial"/>
              </a:rPr>
              <a:t>of 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a gene survives better than </a:t>
            </a:r>
            <a:r>
              <a:rPr dirty="0" sz="2000" b="1">
                <a:solidFill>
                  <a:srgbClr val="660066"/>
                </a:solidFill>
                <a:latin typeface="Arial"/>
                <a:cs typeface="Arial"/>
              </a:rPr>
              <a:t>an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animal with the old version - 'the  survival of the fittest': then that animal is likely </a:t>
            </a:r>
            <a:r>
              <a:rPr dirty="0" sz="2000" spc="-10" b="1">
                <a:solidFill>
                  <a:srgbClr val="660066"/>
                </a:solidFill>
                <a:latin typeface="Arial"/>
                <a:cs typeface="Arial"/>
              </a:rPr>
              <a:t>to </a:t>
            </a:r>
            <a:r>
              <a:rPr dirty="0" sz="2000" b="1">
                <a:solidFill>
                  <a:srgbClr val="660066"/>
                </a:solidFill>
                <a:latin typeface="Arial"/>
                <a:cs typeface="Arial"/>
              </a:rPr>
              <a:t>have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more  offspring. They </a:t>
            </a:r>
            <a:r>
              <a:rPr dirty="0" sz="2000" spc="-10" b="1">
                <a:solidFill>
                  <a:srgbClr val="660066"/>
                </a:solidFill>
                <a:latin typeface="Arial"/>
                <a:cs typeface="Arial"/>
              </a:rPr>
              <a:t>will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inherit the new version of the </a:t>
            </a:r>
            <a:r>
              <a:rPr dirty="0" sz="2000" b="1">
                <a:solidFill>
                  <a:srgbClr val="660066"/>
                </a:solidFill>
                <a:latin typeface="Arial"/>
                <a:cs typeface="Arial"/>
              </a:rPr>
              <a:t>gene,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and in turn  pass it on to their</a:t>
            </a:r>
            <a:r>
              <a:rPr dirty="0" sz="2000" spc="-15" b="1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660066"/>
                </a:solidFill>
                <a:latin typeface="Arial"/>
                <a:cs typeface="Arial"/>
              </a:rPr>
              <a:t>young.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98373"/>
            <a:ext cx="761936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660066"/>
                </a:solidFill>
              </a:rPr>
              <a:t>Natural</a:t>
            </a:r>
            <a:r>
              <a:rPr dirty="0" sz="1800" spc="-25">
                <a:solidFill>
                  <a:srgbClr val="660066"/>
                </a:solidFill>
              </a:rPr>
              <a:t> </a:t>
            </a:r>
            <a:r>
              <a:rPr dirty="0" sz="1800" spc="-5">
                <a:solidFill>
                  <a:srgbClr val="660066"/>
                </a:solidFill>
              </a:rPr>
              <a:t>selection</a:t>
            </a:r>
            <a:endParaRPr sz="1800"/>
          </a:p>
          <a:p>
            <a:pPr marL="12700" marR="5080">
              <a:lnSpc>
                <a:spcPct val="100000"/>
              </a:lnSpc>
              <a:tabLst>
                <a:tab pos="2654300" algn="l"/>
              </a:tabLst>
            </a:pPr>
            <a:r>
              <a:rPr dirty="0" sz="1800" spc="-5">
                <a:solidFill>
                  <a:srgbClr val="0000FF"/>
                </a:solidFill>
              </a:rPr>
              <a:t>Charles Darwin,</a:t>
            </a:r>
            <a:r>
              <a:rPr dirty="0" sz="1800" spc="35">
                <a:solidFill>
                  <a:srgbClr val="0000FF"/>
                </a:solidFill>
              </a:rPr>
              <a:t> </a:t>
            </a:r>
            <a:r>
              <a:rPr dirty="0" sz="1800" spc="-5">
                <a:solidFill>
                  <a:srgbClr val="0000FF"/>
                </a:solidFill>
              </a:rPr>
              <a:t>(1809</a:t>
            </a:r>
            <a:r>
              <a:rPr dirty="0" sz="1800" spc="15">
                <a:solidFill>
                  <a:srgbClr val="0000FF"/>
                </a:solidFill>
              </a:rPr>
              <a:t> </a:t>
            </a:r>
            <a:r>
              <a:rPr dirty="0" sz="1800">
                <a:solidFill>
                  <a:srgbClr val="0000FF"/>
                </a:solidFill>
              </a:rPr>
              <a:t>-	</a:t>
            </a:r>
            <a:r>
              <a:rPr dirty="0" sz="1800" spc="-5">
                <a:solidFill>
                  <a:srgbClr val="0000FF"/>
                </a:solidFill>
              </a:rPr>
              <a:t>1882) </a:t>
            </a:r>
            <a:r>
              <a:rPr dirty="0" sz="1800">
                <a:solidFill>
                  <a:srgbClr val="0000FF"/>
                </a:solidFill>
              </a:rPr>
              <a:t>who </a:t>
            </a:r>
            <a:r>
              <a:rPr dirty="0" sz="1800" spc="-5">
                <a:solidFill>
                  <a:srgbClr val="0000FF"/>
                </a:solidFill>
              </a:rPr>
              <a:t>rocked </a:t>
            </a:r>
            <a:r>
              <a:rPr dirty="0" sz="1800">
                <a:solidFill>
                  <a:srgbClr val="0000FF"/>
                </a:solidFill>
              </a:rPr>
              <a:t>the world with his </a:t>
            </a:r>
            <a:r>
              <a:rPr dirty="0" sz="1800" spc="-5">
                <a:solidFill>
                  <a:srgbClr val="0000FF"/>
                </a:solidFill>
              </a:rPr>
              <a:t>theory</a:t>
            </a:r>
            <a:r>
              <a:rPr dirty="0" sz="1800" spc="-50">
                <a:solidFill>
                  <a:srgbClr val="0000FF"/>
                </a:solidFill>
              </a:rPr>
              <a:t> </a:t>
            </a:r>
            <a:r>
              <a:rPr dirty="0" sz="1800">
                <a:solidFill>
                  <a:srgbClr val="0000FF"/>
                </a:solidFill>
              </a:rPr>
              <a:t>of  natural</a:t>
            </a:r>
            <a:r>
              <a:rPr dirty="0" sz="1800" spc="-5">
                <a:solidFill>
                  <a:srgbClr val="0000FF"/>
                </a:solidFill>
              </a:rPr>
              <a:t> selection.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454" y="171450"/>
            <a:ext cx="8940800" cy="4762500"/>
            <a:chOff x="203454" y="171450"/>
            <a:chExt cx="8940800" cy="4762500"/>
          </a:xfrm>
        </p:grpSpPr>
        <p:sp>
          <p:nvSpPr>
            <p:cNvPr id="3" name="object 3"/>
            <p:cNvSpPr/>
            <p:nvPr/>
          </p:nvSpPr>
          <p:spPr>
            <a:xfrm>
              <a:off x="2337054" y="171450"/>
              <a:ext cx="3758946" cy="240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91200" y="2457450"/>
              <a:ext cx="3352800" cy="571500"/>
            </a:xfrm>
            <a:custGeom>
              <a:avLst/>
              <a:gdLst/>
              <a:ahLst/>
              <a:cxnLst/>
              <a:rect l="l" t="t" r="r" b="b"/>
              <a:pathLst>
                <a:path w="3352800" h="571500">
                  <a:moveTo>
                    <a:pt x="33528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352800" y="5715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3454" y="2819400"/>
              <a:ext cx="8940546" cy="2114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472" y="306578"/>
            <a:ext cx="3141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99"/>
                </a:solidFill>
              </a:rPr>
              <a:t>9. </a:t>
            </a:r>
            <a:r>
              <a:rPr dirty="0" sz="2400" spc="-5">
                <a:solidFill>
                  <a:srgbClr val="000099"/>
                </a:solidFill>
              </a:rPr>
              <a:t>Germplasm</a:t>
            </a:r>
            <a:r>
              <a:rPr dirty="0" sz="2400" spc="-40">
                <a:solidFill>
                  <a:srgbClr val="000099"/>
                </a:solidFill>
              </a:rPr>
              <a:t> </a:t>
            </a:r>
            <a:r>
              <a:rPr dirty="0" sz="2400" spc="-5">
                <a:solidFill>
                  <a:srgbClr val="000099"/>
                </a:solidFill>
              </a:rPr>
              <a:t>Theory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340" y="1021079"/>
            <a:ext cx="7909559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003300"/>
                </a:solidFill>
                <a:latin typeface="Arial"/>
                <a:cs typeface="Arial"/>
              </a:rPr>
              <a:t>Weismann (1834-1914), </a:t>
            </a:r>
            <a:r>
              <a:rPr dirty="0" sz="2000" spc="-5">
                <a:latin typeface="Arial"/>
                <a:cs typeface="Arial"/>
              </a:rPr>
              <a:t>a German zoologist, suggested in</a:t>
            </a:r>
            <a:r>
              <a:rPr dirty="0" sz="2000" spc="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1889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100">
              <a:latin typeface="Arial"/>
              <a:cs typeface="Arial"/>
            </a:endParaRPr>
          </a:p>
          <a:p>
            <a:pPr marL="355600" marR="86995" indent="-342900">
              <a:lnSpc>
                <a:spcPct val="11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According to '</a:t>
            </a:r>
            <a:r>
              <a:rPr dirty="0" sz="2000" spc="-5" i="1">
                <a:latin typeface="Arial"/>
                <a:cs typeface="Arial"/>
              </a:rPr>
              <a:t>Germplasm Theory of Heredity</a:t>
            </a:r>
            <a:r>
              <a:rPr dirty="0" sz="2000" spc="-5">
                <a:latin typeface="Arial"/>
                <a:cs typeface="Arial"/>
              </a:rPr>
              <a:t>', </a:t>
            </a: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the body tissues are  of two types viz., germplasm and</a:t>
            </a:r>
            <a:r>
              <a:rPr dirty="0" sz="2000" spc="-25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somatoplasm.</a:t>
            </a:r>
            <a:endParaRPr sz="2000">
              <a:latin typeface="Arial"/>
              <a:cs typeface="Arial"/>
            </a:endParaRPr>
          </a:p>
          <a:p>
            <a:pPr marL="355600" marR="666115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The germplasm refers to the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reproductive tissues </a:t>
            </a:r>
            <a:r>
              <a:rPr dirty="0" sz="2000" spc="-10">
                <a:solidFill>
                  <a:srgbClr val="000099"/>
                </a:solidFill>
                <a:latin typeface="Arial"/>
                <a:cs typeface="Arial"/>
              </a:rPr>
              <a:t>or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cells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that 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produces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dirty="0" sz="2000" spc="-2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gametes.</a:t>
            </a:r>
            <a:endParaRPr sz="2000">
              <a:latin typeface="Arial"/>
              <a:cs typeface="Arial"/>
            </a:endParaRPr>
          </a:p>
          <a:p>
            <a:pPr marL="355600" marR="491490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The somatoplasm includes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all other body tissues which are not  related to sexual</a:t>
            </a:r>
            <a:r>
              <a:rPr dirty="0" sz="2000" spc="-1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reproduction.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Thus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transmission of characters </a:t>
            </a:r>
            <a:r>
              <a:rPr dirty="0" sz="2000" spc="-5">
                <a:latin typeface="Arial"/>
                <a:cs typeface="Arial"/>
              </a:rPr>
              <a:t>from one generation to other takes  place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through germplasm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788035" indent="-342900">
              <a:lnSpc>
                <a:spcPct val="11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Any change in the germplasm will lead to change in the next  generation.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This theory was accepted in broad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sense.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8762999" cy="645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23999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9439" y="406145"/>
            <a:ext cx="5405120" cy="185483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833119">
              <a:lnSpc>
                <a:spcPct val="100000"/>
              </a:lnSpc>
              <a:spcBef>
                <a:spcPts val="1540"/>
              </a:spcBef>
            </a:pPr>
            <a:r>
              <a:rPr dirty="0" sz="2400" b="1">
                <a:solidFill>
                  <a:srgbClr val="003300"/>
                </a:solidFill>
                <a:latin typeface="Comic Sans MS"/>
                <a:cs typeface="Comic Sans MS"/>
              </a:rPr>
              <a:t>Weismann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(1834 </a:t>
            </a:r>
            <a:r>
              <a:rPr dirty="0" sz="2400" b="1">
                <a:solidFill>
                  <a:srgbClr val="003300"/>
                </a:solidFill>
                <a:latin typeface="Comic Sans MS"/>
                <a:cs typeface="Comic Sans MS"/>
              </a:rPr>
              <a:t>-</a:t>
            </a:r>
            <a:r>
              <a:rPr dirty="0" sz="2400" spc="-60" b="1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1914)</a:t>
            </a:r>
            <a:endParaRPr sz="2400">
              <a:latin typeface="Comic Sans MS"/>
              <a:cs typeface="Comic Sans MS"/>
            </a:endParaRPr>
          </a:p>
          <a:p>
            <a:pPr algn="ctr" marL="12065" marR="5080" indent="1270">
              <a:lnSpc>
                <a:spcPct val="100000"/>
              </a:lnSpc>
              <a:spcBef>
                <a:spcPts val="1445"/>
              </a:spcBef>
              <a:tabLst>
                <a:tab pos="1860550" algn="l"/>
              </a:tabLst>
            </a:pPr>
            <a:r>
              <a:rPr dirty="0" sz="2400" b="1">
                <a:solidFill>
                  <a:srgbClr val="660066"/>
                </a:solidFill>
                <a:latin typeface="Comic Sans MS"/>
                <a:cs typeface="Comic Sans MS"/>
              </a:rPr>
              <a:t>Cut </a:t>
            </a:r>
            <a:r>
              <a:rPr dirty="0" sz="2400" spc="-5" b="1">
                <a:solidFill>
                  <a:srgbClr val="660066"/>
                </a:solidFill>
                <a:latin typeface="Comic Sans MS"/>
                <a:cs typeface="Comic Sans MS"/>
              </a:rPr>
              <a:t>off</a:t>
            </a:r>
            <a:r>
              <a:rPr dirty="0" sz="2400" b="1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660066"/>
                </a:solidFill>
                <a:latin typeface="Comic Sans MS"/>
                <a:cs typeface="Comic Sans MS"/>
              </a:rPr>
              <a:t>the	tails </a:t>
            </a:r>
            <a:r>
              <a:rPr dirty="0" sz="2400" b="1">
                <a:solidFill>
                  <a:srgbClr val="660066"/>
                </a:solidFill>
                <a:latin typeface="Comic Sans MS"/>
                <a:cs typeface="Comic Sans MS"/>
              </a:rPr>
              <a:t>of a group of  </a:t>
            </a:r>
            <a:r>
              <a:rPr dirty="0" sz="2400" spc="-5" b="1">
                <a:solidFill>
                  <a:srgbClr val="660066"/>
                </a:solidFill>
                <a:latin typeface="Comic Sans MS"/>
                <a:cs typeface="Comic Sans MS"/>
              </a:rPr>
              <a:t>experimental mice for 22</a:t>
            </a:r>
            <a:r>
              <a:rPr dirty="0" sz="2400" spc="-80" b="1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dirty="0" sz="2400" b="1">
                <a:solidFill>
                  <a:srgbClr val="660066"/>
                </a:solidFill>
                <a:latin typeface="Comic Sans MS"/>
                <a:cs typeface="Comic Sans MS"/>
              </a:rPr>
              <a:t>successive  generations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2115057"/>
            <a:ext cx="6186170" cy="200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4305">
              <a:lnSpc>
                <a:spcPct val="100000"/>
              </a:lnSpc>
              <a:spcBef>
                <a:spcPts val="100"/>
              </a:spcBef>
              <a:tabLst>
                <a:tab pos="5290185" algn="l"/>
              </a:tabLst>
            </a:pPr>
            <a:r>
              <a:rPr dirty="0" sz="3200" spc="-375" b="1" i="1">
                <a:solidFill>
                  <a:srgbClr val="000066"/>
                </a:solidFill>
                <a:latin typeface="Times New Roman"/>
                <a:cs typeface="Times New Roman"/>
              </a:rPr>
              <a:t>Was  </a:t>
            </a:r>
            <a:r>
              <a:rPr dirty="0" sz="3200" spc="-395" b="1" i="1">
                <a:solidFill>
                  <a:srgbClr val="000066"/>
                </a:solidFill>
                <a:latin typeface="Times New Roman"/>
                <a:cs typeface="Times New Roman"/>
              </a:rPr>
              <a:t>the </a:t>
            </a:r>
            <a:r>
              <a:rPr dirty="0" sz="3200" spc="-250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395" b="1" i="1">
                <a:solidFill>
                  <a:srgbClr val="000066"/>
                </a:solidFill>
                <a:latin typeface="Times New Roman"/>
                <a:cs typeface="Times New Roman"/>
              </a:rPr>
              <a:t>progenies </a:t>
            </a:r>
            <a:r>
              <a:rPr dirty="0" sz="3200" spc="-310" b="1" i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3200" spc="-270" b="1" i="1">
                <a:solidFill>
                  <a:srgbClr val="000066"/>
                </a:solidFill>
                <a:latin typeface="Times New Roman"/>
                <a:cs typeface="Times New Roman"/>
              </a:rPr>
              <a:t>tailless?	</a:t>
            </a:r>
            <a:r>
              <a:rPr dirty="0" sz="4000" spc="114">
                <a:solidFill>
                  <a:srgbClr val="000066"/>
                </a:solidFill>
                <a:latin typeface="Arial Black"/>
                <a:cs typeface="Arial Black"/>
              </a:rPr>
              <a:t>NO</a:t>
            </a:r>
            <a:endParaRPr sz="4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dirty="0" sz="2800" spc="-5" b="1">
                <a:solidFill>
                  <a:srgbClr val="003300"/>
                </a:solidFill>
                <a:latin typeface="Comic Sans MS"/>
                <a:cs typeface="Comic Sans MS"/>
              </a:rPr>
              <a:t>He </a:t>
            </a:r>
            <a:r>
              <a:rPr dirty="0" sz="2800" b="1">
                <a:solidFill>
                  <a:srgbClr val="003300"/>
                </a:solidFill>
                <a:latin typeface="Comic Sans MS"/>
                <a:cs typeface="Comic Sans MS"/>
              </a:rPr>
              <a:t>proposed </a:t>
            </a:r>
            <a:r>
              <a:rPr dirty="0" sz="2800" spc="-5" b="1">
                <a:solidFill>
                  <a:srgbClr val="003300"/>
                </a:solidFill>
                <a:latin typeface="Comic Sans MS"/>
                <a:cs typeface="Comic Sans MS"/>
              </a:rPr>
              <a:t>Germplam</a:t>
            </a:r>
            <a:r>
              <a:rPr dirty="0" sz="2800" spc="-40" b="1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dirty="0" sz="2800" b="1">
                <a:solidFill>
                  <a:srgbClr val="003300"/>
                </a:solidFill>
                <a:latin typeface="Comic Sans MS"/>
                <a:cs typeface="Comic Sans MS"/>
              </a:rPr>
              <a:t>Theory</a:t>
            </a:r>
            <a:endParaRPr sz="2800">
              <a:latin typeface="Comic Sans MS"/>
              <a:cs typeface="Comic Sans MS"/>
            </a:endParaRPr>
          </a:p>
          <a:p>
            <a:pPr algn="ctr" marR="160020">
              <a:lnSpc>
                <a:spcPct val="100000"/>
              </a:lnSpc>
              <a:spcBef>
                <a:spcPts val="2480"/>
              </a:spcBef>
              <a:tabLst>
                <a:tab pos="2147570" algn="l"/>
              </a:tabLst>
            </a:pPr>
            <a:r>
              <a:rPr dirty="0" sz="2400" spc="20" i="1">
                <a:solidFill>
                  <a:srgbClr val="660033"/>
                </a:solidFill>
                <a:latin typeface="Arial Black"/>
                <a:cs typeface="Arial Black"/>
              </a:rPr>
              <a:t>The</a:t>
            </a:r>
            <a:r>
              <a:rPr dirty="0" sz="2400" i="1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400" spc="5" i="1">
                <a:solidFill>
                  <a:srgbClr val="660033"/>
                </a:solidFill>
                <a:latin typeface="Arial Black"/>
                <a:cs typeface="Arial Black"/>
              </a:rPr>
              <a:t>Body</a:t>
            </a:r>
            <a:r>
              <a:rPr dirty="0" sz="2400" spc="-15" i="1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400" i="1">
                <a:solidFill>
                  <a:srgbClr val="660033"/>
                </a:solidFill>
                <a:latin typeface="Arial Black"/>
                <a:cs typeface="Arial Black"/>
              </a:rPr>
              <a:t>of	an</a:t>
            </a:r>
            <a:r>
              <a:rPr dirty="0" sz="2400" spc="-15" i="1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400" i="1">
                <a:solidFill>
                  <a:srgbClr val="660033"/>
                </a:solidFill>
                <a:latin typeface="Arial Black"/>
                <a:cs typeface="Arial Black"/>
              </a:rPr>
              <a:t>individual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472178"/>
            <a:ext cx="3195320" cy="1475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660033"/>
                </a:solidFill>
                <a:latin typeface="Arial Black"/>
                <a:cs typeface="Arial Black"/>
              </a:rPr>
              <a:t>Somatoplasm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2780"/>
              </a:spcBef>
            </a:pPr>
            <a:r>
              <a:rPr dirty="0" sz="2400" b="1">
                <a:solidFill>
                  <a:srgbClr val="660033"/>
                </a:solidFill>
                <a:latin typeface="Georgia"/>
                <a:cs typeface="Georgia"/>
              </a:rPr>
              <a:t>Do not </a:t>
            </a:r>
            <a:r>
              <a:rPr dirty="0" sz="2400" spc="-5" b="1">
                <a:solidFill>
                  <a:srgbClr val="660033"/>
                </a:solidFill>
                <a:latin typeface="Georgia"/>
                <a:cs typeface="Georgia"/>
              </a:rPr>
              <a:t>contribute</a:t>
            </a:r>
            <a:r>
              <a:rPr dirty="0" sz="2400" spc="-110" b="1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660033"/>
                </a:solidFill>
                <a:latin typeface="Georgia"/>
                <a:cs typeface="Georgia"/>
              </a:rPr>
              <a:t>to  </a:t>
            </a:r>
            <a:r>
              <a:rPr dirty="0" sz="2400" b="1">
                <a:solidFill>
                  <a:srgbClr val="660033"/>
                </a:solidFill>
                <a:latin typeface="Georgia"/>
                <a:cs typeface="Georgia"/>
              </a:rPr>
              <a:t>sexual</a:t>
            </a:r>
            <a:r>
              <a:rPr dirty="0" sz="2400" spc="-50" b="1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660033"/>
                </a:solidFill>
                <a:latin typeface="Georgia"/>
                <a:cs typeface="Georgia"/>
              </a:rPr>
              <a:t>reproduction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994" y="4472178"/>
            <a:ext cx="2823845" cy="176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dirty="0" sz="2400" spc="5" i="1">
                <a:solidFill>
                  <a:srgbClr val="660033"/>
                </a:solidFill>
                <a:latin typeface="Arial Black"/>
                <a:cs typeface="Arial Black"/>
              </a:rPr>
              <a:t>Germplasm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2140"/>
              </a:spcBef>
            </a:pPr>
            <a:r>
              <a:rPr dirty="0" sz="2400" spc="-5" b="1">
                <a:solidFill>
                  <a:srgbClr val="660033"/>
                </a:solidFill>
                <a:latin typeface="Georgia"/>
                <a:cs typeface="Georgia"/>
              </a:rPr>
              <a:t>Produce</a:t>
            </a:r>
            <a:r>
              <a:rPr dirty="0" sz="2400" spc="-85" b="1">
                <a:solidFill>
                  <a:srgbClr val="660033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660033"/>
                </a:solidFill>
                <a:latin typeface="Georgia"/>
                <a:cs typeface="Georgia"/>
              </a:rPr>
              <a:t>gametes-  </a:t>
            </a:r>
            <a:r>
              <a:rPr dirty="0" sz="2400" spc="-5" b="1">
                <a:solidFill>
                  <a:srgbClr val="660033"/>
                </a:solidFill>
                <a:latin typeface="Georgia"/>
                <a:cs typeface="Georgia"/>
              </a:rPr>
              <a:t>basis </a:t>
            </a:r>
            <a:r>
              <a:rPr dirty="0" sz="2400" b="1">
                <a:solidFill>
                  <a:srgbClr val="660033"/>
                </a:solidFill>
                <a:latin typeface="Georgia"/>
                <a:cs typeface="Georgia"/>
              </a:rPr>
              <a:t>of sexual  </a:t>
            </a:r>
            <a:r>
              <a:rPr dirty="0" sz="2400" spc="-5" b="1">
                <a:solidFill>
                  <a:srgbClr val="660033"/>
                </a:solidFill>
                <a:latin typeface="Georgia"/>
                <a:cs typeface="Georgia"/>
              </a:rPr>
              <a:t>reproduction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7435" y="3995546"/>
            <a:ext cx="613410" cy="405765"/>
          </a:xfrm>
          <a:custGeom>
            <a:avLst/>
            <a:gdLst/>
            <a:ahLst/>
            <a:cxnLst/>
            <a:rect l="l" t="t" r="r" b="b"/>
            <a:pathLst>
              <a:path w="613410" h="405764">
                <a:moveTo>
                  <a:pt x="42798" y="331723"/>
                </a:moveTo>
                <a:lnTo>
                  <a:pt x="0" y="405383"/>
                </a:lnTo>
                <a:lnTo>
                  <a:pt x="84581" y="395477"/>
                </a:lnTo>
                <a:lnTo>
                  <a:pt x="71680" y="375792"/>
                </a:lnTo>
                <a:lnTo>
                  <a:pt x="56514" y="375792"/>
                </a:lnTo>
                <a:lnTo>
                  <a:pt x="49656" y="365251"/>
                </a:lnTo>
                <a:lnTo>
                  <a:pt x="60226" y="358315"/>
                </a:lnTo>
                <a:lnTo>
                  <a:pt x="42798" y="331723"/>
                </a:lnTo>
                <a:close/>
              </a:path>
              <a:path w="613410" h="405764">
                <a:moveTo>
                  <a:pt x="60226" y="358315"/>
                </a:moveTo>
                <a:lnTo>
                  <a:pt x="49656" y="365251"/>
                </a:lnTo>
                <a:lnTo>
                  <a:pt x="56514" y="375792"/>
                </a:lnTo>
                <a:lnTo>
                  <a:pt x="67120" y="368834"/>
                </a:lnTo>
                <a:lnTo>
                  <a:pt x="60226" y="358315"/>
                </a:lnTo>
                <a:close/>
              </a:path>
              <a:path w="613410" h="405764">
                <a:moveTo>
                  <a:pt x="67120" y="368834"/>
                </a:moveTo>
                <a:lnTo>
                  <a:pt x="56514" y="375792"/>
                </a:lnTo>
                <a:lnTo>
                  <a:pt x="71680" y="375792"/>
                </a:lnTo>
                <a:lnTo>
                  <a:pt x="67120" y="368834"/>
                </a:lnTo>
                <a:close/>
              </a:path>
              <a:path w="613410" h="405764">
                <a:moveTo>
                  <a:pt x="606170" y="0"/>
                </a:moveTo>
                <a:lnTo>
                  <a:pt x="60226" y="358315"/>
                </a:lnTo>
                <a:lnTo>
                  <a:pt x="67120" y="368834"/>
                </a:lnTo>
                <a:lnTo>
                  <a:pt x="613028" y="10667"/>
                </a:lnTo>
                <a:lnTo>
                  <a:pt x="606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78476" y="4052061"/>
            <a:ext cx="1119505" cy="416559"/>
          </a:xfrm>
          <a:custGeom>
            <a:avLst/>
            <a:gdLst/>
            <a:ahLst/>
            <a:cxnLst/>
            <a:rect l="l" t="t" r="r" b="b"/>
            <a:pathLst>
              <a:path w="1119504" h="416560">
                <a:moveTo>
                  <a:pt x="1045365" y="386260"/>
                </a:moveTo>
                <a:lnTo>
                  <a:pt x="1034669" y="416179"/>
                </a:lnTo>
                <a:lnTo>
                  <a:pt x="1119251" y="406019"/>
                </a:lnTo>
                <a:lnTo>
                  <a:pt x="1104427" y="390525"/>
                </a:lnTo>
                <a:lnTo>
                  <a:pt x="1057275" y="390525"/>
                </a:lnTo>
                <a:lnTo>
                  <a:pt x="1045365" y="386260"/>
                </a:lnTo>
                <a:close/>
              </a:path>
              <a:path w="1119504" h="416560">
                <a:moveTo>
                  <a:pt x="1049639" y="374306"/>
                </a:moveTo>
                <a:lnTo>
                  <a:pt x="1045365" y="386260"/>
                </a:lnTo>
                <a:lnTo>
                  <a:pt x="1057275" y="390525"/>
                </a:lnTo>
                <a:lnTo>
                  <a:pt x="1061593" y="378587"/>
                </a:lnTo>
                <a:lnTo>
                  <a:pt x="1049639" y="374306"/>
                </a:lnTo>
                <a:close/>
              </a:path>
              <a:path w="1119504" h="416560">
                <a:moveTo>
                  <a:pt x="1060323" y="344424"/>
                </a:moveTo>
                <a:lnTo>
                  <a:pt x="1049639" y="374306"/>
                </a:lnTo>
                <a:lnTo>
                  <a:pt x="1061593" y="378587"/>
                </a:lnTo>
                <a:lnTo>
                  <a:pt x="1057275" y="390525"/>
                </a:lnTo>
                <a:lnTo>
                  <a:pt x="1104427" y="390525"/>
                </a:lnTo>
                <a:lnTo>
                  <a:pt x="1060323" y="344424"/>
                </a:lnTo>
                <a:close/>
              </a:path>
              <a:path w="1119504" h="416560">
                <a:moveTo>
                  <a:pt x="4318" y="0"/>
                </a:moveTo>
                <a:lnTo>
                  <a:pt x="0" y="11937"/>
                </a:lnTo>
                <a:lnTo>
                  <a:pt x="1045365" y="386260"/>
                </a:lnTo>
                <a:lnTo>
                  <a:pt x="1049639" y="374306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69112"/>
            <a:ext cx="3084195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0066"/>
                </a:solidFill>
              </a:rPr>
              <a:t>Castle and Phillips</a:t>
            </a:r>
            <a:r>
              <a:rPr dirty="0" sz="2000" spc="-30">
                <a:solidFill>
                  <a:srgbClr val="000066"/>
                </a:solidFill>
              </a:rPr>
              <a:t> </a:t>
            </a:r>
            <a:r>
              <a:rPr dirty="0" sz="2000" spc="-5">
                <a:solidFill>
                  <a:srgbClr val="000066"/>
                </a:solidFill>
              </a:rPr>
              <a:t>(1909)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78739" y="3740911"/>
            <a:ext cx="380492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90370" algn="l"/>
              </a:tabLst>
            </a:pPr>
            <a:r>
              <a:rPr dirty="0" sz="2000" spc="-5" b="1">
                <a:solidFill>
                  <a:srgbClr val="000066"/>
                </a:solidFill>
                <a:latin typeface="Arial"/>
                <a:cs typeface="Arial"/>
              </a:rPr>
              <a:t>Disposed</a:t>
            </a:r>
            <a:r>
              <a:rPr dirty="0" sz="2000" spc="2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66"/>
                </a:solidFill>
                <a:latin typeface="Arial"/>
                <a:cs typeface="Arial"/>
              </a:rPr>
              <a:t>off	the </a:t>
            </a:r>
            <a:r>
              <a:rPr dirty="0" sz="2000" spc="-5" b="1">
                <a:solidFill>
                  <a:srgbClr val="000066"/>
                </a:solidFill>
                <a:latin typeface="Arial"/>
                <a:cs typeface="Arial"/>
              </a:rPr>
              <a:t>hypothesis</a:t>
            </a:r>
            <a:r>
              <a:rPr dirty="0" sz="2000" spc="-7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66"/>
                </a:solidFill>
                <a:latin typeface="Arial"/>
                <a:cs typeface="Arial"/>
              </a:rPr>
              <a:t>of  </a:t>
            </a:r>
            <a:r>
              <a:rPr dirty="0" sz="2000" spc="-5" b="1">
                <a:solidFill>
                  <a:srgbClr val="000066"/>
                </a:solidFill>
                <a:latin typeface="Arial"/>
                <a:cs typeface="Arial"/>
              </a:rPr>
              <a:t>pangenesis and inheritance of  acquired</a:t>
            </a:r>
            <a:r>
              <a:rPr dirty="0" sz="2000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66"/>
                </a:solidFill>
                <a:latin typeface="Arial"/>
                <a:cs typeface="Arial"/>
              </a:rPr>
              <a:t>characters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847" y="1089914"/>
            <a:ext cx="219138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Large  discontinues  variation </a:t>
            </a:r>
            <a:r>
              <a:rPr dirty="0" sz="2400"/>
              <a:t>in</a:t>
            </a:r>
            <a:r>
              <a:rPr dirty="0" sz="2400" spc="-75"/>
              <a:t> </a:t>
            </a:r>
            <a:r>
              <a:rPr dirty="0" sz="2400"/>
              <a:t>the  </a:t>
            </a:r>
            <a:r>
              <a:rPr dirty="0" sz="2400" spc="-5"/>
              <a:t>genotypes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73895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0994" y="645668"/>
            <a:ext cx="40144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 b="0" i="1">
                <a:solidFill>
                  <a:srgbClr val="660033"/>
                </a:solidFill>
                <a:latin typeface="Arial Black"/>
                <a:cs typeface="Arial Black"/>
              </a:rPr>
              <a:t>Genetics </a:t>
            </a:r>
            <a:r>
              <a:rPr dirty="0" sz="2000" spc="-15" b="0" i="1">
                <a:solidFill>
                  <a:srgbClr val="660033"/>
                </a:solidFill>
                <a:latin typeface="Arial Black"/>
                <a:cs typeface="Arial Black"/>
              </a:rPr>
              <a:t>derived </a:t>
            </a:r>
            <a:r>
              <a:rPr dirty="0" sz="2000" b="0" i="1">
                <a:solidFill>
                  <a:srgbClr val="660033"/>
                </a:solidFill>
                <a:latin typeface="Arial Black"/>
                <a:cs typeface="Arial Black"/>
              </a:rPr>
              <a:t>from Greek  root-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994" y="1255521"/>
            <a:ext cx="27038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2000" spc="130" b="1" i="1">
                <a:solidFill>
                  <a:srgbClr val="003300"/>
                </a:solidFill>
                <a:latin typeface="Arial"/>
                <a:cs typeface="Arial"/>
              </a:rPr>
              <a:t>gen </a:t>
            </a:r>
            <a:r>
              <a:rPr dirty="0" sz="2000" spc="-5" i="1">
                <a:latin typeface="Arial Black"/>
                <a:cs typeface="Arial Black"/>
              </a:rPr>
              <a:t>= </a:t>
            </a:r>
            <a:r>
              <a:rPr dirty="0" sz="2000" spc="-5" i="1">
                <a:solidFill>
                  <a:srgbClr val="660066"/>
                </a:solidFill>
                <a:latin typeface="Arial Black"/>
                <a:cs typeface="Arial Black"/>
              </a:rPr>
              <a:t>to become</a:t>
            </a:r>
            <a:r>
              <a:rPr dirty="0" sz="2000" spc="-35" i="1">
                <a:solidFill>
                  <a:srgbClr val="660066"/>
                </a:solidFill>
                <a:latin typeface="Arial Black"/>
                <a:cs typeface="Arial Black"/>
              </a:rPr>
              <a:t> </a:t>
            </a:r>
            <a:r>
              <a:rPr dirty="0" sz="2000" spc="-5" i="1">
                <a:latin typeface="Arial Black"/>
                <a:cs typeface="Arial Black"/>
              </a:rPr>
              <a:t>or</a:t>
            </a:r>
            <a:endParaRPr sz="2000">
              <a:latin typeface="Arial Black"/>
              <a:cs typeface="Arial Black"/>
            </a:endParaRPr>
          </a:p>
          <a:p>
            <a:pPr algn="r" marR="78740">
              <a:lnSpc>
                <a:spcPct val="100000"/>
              </a:lnSpc>
            </a:pPr>
            <a:r>
              <a:rPr dirty="0" sz="2000" spc="-5" i="1">
                <a:solidFill>
                  <a:srgbClr val="660066"/>
                </a:solidFill>
                <a:latin typeface="Arial Black"/>
                <a:cs typeface="Arial Black"/>
              </a:rPr>
              <a:t>to grow</a:t>
            </a:r>
            <a:r>
              <a:rPr dirty="0" sz="2000" spc="-70" i="1">
                <a:solidFill>
                  <a:srgbClr val="660066"/>
                </a:solidFill>
                <a:latin typeface="Arial Black"/>
                <a:cs typeface="Arial Black"/>
              </a:rPr>
              <a:t> </a:t>
            </a:r>
            <a:r>
              <a:rPr dirty="0" sz="2000" spc="-5" i="1">
                <a:solidFill>
                  <a:srgbClr val="660066"/>
                </a:solidFill>
                <a:latin typeface="Arial Black"/>
                <a:cs typeface="Arial Black"/>
              </a:rPr>
              <a:t>into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822" y="5161788"/>
            <a:ext cx="84334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3300"/>
                </a:solidFill>
                <a:latin typeface="Comic Sans MS"/>
                <a:cs typeface="Comic Sans MS"/>
              </a:rPr>
              <a:t>The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science that deals with the </a:t>
            </a:r>
            <a:r>
              <a:rPr dirty="0" sz="2400" b="1">
                <a:solidFill>
                  <a:srgbClr val="003300"/>
                </a:solidFill>
                <a:latin typeface="Comic Sans MS"/>
                <a:cs typeface="Comic Sans MS"/>
              </a:rPr>
              <a:t>structure,</a:t>
            </a:r>
            <a:r>
              <a:rPr dirty="0" sz="2400" spc="-120" b="1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organization,  transmission </a:t>
            </a:r>
            <a:r>
              <a:rPr dirty="0" sz="2400" b="1">
                <a:solidFill>
                  <a:srgbClr val="003300"/>
                </a:solidFill>
                <a:latin typeface="Comic Sans MS"/>
                <a:cs typeface="Comic Sans MS"/>
              </a:rPr>
              <a:t>and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function </a:t>
            </a:r>
            <a:r>
              <a:rPr dirty="0" sz="2400" b="1">
                <a:solidFill>
                  <a:srgbClr val="003300"/>
                </a:solidFill>
                <a:latin typeface="Comic Sans MS"/>
                <a:cs typeface="Comic Sans MS"/>
              </a:rPr>
              <a:t>of genes and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the </a:t>
            </a:r>
            <a:r>
              <a:rPr dirty="0" sz="2400" b="1">
                <a:solidFill>
                  <a:srgbClr val="003300"/>
                </a:solidFill>
                <a:latin typeface="Comic Sans MS"/>
                <a:cs typeface="Comic Sans MS"/>
              </a:rPr>
              <a:t>origin of 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variation in</a:t>
            </a:r>
            <a:r>
              <a:rPr dirty="0" sz="2400" spc="-10" b="1">
                <a:solidFill>
                  <a:srgbClr val="003300"/>
                </a:solidFill>
                <a:latin typeface="Comic Sans MS"/>
                <a:cs typeface="Comic Sans MS"/>
              </a:rPr>
              <a:t> </a:t>
            </a:r>
            <a:r>
              <a:rPr dirty="0" sz="2400" spc="-5" b="1">
                <a:solidFill>
                  <a:srgbClr val="003300"/>
                </a:solidFill>
                <a:latin typeface="Comic Sans MS"/>
                <a:cs typeface="Comic Sans MS"/>
              </a:rPr>
              <a:t>them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EARLIER CONCEPTS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HEREDITY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7273"/>
            <a:ext cx="8072755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Reproductive organs in plants </a:t>
            </a:r>
            <a:r>
              <a:rPr dirty="0" sz="2400" spc="-5">
                <a:latin typeface="Arial"/>
                <a:cs typeface="Arial"/>
              </a:rPr>
              <a:t>were </a:t>
            </a:r>
            <a:r>
              <a:rPr dirty="0" sz="2400">
                <a:latin typeface="Arial"/>
                <a:cs typeface="Arial"/>
              </a:rPr>
              <a:t>reported for the first  time </a:t>
            </a:r>
            <a:r>
              <a:rPr dirty="0" sz="2400" spc="-5">
                <a:latin typeface="Arial"/>
                <a:cs typeface="Arial"/>
              </a:rPr>
              <a:t>by </a:t>
            </a:r>
            <a:r>
              <a:rPr dirty="0" sz="2400">
                <a:latin typeface="Arial"/>
                <a:cs typeface="Arial"/>
              </a:rPr>
              <a:t>Grew </a:t>
            </a:r>
            <a:r>
              <a:rPr dirty="0" sz="2400" spc="-5">
                <a:latin typeface="Arial"/>
                <a:cs typeface="Arial"/>
              </a:rPr>
              <a:t>in 1682.</a:t>
            </a:r>
            <a:endParaRPr sz="2400">
              <a:latin typeface="Arial"/>
              <a:cs typeface="Arial"/>
            </a:endParaRPr>
          </a:p>
          <a:p>
            <a:pPr algn="just" marL="355600" marR="5715" indent="-342900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Camerarius </a:t>
            </a:r>
            <a:r>
              <a:rPr dirty="0" sz="2400">
                <a:latin typeface="Arial"/>
                <a:cs typeface="Arial"/>
              </a:rPr>
              <a:t>first time described </a:t>
            </a: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sexual reproduction </a:t>
            </a:r>
            <a:r>
              <a:rPr dirty="0" sz="2400" spc="-10" b="1">
                <a:solidFill>
                  <a:srgbClr val="003399"/>
                </a:solidFill>
                <a:latin typeface="Arial"/>
                <a:cs typeface="Arial"/>
              </a:rPr>
              <a:t>in  </a:t>
            </a: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plants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just" marL="355600" marR="5715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-5" b="1">
                <a:solidFill>
                  <a:srgbClr val="003399"/>
                </a:solidFill>
                <a:latin typeface="Arial"/>
                <a:cs typeface="Arial"/>
              </a:rPr>
              <a:t>1717 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Thomas Fairchild </a:t>
            </a:r>
            <a:r>
              <a:rPr dirty="0" sz="2400" spc="-5">
                <a:latin typeface="Arial"/>
                <a:cs typeface="Arial"/>
              </a:rPr>
              <a:t>produced a hybrid having  </a:t>
            </a:r>
            <a:r>
              <a:rPr dirty="0" sz="2400">
                <a:latin typeface="Arial"/>
                <a:cs typeface="Arial"/>
              </a:rPr>
              <a:t>characters </a:t>
            </a:r>
            <a:r>
              <a:rPr dirty="0" sz="2400" spc="-5">
                <a:latin typeface="Arial"/>
                <a:cs typeface="Arial"/>
              </a:rPr>
              <a:t>of both </a:t>
            </a:r>
            <a:r>
              <a:rPr dirty="0" sz="2400">
                <a:latin typeface="Arial"/>
                <a:cs typeface="Arial"/>
              </a:rPr>
              <a:t>the parents.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hybrid </a:t>
            </a:r>
            <a:r>
              <a:rPr dirty="0" sz="2400" spc="-5">
                <a:latin typeface="Arial"/>
                <a:cs typeface="Arial"/>
              </a:rPr>
              <a:t>was </a:t>
            </a:r>
            <a:r>
              <a:rPr dirty="0" sz="2400">
                <a:latin typeface="Arial"/>
                <a:cs typeface="Arial"/>
              </a:rPr>
              <a:t>called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'Fairchild's mule' </a:t>
            </a:r>
            <a:r>
              <a:rPr dirty="0" sz="2400">
                <a:solidFill>
                  <a:srgbClr val="003399"/>
                </a:solidFill>
                <a:latin typeface="Arial"/>
                <a:cs typeface="Arial"/>
              </a:rPr>
              <a:t>- first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artificial</a:t>
            </a:r>
            <a:r>
              <a:rPr dirty="0" sz="2400" spc="45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99"/>
                </a:solidFill>
                <a:latin typeface="Arial"/>
                <a:cs typeface="Arial"/>
              </a:rPr>
              <a:t>hybrid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276" y="546353"/>
            <a:ext cx="4218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History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Genetics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65123"/>
            <a:ext cx="8072120" cy="4598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spc="-5" b="1">
                <a:latin typeface="Arial"/>
                <a:cs typeface="Arial"/>
              </a:rPr>
              <a:t>Early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concept: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Among the biological sciences the science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genetics orginated  </a:t>
            </a:r>
            <a:r>
              <a:rPr dirty="0" sz="2000" spc="-10">
                <a:latin typeface="Arial"/>
                <a:cs typeface="Arial"/>
              </a:rPr>
              <a:t>1900 </a:t>
            </a:r>
            <a:r>
              <a:rPr dirty="0" sz="2000" spc="-5">
                <a:latin typeface="Arial"/>
                <a:cs typeface="Arial"/>
              </a:rPr>
              <a:t>with the rediscovery of Mendelian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Principles.</a:t>
            </a:r>
            <a:endParaRPr sz="2000">
              <a:latin typeface="Arial"/>
              <a:cs typeface="Arial"/>
            </a:endParaRPr>
          </a:p>
          <a:p>
            <a:pPr algn="just" marL="355600" marR="635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Though pre-historic plants and animal breeders employed  hybridisations and selection they were not aware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principles </a:t>
            </a:r>
            <a:r>
              <a:rPr dirty="0" sz="2000" spc="-15">
                <a:latin typeface="Arial"/>
                <a:cs typeface="Arial"/>
              </a:rPr>
              <a:t>of  </a:t>
            </a:r>
            <a:r>
              <a:rPr dirty="0" sz="2000" spc="-5">
                <a:latin typeface="Arial"/>
                <a:cs typeface="Arial"/>
              </a:rPr>
              <a:t>genetics.</a:t>
            </a:r>
            <a:endParaRPr sz="2000">
              <a:latin typeface="Arial"/>
              <a:cs typeface="Arial"/>
            </a:endParaRPr>
          </a:p>
          <a:p>
            <a:pPr algn="just" marL="355600" marR="5715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Early works forwarded various speculation and theories explain the  phenomenon of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heredity.</a:t>
            </a:r>
            <a:endParaRPr sz="2000">
              <a:latin typeface="Arial"/>
              <a:cs typeface="Arial"/>
            </a:endParaRPr>
          </a:p>
          <a:p>
            <a:pPr algn="just" marL="355600" marR="6985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The ideas of early workers can be grouped into the </a:t>
            </a:r>
            <a:r>
              <a:rPr dirty="0" sz="2000">
                <a:latin typeface="Arial"/>
                <a:cs typeface="Arial"/>
              </a:rPr>
              <a:t>following  </a:t>
            </a:r>
            <a:r>
              <a:rPr dirty="0" sz="2000" spc="-5">
                <a:latin typeface="Arial"/>
                <a:cs typeface="Arial"/>
              </a:rPr>
              <a:t>headings.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4" y="342392"/>
            <a:ext cx="657352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59965" marR="5080" indent="-22479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000099"/>
                </a:solidFill>
              </a:rPr>
              <a:t>PRE- MENDELIAN CONCEPTS OF  HEREDITY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81073"/>
            <a:ext cx="6700520" cy="551243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Vapour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and fluid</a:t>
            </a:r>
            <a:r>
              <a:rPr dirty="0" sz="2400" spc="-4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Magnetic power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Preformation</a:t>
            </a:r>
            <a:r>
              <a:rPr dirty="0" sz="2400" spc="-1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Theory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epigenesis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Particulate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  <a:p>
            <a:pPr marL="622300" marR="1094105" indent="-609600">
              <a:lnSpc>
                <a:spcPct val="150000"/>
              </a:lnSpc>
              <a:buAutoNum type="arabicPeriod"/>
              <a:tabLst>
                <a:tab pos="621665" algn="l"/>
                <a:tab pos="622300" algn="l"/>
                <a:tab pos="2232025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Inheritance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acquired characters 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(Lamark’s	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theory)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Theory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natural selection (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Darwin’s</a:t>
            </a:r>
            <a:r>
              <a:rPr dirty="0" sz="2000" spc="5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theory)</a:t>
            </a:r>
            <a:endParaRPr sz="20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Theory </a:t>
            </a:r>
            <a:r>
              <a:rPr dirty="0" sz="2400" b="1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pangenesis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Germplasm</a:t>
            </a:r>
            <a:r>
              <a:rPr dirty="0" sz="2400" spc="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800000"/>
                </a:solidFill>
                <a:latin typeface="Arial"/>
                <a:cs typeface="Arial"/>
              </a:rPr>
              <a:t>theory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86028"/>
            <a:ext cx="8140065" cy="525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Early </a:t>
            </a:r>
            <a:r>
              <a:rPr dirty="0" sz="2000">
                <a:solidFill>
                  <a:srgbClr val="660066"/>
                </a:solidFill>
                <a:latin typeface="Arial"/>
                <a:cs typeface="Arial"/>
              </a:rPr>
              <a:t>Greek </a:t>
            </a: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philosophers speculated </a:t>
            </a:r>
            <a:r>
              <a:rPr dirty="0" sz="2000">
                <a:solidFill>
                  <a:srgbClr val="660066"/>
                </a:solidFill>
                <a:latin typeface="Arial"/>
                <a:cs typeface="Arial"/>
              </a:rPr>
              <a:t>that the </a:t>
            </a: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hereditary</a:t>
            </a:r>
            <a:r>
              <a:rPr dirty="0" sz="2000" spc="7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information's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of parents existed in the form of vapours of</a:t>
            </a:r>
            <a:r>
              <a:rPr dirty="0" sz="2000" spc="-35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660066"/>
                </a:solidFill>
                <a:latin typeface="Arial"/>
                <a:cs typeface="Arial"/>
              </a:rPr>
              <a:t>fluids.</a:t>
            </a:r>
            <a:endParaRPr sz="2000">
              <a:latin typeface="Arial"/>
              <a:cs typeface="Arial"/>
            </a:endParaRPr>
          </a:p>
          <a:p>
            <a:pPr marL="355600" marR="262890" indent="-342900">
              <a:lnSpc>
                <a:spcPct val="80000"/>
              </a:lnSpc>
              <a:spcBef>
                <a:spcPts val="1560"/>
              </a:spcBef>
              <a:buChar char="•"/>
              <a:tabLst>
                <a:tab pos="354965" algn="l"/>
                <a:tab pos="355600" algn="l"/>
                <a:tab pos="6964045" algn="l"/>
              </a:tabLst>
            </a:pP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Pythagoras (500 B.C.) speculated that a moist “vapour” </a:t>
            </a:r>
            <a:r>
              <a:rPr dirty="0" sz="2000" spc="-10">
                <a:solidFill>
                  <a:srgbClr val="003300"/>
                </a:solidFill>
                <a:latin typeface="Arial"/>
                <a:cs typeface="Arial"/>
              </a:rPr>
              <a:t>descended 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from the brain, nerves and other body organs of</a:t>
            </a:r>
            <a:r>
              <a:rPr dirty="0" sz="2000" spc="95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the</a:t>
            </a:r>
            <a:r>
              <a:rPr dirty="0" sz="2000" spc="5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male,	an  embryo was formed in the uterus </a:t>
            </a:r>
            <a:r>
              <a:rPr dirty="0" sz="2000" spc="-10">
                <a:solidFill>
                  <a:srgbClr val="003300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the</a:t>
            </a:r>
            <a:r>
              <a:rPr dirty="0" sz="2000" spc="-15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female.</a:t>
            </a:r>
            <a:endParaRPr sz="2000">
              <a:latin typeface="Arial"/>
              <a:cs typeface="Arial"/>
            </a:endParaRPr>
          </a:p>
          <a:p>
            <a:pPr marL="355600" marR="744220" indent="-342900">
              <a:lnSpc>
                <a:spcPts val="1920"/>
              </a:lnSpc>
              <a:spcBef>
                <a:spcPts val="16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According to him, the male transmitted all the characters of the  embryo and the female does</a:t>
            </a:r>
            <a:r>
              <a:rPr dirty="0" sz="2000" spc="-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not.</a:t>
            </a:r>
            <a:endParaRPr sz="2000">
              <a:latin typeface="Arial"/>
              <a:cs typeface="Arial"/>
            </a:endParaRPr>
          </a:p>
          <a:p>
            <a:pPr marL="355600" marR="106680" indent="-342900">
              <a:lnSpc>
                <a:spcPct val="80000"/>
              </a:lnSpc>
              <a:spcBef>
                <a:spcPts val="1575"/>
              </a:spcBef>
              <a:buChar char="•"/>
              <a:tabLst>
                <a:tab pos="354965" algn="l"/>
                <a:tab pos="355600" algn="l"/>
                <a:tab pos="1833880" algn="l"/>
                <a:tab pos="3383279" algn="l"/>
              </a:tabLst>
            </a:pP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However, another Greek philosopher of the same age, </a:t>
            </a:r>
            <a:r>
              <a:rPr dirty="0" sz="2000" spc="-5" b="1">
                <a:solidFill>
                  <a:srgbClr val="003399"/>
                </a:solidFill>
                <a:latin typeface="Arial"/>
                <a:cs typeface="Arial"/>
              </a:rPr>
              <a:t>Empedocles </a:t>
            </a:r>
            <a:r>
              <a:rPr dirty="0" sz="2000" spc="-5" b="1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thought</a:t>
            </a:r>
            <a:r>
              <a:rPr dirty="0" sz="200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that	both</a:t>
            </a:r>
            <a:r>
              <a:rPr dirty="0" sz="200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parents	contributed equally to the embryo and  each parent produces </a:t>
            </a:r>
            <a:r>
              <a:rPr dirty="0" sz="2000">
                <a:solidFill>
                  <a:srgbClr val="003300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“semen”’ which arises directly </a:t>
            </a:r>
            <a:r>
              <a:rPr dirty="0" sz="2000">
                <a:solidFill>
                  <a:srgbClr val="003300"/>
                </a:solidFill>
                <a:latin typeface="Arial"/>
                <a:cs typeface="Arial"/>
              </a:rPr>
              <a:t>from various  </a:t>
            </a:r>
            <a:r>
              <a:rPr dirty="0" sz="2000" spc="-5">
                <a:solidFill>
                  <a:srgbClr val="003300"/>
                </a:solidFill>
                <a:latin typeface="Arial"/>
                <a:cs typeface="Arial"/>
              </a:rPr>
              <a:t>body</a:t>
            </a:r>
            <a:r>
              <a:rPr dirty="0" sz="2000" spc="-1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00"/>
                </a:solidFill>
                <a:latin typeface="Arial"/>
                <a:cs typeface="Arial"/>
              </a:rPr>
              <a:t>parts.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1920"/>
              </a:lnSpc>
              <a:spcBef>
                <a:spcPts val="15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After 200 years, another Greek philosopher Aristotle forwarded a  highly imaginative speculation that the semen of the male had certain  vitalizing or “dynamic” effect and it was supposed to be </a:t>
            </a:r>
            <a:r>
              <a:rPr dirty="0" sz="2000" spc="-10">
                <a:solidFill>
                  <a:srgbClr val="000099"/>
                </a:solidFill>
                <a:latin typeface="Arial"/>
                <a:cs typeface="Arial"/>
              </a:rPr>
              <a:t>highly 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purified</a:t>
            </a:r>
            <a:r>
              <a:rPr dirty="0" sz="2000" spc="-1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blood.</a:t>
            </a:r>
            <a:endParaRPr sz="2000">
              <a:latin typeface="Arial"/>
              <a:cs typeface="Arial"/>
            </a:endParaRPr>
          </a:p>
          <a:p>
            <a:pPr marL="355600" marR="344805" indent="-342900">
              <a:lnSpc>
                <a:spcPct val="80000"/>
              </a:lnSpc>
              <a:spcBef>
                <a:spcPts val="1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According to him, the female furnished the inert building materials,  while the male gives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motion and new </a:t>
            </a:r>
            <a:r>
              <a:rPr dirty="0" sz="2000">
                <a:solidFill>
                  <a:srgbClr val="800000"/>
                </a:solidFill>
                <a:latin typeface="Arial"/>
                <a:cs typeface="Arial"/>
              </a:rPr>
              <a:t>life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to the</a:t>
            </a:r>
            <a:r>
              <a:rPr dirty="0" sz="2000" spc="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"/>
                <a:cs typeface="Arial"/>
              </a:rPr>
              <a:t>material.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0794" y="229362"/>
            <a:ext cx="3140710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0099"/>
                </a:solidFill>
              </a:rPr>
              <a:t>1. </a:t>
            </a:r>
            <a:r>
              <a:rPr dirty="0" sz="2000" spc="-25">
                <a:solidFill>
                  <a:srgbClr val="000099"/>
                </a:solidFill>
              </a:rPr>
              <a:t>Vapour </a:t>
            </a:r>
            <a:r>
              <a:rPr dirty="0" sz="2000" spc="-5">
                <a:solidFill>
                  <a:srgbClr val="000099"/>
                </a:solidFill>
              </a:rPr>
              <a:t>and fluid</a:t>
            </a:r>
            <a:r>
              <a:rPr dirty="0" sz="2000">
                <a:solidFill>
                  <a:srgbClr val="000099"/>
                </a:solidFill>
              </a:rPr>
              <a:t> </a:t>
            </a:r>
            <a:r>
              <a:rPr dirty="0" sz="2000" spc="-5">
                <a:solidFill>
                  <a:srgbClr val="000099"/>
                </a:solidFill>
              </a:rPr>
              <a:t>theory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39746" y="971550"/>
              <a:ext cx="6604634" cy="822325"/>
            </a:xfrm>
            <a:custGeom>
              <a:avLst/>
              <a:gdLst/>
              <a:ahLst/>
              <a:cxnLst/>
              <a:rect l="l" t="t" r="r" b="b"/>
              <a:pathLst>
                <a:path w="6604634" h="822325">
                  <a:moveTo>
                    <a:pt x="6604254" y="0"/>
                  </a:moveTo>
                  <a:lnTo>
                    <a:pt x="0" y="0"/>
                  </a:lnTo>
                  <a:lnTo>
                    <a:pt x="0" y="822198"/>
                  </a:lnTo>
                  <a:lnTo>
                    <a:pt x="6604254" y="822198"/>
                  </a:lnTo>
                  <a:lnTo>
                    <a:pt x="6604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8994" y="996695"/>
            <a:ext cx="61131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200" spc="-5">
                <a:solidFill>
                  <a:srgbClr val="000066"/>
                </a:solidFill>
              </a:rPr>
              <a:t>Heredity </a:t>
            </a:r>
            <a:r>
              <a:rPr dirty="0" sz="2200" spc="-10">
                <a:solidFill>
                  <a:srgbClr val="000066"/>
                </a:solidFill>
              </a:rPr>
              <a:t>information’s </a:t>
            </a:r>
            <a:r>
              <a:rPr dirty="0" sz="2200">
                <a:solidFill>
                  <a:srgbClr val="000066"/>
                </a:solidFill>
              </a:rPr>
              <a:t>of parents </a:t>
            </a:r>
            <a:r>
              <a:rPr dirty="0" sz="2200" spc="-5">
                <a:solidFill>
                  <a:srgbClr val="000066"/>
                </a:solidFill>
              </a:rPr>
              <a:t>exists </a:t>
            </a:r>
            <a:r>
              <a:rPr dirty="0" sz="2200">
                <a:solidFill>
                  <a:srgbClr val="000066"/>
                </a:solidFill>
              </a:rPr>
              <a:t>in the  form of vapours of</a:t>
            </a:r>
            <a:r>
              <a:rPr dirty="0" sz="2200" spc="5">
                <a:solidFill>
                  <a:srgbClr val="000066"/>
                </a:solidFill>
              </a:rPr>
              <a:t> </a:t>
            </a:r>
            <a:r>
              <a:rPr dirty="0" sz="2200">
                <a:solidFill>
                  <a:srgbClr val="000066"/>
                </a:solidFill>
              </a:rPr>
              <a:t>fluids</a:t>
            </a:r>
            <a:endParaRPr sz="2200"/>
          </a:p>
        </p:txBody>
      </p:sp>
      <p:sp>
        <p:nvSpPr>
          <p:cNvPr id="6" name="object 6"/>
          <p:cNvSpPr/>
          <p:nvPr/>
        </p:nvSpPr>
        <p:spPr>
          <a:xfrm>
            <a:off x="0" y="5200650"/>
            <a:ext cx="2947035" cy="1203325"/>
          </a:xfrm>
          <a:custGeom>
            <a:avLst/>
            <a:gdLst/>
            <a:ahLst/>
            <a:cxnLst/>
            <a:rect l="l" t="t" r="r" b="b"/>
            <a:pathLst>
              <a:path w="2947035" h="1203325">
                <a:moveTo>
                  <a:pt x="2946654" y="0"/>
                </a:moveTo>
                <a:lnTo>
                  <a:pt x="0" y="0"/>
                </a:lnTo>
                <a:lnTo>
                  <a:pt x="0" y="1203198"/>
                </a:lnTo>
                <a:lnTo>
                  <a:pt x="2946654" y="1203198"/>
                </a:lnTo>
                <a:lnTo>
                  <a:pt x="2946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5228082"/>
            <a:ext cx="27552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9900"/>
                </a:solidFill>
                <a:latin typeface="Arial"/>
                <a:cs typeface="Arial"/>
              </a:rPr>
              <a:t>Both </a:t>
            </a:r>
            <a:r>
              <a:rPr dirty="0" sz="1800" spc="-5" b="1">
                <a:solidFill>
                  <a:srgbClr val="009900"/>
                </a:solidFill>
                <a:latin typeface="Arial"/>
                <a:cs typeface="Arial"/>
              </a:rPr>
              <a:t>parents</a:t>
            </a:r>
            <a:r>
              <a:rPr dirty="0" sz="1800" spc="-30" b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9900"/>
                </a:solidFill>
                <a:latin typeface="Arial"/>
                <a:cs typeface="Arial"/>
              </a:rPr>
              <a:t>contributed  equally </a:t>
            </a:r>
            <a:r>
              <a:rPr dirty="0" sz="1800" b="1">
                <a:solidFill>
                  <a:srgbClr val="009900"/>
                </a:solidFill>
                <a:latin typeface="Arial"/>
                <a:cs typeface="Arial"/>
              </a:rPr>
              <a:t>to the</a:t>
            </a:r>
            <a:r>
              <a:rPr dirty="0" sz="1800" spc="-25" b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9900"/>
                </a:solidFill>
                <a:latin typeface="Arial"/>
                <a:cs typeface="Arial"/>
              </a:rPr>
              <a:t>embryo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346" y="2983229"/>
            <a:ext cx="3455035" cy="274320"/>
          </a:xfrm>
          <a:custGeom>
            <a:avLst/>
            <a:gdLst/>
            <a:ahLst/>
            <a:cxnLst/>
            <a:rect l="l" t="t" r="r" b="b"/>
            <a:pathLst>
              <a:path w="3455035" h="274320">
                <a:moveTo>
                  <a:pt x="3454908" y="0"/>
                </a:moveTo>
                <a:lnTo>
                  <a:pt x="0" y="0"/>
                </a:lnTo>
                <a:lnTo>
                  <a:pt x="0" y="274320"/>
                </a:lnTo>
                <a:lnTo>
                  <a:pt x="3454908" y="274320"/>
                </a:lnTo>
                <a:lnTo>
                  <a:pt x="3454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339" y="3010153"/>
            <a:ext cx="2183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33399"/>
                </a:solidFill>
                <a:latin typeface="Arial"/>
                <a:cs typeface="Arial"/>
              </a:rPr>
              <a:t>Greek</a:t>
            </a:r>
            <a:r>
              <a:rPr dirty="0" sz="1800" spc="-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3399"/>
                </a:solidFill>
                <a:latin typeface="Arial"/>
                <a:cs typeface="Arial"/>
              </a:rPr>
              <a:t>Philosophers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04254" y="4114800"/>
            <a:ext cx="2540000" cy="274320"/>
          </a:xfrm>
          <a:custGeom>
            <a:avLst/>
            <a:gdLst/>
            <a:ahLst/>
            <a:cxnLst/>
            <a:rect l="l" t="t" r="r" b="b"/>
            <a:pathLst>
              <a:path w="2540000" h="274320">
                <a:moveTo>
                  <a:pt x="2539746" y="0"/>
                </a:moveTo>
                <a:lnTo>
                  <a:pt x="0" y="0"/>
                </a:lnTo>
                <a:lnTo>
                  <a:pt x="0" y="274319"/>
                </a:lnTo>
                <a:lnTo>
                  <a:pt x="2539746" y="274319"/>
                </a:lnTo>
                <a:lnTo>
                  <a:pt x="2539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83247" y="4142232"/>
            <a:ext cx="16725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9900"/>
                </a:solidFill>
                <a:latin typeface="Arial"/>
                <a:cs typeface="Arial"/>
              </a:rPr>
              <a:t>After 200</a:t>
            </a:r>
            <a:r>
              <a:rPr dirty="0" sz="1800" spc="-75" b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9900"/>
                </a:solidFill>
                <a:latin typeface="Arial"/>
                <a:cs typeface="Arial"/>
              </a:rPr>
              <a:t>Years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6654" y="3543300"/>
            <a:ext cx="1930400" cy="5029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800" spc="-10">
                <a:solidFill>
                  <a:srgbClr val="FF3300"/>
                </a:solidFill>
                <a:latin typeface="Arial"/>
                <a:cs typeface="Arial"/>
              </a:rPr>
              <a:t>Transmit </a:t>
            </a:r>
            <a:r>
              <a:rPr dirty="0" sz="1800" spc="-5">
                <a:solidFill>
                  <a:srgbClr val="FF3300"/>
                </a:solidFill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1485"/>
              </a:lnSpc>
              <a:spcBef>
                <a:spcPts val="5"/>
              </a:spcBef>
            </a:pPr>
            <a:r>
              <a:rPr dirty="0" sz="1800">
                <a:solidFill>
                  <a:srgbClr val="FF3300"/>
                </a:solidFill>
                <a:latin typeface="Arial"/>
                <a:cs typeface="Arial"/>
              </a:rPr>
              <a:t>characters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6800" y="2171699"/>
            <a:ext cx="4166235" cy="1874520"/>
          </a:xfrm>
          <a:custGeom>
            <a:avLst/>
            <a:gdLst/>
            <a:ahLst/>
            <a:cxnLst/>
            <a:rect l="l" t="t" r="r" b="b"/>
            <a:pathLst>
              <a:path w="4166234" h="1874520">
                <a:moveTo>
                  <a:pt x="1219200" y="1600200"/>
                </a:moveTo>
                <a:lnTo>
                  <a:pt x="0" y="1600200"/>
                </a:lnTo>
                <a:lnTo>
                  <a:pt x="0" y="1874520"/>
                </a:lnTo>
                <a:lnTo>
                  <a:pt x="1219200" y="1874520"/>
                </a:lnTo>
                <a:lnTo>
                  <a:pt x="1219200" y="1600200"/>
                </a:lnTo>
                <a:close/>
              </a:path>
              <a:path w="4166234" h="1874520">
                <a:moveTo>
                  <a:pt x="4165854" y="0"/>
                </a:moveTo>
                <a:lnTo>
                  <a:pt x="813054" y="0"/>
                </a:lnTo>
                <a:lnTo>
                  <a:pt x="813054" y="893826"/>
                </a:lnTo>
                <a:lnTo>
                  <a:pt x="4165854" y="893826"/>
                </a:lnTo>
                <a:lnTo>
                  <a:pt x="41658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44545" y="4457700"/>
            <a:ext cx="2642235" cy="687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marL="91440" marR="141605">
              <a:lnSpc>
                <a:spcPct val="100000"/>
              </a:lnSpc>
              <a:spcBef>
                <a:spcPts val="315"/>
              </a:spcBef>
            </a:pPr>
            <a:r>
              <a:rPr dirty="0" sz="1800" spc="-5" b="1">
                <a:solidFill>
                  <a:srgbClr val="009900"/>
                </a:solidFill>
                <a:latin typeface="Arial"/>
                <a:cs typeface="Arial"/>
              </a:rPr>
              <a:t>Each parent produces  a semen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8847" y="2198878"/>
            <a:ext cx="27311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C0099"/>
                </a:solidFill>
                <a:latin typeface="Arial"/>
                <a:cs typeface="Arial"/>
              </a:rPr>
              <a:t>Moist vapour </a:t>
            </a:r>
            <a:r>
              <a:rPr dirty="0" sz="1800" spc="-5" b="1">
                <a:solidFill>
                  <a:srgbClr val="CC0099"/>
                </a:solidFill>
                <a:latin typeface="Arial"/>
                <a:cs typeface="Arial"/>
              </a:rPr>
              <a:t>from</a:t>
            </a:r>
            <a:r>
              <a:rPr dirty="0" sz="1800" spc="-50" b="1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C0099"/>
                </a:solidFill>
                <a:latin typeface="Arial"/>
                <a:cs typeface="Arial"/>
              </a:rPr>
              <a:t>Brain,  </a:t>
            </a:r>
            <a:r>
              <a:rPr dirty="0" sz="1800" b="1">
                <a:solidFill>
                  <a:srgbClr val="CC0099"/>
                </a:solidFill>
                <a:latin typeface="Arial"/>
                <a:cs typeface="Arial"/>
              </a:rPr>
              <a:t>Nerves and other body  organs </a:t>
            </a:r>
            <a:r>
              <a:rPr dirty="0" sz="1800" spc="-5" b="1">
                <a:solidFill>
                  <a:srgbClr val="CC0099"/>
                </a:solidFill>
                <a:latin typeface="Arial"/>
                <a:cs typeface="Arial"/>
              </a:rPr>
              <a:t>of</a:t>
            </a:r>
            <a:r>
              <a:rPr dirty="0" sz="1800" spc="-10" b="1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C0099"/>
                </a:solidFill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4254" y="3486150"/>
            <a:ext cx="2133600" cy="4813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800" spc="-5">
                <a:solidFill>
                  <a:srgbClr val="FF3300"/>
                </a:solidFill>
                <a:latin typeface="Arial"/>
                <a:cs typeface="Arial"/>
              </a:rPr>
              <a:t>Embryo in</a:t>
            </a:r>
            <a:r>
              <a:rPr dirty="0" sz="1800" spc="-1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Arial"/>
                <a:cs typeface="Arial"/>
              </a:rPr>
              <a:t>female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6253" y="5372100"/>
            <a:ext cx="3454400" cy="8940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marL="91440" marR="374650">
              <a:lnSpc>
                <a:spcPct val="100000"/>
              </a:lnSpc>
              <a:spcBef>
                <a:spcPts val="315"/>
              </a:spcBef>
            </a:pPr>
            <a:r>
              <a:rPr dirty="0" sz="1800" spc="-5" b="1">
                <a:solidFill>
                  <a:srgbClr val="000066"/>
                </a:solidFill>
                <a:latin typeface="Arial"/>
                <a:cs typeface="Arial"/>
              </a:rPr>
              <a:t>Semen </a:t>
            </a:r>
            <a:r>
              <a:rPr dirty="0" sz="1800" b="1">
                <a:solidFill>
                  <a:srgbClr val="000066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000066"/>
                </a:solidFill>
                <a:latin typeface="Arial"/>
                <a:cs typeface="Arial"/>
              </a:rPr>
              <a:t>male had certain  Vitalizing </a:t>
            </a:r>
            <a:r>
              <a:rPr dirty="0" sz="1800" b="1">
                <a:solidFill>
                  <a:srgbClr val="000066"/>
                </a:solidFill>
                <a:latin typeface="Arial"/>
                <a:cs typeface="Arial"/>
              </a:rPr>
              <a:t>or </a:t>
            </a:r>
            <a:r>
              <a:rPr dirty="0" sz="1800" spc="-5" b="1">
                <a:solidFill>
                  <a:srgbClr val="000066"/>
                </a:solidFill>
                <a:latin typeface="Arial"/>
                <a:cs typeface="Arial"/>
              </a:rPr>
              <a:t>Dynamic</a:t>
            </a:r>
            <a:r>
              <a:rPr dirty="0" sz="1800" spc="-35" b="1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66"/>
                </a:solidFill>
                <a:latin typeface="Arial"/>
                <a:cs typeface="Arial"/>
              </a:rPr>
              <a:t>effect  (purified blood)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28673"/>
            <a:ext cx="8452485" cy="510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17th century W.Harvey (1578-1657), after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performing 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certain experiments on deer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proposed the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theory </a:t>
            </a:r>
            <a:r>
              <a:rPr dirty="0" sz="2400">
                <a:solidFill>
                  <a:srgbClr val="660066"/>
                </a:solidFill>
                <a:latin typeface="Arial"/>
                <a:cs typeface="Arial"/>
              </a:rPr>
              <a:t>called 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magnetic power</a:t>
            </a:r>
            <a:r>
              <a:rPr dirty="0" sz="2400" spc="3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660066"/>
                </a:solidFill>
                <a:latin typeface="Arial"/>
                <a:cs typeface="Arial"/>
              </a:rPr>
              <a:t>theory.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He proposed the </a:t>
            </a:r>
            <a:r>
              <a:rPr dirty="0" sz="2400" spc="-5">
                <a:latin typeface="Arial"/>
                <a:cs typeface="Arial"/>
              </a:rPr>
              <a:t>uterus had some </a:t>
            </a:r>
            <a:r>
              <a:rPr dirty="0" sz="2400">
                <a:latin typeface="Arial"/>
                <a:cs typeface="Arial"/>
              </a:rPr>
              <a:t>magnetic </a:t>
            </a:r>
            <a:r>
              <a:rPr dirty="0" sz="2400" spc="-5">
                <a:latin typeface="Arial"/>
                <a:cs typeface="Arial"/>
              </a:rPr>
              <a:t>power </a:t>
            </a:r>
            <a:r>
              <a:rPr dirty="0" sz="2400" spc="-1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consume an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embryo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ct val="15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He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suggested that as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iron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by friction with a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magnet 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possesses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the magnetic properties,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so that the uterus </a:t>
            </a:r>
            <a:r>
              <a:rPr dirty="0" sz="2400" spc="-10">
                <a:solidFill>
                  <a:srgbClr val="800000"/>
                </a:solidFill>
                <a:latin typeface="Arial"/>
                <a:cs typeface="Arial"/>
              </a:rPr>
              <a:t>by 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the friction of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male organ acquires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some </a:t>
            </a:r>
            <a:r>
              <a:rPr dirty="0" sz="2400">
                <a:solidFill>
                  <a:srgbClr val="800000"/>
                </a:solidFill>
                <a:latin typeface="Arial"/>
                <a:cs typeface="Arial"/>
              </a:rPr>
              <a:t>magnetic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power to  conceive an</a:t>
            </a:r>
            <a:r>
              <a:rPr dirty="0" sz="2400" spc="1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"/>
                <a:cs typeface="Arial"/>
              </a:rPr>
              <a:t>embryo.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939" y="414781"/>
            <a:ext cx="61239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000099"/>
                </a:solidFill>
              </a:rPr>
              <a:t>2. Magnetic power</a:t>
            </a:r>
            <a:r>
              <a:rPr dirty="0" sz="4000" spc="-95">
                <a:solidFill>
                  <a:srgbClr val="000099"/>
                </a:solidFill>
              </a:rPr>
              <a:t> </a:t>
            </a:r>
            <a:r>
              <a:rPr dirty="0" sz="4000">
                <a:solidFill>
                  <a:srgbClr val="000099"/>
                </a:solidFill>
              </a:rPr>
              <a:t>theory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762000"/>
            <a:ext cx="8382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2140" y="4293870"/>
            <a:ext cx="791972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1594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990099"/>
                </a:solidFill>
                <a:latin typeface="Arial"/>
                <a:cs typeface="Arial"/>
              </a:rPr>
              <a:t>Uterus by the friction of coitus acquires some magnetic power to  conceive an</a:t>
            </a:r>
            <a:r>
              <a:rPr dirty="0" sz="2000" spc="5" b="1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90099"/>
                </a:solidFill>
                <a:latin typeface="Arial"/>
                <a:cs typeface="Arial"/>
              </a:rPr>
              <a:t>embryo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He proposed the uterus had some magnetic power to consume </a:t>
            </a:r>
            <a:r>
              <a:rPr dirty="0" sz="2000" spc="-10">
                <a:latin typeface="Arial"/>
                <a:cs typeface="Arial"/>
              </a:rPr>
              <a:t>an  </a:t>
            </a:r>
            <a:r>
              <a:rPr dirty="0" sz="2000" spc="-5">
                <a:latin typeface="Arial"/>
                <a:cs typeface="Arial"/>
              </a:rPr>
              <a:t>embryo.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Lecture 9 Concept of heredity – Vapour and fluid theory, Magnetic power theory, Preformation theory – Lamarck’s theory, Darwin’s theory, Germplasm theory and Mutation theory</dc:title>
  <dcterms:created xsi:type="dcterms:W3CDTF">2022-03-02T02:20:12Z</dcterms:created>
  <dcterms:modified xsi:type="dcterms:W3CDTF">2022-03-02T02:20:12Z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2022-03-02T00:00:00Z</vt:filetime>
  </property>
</Properties>
</file>