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834" y="260984"/>
            <a:ext cx="7357109" cy="9530715"/>
          </a:xfrm>
          <a:custGeom>
            <a:avLst/>
            <a:gdLst/>
            <a:ahLst/>
            <a:cxnLst/>
            <a:rect l="l" t="t" r="r" b="b"/>
            <a:pathLst>
              <a:path w="7357109" h="9530715">
                <a:moveTo>
                  <a:pt x="0" y="9530715"/>
                </a:moveTo>
                <a:lnTo>
                  <a:pt x="7357109" y="9530715"/>
                </a:lnTo>
                <a:lnTo>
                  <a:pt x="7357109" y="0"/>
                </a:lnTo>
                <a:lnTo>
                  <a:pt x="0" y="0"/>
                </a:lnTo>
                <a:lnTo>
                  <a:pt x="0" y="9530715"/>
                </a:lnTo>
                <a:close/>
              </a:path>
            </a:pathLst>
          </a:custGeom>
          <a:ln w="158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1700" y="9441574"/>
            <a:ext cx="713740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/>
              <a:t>Dr. </a:t>
            </a:r>
            <a:r>
              <a:rPr spc="-5" dirty="0"/>
              <a:t>DD </a:t>
            </a:r>
            <a:r>
              <a:rPr spc="-55" dirty="0">
                <a:latin typeface="Arial"/>
                <a:cs typeface="Arial"/>
              </a:rPr>
              <a:t>pg.</a:t>
            </a:r>
            <a:r>
              <a:rPr spc="-114" dirty="0">
                <a:latin typeface="Arial"/>
                <a:cs typeface="Arial"/>
              </a:rPr>
              <a:t> </a:t>
            </a:r>
            <a:fld id="{81D60167-4931-47E6-BA6A-407CBD079E47}" type="slidenum">
              <a:rPr spc="-50" dirty="0">
                <a:latin typeface="Arial"/>
                <a:cs typeface="Arial"/>
              </a:rPr>
              <a:t>‹#›</a:t>
            </a:fld>
            <a:endParaRPr spc="-50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47" y="811783"/>
            <a:ext cx="573468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38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Lecture </a:t>
            </a:r>
            <a:r>
              <a:rPr sz="1200" b="1" spc="-5" dirty="0">
                <a:latin typeface="Times New Roman"/>
                <a:cs typeface="Times New Roman"/>
              </a:rPr>
              <a:t>3A. </a:t>
            </a:r>
            <a:r>
              <a:rPr sz="1200" b="1" dirty="0">
                <a:latin typeface="Times New Roman"/>
                <a:cs typeface="Times New Roman"/>
              </a:rPr>
              <a:t>Work of Mendel – </a:t>
            </a:r>
            <a:r>
              <a:rPr sz="1200" b="1" spc="-5" dirty="0">
                <a:latin typeface="Times New Roman"/>
                <a:cs typeface="Times New Roman"/>
              </a:rPr>
              <a:t>Characters studied </a:t>
            </a:r>
            <a:r>
              <a:rPr sz="1200" b="1" dirty="0">
                <a:latin typeface="Times New Roman"/>
                <a:cs typeface="Times New Roman"/>
              </a:rPr>
              <a:t>reasons for </a:t>
            </a:r>
            <a:r>
              <a:rPr sz="1200" b="1" spc="-5" dirty="0">
                <a:latin typeface="Times New Roman"/>
                <a:cs typeface="Times New Roman"/>
              </a:rPr>
              <a:t>Mendel’s success, Law </a:t>
            </a:r>
            <a:r>
              <a:rPr sz="1200" b="1" dirty="0">
                <a:latin typeface="Times New Roman"/>
                <a:cs typeface="Times New Roman"/>
              </a:rPr>
              <a:t>of  dominance, Law of segregation </a:t>
            </a:r>
            <a:r>
              <a:rPr sz="1200" b="1" spc="-5" dirty="0">
                <a:latin typeface="Times New Roman"/>
                <a:cs typeface="Times New Roman"/>
              </a:rPr>
              <a:t>and Law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independent assortment. Rediscovery </a:t>
            </a:r>
            <a:r>
              <a:rPr sz="1200" b="1" dirty="0">
                <a:latin typeface="Times New Roman"/>
                <a:cs typeface="Times New Roman"/>
              </a:rPr>
              <a:t>of  Mendel’s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26487"/>
            <a:ext cx="5970270" cy="42316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latin typeface="Times New Roman"/>
                <a:cs typeface="Times New Roman"/>
              </a:rPr>
              <a:t>Work of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Mendel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67995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Gregor John Mendel was born </a:t>
            </a:r>
            <a:r>
              <a:rPr sz="1200" dirty="0">
                <a:latin typeface="Times New Roman"/>
                <a:cs typeface="Times New Roman"/>
              </a:rPr>
              <a:t>in 1822 </a:t>
            </a:r>
            <a:r>
              <a:rPr sz="1200" spc="-5" dirty="0">
                <a:latin typeface="Times New Roman"/>
                <a:cs typeface="Times New Roman"/>
              </a:rPr>
              <a:t>near </a:t>
            </a:r>
            <a:r>
              <a:rPr sz="1200" dirty="0">
                <a:latin typeface="Times New Roman"/>
                <a:cs typeface="Times New Roman"/>
              </a:rPr>
              <a:t>Brunn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Austria. In 1843, </a:t>
            </a:r>
            <a:r>
              <a:rPr sz="1200" spc="-5" dirty="0">
                <a:latin typeface="Times New Roman"/>
                <a:cs typeface="Times New Roman"/>
              </a:rPr>
              <a:t>Mendel entered  </a:t>
            </a:r>
            <a:r>
              <a:rPr sz="1200" dirty="0">
                <a:latin typeface="Times New Roman"/>
                <a:cs typeface="Times New Roman"/>
              </a:rPr>
              <a:t>Augustinian monastery at Brunn.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completed </a:t>
            </a:r>
            <a:r>
              <a:rPr sz="1200" spc="-5" dirty="0">
                <a:latin typeface="Times New Roman"/>
                <a:cs typeface="Times New Roman"/>
              </a:rPr>
              <a:t>his theological studies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1848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was  </a:t>
            </a:r>
            <a:r>
              <a:rPr sz="1200" dirty="0">
                <a:latin typeface="Times New Roman"/>
                <a:cs typeface="Times New Roman"/>
              </a:rPr>
              <a:t>appointed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substitute </a:t>
            </a:r>
            <a:r>
              <a:rPr sz="1200" dirty="0">
                <a:latin typeface="Times New Roman"/>
                <a:cs typeface="Times New Roman"/>
              </a:rPr>
              <a:t>teacher in 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school. In 1851 – 53, the </a:t>
            </a:r>
            <a:r>
              <a:rPr sz="1200" spc="-5" dirty="0">
                <a:latin typeface="Times New Roman"/>
                <a:cs typeface="Times New Roman"/>
              </a:rPr>
              <a:t>monastery </a:t>
            </a:r>
            <a:r>
              <a:rPr sz="1200" dirty="0">
                <a:latin typeface="Times New Roman"/>
                <a:cs typeface="Times New Roman"/>
              </a:rPr>
              <a:t>sent </a:t>
            </a:r>
            <a:r>
              <a:rPr sz="1200" spc="-5" dirty="0">
                <a:latin typeface="Times New Roman"/>
                <a:cs typeface="Times New Roman"/>
              </a:rPr>
              <a:t>him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studies 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university </a:t>
            </a:r>
            <a:r>
              <a:rPr sz="1200" dirty="0">
                <a:latin typeface="Times New Roman"/>
                <a:cs typeface="Times New Roman"/>
              </a:rPr>
              <a:t>of Vienna.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continued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substitute teacher </a:t>
            </a:r>
            <a:r>
              <a:rPr sz="1200" dirty="0">
                <a:latin typeface="Times New Roman"/>
                <a:cs typeface="Times New Roman"/>
              </a:rPr>
              <a:t>for 12 more years. In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he  worked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priest 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local </a:t>
            </a:r>
            <a:r>
              <a:rPr sz="1200" spc="-5" dirty="0">
                <a:latin typeface="Times New Roman"/>
                <a:cs typeface="Times New Roman"/>
              </a:rPr>
              <a:t>church. He </a:t>
            </a:r>
            <a:r>
              <a:rPr sz="1200" dirty="0">
                <a:latin typeface="Times New Roman"/>
                <a:cs typeface="Times New Roman"/>
              </a:rPr>
              <a:t>lived in a house located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 premises of the  church.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began to </a:t>
            </a:r>
            <a:r>
              <a:rPr sz="1200" spc="-5" dirty="0">
                <a:latin typeface="Times New Roman"/>
                <a:cs typeface="Times New Roman"/>
              </a:rPr>
              <a:t>collect pea seeds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his experiments </a:t>
            </a:r>
            <a:r>
              <a:rPr sz="1200" dirty="0">
                <a:latin typeface="Times New Roman"/>
                <a:cs typeface="Times New Roman"/>
              </a:rPr>
              <a:t>in 1857 from commercial </a:t>
            </a:r>
            <a:r>
              <a:rPr sz="1200" spc="-5" dirty="0">
                <a:latin typeface="Times New Roman"/>
                <a:cs typeface="Times New Roman"/>
              </a:rPr>
              <a:t>seed </a:t>
            </a:r>
            <a:r>
              <a:rPr sz="1200" dirty="0">
                <a:latin typeface="Times New Roman"/>
                <a:cs typeface="Times New Roman"/>
              </a:rPr>
              <a:t>growers  all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 Europe.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conducted all </a:t>
            </a:r>
            <a:r>
              <a:rPr sz="1200" spc="-5" dirty="0">
                <a:latin typeface="Times New Roman"/>
                <a:cs typeface="Times New Roman"/>
              </a:rPr>
              <a:t>his experiments within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kitchen </a:t>
            </a:r>
            <a:r>
              <a:rPr sz="1200" dirty="0">
                <a:latin typeface="Times New Roman"/>
                <a:cs typeface="Times New Roman"/>
              </a:rPr>
              <a:t>garden of </a:t>
            </a:r>
            <a:r>
              <a:rPr sz="1200" spc="-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house  with the </a:t>
            </a:r>
            <a:r>
              <a:rPr sz="1200" spc="-5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9657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Mendel carried </a:t>
            </a:r>
            <a:r>
              <a:rPr sz="1200" dirty="0">
                <a:latin typeface="Times New Roman"/>
                <a:cs typeface="Times New Roman"/>
              </a:rPr>
              <a:t>out his </a:t>
            </a:r>
            <a:r>
              <a:rPr sz="1200" spc="-5" dirty="0">
                <a:latin typeface="Times New Roman"/>
                <a:cs typeface="Times New Roman"/>
              </a:rPr>
              <a:t>experiment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monastery gardens from 1856 – </a:t>
            </a:r>
            <a:r>
              <a:rPr sz="1200" dirty="0">
                <a:latin typeface="Times New Roman"/>
                <a:cs typeface="Times New Roman"/>
              </a:rPr>
              <a:t>63. </a:t>
            </a:r>
            <a:r>
              <a:rPr sz="1200" spc="-5" dirty="0">
                <a:latin typeface="Times New Roman"/>
                <a:cs typeface="Times New Roman"/>
              </a:rPr>
              <a:t>His  experimental material is </a:t>
            </a:r>
            <a:r>
              <a:rPr sz="1200" b="1" spc="-5" dirty="0">
                <a:latin typeface="Times New Roman"/>
                <a:cs typeface="Times New Roman"/>
              </a:rPr>
              <a:t>garden pea (</a:t>
            </a:r>
            <a:r>
              <a:rPr sz="1200" b="1" i="1" spc="-5" dirty="0">
                <a:latin typeface="Times New Roman"/>
                <a:cs typeface="Times New Roman"/>
              </a:rPr>
              <a:t>Pisum sativum</a:t>
            </a:r>
            <a:r>
              <a:rPr sz="1200" b="1" spc="-5" dirty="0">
                <a:latin typeface="Times New Roman"/>
                <a:cs typeface="Times New Roman"/>
              </a:rPr>
              <a:t>).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studied </a:t>
            </a:r>
            <a:r>
              <a:rPr sz="1200" b="1" spc="-5" dirty="0">
                <a:latin typeface="Times New Roman"/>
                <a:cs typeface="Times New Roman"/>
              </a:rPr>
              <a:t>seven contrasting  characters</a:t>
            </a:r>
            <a:r>
              <a:rPr sz="1200" spc="-5" dirty="0">
                <a:latin typeface="Times New Roman"/>
                <a:cs typeface="Times New Roman"/>
              </a:rPr>
              <a:t>. He presented </a:t>
            </a:r>
            <a:r>
              <a:rPr sz="1200" dirty="0">
                <a:latin typeface="Times New Roman"/>
                <a:cs typeface="Times New Roman"/>
              </a:rPr>
              <a:t>the result of </a:t>
            </a:r>
            <a:r>
              <a:rPr sz="1200" spc="-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experiment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b="1" spc="-5" dirty="0">
                <a:latin typeface="Times New Roman"/>
                <a:cs typeface="Times New Roman"/>
              </a:rPr>
              <a:t>“The National History society </a:t>
            </a:r>
            <a:r>
              <a:rPr sz="1200" b="1" dirty="0">
                <a:latin typeface="Times New Roman"/>
                <a:cs typeface="Times New Roman"/>
              </a:rPr>
              <a:t>at  </a:t>
            </a:r>
            <a:r>
              <a:rPr sz="1200" b="1" spc="-5" dirty="0">
                <a:latin typeface="Times New Roman"/>
                <a:cs typeface="Times New Roman"/>
              </a:rPr>
              <a:t>Brunn”</a:t>
            </a:r>
            <a:r>
              <a:rPr sz="1200" spc="-5" dirty="0">
                <a:latin typeface="Times New Roman"/>
                <a:cs typeface="Times New Roman"/>
              </a:rPr>
              <a:t>. His </a:t>
            </a:r>
            <a:r>
              <a:rPr sz="1200" dirty="0">
                <a:latin typeface="Times New Roman"/>
                <a:cs typeface="Times New Roman"/>
              </a:rPr>
              <a:t>paper </a:t>
            </a:r>
            <a:r>
              <a:rPr sz="1200" spc="-5" dirty="0">
                <a:latin typeface="Times New Roman"/>
                <a:cs typeface="Times New Roman"/>
              </a:rPr>
              <a:t>entitled </a:t>
            </a:r>
            <a:r>
              <a:rPr sz="1200" b="1" spc="-5" dirty="0">
                <a:latin typeface="Times New Roman"/>
                <a:cs typeface="Times New Roman"/>
              </a:rPr>
              <a:t>"Experiments in plant hybridization"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presented in German  language. </a:t>
            </a:r>
            <a:r>
              <a:rPr sz="1200" spc="-5" dirty="0">
                <a:latin typeface="Times New Roman"/>
                <a:cs typeface="Times New Roman"/>
              </a:rPr>
              <a:t>No.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appreciated the importance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until 1900. </a:t>
            </a:r>
            <a:r>
              <a:rPr sz="1200" dirty="0">
                <a:latin typeface="Times New Roman"/>
                <a:cs typeface="Times New Roman"/>
              </a:rPr>
              <a:t>Gregor </a:t>
            </a:r>
            <a:r>
              <a:rPr sz="1200" spc="-5" dirty="0">
                <a:latin typeface="Times New Roman"/>
                <a:cs typeface="Times New Roman"/>
              </a:rPr>
              <a:t>Johan </a:t>
            </a:r>
            <a:r>
              <a:rPr sz="1200" dirty="0">
                <a:latin typeface="Times New Roman"/>
                <a:cs typeface="Times New Roman"/>
              </a:rPr>
              <a:t>Mendel  died in </a:t>
            </a:r>
            <a:r>
              <a:rPr sz="1200" spc="-5" dirty="0">
                <a:latin typeface="Times New Roman"/>
                <a:cs typeface="Times New Roman"/>
              </a:rPr>
              <a:t>1884, </a:t>
            </a:r>
            <a:r>
              <a:rPr sz="1200" dirty="0">
                <a:latin typeface="Times New Roman"/>
                <a:cs typeface="Times New Roman"/>
              </a:rPr>
              <a:t>at the age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62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</a:p>
          <a:p>
            <a:pPr marL="1841500" algn="just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Seven Characters studied by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Mendel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4358" y="6434836"/>
          <a:ext cx="4862191" cy="225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Dominant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Recessive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Seed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Round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Wrinkled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Petal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colour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Purple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White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Cotyledon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colour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colour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Constricted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843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Position of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flower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Axial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Terminal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Length of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Dwarf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1783"/>
            <a:ext cx="5970270" cy="82511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b="1" spc="-5" dirty="0">
                <a:latin typeface="Times New Roman"/>
                <a:cs typeface="Times New Roman"/>
              </a:rPr>
              <a:t>PEA as an experimental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material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Times New Roman"/>
                <a:cs typeface="Times New Roman"/>
              </a:rPr>
              <a:t>Pea </a:t>
            </a:r>
            <a:r>
              <a:rPr sz="1200" dirty="0">
                <a:latin typeface="Times New Roman"/>
                <a:cs typeface="Times New Roman"/>
              </a:rPr>
              <a:t>offered </a:t>
            </a:r>
            <a:r>
              <a:rPr sz="1200" spc="-5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advantages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 experiment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material.</a:t>
            </a:r>
            <a:endParaRPr sz="1200">
              <a:latin typeface="Times New Roman"/>
              <a:cs typeface="Times New Roman"/>
            </a:endParaRPr>
          </a:p>
          <a:p>
            <a:pPr marL="136525" marR="8890" indent="-136525" algn="just">
              <a:lnSpc>
                <a:spcPts val="2070"/>
              </a:lnSpc>
              <a:spcBef>
                <a:spcPts val="175"/>
              </a:spcBef>
              <a:buAutoNum type="romanLcPeriod"/>
              <a:tabLst>
                <a:tab pos="136525" algn="l"/>
              </a:tabLst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pea </a:t>
            </a:r>
            <a:r>
              <a:rPr sz="1200" dirty="0">
                <a:latin typeface="Times New Roman"/>
                <a:cs typeface="Times New Roman"/>
              </a:rPr>
              <a:t>varieties </a:t>
            </a:r>
            <a:r>
              <a:rPr sz="1200" spc="-5" dirty="0">
                <a:latin typeface="Times New Roman"/>
                <a:cs typeface="Times New Roman"/>
              </a:rPr>
              <a:t>available commercially, several characters </a:t>
            </a:r>
            <a:r>
              <a:rPr sz="1200" dirty="0">
                <a:latin typeface="Times New Roman"/>
                <a:cs typeface="Times New Roman"/>
              </a:rPr>
              <a:t>had </a:t>
            </a:r>
            <a:r>
              <a:rPr sz="1200" spc="-5" dirty="0">
                <a:latin typeface="Times New Roman"/>
                <a:cs typeface="Times New Roman"/>
              </a:rPr>
              <a:t>two contrasting </a:t>
            </a:r>
            <a:r>
              <a:rPr sz="1200" dirty="0">
                <a:latin typeface="Times New Roman"/>
                <a:cs typeface="Times New Roman"/>
              </a:rPr>
              <a:t>form which  were </a:t>
            </a:r>
            <a:r>
              <a:rPr sz="1200" spc="-5" dirty="0">
                <a:latin typeface="Times New Roman"/>
                <a:cs typeface="Times New Roman"/>
              </a:rPr>
              <a:t>easily distinguishable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 marL="211454" indent="-199390" algn="just">
              <a:lnSpc>
                <a:spcPct val="100000"/>
              </a:lnSpc>
              <a:spcBef>
                <a:spcPts val="455"/>
              </a:spcBef>
              <a:buAutoNum type="romanLcPeriod"/>
              <a:tabLst>
                <a:tab pos="21209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flower structure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pea ensured self-pollination this was experimentally verified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203200" marR="455930" algn="just">
              <a:lnSpc>
                <a:spcPct val="140400"/>
              </a:lnSpc>
              <a:spcBef>
                <a:spcPts val="95"/>
              </a:spcBef>
            </a:pPr>
            <a:r>
              <a:rPr sz="1800" baseline="2314" dirty="0">
                <a:latin typeface="Times New Roman"/>
                <a:cs typeface="Times New Roman"/>
              </a:rPr>
              <a:t>Mendel. This </a:t>
            </a:r>
            <a:r>
              <a:rPr sz="1800" spc="-7" baseline="2314" dirty="0">
                <a:latin typeface="Times New Roman"/>
                <a:cs typeface="Times New Roman"/>
              </a:rPr>
              <a:t>greatly facilitated </a:t>
            </a:r>
            <a:r>
              <a:rPr sz="1800" baseline="2314" dirty="0">
                <a:latin typeface="Times New Roman"/>
                <a:cs typeface="Times New Roman"/>
              </a:rPr>
              <a:t>the production of F</a:t>
            </a:r>
            <a:r>
              <a:rPr sz="800" dirty="0">
                <a:latin typeface="Times New Roman"/>
                <a:cs typeface="Times New Roman"/>
              </a:rPr>
              <a:t>2 </a:t>
            </a:r>
            <a:r>
              <a:rPr sz="1800" baseline="2314" dirty="0">
                <a:latin typeface="Times New Roman"/>
                <a:cs typeface="Times New Roman"/>
              </a:rPr>
              <a:t>and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3 </a:t>
            </a:r>
            <a:r>
              <a:rPr sz="1800" baseline="2314" dirty="0">
                <a:latin typeface="Times New Roman"/>
                <a:cs typeface="Times New Roman"/>
              </a:rPr>
              <a:t>progeny </a:t>
            </a:r>
            <a:r>
              <a:rPr sz="1800" spc="-7" baseline="2314" dirty="0">
                <a:latin typeface="Times New Roman"/>
                <a:cs typeface="Times New Roman"/>
              </a:rPr>
              <a:t>as </a:t>
            </a:r>
            <a:r>
              <a:rPr sz="1800" baseline="2314" dirty="0">
                <a:latin typeface="Times New Roman"/>
                <a:cs typeface="Times New Roman"/>
              </a:rPr>
              <a:t>well </a:t>
            </a:r>
            <a:r>
              <a:rPr sz="1800" spc="-7" baseline="2314" dirty="0">
                <a:latin typeface="Times New Roman"/>
                <a:cs typeface="Times New Roman"/>
              </a:rPr>
              <a:t>as avoided  </a:t>
            </a:r>
            <a:r>
              <a:rPr sz="1200" spc="-5" dirty="0">
                <a:latin typeface="Times New Roman"/>
                <a:cs typeface="Times New Roman"/>
              </a:rPr>
              <a:t>contamination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foreign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pollen.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buAutoNum type="romanLcPeriod" startAt="3"/>
              <a:tabLst>
                <a:tab pos="223520" algn="l"/>
              </a:tabLst>
            </a:pPr>
            <a:r>
              <a:rPr sz="1200" spc="-5" dirty="0">
                <a:latin typeface="Times New Roman"/>
                <a:cs typeface="Times New Roman"/>
              </a:rPr>
              <a:t>Pea flowers </a:t>
            </a:r>
            <a:r>
              <a:rPr sz="1200" dirty="0">
                <a:latin typeface="Times New Roman"/>
                <a:cs typeface="Times New Roman"/>
              </a:rPr>
              <a:t>are relatively large. Therefore, </a:t>
            </a:r>
            <a:r>
              <a:rPr sz="1200" spc="-5" dirty="0">
                <a:latin typeface="Times New Roman"/>
                <a:cs typeface="Times New Roman"/>
              </a:rPr>
              <a:t>emasculation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pollination is quite </a:t>
            </a:r>
            <a:r>
              <a:rPr sz="1200" dirty="0">
                <a:latin typeface="Times New Roman"/>
                <a:cs typeface="Times New Roman"/>
              </a:rPr>
              <a:t>easy, which 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easy </a:t>
            </a:r>
            <a:r>
              <a:rPr sz="1200" spc="-5" dirty="0">
                <a:latin typeface="Times New Roman"/>
                <a:cs typeface="Times New Roman"/>
              </a:rPr>
              <a:t>artificial hybridization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pea.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buAutoNum type="romanLcPeriod" startAt="3"/>
              <a:tabLst>
                <a:tab pos="217804" algn="l"/>
              </a:tabLst>
            </a:pPr>
            <a:r>
              <a:rPr sz="1200" dirty="0">
                <a:latin typeface="Times New Roman"/>
                <a:cs typeface="Times New Roman"/>
              </a:rPr>
              <a:t>The duration of </a:t>
            </a:r>
            <a:r>
              <a:rPr sz="1200" spc="-5" dirty="0">
                <a:latin typeface="Times New Roman"/>
                <a:cs typeface="Times New Roman"/>
              </a:rPr>
              <a:t>pea </a:t>
            </a:r>
            <a:r>
              <a:rPr sz="1200" dirty="0">
                <a:latin typeface="Times New Roman"/>
                <a:cs typeface="Times New Roman"/>
              </a:rPr>
              <a:t>crop </a:t>
            </a:r>
            <a:r>
              <a:rPr sz="1200" spc="-5" dirty="0">
                <a:latin typeface="Times New Roman"/>
                <a:cs typeface="Times New Roman"/>
              </a:rPr>
              <a:t>is of </a:t>
            </a:r>
            <a:r>
              <a:rPr sz="1200" dirty="0">
                <a:latin typeface="Times New Roman"/>
                <a:cs typeface="Times New Roman"/>
              </a:rPr>
              <a:t>a single </a:t>
            </a:r>
            <a:r>
              <a:rPr sz="1200" spc="-5" dirty="0">
                <a:latin typeface="Times New Roman"/>
                <a:cs typeface="Times New Roman"/>
              </a:rPr>
              <a:t>season.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result, every year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generation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pea 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-5" dirty="0">
                <a:latin typeface="Times New Roman"/>
                <a:cs typeface="Times New Roman"/>
              </a:rPr>
              <a:t> grown.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buAutoNum type="romanLcPeriod" startAt="3"/>
              <a:tabLst>
                <a:tab pos="179705" algn="l"/>
              </a:tabLst>
            </a:pPr>
            <a:r>
              <a:rPr sz="1200" spc="-5" dirty="0">
                <a:latin typeface="Times New Roman"/>
                <a:cs typeface="Times New Roman"/>
              </a:rPr>
              <a:t>Pea seeds </a:t>
            </a:r>
            <a:r>
              <a:rPr sz="1200" dirty="0">
                <a:latin typeface="Times New Roman"/>
                <a:cs typeface="Times New Roman"/>
              </a:rPr>
              <a:t>are large </a:t>
            </a:r>
            <a:r>
              <a:rPr sz="1200" spc="-5" dirty="0">
                <a:latin typeface="Times New Roman"/>
                <a:cs typeface="Times New Roman"/>
              </a:rPr>
              <a:t>and present no problem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germination. Pea </a:t>
            </a:r>
            <a:r>
              <a:rPr sz="1200" dirty="0">
                <a:latin typeface="Times New Roman"/>
                <a:cs typeface="Times New Roman"/>
              </a:rPr>
              <a:t>plants are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dirty="0">
                <a:latin typeface="Times New Roman"/>
                <a:cs typeface="Times New Roman"/>
              </a:rPr>
              <a:t>easy to  grow and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plant occupies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a small space. This </a:t>
            </a:r>
            <a:r>
              <a:rPr sz="1200" spc="-5" dirty="0">
                <a:latin typeface="Times New Roman"/>
                <a:cs typeface="Times New Roman"/>
              </a:rPr>
              <a:t>persists </a:t>
            </a:r>
            <a:r>
              <a:rPr sz="1200" dirty="0">
                <a:latin typeface="Times New Roman"/>
                <a:cs typeface="Times New Roman"/>
              </a:rPr>
              <a:t>a large </a:t>
            </a:r>
            <a:r>
              <a:rPr sz="1200" spc="-5" dirty="0">
                <a:latin typeface="Times New Roman"/>
                <a:cs typeface="Times New Roman"/>
              </a:rPr>
              <a:t>number of plants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  </a:t>
            </a:r>
            <a:r>
              <a:rPr sz="1200" dirty="0">
                <a:latin typeface="Times New Roman"/>
                <a:cs typeface="Times New Roman"/>
              </a:rPr>
              <a:t>grown in a relatively </a:t>
            </a:r>
            <a:r>
              <a:rPr sz="1200" spc="-5" dirty="0">
                <a:latin typeface="Times New Roman"/>
                <a:cs typeface="Times New Roman"/>
              </a:rPr>
              <a:t>small area. </a:t>
            </a:r>
            <a:r>
              <a:rPr sz="1200" dirty="0">
                <a:latin typeface="Times New Roman"/>
                <a:cs typeface="Times New Roman"/>
              </a:rPr>
              <a:t>(In addition, </a:t>
            </a:r>
            <a:r>
              <a:rPr sz="1200" spc="-5" dirty="0">
                <a:latin typeface="Times New Roman"/>
                <a:cs typeface="Times New Roman"/>
              </a:rPr>
              <a:t>Mendel </a:t>
            </a:r>
            <a:r>
              <a:rPr sz="1200" dirty="0">
                <a:latin typeface="Times New Roman"/>
                <a:cs typeface="Times New Roman"/>
              </a:rPr>
              <a:t>worked in Raj </a:t>
            </a:r>
            <a:r>
              <a:rPr sz="1200" spc="-5" dirty="0">
                <a:latin typeface="Times New Roman"/>
                <a:cs typeface="Times New Roman"/>
              </a:rPr>
              <a:t>mash, </a:t>
            </a:r>
            <a:r>
              <a:rPr sz="1200" i="1" dirty="0">
                <a:latin typeface="Times New Roman"/>
                <a:cs typeface="Times New Roman"/>
              </a:rPr>
              <a:t>P.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vulgaris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 startAt="3"/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Mendel’s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findings: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9235" algn="just">
              <a:lnSpc>
                <a:spcPts val="2070"/>
              </a:lnSpc>
              <a:spcBef>
                <a:spcPts val="175"/>
              </a:spcBef>
              <a:buAutoNum type="arabicPeriod"/>
              <a:tabLst>
                <a:tab pos="431800" algn="l"/>
              </a:tabLst>
            </a:pPr>
            <a:r>
              <a:rPr sz="1200" dirty="0">
                <a:latin typeface="Times New Roman"/>
                <a:cs typeface="Times New Roman"/>
              </a:rPr>
              <a:t>Both male and </a:t>
            </a:r>
            <a:r>
              <a:rPr sz="1200" spc="-5" dirty="0">
                <a:latin typeface="Times New Roman"/>
                <a:cs typeface="Times New Roman"/>
              </a:rPr>
              <a:t>female make equal contribution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development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character </a:t>
            </a:r>
            <a:r>
              <a:rPr sz="1200" dirty="0">
                <a:latin typeface="Times New Roman"/>
                <a:cs typeface="Times New Roman"/>
              </a:rPr>
              <a:t>in  progeny, </a:t>
            </a:r>
            <a:r>
              <a:rPr sz="1200" spc="-5" dirty="0">
                <a:latin typeface="Times New Roman"/>
                <a:cs typeface="Times New Roman"/>
              </a:rPr>
              <a:t>since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reciprocal crosses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identical.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9235" algn="just">
              <a:lnSpc>
                <a:spcPct val="142100"/>
              </a:lnSpc>
              <a:spcBef>
                <a:spcPts val="49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800" baseline="2314" dirty="0">
                <a:latin typeface="Times New Roman"/>
                <a:cs typeface="Times New Roman"/>
              </a:rPr>
              <a:t>In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1 </a:t>
            </a:r>
            <a:r>
              <a:rPr sz="1800" spc="-7" baseline="2314" dirty="0">
                <a:latin typeface="Times New Roman"/>
                <a:cs typeface="Times New Roman"/>
              </a:rPr>
              <a:t>generation, character </a:t>
            </a:r>
            <a:r>
              <a:rPr sz="1800" baseline="2314" dirty="0">
                <a:latin typeface="Times New Roman"/>
                <a:cs typeface="Times New Roman"/>
              </a:rPr>
              <a:t>of </a:t>
            </a:r>
            <a:r>
              <a:rPr sz="1800" spc="-7" baseline="2314" dirty="0">
                <a:latin typeface="Times New Roman"/>
                <a:cs typeface="Times New Roman"/>
              </a:rPr>
              <a:t>only </a:t>
            </a:r>
            <a:r>
              <a:rPr sz="1800" baseline="2314" dirty="0">
                <a:latin typeface="Times New Roman"/>
                <a:cs typeface="Times New Roman"/>
              </a:rPr>
              <a:t>one </a:t>
            </a:r>
            <a:r>
              <a:rPr sz="1800" spc="-7" baseline="2314" dirty="0">
                <a:latin typeface="Times New Roman"/>
                <a:cs typeface="Times New Roman"/>
              </a:rPr>
              <a:t>of the parents is expressed. </a:t>
            </a:r>
            <a:r>
              <a:rPr sz="1800" baseline="2314" dirty="0">
                <a:latin typeface="Times New Roman"/>
                <a:cs typeface="Times New Roman"/>
              </a:rPr>
              <a:t>This </a:t>
            </a:r>
            <a:r>
              <a:rPr sz="1800" spc="-7" baseline="2314" dirty="0">
                <a:latin typeface="Times New Roman"/>
                <a:cs typeface="Times New Roman"/>
              </a:rPr>
              <a:t>is known as </a:t>
            </a:r>
            <a:r>
              <a:rPr sz="1200" spc="-5" dirty="0">
                <a:latin typeface="Times New Roman"/>
                <a:cs typeface="Times New Roman"/>
              </a:rPr>
              <a:t> dominant character. The </a:t>
            </a:r>
            <a:r>
              <a:rPr sz="1200" dirty="0">
                <a:latin typeface="Times New Roman"/>
                <a:cs typeface="Times New Roman"/>
              </a:rPr>
              <a:t>character of 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parent </a:t>
            </a:r>
            <a:r>
              <a:rPr sz="1200" spc="-5" dirty="0">
                <a:latin typeface="Times New Roman"/>
                <a:cs typeface="Times New Roman"/>
              </a:rPr>
              <a:t>which is </a:t>
            </a:r>
            <a:r>
              <a:rPr sz="1200" dirty="0">
                <a:latin typeface="Times New Roman"/>
                <a:cs typeface="Times New Roman"/>
              </a:rPr>
              <a:t>not expressed </a:t>
            </a:r>
            <a:r>
              <a:rPr sz="1200" spc="-5" dirty="0">
                <a:latin typeface="Times New Roman"/>
                <a:cs typeface="Times New Roman"/>
              </a:rPr>
              <a:t>is referred  as recessive.</a:t>
            </a:r>
            <a:endParaRPr sz="1200">
              <a:latin typeface="Times New Roman"/>
              <a:cs typeface="Times New Roman"/>
            </a:endParaRPr>
          </a:p>
          <a:p>
            <a:pPr marL="469900" marR="7620" lvl="1" indent="-229235" algn="just">
              <a:lnSpc>
                <a:spcPct val="140400"/>
              </a:lnSpc>
              <a:spcBef>
                <a:spcPts val="100"/>
              </a:spcBef>
              <a:buAutoNum type="arabicPeriod"/>
              <a:tabLst>
                <a:tab pos="431800" algn="l"/>
              </a:tabLst>
            </a:pPr>
            <a:r>
              <a:rPr sz="1800" baseline="2314" dirty="0">
                <a:latin typeface="Times New Roman"/>
                <a:cs typeface="Times New Roman"/>
              </a:rPr>
              <a:t>In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2 </a:t>
            </a:r>
            <a:r>
              <a:rPr sz="1800" spc="-7" baseline="2314" dirty="0">
                <a:latin typeface="Times New Roman"/>
                <a:cs typeface="Times New Roman"/>
              </a:rPr>
              <a:t>characters </a:t>
            </a:r>
            <a:r>
              <a:rPr sz="1800" baseline="2314" dirty="0">
                <a:latin typeface="Times New Roman"/>
                <a:cs typeface="Times New Roman"/>
              </a:rPr>
              <a:t>of both the parents ie., </a:t>
            </a:r>
            <a:r>
              <a:rPr sz="1800" spc="-7" baseline="2314" dirty="0">
                <a:latin typeface="Times New Roman"/>
                <a:cs typeface="Times New Roman"/>
              </a:rPr>
              <a:t>dominant </a:t>
            </a:r>
            <a:r>
              <a:rPr sz="1800" baseline="2314" dirty="0">
                <a:latin typeface="Times New Roman"/>
                <a:cs typeface="Times New Roman"/>
              </a:rPr>
              <a:t>and recessive </a:t>
            </a:r>
            <a:r>
              <a:rPr sz="1800" spc="-7" baseline="2314" dirty="0">
                <a:latin typeface="Times New Roman"/>
                <a:cs typeface="Times New Roman"/>
              </a:rPr>
              <a:t>appeared </a:t>
            </a:r>
            <a:r>
              <a:rPr sz="1800" baseline="2314" dirty="0">
                <a:latin typeface="Times New Roman"/>
                <a:cs typeface="Times New Roman"/>
              </a:rPr>
              <a:t>in a definite </a:t>
            </a:r>
            <a:r>
              <a:rPr sz="1200" dirty="0">
                <a:latin typeface="Times New Roman"/>
                <a:cs typeface="Times New Roman"/>
              </a:rPr>
              <a:t> proportion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3:1</a:t>
            </a:r>
            <a:endParaRPr sz="1200">
              <a:latin typeface="Times New Roman"/>
              <a:cs typeface="Times New Roman"/>
            </a:endParaRPr>
          </a:p>
          <a:p>
            <a:pPr marL="431800" lvl="1" indent="-1905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31800" algn="l"/>
              </a:tabLst>
            </a:pPr>
            <a:r>
              <a:rPr sz="1800" baseline="2314" dirty="0">
                <a:latin typeface="Times New Roman"/>
                <a:cs typeface="Times New Roman"/>
              </a:rPr>
              <a:t>The </a:t>
            </a:r>
            <a:r>
              <a:rPr sz="1800" spc="-7" baseline="2314" dirty="0">
                <a:latin typeface="Times New Roman"/>
                <a:cs typeface="Times New Roman"/>
              </a:rPr>
              <a:t>recessive character is </a:t>
            </a:r>
            <a:r>
              <a:rPr sz="1800" baseline="2314" dirty="0">
                <a:latin typeface="Times New Roman"/>
                <a:cs typeface="Times New Roman"/>
              </a:rPr>
              <a:t>not </a:t>
            </a:r>
            <a:r>
              <a:rPr sz="1800" spc="-7" baseline="2314" dirty="0">
                <a:latin typeface="Times New Roman"/>
                <a:cs typeface="Times New Roman"/>
              </a:rPr>
              <a:t>modified </a:t>
            </a:r>
            <a:r>
              <a:rPr sz="1800" baseline="2314" dirty="0">
                <a:latin typeface="Times New Roman"/>
                <a:cs typeface="Times New Roman"/>
              </a:rPr>
              <a:t>in F</a:t>
            </a:r>
            <a:r>
              <a:rPr sz="800" dirty="0">
                <a:latin typeface="Times New Roman"/>
                <a:cs typeface="Times New Roman"/>
              </a:rPr>
              <a:t>1 </a:t>
            </a:r>
            <a:r>
              <a:rPr sz="1800" spc="-7" baseline="2314" dirty="0">
                <a:latin typeface="Times New Roman"/>
                <a:cs typeface="Times New Roman"/>
              </a:rPr>
              <a:t>generation and its expression is</a:t>
            </a:r>
            <a:r>
              <a:rPr sz="1800" spc="97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prevented.</a:t>
            </a:r>
            <a:endParaRPr sz="1800" baseline="2314">
              <a:latin typeface="Times New Roman"/>
              <a:cs typeface="Times New Roman"/>
            </a:endParaRPr>
          </a:p>
          <a:p>
            <a:pPr marL="431800" lvl="1" indent="-190500" algn="just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431800" algn="l"/>
              </a:tabLst>
            </a:pPr>
            <a:r>
              <a:rPr sz="1200" dirty="0">
                <a:latin typeface="Times New Roman"/>
                <a:cs typeface="Times New Roman"/>
              </a:rPr>
              <a:t>The dominant character may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of 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  <a:p>
            <a:pPr marL="1059180" lvl="2" indent="-360680" algn="just">
              <a:lnSpc>
                <a:spcPct val="100000"/>
              </a:lnSpc>
              <a:spcBef>
                <a:spcPts val="630"/>
              </a:spcBef>
              <a:buAutoNum type="romanLcParenR"/>
              <a:tabLst>
                <a:tab pos="1059180" algn="l"/>
              </a:tabLst>
            </a:pPr>
            <a:r>
              <a:rPr sz="1200" dirty="0">
                <a:latin typeface="Times New Roman"/>
                <a:cs typeface="Times New Roman"/>
              </a:rPr>
              <a:t>It may be pure like that in the </a:t>
            </a:r>
            <a:r>
              <a:rPr sz="1200" spc="-5" dirty="0">
                <a:latin typeface="Times New Roman"/>
                <a:cs typeface="Times New Roman"/>
              </a:rPr>
              <a:t>parent producing </a:t>
            </a:r>
            <a:r>
              <a:rPr sz="1200" dirty="0">
                <a:latin typeface="Times New Roman"/>
                <a:cs typeface="Times New Roman"/>
              </a:rPr>
              <a:t>progeny with the </a:t>
            </a:r>
            <a:r>
              <a:rPr sz="1200" spc="-5" dirty="0">
                <a:latin typeface="Times New Roman"/>
                <a:cs typeface="Times New Roman"/>
              </a:rPr>
              <a:t>dominant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trait.</a:t>
            </a:r>
            <a:endParaRPr sz="1200">
              <a:latin typeface="Times New Roman"/>
              <a:cs typeface="Times New Roman"/>
            </a:endParaRPr>
          </a:p>
          <a:p>
            <a:pPr marL="1155700" marR="6350" lvl="2" indent="-457200" algn="just">
              <a:lnSpc>
                <a:spcPct val="140400"/>
              </a:lnSpc>
              <a:spcBef>
                <a:spcPts val="95"/>
              </a:spcBef>
              <a:buAutoNum type="romanLcParenR"/>
              <a:tabLst>
                <a:tab pos="1026160" algn="l"/>
              </a:tabLst>
            </a:pPr>
            <a:r>
              <a:rPr sz="1800" baseline="2314" dirty="0">
                <a:latin typeface="Times New Roman"/>
                <a:cs typeface="Times New Roman"/>
              </a:rPr>
              <a:t>It </a:t>
            </a:r>
            <a:r>
              <a:rPr sz="1800" spc="-7" baseline="2314" dirty="0">
                <a:latin typeface="Times New Roman"/>
                <a:cs typeface="Times New Roman"/>
              </a:rPr>
              <a:t>may </a:t>
            </a:r>
            <a:r>
              <a:rPr sz="1800" baseline="2314" dirty="0">
                <a:latin typeface="Times New Roman"/>
                <a:cs typeface="Times New Roman"/>
              </a:rPr>
              <a:t>be a </a:t>
            </a:r>
            <a:r>
              <a:rPr sz="1800" spc="-7" baseline="2314" dirty="0">
                <a:latin typeface="Times New Roman"/>
                <a:cs typeface="Times New Roman"/>
              </a:rPr>
              <a:t>hybrid similar </a:t>
            </a:r>
            <a:r>
              <a:rPr sz="1800" baseline="2314" dirty="0">
                <a:latin typeface="Times New Roman"/>
                <a:cs typeface="Times New Roman"/>
              </a:rPr>
              <a:t>to F</a:t>
            </a:r>
            <a:r>
              <a:rPr sz="800" dirty="0">
                <a:latin typeface="Times New Roman"/>
                <a:cs typeface="Times New Roman"/>
              </a:rPr>
              <a:t>1 </a:t>
            </a:r>
            <a:r>
              <a:rPr sz="1800" baseline="2314" dirty="0">
                <a:latin typeface="Times New Roman"/>
                <a:cs typeface="Times New Roman"/>
              </a:rPr>
              <a:t>hybrid </a:t>
            </a:r>
            <a:r>
              <a:rPr sz="1800" spc="-7" baseline="2314" dirty="0">
                <a:latin typeface="Times New Roman"/>
                <a:cs typeface="Times New Roman"/>
              </a:rPr>
              <a:t>(heterozygote) producing </a:t>
            </a:r>
            <a:r>
              <a:rPr sz="1800" baseline="2314" dirty="0">
                <a:latin typeface="Times New Roman"/>
                <a:cs typeface="Times New Roman"/>
              </a:rPr>
              <a:t>¾ </a:t>
            </a:r>
            <a:r>
              <a:rPr sz="1800" spc="-7" baseline="2314" dirty="0">
                <a:latin typeface="Times New Roman"/>
                <a:cs typeface="Times New Roman"/>
              </a:rPr>
              <a:t>progeny with </a:t>
            </a:r>
            <a:r>
              <a:rPr sz="1200" spc="-5" dirty="0">
                <a:latin typeface="Times New Roman"/>
                <a:cs typeface="Times New Roman"/>
              </a:rPr>
              <a:t> dominant </a:t>
            </a:r>
            <a:r>
              <a:rPr sz="1200" dirty="0">
                <a:latin typeface="Times New Roman"/>
                <a:cs typeface="Times New Roman"/>
              </a:rPr>
              <a:t>character and </a:t>
            </a:r>
            <a:r>
              <a:rPr sz="1200" spc="-5" dirty="0">
                <a:latin typeface="Times New Roman"/>
                <a:cs typeface="Times New Roman"/>
              </a:rPr>
              <a:t>remaining </a:t>
            </a:r>
            <a:r>
              <a:rPr sz="1200" dirty="0">
                <a:latin typeface="Times New Roman"/>
                <a:cs typeface="Times New Roman"/>
              </a:rPr>
              <a:t>¼ with </a:t>
            </a:r>
            <a:r>
              <a:rPr sz="1200" spc="-5" dirty="0">
                <a:latin typeface="Times New Roman"/>
                <a:cs typeface="Times New Roman"/>
              </a:rPr>
              <a:t>recessive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Reasons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success:</a:t>
            </a:r>
            <a:endParaRPr sz="1200">
              <a:latin typeface="Times New Roman"/>
              <a:cs typeface="Times New Roman"/>
            </a:endParaRPr>
          </a:p>
          <a:p>
            <a:pPr marL="469900" marR="9525" indent="-229235" algn="just">
              <a:lnSpc>
                <a:spcPts val="207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1. 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accurately </a:t>
            </a:r>
            <a:r>
              <a:rPr sz="1200" spc="-5" dirty="0">
                <a:latin typeface="Times New Roman"/>
                <a:cs typeface="Times New Roman"/>
              </a:rPr>
              <a:t>diagnosed the weakness of earlier experimental materials, techniques </a:t>
            </a:r>
            <a:r>
              <a:rPr sz="1200" dirty="0">
                <a:latin typeface="Times New Roman"/>
                <a:cs typeface="Times New Roman"/>
              </a:rPr>
              <a:t>and  approaches. </a:t>
            </a:r>
            <a:r>
              <a:rPr sz="1200" spc="-5" dirty="0">
                <a:latin typeface="Times New Roman"/>
                <a:cs typeface="Times New Roman"/>
              </a:rPr>
              <a:t>He carefully </a:t>
            </a:r>
            <a:r>
              <a:rPr sz="1200" dirty="0">
                <a:latin typeface="Times New Roman"/>
                <a:cs typeface="Times New Roman"/>
              </a:rPr>
              <a:t>avoided </a:t>
            </a:r>
            <a:r>
              <a:rPr sz="1200" spc="-5" dirty="0">
                <a:latin typeface="Times New Roman"/>
                <a:cs typeface="Times New Roman"/>
              </a:rPr>
              <a:t>mistakes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dirty="0">
                <a:latin typeface="Times New Roman"/>
                <a:cs typeface="Times New Roman"/>
              </a:rPr>
              <a:t> experiment.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1783"/>
            <a:ext cx="5970270" cy="825880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900" indent="-229235" algn="just">
              <a:lnSpc>
                <a:spcPct val="100000"/>
              </a:lnSpc>
              <a:spcBef>
                <a:spcPts val="730"/>
              </a:spcBef>
              <a:buAutoNum type="arabicPeriod" startAt="2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Mendel studied the inheritance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only one </a:t>
            </a:r>
            <a:r>
              <a:rPr sz="1200" spc="-5" dirty="0">
                <a:latin typeface="Times New Roman"/>
                <a:cs typeface="Times New Roman"/>
              </a:rPr>
              <a:t>pair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contrasting character </a:t>
            </a:r>
            <a:r>
              <a:rPr sz="1200" dirty="0">
                <a:latin typeface="Times New Roman"/>
                <a:cs typeface="Times New Roman"/>
              </a:rPr>
              <a:t>at a time.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630"/>
              </a:spcBef>
              <a:buAutoNum type="arabicPeriod" startAt="2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He selected </a:t>
            </a:r>
            <a:r>
              <a:rPr sz="1200" dirty="0">
                <a:latin typeface="Times New Roman"/>
                <a:cs typeface="Times New Roman"/>
              </a:rPr>
              <a:t>pea </a:t>
            </a:r>
            <a:r>
              <a:rPr sz="1200" spc="-5" dirty="0">
                <a:latin typeface="Times New Roman"/>
                <a:cs typeface="Times New Roman"/>
              </a:rPr>
              <a:t>varieties,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have clearly different </a:t>
            </a:r>
            <a:r>
              <a:rPr sz="1200" dirty="0">
                <a:latin typeface="Times New Roman"/>
                <a:cs typeface="Times New Roman"/>
              </a:rPr>
              <a:t>forms of one or more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character.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9235" algn="just">
              <a:lnSpc>
                <a:spcPct val="143800"/>
              </a:lnSpc>
              <a:buAutoNum type="arabicPeriod" startAt="2"/>
              <a:tabLst>
                <a:tab pos="431800" algn="l"/>
              </a:tabLst>
            </a:pPr>
            <a:r>
              <a:rPr sz="1200" spc="-5" dirty="0">
                <a:latin typeface="Times New Roman"/>
                <a:cs typeface="Times New Roman"/>
              </a:rPr>
              <a:t>He classified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plants of a population on the basis </a:t>
            </a:r>
            <a:r>
              <a:rPr sz="1200" spc="-5" dirty="0">
                <a:latin typeface="Times New Roman"/>
                <a:cs typeface="Times New Roman"/>
              </a:rPr>
              <a:t>of contrasting character  </a:t>
            </a:r>
            <a:r>
              <a:rPr sz="1200" dirty="0">
                <a:latin typeface="Times New Roman"/>
                <a:cs typeface="Times New Roman"/>
              </a:rPr>
              <a:t>under </a:t>
            </a:r>
            <a:r>
              <a:rPr sz="1200" spc="-5" dirty="0">
                <a:latin typeface="Times New Roman"/>
                <a:cs typeface="Times New Roman"/>
              </a:rPr>
              <a:t>studying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kept </a:t>
            </a:r>
            <a:r>
              <a:rPr sz="1200" dirty="0">
                <a:latin typeface="Times New Roman"/>
                <a:cs typeface="Times New Roman"/>
              </a:rPr>
              <a:t>accurate record of the no. of </a:t>
            </a:r>
            <a:r>
              <a:rPr sz="1200" spc="-5" dirty="0">
                <a:latin typeface="Times New Roman"/>
                <a:cs typeface="Times New Roman"/>
              </a:rPr>
              <a:t>plants </a:t>
            </a:r>
            <a:r>
              <a:rPr sz="1200" dirty="0">
                <a:latin typeface="Times New Roman"/>
                <a:cs typeface="Times New Roman"/>
              </a:rPr>
              <a:t>in each category for </a:t>
            </a:r>
            <a:r>
              <a:rPr sz="1200" spc="-5" dirty="0">
                <a:latin typeface="Times New Roman"/>
                <a:cs typeface="Times New Roman"/>
              </a:rPr>
              <a:t>every  generation.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9235" algn="just">
              <a:lnSpc>
                <a:spcPct val="143800"/>
              </a:lnSpc>
              <a:buAutoNum type="arabicPeriod" startAt="2"/>
              <a:tabLst>
                <a:tab pos="431800" algn="l"/>
              </a:tabLst>
            </a:pPr>
            <a:r>
              <a:rPr sz="1200" spc="-5" dirty="0">
                <a:latin typeface="Times New Roman"/>
                <a:cs typeface="Times New Roman"/>
              </a:rPr>
              <a:t>He carried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his experiments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great care, </a:t>
            </a:r>
            <a:r>
              <a:rPr sz="1200" dirty="0">
                <a:latin typeface="Times New Roman"/>
                <a:cs typeface="Times New Roman"/>
              </a:rPr>
              <a:t>i.e he </a:t>
            </a:r>
            <a:r>
              <a:rPr sz="1200" spc="-5" dirty="0">
                <a:latin typeface="Times New Roman"/>
                <a:cs typeface="Times New Roman"/>
              </a:rPr>
              <a:t>grow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parents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two seasons </a:t>
            </a:r>
            <a:r>
              <a:rPr sz="1200" dirty="0">
                <a:latin typeface="Times New Roman"/>
                <a:cs typeface="Times New Roman"/>
              </a:rPr>
              <a:t>to  avoid </a:t>
            </a:r>
            <a:r>
              <a:rPr sz="1200" spc="-5" dirty="0">
                <a:latin typeface="Times New Roman"/>
                <a:cs typeface="Times New Roman"/>
              </a:rPr>
              <a:t>mechanical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mixture.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 startAt="2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knowledge on mathematics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definite asset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interpretation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Laws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Mendel:</a:t>
            </a:r>
            <a:endParaRPr sz="1200">
              <a:latin typeface="Times New Roman"/>
              <a:cs typeface="Times New Roman"/>
            </a:endParaRPr>
          </a:p>
          <a:p>
            <a:pPr marL="203200" indent="-152400" algn="just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032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Law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dominance:</a:t>
            </a:r>
            <a:endParaRPr sz="1200">
              <a:latin typeface="Times New Roman"/>
              <a:cs typeface="Times New Roman"/>
            </a:endParaRPr>
          </a:p>
          <a:p>
            <a:pPr marL="12700" marR="8255" indent="467359" algn="just">
              <a:lnSpc>
                <a:spcPts val="2120"/>
              </a:lnSpc>
              <a:spcBef>
                <a:spcPts val="135"/>
              </a:spcBef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crossing </a:t>
            </a:r>
            <a:r>
              <a:rPr sz="1200" spc="-5" dirty="0">
                <a:latin typeface="Times New Roman"/>
                <a:cs typeface="Times New Roman"/>
              </a:rPr>
              <a:t>homozygous </a:t>
            </a:r>
            <a:r>
              <a:rPr sz="1200" dirty="0">
                <a:latin typeface="Times New Roman"/>
                <a:cs typeface="Times New Roman"/>
              </a:rPr>
              <a:t>organisms for a single pair of </a:t>
            </a:r>
            <a:r>
              <a:rPr sz="1200" spc="-5" dirty="0">
                <a:latin typeface="Times New Roman"/>
                <a:cs typeface="Times New Roman"/>
              </a:rPr>
              <a:t>contrasting </a:t>
            </a:r>
            <a:r>
              <a:rPr sz="1200" dirty="0">
                <a:latin typeface="Times New Roman"/>
                <a:cs typeface="Times New Roman"/>
              </a:rPr>
              <a:t>characters, only one  </a:t>
            </a:r>
            <a:r>
              <a:rPr sz="1800" spc="-7" baseline="2314" dirty="0">
                <a:latin typeface="Times New Roman"/>
                <a:cs typeface="Times New Roman"/>
              </a:rPr>
              <a:t>character make its appearance </a:t>
            </a:r>
            <a:r>
              <a:rPr sz="1800" baseline="2314" dirty="0">
                <a:latin typeface="Times New Roman"/>
                <a:cs typeface="Times New Roman"/>
              </a:rPr>
              <a:t>in F</a:t>
            </a:r>
            <a:r>
              <a:rPr sz="800" dirty="0">
                <a:latin typeface="Times New Roman"/>
                <a:cs typeface="Times New Roman"/>
              </a:rPr>
              <a:t>1 </a:t>
            </a:r>
            <a:r>
              <a:rPr sz="1800" spc="-7" baseline="2314" dirty="0">
                <a:latin typeface="Times New Roman"/>
                <a:cs typeface="Times New Roman"/>
              </a:rPr>
              <a:t>generation and is </a:t>
            </a:r>
            <a:r>
              <a:rPr sz="1800" baseline="2314" dirty="0">
                <a:latin typeface="Times New Roman"/>
                <a:cs typeface="Times New Roman"/>
              </a:rPr>
              <a:t>named </a:t>
            </a:r>
            <a:r>
              <a:rPr sz="1800" spc="-7" baseline="2314" dirty="0">
                <a:latin typeface="Times New Roman"/>
                <a:cs typeface="Times New Roman"/>
              </a:rPr>
              <a:t>as dominant</a:t>
            </a:r>
            <a:r>
              <a:rPr sz="1800" spc="-44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character.</a:t>
            </a:r>
            <a:endParaRPr sz="1800" baseline="2314">
              <a:latin typeface="Times New Roman"/>
              <a:cs typeface="Times New Roman"/>
            </a:endParaRPr>
          </a:p>
          <a:p>
            <a:pPr marL="165100" indent="-152400" algn="just">
              <a:lnSpc>
                <a:spcPct val="100000"/>
              </a:lnSpc>
              <a:spcBef>
                <a:spcPts val="395"/>
              </a:spcBef>
              <a:buAutoNum type="arabicPeriod" startAt="2"/>
              <a:tabLst>
                <a:tab pos="1651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Law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segregation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(law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purity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gametes):</a:t>
            </a:r>
            <a:r>
              <a:rPr sz="1200" b="1" spc="-5" dirty="0">
                <a:latin typeface="Times New Roman"/>
                <a:cs typeface="Times New Roman"/>
              </a:rPr>
              <a:t> (Mendel's First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Law)</a:t>
            </a:r>
            <a:endParaRPr sz="1200">
              <a:latin typeface="Times New Roman"/>
              <a:cs typeface="Times New Roman"/>
            </a:endParaRPr>
          </a:p>
          <a:p>
            <a:pPr marL="12700" marR="6350" indent="46164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If two alleles are brought into a hybrid,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do not </a:t>
            </a:r>
            <a:r>
              <a:rPr sz="1200" spc="-5" dirty="0">
                <a:latin typeface="Times New Roman"/>
                <a:cs typeface="Times New Roman"/>
              </a:rPr>
              <a:t>contaminate </a:t>
            </a:r>
            <a:r>
              <a:rPr sz="1200" dirty="0">
                <a:latin typeface="Times New Roman"/>
                <a:cs typeface="Times New Roman"/>
              </a:rPr>
              <a:t>or blend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other 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segregate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gametes.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65100" indent="-152400" algn="just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Law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independent Assortment:</a:t>
            </a:r>
            <a:r>
              <a:rPr sz="1200" b="1" spc="-5" dirty="0">
                <a:latin typeface="Times New Roman"/>
                <a:cs typeface="Times New Roman"/>
              </a:rPr>
              <a:t> (Mendel's Second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Law)</a:t>
            </a:r>
            <a:endParaRPr sz="1200">
              <a:latin typeface="Times New Roman"/>
              <a:cs typeface="Times New Roman"/>
            </a:endParaRPr>
          </a:p>
          <a:p>
            <a:pPr marL="12700" marR="6350" indent="46799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When two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more pairs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alleles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brought into </a:t>
            </a:r>
            <a:r>
              <a:rPr sz="1200" dirty="0">
                <a:latin typeface="Times New Roman"/>
                <a:cs typeface="Times New Roman"/>
              </a:rPr>
              <a:t>a hybrid, the </a:t>
            </a:r>
            <a:r>
              <a:rPr sz="1200" spc="-5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of any one  pair of </a:t>
            </a:r>
            <a:r>
              <a:rPr sz="1200" spc="-5" dirty="0">
                <a:latin typeface="Times New Roman"/>
                <a:cs typeface="Times New Roman"/>
              </a:rPr>
              <a:t>allele is independent </a:t>
            </a:r>
            <a:r>
              <a:rPr sz="1200" dirty="0">
                <a:latin typeface="Times New Roman"/>
                <a:cs typeface="Times New Roman"/>
              </a:rPr>
              <a:t>to that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segregation of any other pair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allele.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Rediscovery </a:t>
            </a:r>
            <a:r>
              <a:rPr sz="1200" b="1" dirty="0">
                <a:latin typeface="Times New Roman"/>
                <a:cs typeface="Times New Roman"/>
              </a:rPr>
              <a:t>of Mendel’s</a:t>
            </a:r>
            <a:r>
              <a:rPr sz="1200" b="1" spc="-5" dirty="0">
                <a:latin typeface="Times New Roman"/>
                <a:cs typeface="Times New Roman"/>
              </a:rPr>
              <a:t> work:</a:t>
            </a:r>
            <a:endParaRPr sz="1200">
              <a:latin typeface="Times New Roman"/>
              <a:cs typeface="Times New Roman"/>
            </a:endParaRPr>
          </a:p>
          <a:p>
            <a:pPr marL="12700" marR="5080" indent="526415" algn="just">
              <a:lnSpc>
                <a:spcPct val="1438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year 1900, Mendel’s paper was rediscovered. Three scientists working  independently </a:t>
            </a:r>
            <a:r>
              <a:rPr sz="1200" dirty="0">
                <a:latin typeface="Times New Roman"/>
                <a:cs typeface="Times New Roman"/>
              </a:rPr>
              <a:t>of each other, Hugo de </a:t>
            </a:r>
            <a:r>
              <a:rPr sz="1200" spc="-5" dirty="0">
                <a:latin typeface="Times New Roman"/>
                <a:cs typeface="Times New Roman"/>
              </a:rPr>
              <a:t>Vries </a:t>
            </a:r>
            <a:r>
              <a:rPr sz="1200" dirty="0">
                <a:latin typeface="Times New Roman"/>
                <a:cs typeface="Times New Roman"/>
              </a:rPr>
              <a:t>in Holland, Carl </a:t>
            </a:r>
            <a:r>
              <a:rPr sz="1200" spc="-5" dirty="0">
                <a:latin typeface="Times New Roman"/>
                <a:cs typeface="Times New Roman"/>
              </a:rPr>
              <a:t>Correns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Germany </a:t>
            </a:r>
            <a:r>
              <a:rPr sz="1200" dirty="0">
                <a:latin typeface="Times New Roman"/>
                <a:cs typeface="Times New Roman"/>
              </a:rPr>
              <a:t>and Von  </a:t>
            </a:r>
            <a:r>
              <a:rPr sz="1200" spc="-5" dirty="0">
                <a:latin typeface="Times New Roman"/>
                <a:cs typeface="Times New Roman"/>
              </a:rPr>
              <a:t>Tschermark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Austria, </a:t>
            </a:r>
            <a:r>
              <a:rPr sz="1200" dirty="0">
                <a:latin typeface="Times New Roman"/>
                <a:cs typeface="Times New Roman"/>
              </a:rPr>
              <a:t>arrived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conditions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those of Mendel. After this  </a:t>
            </a:r>
            <a:r>
              <a:rPr sz="1200" spc="-5" dirty="0">
                <a:latin typeface="Times New Roman"/>
                <a:cs typeface="Times New Roman"/>
              </a:rPr>
              <a:t>rediscovery,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spurt of </a:t>
            </a:r>
            <a:r>
              <a:rPr sz="1200" spc="-5" dirty="0">
                <a:latin typeface="Times New Roman"/>
                <a:cs typeface="Times New Roman"/>
              </a:rPr>
              <a:t>interest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Mendel's findings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 science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Genetics  was </a:t>
            </a:r>
            <a:r>
              <a:rPr sz="1200" dirty="0">
                <a:latin typeface="Times New Roman"/>
                <a:cs typeface="Times New Roman"/>
              </a:rPr>
              <a:t>truly borne.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Mono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hybrid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progeny </a:t>
            </a:r>
            <a:r>
              <a:rPr sz="1200" dirty="0">
                <a:latin typeface="Times New Roman"/>
                <a:cs typeface="Times New Roman"/>
              </a:rPr>
              <a:t>derived by crossing </a:t>
            </a:r>
            <a:r>
              <a:rPr sz="1200" spc="-5" dirty="0">
                <a:latin typeface="Times New Roman"/>
                <a:cs typeface="Times New Roman"/>
              </a:rPr>
              <a:t>two individuals </a:t>
            </a:r>
            <a:r>
              <a:rPr sz="1200" dirty="0">
                <a:latin typeface="Times New Roman"/>
                <a:cs typeface="Times New Roman"/>
              </a:rPr>
              <a:t>(or) </a:t>
            </a:r>
            <a:r>
              <a:rPr sz="1200" spc="-5" dirty="0">
                <a:latin typeface="Times New Roman"/>
                <a:cs typeface="Times New Roman"/>
              </a:rPr>
              <a:t>strains which differ </a:t>
            </a:r>
            <a:r>
              <a:rPr sz="1200" dirty="0">
                <a:latin typeface="Times New Roman"/>
                <a:cs typeface="Times New Roman"/>
              </a:rPr>
              <a:t>for one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 hybrid: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 progeny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cross between two </a:t>
            </a:r>
            <a:r>
              <a:rPr sz="1200" dirty="0">
                <a:latin typeface="Times New Roman"/>
                <a:cs typeface="Times New Roman"/>
              </a:rPr>
              <a:t>homozygous parents </a:t>
            </a:r>
            <a:r>
              <a:rPr sz="1200" spc="-5" dirty="0">
                <a:latin typeface="Times New Roman"/>
                <a:cs typeface="Times New Roman"/>
              </a:rPr>
              <a:t>differing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hybrid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1793"/>
            <a:ext cx="4168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progeny from a </a:t>
            </a:r>
            <a:r>
              <a:rPr sz="1200" spc="-5" dirty="0">
                <a:latin typeface="Times New Roman"/>
                <a:cs typeface="Times New Roman"/>
              </a:rPr>
              <a:t>cross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parents differing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genes.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903" y="1440179"/>
          <a:ext cx="5266054" cy="2284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187">
                <a:tc>
                  <a:txBody>
                    <a:bodyPr/>
                    <a:lstStyle/>
                    <a:p>
                      <a:pPr marL="8064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gene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Phenotypic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phenotypes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genotypes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Genotypic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(3:1)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(1:2:1)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(9:3:3:1)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(1:2:1:2:4:2:1:2:1)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81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27:9:9:9:3:3:3:1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kinds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gametes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produced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965"/>
                        </a:lnSpc>
                      </a:pP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965"/>
                        </a:lnSpc>
                      </a:pP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3978147"/>
            <a:ext cx="597027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Where’ </a:t>
            </a:r>
            <a:r>
              <a:rPr sz="1200" dirty="0">
                <a:latin typeface="Times New Roman"/>
                <a:cs typeface="Times New Roman"/>
              </a:rPr>
              <a:t>n’ is no. of genes for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Mendel's monohybrid </a:t>
            </a:r>
            <a:r>
              <a:rPr sz="1200" b="1" dirty="0">
                <a:latin typeface="Times New Roman"/>
                <a:cs typeface="Times New Roman"/>
              </a:rPr>
              <a:t>cross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mentioned earlier, Mendel studied </a:t>
            </a:r>
            <a:r>
              <a:rPr sz="1200" spc="-5" dirty="0">
                <a:latin typeface="Times New Roman"/>
                <a:cs typeface="Times New Roman"/>
              </a:rPr>
              <a:t>the inheritance of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of the </a:t>
            </a:r>
            <a:r>
              <a:rPr sz="1200" dirty="0">
                <a:latin typeface="Times New Roman"/>
                <a:cs typeface="Times New Roman"/>
              </a:rPr>
              <a:t>seven </a:t>
            </a:r>
            <a:r>
              <a:rPr sz="1200" spc="-5" dirty="0">
                <a:latin typeface="Times New Roman"/>
                <a:cs typeface="Times New Roman"/>
              </a:rPr>
              <a:t>pairs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contrasting characters selected </a:t>
            </a:r>
            <a:r>
              <a:rPr sz="1200" dirty="0">
                <a:latin typeface="Times New Roman"/>
                <a:cs typeface="Times New Roman"/>
              </a:rPr>
              <a:t>by him in </a:t>
            </a:r>
            <a:r>
              <a:rPr sz="1200" spc="-5" dirty="0">
                <a:latin typeface="Times New Roman"/>
                <a:cs typeface="Times New Roman"/>
              </a:rPr>
              <a:t>peas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separate </a:t>
            </a:r>
            <a:r>
              <a:rPr sz="1200" dirty="0">
                <a:latin typeface="Times New Roman"/>
                <a:cs typeface="Times New Roman"/>
              </a:rPr>
              <a:t>crosses.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example, he </a:t>
            </a:r>
            <a:r>
              <a:rPr sz="1200" spc="-5" dirty="0">
                <a:latin typeface="Times New Roman"/>
                <a:cs typeface="Times New Roman"/>
              </a:rPr>
              <a:t>crossed </a:t>
            </a:r>
            <a:r>
              <a:rPr sz="1200" dirty="0">
                <a:latin typeface="Times New Roman"/>
                <a:cs typeface="Times New Roman"/>
              </a:rPr>
              <a:t>a  variety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seeds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wrinkled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seeds.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hybrid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000"/>
              </a:lnSpc>
              <a:spcBef>
                <a:spcPts val="55"/>
              </a:spcBef>
            </a:pPr>
            <a:r>
              <a:rPr sz="1800" baseline="2314" dirty="0">
                <a:latin typeface="Times New Roman"/>
                <a:cs typeface="Times New Roman"/>
              </a:rPr>
              <a:t>this </a:t>
            </a:r>
            <a:r>
              <a:rPr sz="1800" spc="-7" baseline="2314" dirty="0">
                <a:latin typeface="Times New Roman"/>
                <a:cs typeface="Times New Roman"/>
              </a:rPr>
              <a:t>cross were all round. He </a:t>
            </a:r>
            <a:r>
              <a:rPr sz="1800" baseline="2314" dirty="0">
                <a:latin typeface="Times New Roman"/>
                <a:cs typeface="Times New Roman"/>
              </a:rPr>
              <a:t>planted these </a:t>
            </a:r>
            <a:r>
              <a:rPr sz="1800" spc="-7" baseline="2314" dirty="0">
                <a:latin typeface="Times New Roman"/>
                <a:cs typeface="Times New Roman"/>
              </a:rPr>
              <a:t>hybrid </a:t>
            </a:r>
            <a:r>
              <a:rPr sz="1800" baseline="2314" dirty="0">
                <a:latin typeface="Times New Roman"/>
                <a:cs typeface="Times New Roman"/>
              </a:rPr>
              <a:t>round </a:t>
            </a:r>
            <a:r>
              <a:rPr sz="1800" spc="-7" baseline="2314" dirty="0">
                <a:latin typeface="Times New Roman"/>
                <a:cs typeface="Times New Roman"/>
              </a:rPr>
              <a:t>seeds and obtained an </a:t>
            </a:r>
            <a:r>
              <a:rPr sz="1800" baseline="2314" dirty="0">
                <a:latin typeface="Times New Roman"/>
                <a:cs typeface="Times New Roman"/>
              </a:rPr>
              <a:t>F</a:t>
            </a:r>
            <a:r>
              <a:rPr sz="800" dirty="0">
                <a:latin typeface="Times New Roman"/>
                <a:cs typeface="Times New Roman"/>
              </a:rPr>
              <a:t>2 </a:t>
            </a:r>
            <a:r>
              <a:rPr sz="1800" spc="-7" baseline="2314" dirty="0">
                <a:latin typeface="Times New Roman"/>
                <a:cs typeface="Times New Roman"/>
              </a:rPr>
              <a:t>generation  </a:t>
            </a:r>
            <a:r>
              <a:rPr sz="1200" dirty="0">
                <a:latin typeface="Times New Roman"/>
                <a:cs typeface="Times New Roman"/>
              </a:rPr>
              <a:t>consisting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round and wrinkled </a:t>
            </a:r>
            <a:r>
              <a:rPr sz="1200" spc="-5" dirty="0">
                <a:latin typeface="Times New Roman"/>
                <a:cs typeface="Times New Roman"/>
              </a:rPr>
              <a:t>seeds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proportion of </a:t>
            </a:r>
            <a:r>
              <a:rPr sz="1200" spc="-5" dirty="0">
                <a:latin typeface="Times New Roman"/>
                <a:cs typeface="Times New Roman"/>
              </a:rPr>
              <a:t>3:1. </a:t>
            </a:r>
            <a:r>
              <a:rPr sz="1200" dirty="0">
                <a:latin typeface="Times New Roman"/>
                <a:cs typeface="Times New Roman"/>
              </a:rPr>
              <a:t>Similarly, he </a:t>
            </a:r>
            <a:r>
              <a:rPr sz="1200" spc="-5" dirty="0">
                <a:latin typeface="Times New Roman"/>
                <a:cs typeface="Times New Roman"/>
              </a:rPr>
              <a:t>crossed </a:t>
            </a:r>
            <a:r>
              <a:rPr sz="1200" dirty="0">
                <a:latin typeface="Times New Roman"/>
                <a:cs typeface="Times New Roman"/>
              </a:rPr>
              <a:t>a variety </a:t>
            </a:r>
            <a:r>
              <a:rPr sz="1200" spc="-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peas having yellow cotyledons </a:t>
            </a:r>
            <a:r>
              <a:rPr sz="1200" spc="-5" dirty="0">
                <a:latin typeface="Times New Roman"/>
                <a:cs typeface="Times New Roman"/>
              </a:rPr>
              <a:t>(the </a:t>
            </a:r>
            <a:r>
              <a:rPr sz="1200" dirty="0">
                <a:latin typeface="Times New Roman"/>
                <a:cs typeface="Times New Roman"/>
              </a:rPr>
              <a:t>colour of which could be seen through the </a:t>
            </a:r>
            <a:r>
              <a:rPr sz="1200" spc="-5" dirty="0">
                <a:latin typeface="Times New Roman"/>
                <a:cs typeface="Times New Roman"/>
              </a:rPr>
              <a:t>`transparent' </a:t>
            </a:r>
            <a:r>
              <a:rPr sz="1200" dirty="0">
                <a:latin typeface="Times New Roman"/>
                <a:cs typeface="Times New Roman"/>
              </a:rPr>
              <a:t>or  thin seed </a:t>
            </a:r>
            <a:r>
              <a:rPr sz="1200" spc="-5" dirty="0">
                <a:latin typeface="Times New Roman"/>
                <a:cs typeface="Times New Roman"/>
              </a:rPr>
              <a:t>coats) with </a:t>
            </a:r>
            <a:r>
              <a:rPr sz="1200" dirty="0">
                <a:latin typeface="Times New Roman"/>
                <a:cs typeface="Times New Roman"/>
              </a:rPr>
              <a:t>a variety having green </a:t>
            </a:r>
            <a:r>
              <a:rPr sz="1200" spc="-5" dirty="0">
                <a:latin typeface="Times New Roman"/>
                <a:cs typeface="Times New Roman"/>
              </a:rPr>
              <a:t>cotyledons. The </a:t>
            </a:r>
            <a:r>
              <a:rPr sz="1200" dirty="0">
                <a:latin typeface="Times New Roman"/>
                <a:cs typeface="Times New Roman"/>
              </a:rPr>
              <a:t>hybrid </a:t>
            </a:r>
            <a:r>
              <a:rPr sz="1200" spc="-5" dirty="0">
                <a:latin typeface="Times New Roman"/>
                <a:cs typeface="Times New Roman"/>
              </a:rPr>
              <a:t>seeds resulting from this  </a:t>
            </a:r>
            <a:r>
              <a:rPr sz="1800" spc="-7" baseline="2314" dirty="0">
                <a:latin typeface="Times New Roman"/>
                <a:cs typeface="Times New Roman"/>
              </a:rPr>
              <a:t>cross were </a:t>
            </a:r>
            <a:r>
              <a:rPr sz="1800" baseline="2314" dirty="0">
                <a:latin typeface="Times New Roman"/>
                <a:cs typeface="Times New Roman"/>
              </a:rPr>
              <a:t>all </a:t>
            </a:r>
            <a:r>
              <a:rPr sz="1800" spc="-7" baseline="2314" dirty="0">
                <a:latin typeface="Times New Roman"/>
                <a:cs typeface="Times New Roman"/>
              </a:rPr>
              <a:t>yellow. He </a:t>
            </a:r>
            <a:r>
              <a:rPr sz="1800" baseline="2314" dirty="0">
                <a:latin typeface="Times New Roman"/>
                <a:cs typeface="Times New Roman"/>
              </a:rPr>
              <a:t>planted these </a:t>
            </a:r>
            <a:r>
              <a:rPr sz="1800" spc="-7" baseline="2314" dirty="0">
                <a:latin typeface="Times New Roman"/>
                <a:cs typeface="Times New Roman"/>
              </a:rPr>
              <a:t>hybrid </a:t>
            </a:r>
            <a:r>
              <a:rPr sz="1800" baseline="2314" dirty="0">
                <a:latin typeface="Times New Roman"/>
                <a:cs typeface="Times New Roman"/>
              </a:rPr>
              <a:t>yellow </a:t>
            </a:r>
            <a:r>
              <a:rPr sz="1800" spc="-7" baseline="2314" dirty="0">
                <a:latin typeface="Times New Roman"/>
                <a:cs typeface="Times New Roman"/>
              </a:rPr>
              <a:t>seeds </a:t>
            </a:r>
            <a:r>
              <a:rPr sz="1800" baseline="2314" dirty="0">
                <a:latin typeface="Times New Roman"/>
                <a:cs typeface="Times New Roman"/>
              </a:rPr>
              <a:t>and </a:t>
            </a:r>
            <a:r>
              <a:rPr sz="1800" spc="-7" baseline="2314" dirty="0">
                <a:latin typeface="Times New Roman"/>
                <a:cs typeface="Times New Roman"/>
              </a:rPr>
              <a:t>obtained </a:t>
            </a:r>
            <a:r>
              <a:rPr sz="1800" baseline="2314" dirty="0">
                <a:latin typeface="Times New Roman"/>
                <a:cs typeface="Times New Roman"/>
              </a:rPr>
              <a:t>an </a:t>
            </a:r>
            <a:r>
              <a:rPr sz="1800" spc="7" baseline="2314" dirty="0">
                <a:latin typeface="Times New Roman"/>
                <a:cs typeface="Times New Roman"/>
              </a:rPr>
              <a:t>F</a:t>
            </a:r>
            <a:r>
              <a:rPr sz="800" spc="5" dirty="0">
                <a:latin typeface="Times New Roman"/>
                <a:cs typeface="Times New Roman"/>
              </a:rPr>
              <a:t>2 </a:t>
            </a:r>
            <a:r>
              <a:rPr sz="1800" spc="-7" baseline="2314" dirty="0">
                <a:latin typeface="Times New Roman"/>
                <a:cs typeface="Times New Roman"/>
              </a:rPr>
              <a:t>generation  </a:t>
            </a:r>
            <a:r>
              <a:rPr sz="1200" dirty="0">
                <a:latin typeface="Times New Roman"/>
                <a:cs typeface="Times New Roman"/>
              </a:rPr>
              <a:t>consisting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yellow and green </a:t>
            </a:r>
            <a:r>
              <a:rPr sz="1200" spc="-5" dirty="0">
                <a:latin typeface="Times New Roman"/>
                <a:cs typeface="Times New Roman"/>
              </a:rPr>
              <a:t>seeds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proportion of </a:t>
            </a:r>
            <a:r>
              <a:rPr sz="1200" dirty="0">
                <a:latin typeface="Times New Roman"/>
                <a:cs typeface="Times New Roman"/>
              </a:rPr>
              <a:t>3 yellow : 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green.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Mendel's dihybrid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cross</a:t>
            </a:r>
            <a:endParaRPr sz="12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Mendel then </a:t>
            </a:r>
            <a:r>
              <a:rPr sz="1200" spc="-5" dirty="0">
                <a:latin typeface="Times New Roman"/>
                <a:cs typeface="Times New Roman"/>
              </a:rPr>
              <a:t>crossed </a:t>
            </a:r>
            <a:r>
              <a:rPr sz="1200" dirty="0">
                <a:latin typeface="Times New Roman"/>
                <a:cs typeface="Times New Roman"/>
              </a:rPr>
              <a:t>a variety with round and yellow </a:t>
            </a:r>
            <a:r>
              <a:rPr sz="1200" spc="-5" dirty="0">
                <a:latin typeface="Times New Roman"/>
                <a:cs typeface="Times New Roman"/>
              </a:rPr>
              <a:t>seeds </a:t>
            </a:r>
            <a:r>
              <a:rPr sz="1200" dirty="0">
                <a:latin typeface="Times New Roman"/>
                <a:cs typeface="Times New Roman"/>
              </a:rPr>
              <a:t>with a variety with wrinkled  </a:t>
            </a:r>
            <a:r>
              <a:rPr sz="1800" baseline="2314" dirty="0">
                <a:latin typeface="Times New Roman"/>
                <a:cs typeface="Times New Roman"/>
              </a:rPr>
              <a:t>and green </a:t>
            </a:r>
            <a:r>
              <a:rPr sz="1800" spc="-7" baseline="2314" dirty="0">
                <a:latin typeface="Times New Roman"/>
                <a:cs typeface="Times New Roman"/>
              </a:rPr>
              <a:t>seeds. </a:t>
            </a:r>
            <a:r>
              <a:rPr sz="1800" baseline="2314" dirty="0">
                <a:latin typeface="Times New Roman"/>
                <a:cs typeface="Times New Roman"/>
              </a:rPr>
              <a:t>The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1 </a:t>
            </a:r>
            <a:r>
              <a:rPr sz="1800" baseline="2314" dirty="0">
                <a:latin typeface="Times New Roman"/>
                <a:cs typeface="Times New Roman"/>
              </a:rPr>
              <a:t>hybrid </a:t>
            </a:r>
            <a:r>
              <a:rPr sz="1800" spc="-7" baseline="2314" dirty="0">
                <a:latin typeface="Times New Roman"/>
                <a:cs typeface="Times New Roman"/>
              </a:rPr>
              <a:t>seeds </a:t>
            </a:r>
            <a:r>
              <a:rPr sz="1800" baseline="2314" dirty="0">
                <a:latin typeface="Times New Roman"/>
                <a:cs typeface="Times New Roman"/>
              </a:rPr>
              <a:t>were </a:t>
            </a:r>
            <a:r>
              <a:rPr sz="1800" spc="-7" baseline="2314" dirty="0">
                <a:latin typeface="Times New Roman"/>
                <a:cs typeface="Times New Roman"/>
              </a:rPr>
              <a:t>all </a:t>
            </a:r>
            <a:r>
              <a:rPr sz="1800" baseline="2314" dirty="0">
                <a:latin typeface="Times New Roman"/>
                <a:cs typeface="Times New Roman"/>
              </a:rPr>
              <a:t>round and </a:t>
            </a:r>
            <a:r>
              <a:rPr sz="1800" spc="-7" baseline="2314" dirty="0">
                <a:latin typeface="Times New Roman"/>
                <a:cs typeface="Times New Roman"/>
              </a:rPr>
              <a:t>yellow. </a:t>
            </a:r>
            <a:r>
              <a:rPr sz="1800" baseline="2314" dirty="0">
                <a:latin typeface="Times New Roman"/>
                <a:cs typeface="Times New Roman"/>
              </a:rPr>
              <a:t>The plants </a:t>
            </a:r>
            <a:r>
              <a:rPr sz="1800" spc="-7" baseline="2314" dirty="0">
                <a:latin typeface="Times New Roman"/>
                <a:cs typeface="Times New Roman"/>
              </a:rPr>
              <a:t>raised </a:t>
            </a:r>
            <a:r>
              <a:rPr sz="1800" baseline="2314" dirty="0">
                <a:latin typeface="Times New Roman"/>
                <a:cs typeface="Times New Roman"/>
              </a:rPr>
              <a:t>there </a:t>
            </a:r>
            <a:r>
              <a:rPr sz="1800" spc="-7" baseline="2314" dirty="0">
                <a:latin typeface="Times New Roman"/>
                <a:cs typeface="Times New Roman"/>
              </a:rPr>
              <a:t>from  </a:t>
            </a:r>
            <a:r>
              <a:rPr sz="1200" dirty="0">
                <a:latin typeface="Times New Roman"/>
                <a:cs typeface="Times New Roman"/>
              </a:rPr>
              <a:t>yielded </a:t>
            </a:r>
            <a:r>
              <a:rPr sz="1200" spc="-5" dirty="0">
                <a:latin typeface="Times New Roman"/>
                <a:cs typeface="Times New Roman"/>
              </a:rPr>
              <a:t>seeds </a:t>
            </a:r>
            <a:r>
              <a:rPr sz="1200" dirty="0">
                <a:latin typeface="Times New Roman"/>
                <a:cs typeface="Times New Roman"/>
              </a:rPr>
              <a:t>of four </a:t>
            </a:r>
            <a:r>
              <a:rPr sz="1200" spc="-5" dirty="0">
                <a:latin typeface="Times New Roman"/>
                <a:cs typeface="Times New Roman"/>
              </a:rPr>
              <a:t>sorts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frequently presented themselves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pod. In all, 556 </a:t>
            </a:r>
            <a:r>
              <a:rPr sz="1200" spc="-5" dirty="0">
                <a:latin typeface="Times New Roman"/>
                <a:cs typeface="Times New Roman"/>
              </a:rPr>
              <a:t>seeds  were yielded </a:t>
            </a:r>
            <a:r>
              <a:rPr sz="1200" dirty="0">
                <a:latin typeface="Times New Roman"/>
                <a:cs typeface="Times New Roman"/>
              </a:rPr>
              <a:t>by 15 </a:t>
            </a:r>
            <a:r>
              <a:rPr sz="1200" spc="-5" dirty="0">
                <a:latin typeface="Times New Roman"/>
                <a:cs typeface="Times New Roman"/>
              </a:rPr>
              <a:t>plants </a:t>
            </a:r>
            <a:r>
              <a:rPr sz="1200" dirty="0">
                <a:latin typeface="Times New Roman"/>
                <a:cs typeface="Times New Roman"/>
              </a:rPr>
              <a:t>and of these, 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972" y="8469376"/>
          <a:ext cx="4343400" cy="538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47"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Round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Round 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9972" y="914400"/>
          <a:ext cx="4343400" cy="53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85"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Wrinkled and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Wrinkled and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green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1619758"/>
            <a:ext cx="596582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43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Mendel </a:t>
            </a:r>
            <a:r>
              <a:rPr sz="1200" spc="-5" dirty="0">
                <a:latin typeface="Times New Roman"/>
                <a:cs typeface="Times New Roman"/>
              </a:rPr>
              <a:t>observed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for form of seed and </a:t>
            </a:r>
            <a:r>
              <a:rPr sz="1200" spc="-5" dirty="0">
                <a:latin typeface="Times New Roman"/>
                <a:cs typeface="Times New Roman"/>
              </a:rPr>
              <a:t>colour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cotyledons  separately was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ratio </a:t>
            </a:r>
            <a:r>
              <a:rPr sz="1200" dirty="0">
                <a:latin typeface="Times New Roman"/>
                <a:cs typeface="Times New Roman"/>
              </a:rPr>
              <a:t>of 3 dominants: 1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recessive.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9972" y="2248153"/>
          <a:ext cx="4354829" cy="2128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76"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Round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seeds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(315 + 108) /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76.08%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Wrinkled seeds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(101 + 32) /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23.92%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38"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Yellow seeds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(315 + 101) /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74.82%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seeds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(108 + 32) /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25.18%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972" y="4645406"/>
          <a:ext cx="5166994" cy="1596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spc="-7" baseline="-694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ratio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round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spc="-7" baseline="-694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ratio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spc="-7" baseline="-694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ratio of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round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round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yellow)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(round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green)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wrinkled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yellow)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(wrinkled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green)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6420611"/>
            <a:ext cx="5969000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40400"/>
              </a:lnSpc>
              <a:spcBef>
                <a:spcPts val="100"/>
              </a:spcBef>
            </a:pPr>
            <a:r>
              <a:rPr sz="1800" baseline="2314" dirty="0">
                <a:latin typeface="Times New Roman"/>
                <a:cs typeface="Times New Roman"/>
              </a:rPr>
              <a:t>Mendel </a:t>
            </a:r>
            <a:r>
              <a:rPr sz="1800" spc="-7" baseline="2314" dirty="0">
                <a:latin typeface="Times New Roman"/>
                <a:cs typeface="Times New Roman"/>
              </a:rPr>
              <a:t>concluded </a:t>
            </a:r>
            <a:r>
              <a:rPr sz="1800" baseline="2314" dirty="0">
                <a:latin typeface="Times New Roman"/>
                <a:cs typeface="Times New Roman"/>
              </a:rPr>
              <a:t>that the F</a:t>
            </a:r>
            <a:r>
              <a:rPr sz="800" dirty="0">
                <a:latin typeface="Times New Roman"/>
                <a:cs typeface="Times New Roman"/>
              </a:rPr>
              <a:t>2 </a:t>
            </a:r>
            <a:r>
              <a:rPr sz="1800" baseline="2314" dirty="0">
                <a:latin typeface="Times New Roman"/>
                <a:cs typeface="Times New Roman"/>
              </a:rPr>
              <a:t>of a </a:t>
            </a:r>
            <a:r>
              <a:rPr sz="1800" spc="-7" baseline="2314" dirty="0">
                <a:latin typeface="Times New Roman"/>
                <a:cs typeface="Times New Roman"/>
              </a:rPr>
              <a:t>cross involving two pairs </a:t>
            </a:r>
            <a:r>
              <a:rPr sz="1800" baseline="2314" dirty="0">
                <a:latin typeface="Times New Roman"/>
                <a:cs typeface="Times New Roman"/>
              </a:rPr>
              <a:t>of </a:t>
            </a:r>
            <a:r>
              <a:rPr sz="1800" spc="-7" baseline="2314" dirty="0">
                <a:latin typeface="Times New Roman"/>
                <a:cs typeface="Times New Roman"/>
              </a:rPr>
              <a:t>contrasting characters </a:t>
            </a:r>
            <a:r>
              <a:rPr sz="1800" baseline="2314" dirty="0">
                <a:latin typeface="Times New Roman"/>
                <a:cs typeface="Times New Roman"/>
              </a:rPr>
              <a:t>(i.e., a  </a:t>
            </a:r>
            <a:r>
              <a:rPr sz="1200" dirty="0">
                <a:latin typeface="Times New Roman"/>
                <a:cs typeface="Times New Roman"/>
              </a:rPr>
              <a:t>dihybrid </a:t>
            </a:r>
            <a:r>
              <a:rPr sz="1200" spc="-5" dirty="0">
                <a:latin typeface="Times New Roman"/>
                <a:cs typeface="Times New Roman"/>
              </a:rPr>
              <a:t>cross) shows four </a:t>
            </a:r>
            <a:r>
              <a:rPr sz="1200" dirty="0">
                <a:latin typeface="Times New Roman"/>
                <a:cs typeface="Times New Roman"/>
              </a:rPr>
              <a:t>kinds 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ratio of </a:t>
            </a:r>
            <a:r>
              <a:rPr sz="1200" dirty="0">
                <a:latin typeface="Times New Roman"/>
                <a:cs typeface="Times New Roman"/>
              </a:rPr>
              <a:t>9 : 3 : 3 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Mendel's Second</a:t>
            </a:r>
            <a:r>
              <a:rPr sz="1200" b="1" dirty="0">
                <a:latin typeface="Times New Roman"/>
                <a:cs typeface="Times New Roman"/>
              </a:rPr>
              <a:t> Law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Times New Roman"/>
                <a:cs typeface="Times New Roman"/>
              </a:rPr>
              <a:t>Mendel </a:t>
            </a:r>
            <a:r>
              <a:rPr sz="1200" spc="-5" dirty="0">
                <a:latin typeface="Times New Roman"/>
                <a:cs typeface="Times New Roman"/>
              </a:rPr>
              <a:t>arrived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 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When an individual forms gametes, the </a:t>
            </a:r>
            <a:r>
              <a:rPr sz="1200" spc="-5" dirty="0">
                <a:latin typeface="Times New Roman"/>
                <a:cs typeface="Times New Roman"/>
              </a:rPr>
              <a:t>members </a:t>
            </a:r>
            <a:r>
              <a:rPr sz="1200" dirty="0">
                <a:latin typeface="Times New Roman"/>
                <a:cs typeface="Times New Roman"/>
              </a:rPr>
              <a:t>of a pair of alleles </a:t>
            </a:r>
            <a:r>
              <a:rPr sz="1200" spc="-5" dirty="0">
                <a:latin typeface="Times New Roman"/>
                <a:cs typeface="Times New Roman"/>
              </a:rPr>
              <a:t>always segregate  </a:t>
            </a:r>
            <a:r>
              <a:rPr sz="1200" dirty="0">
                <a:latin typeface="Times New Roman"/>
                <a:cs typeface="Times New Roman"/>
              </a:rPr>
              <a:t>(i.e., separate) from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 but the </a:t>
            </a:r>
            <a:r>
              <a:rPr sz="1200" spc="-5" dirty="0">
                <a:latin typeface="Times New Roman"/>
                <a:cs typeface="Times New Roman"/>
              </a:rPr>
              <a:t>members </a:t>
            </a:r>
            <a:r>
              <a:rPr sz="1200" dirty="0">
                <a:latin typeface="Times New Roman"/>
                <a:cs typeface="Times New Roman"/>
              </a:rPr>
              <a:t>of different pairs of </a:t>
            </a:r>
            <a:r>
              <a:rPr sz="1200" spc="-5" dirty="0">
                <a:latin typeface="Times New Roman"/>
                <a:cs typeface="Times New Roman"/>
              </a:rPr>
              <a:t>alleles assort independent </a:t>
            </a:r>
            <a:r>
              <a:rPr sz="1200" dirty="0">
                <a:latin typeface="Times New Roman"/>
                <a:cs typeface="Times New Roman"/>
              </a:rPr>
              <a:t>of  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ts val="2070"/>
              </a:lnSpc>
              <a:spcBef>
                <a:spcPts val="170"/>
              </a:spcBef>
            </a:pPr>
            <a:r>
              <a:rPr sz="1200" spc="-5" dirty="0">
                <a:latin typeface="Times New Roman"/>
                <a:cs typeface="Times New Roman"/>
              </a:rPr>
              <a:t>Mendel's </a:t>
            </a:r>
            <a:r>
              <a:rPr sz="1200" dirty="0">
                <a:latin typeface="Times New Roman"/>
                <a:cs typeface="Times New Roman"/>
              </a:rPr>
              <a:t>Second Law of </a:t>
            </a:r>
            <a:r>
              <a:rPr sz="1200" spc="-5" dirty="0">
                <a:latin typeface="Times New Roman"/>
                <a:cs typeface="Times New Roman"/>
              </a:rPr>
              <a:t>Inheritance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Law of Independent </a:t>
            </a:r>
            <a:r>
              <a:rPr sz="1200" spc="-5" dirty="0">
                <a:latin typeface="Times New Roman"/>
                <a:cs typeface="Times New Roman"/>
              </a:rPr>
              <a:t>Assortment </a:t>
            </a:r>
            <a:r>
              <a:rPr sz="1200" dirty="0">
                <a:latin typeface="Times New Roman"/>
                <a:cs typeface="Times New Roman"/>
              </a:rPr>
              <a:t>can,  </a:t>
            </a:r>
            <a:r>
              <a:rPr sz="1200" spc="-5" dirty="0">
                <a:latin typeface="Times New Roman"/>
                <a:cs typeface="Times New Roman"/>
              </a:rPr>
              <a:t>therefore, be </a:t>
            </a:r>
            <a:r>
              <a:rPr sz="1200" dirty="0">
                <a:latin typeface="Times New Roman"/>
                <a:cs typeface="Times New Roman"/>
              </a:rPr>
              <a:t>expressed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1783"/>
            <a:ext cx="5970905" cy="791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457200" algn="just">
              <a:lnSpc>
                <a:spcPct val="1438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in one pair </a:t>
            </a:r>
            <a:r>
              <a:rPr sz="1200" spc="-5" dirty="0">
                <a:latin typeface="Times New Roman"/>
                <a:cs typeface="Times New Roman"/>
              </a:rPr>
              <a:t>of alleles is independent </a:t>
            </a:r>
            <a:r>
              <a:rPr sz="1200" dirty="0">
                <a:latin typeface="Times New Roman"/>
                <a:cs typeface="Times New Roman"/>
              </a:rPr>
              <a:t>of the segregation in any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pair 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baseline="2314" dirty="0">
                <a:latin typeface="Times New Roman"/>
                <a:cs typeface="Times New Roman"/>
              </a:rPr>
              <a:t>Test cross- </a:t>
            </a:r>
            <a:r>
              <a:rPr sz="1800" spc="-7" baseline="2314" dirty="0">
                <a:latin typeface="Times New Roman"/>
                <a:cs typeface="Times New Roman"/>
              </a:rPr>
              <a:t>Crossing </a:t>
            </a:r>
            <a:r>
              <a:rPr sz="1800" baseline="2314" dirty="0">
                <a:latin typeface="Times New Roman"/>
                <a:cs typeface="Times New Roman"/>
              </a:rPr>
              <a:t>of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1 </a:t>
            </a:r>
            <a:r>
              <a:rPr sz="1800" baseline="2314" dirty="0">
                <a:latin typeface="Times New Roman"/>
                <a:cs typeface="Times New Roman"/>
              </a:rPr>
              <a:t>with </a:t>
            </a:r>
            <a:r>
              <a:rPr sz="1800" spc="-7" baseline="2314" dirty="0">
                <a:latin typeface="Times New Roman"/>
                <a:cs typeface="Times New Roman"/>
              </a:rPr>
              <a:t>recessive</a:t>
            </a:r>
            <a:r>
              <a:rPr sz="1800" spc="-150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parent</a:t>
            </a:r>
            <a:endParaRPr sz="1800" baseline="231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dihybrid </a:t>
            </a:r>
            <a:r>
              <a:rPr sz="1200" dirty="0">
                <a:latin typeface="Times New Roman"/>
                <a:cs typeface="Times New Roman"/>
              </a:rPr>
              <a:t>forms four kinds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female </a:t>
            </a:r>
            <a:r>
              <a:rPr sz="1200" spc="-5" dirty="0">
                <a:latin typeface="Times New Roman"/>
                <a:cs typeface="Times New Roman"/>
              </a:rPr>
              <a:t>gametes </a:t>
            </a:r>
            <a:r>
              <a:rPr sz="1200" dirty="0">
                <a:latin typeface="Times New Roman"/>
                <a:cs typeface="Times New Roman"/>
              </a:rPr>
              <a:t>and four kinds of male </a:t>
            </a:r>
            <a:r>
              <a:rPr sz="1200" spc="-5" dirty="0">
                <a:latin typeface="Times New Roman"/>
                <a:cs typeface="Times New Roman"/>
              </a:rPr>
              <a:t>gametes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equal  </a:t>
            </a:r>
            <a:r>
              <a:rPr sz="1200" dirty="0">
                <a:latin typeface="Times New Roman"/>
                <a:cs typeface="Times New Roman"/>
              </a:rPr>
              <a:t>numbers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by crossing it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double</a:t>
            </a:r>
            <a:r>
              <a:rPr sz="1200" spc="-5" dirty="0">
                <a:latin typeface="Times New Roman"/>
                <a:cs typeface="Times New Roman"/>
              </a:rPr>
              <a:t> recessive.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cross </a:t>
            </a:r>
            <a:r>
              <a:rPr sz="1200" dirty="0">
                <a:latin typeface="Times New Roman"/>
                <a:cs typeface="Times New Roman"/>
              </a:rPr>
              <a:t>between the dihybrid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female and the wrinkled green seeded plant </a:t>
            </a:r>
            <a:r>
              <a:rPr sz="1200" spc="-5" dirty="0">
                <a:latin typeface="Times New Roman"/>
                <a:cs typeface="Times New Roman"/>
              </a:rPr>
              <a:t>as  </a:t>
            </a:r>
            <a:r>
              <a:rPr sz="1200" dirty="0">
                <a:latin typeface="Times New Roman"/>
                <a:cs typeface="Times New Roman"/>
              </a:rPr>
              <a:t>male, </a:t>
            </a:r>
            <a:r>
              <a:rPr sz="1200" spc="-5" dirty="0">
                <a:latin typeface="Times New Roman"/>
                <a:cs typeface="Times New Roman"/>
              </a:rPr>
              <a:t>Mendel obtained </a:t>
            </a:r>
            <a:r>
              <a:rPr sz="1200" dirty="0">
                <a:latin typeface="Times New Roman"/>
                <a:cs typeface="Times New Roman"/>
              </a:rPr>
              <a:t>31 round yellow, 26 round green, 27 wrinkled yellow and 26 wrinkled  green </a:t>
            </a:r>
            <a:r>
              <a:rPr sz="1200" spc="-5" dirty="0">
                <a:latin typeface="Times New Roman"/>
                <a:cs typeface="Times New Roman"/>
              </a:rPr>
              <a:t>seeds. As </a:t>
            </a:r>
            <a:r>
              <a:rPr sz="1200" dirty="0">
                <a:latin typeface="Times New Roman"/>
                <a:cs typeface="Times New Roman"/>
              </a:rPr>
              <a:t>the recessive plant produces only one kind of male </a:t>
            </a:r>
            <a:r>
              <a:rPr sz="1200" spc="-5" dirty="0">
                <a:latin typeface="Times New Roman"/>
                <a:cs typeface="Times New Roman"/>
              </a:rPr>
              <a:t>gamete, </a:t>
            </a:r>
            <a:r>
              <a:rPr sz="1200" b="1" dirty="0">
                <a:latin typeface="Times New Roman"/>
                <a:cs typeface="Times New Roman"/>
              </a:rPr>
              <a:t>ry</a:t>
            </a:r>
            <a:r>
              <a:rPr sz="1200" dirty="0">
                <a:latin typeface="Times New Roman"/>
                <a:cs typeface="Times New Roman"/>
              </a:rPr>
              <a:t>, a 1 : 1 : 1 : 1 ratio  </a:t>
            </a:r>
            <a:r>
              <a:rPr sz="1200" spc="-5" dirty="0">
                <a:latin typeface="Times New Roman"/>
                <a:cs typeface="Times New Roman"/>
              </a:rPr>
              <a:t>is possible </a:t>
            </a:r>
            <a:r>
              <a:rPr sz="1200" dirty="0">
                <a:latin typeface="Times New Roman"/>
                <a:cs typeface="Times New Roman"/>
              </a:rPr>
              <a:t>only if the dihybrid </a:t>
            </a:r>
            <a:r>
              <a:rPr sz="1200" spc="-5" dirty="0">
                <a:latin typeface="Times New Roman"/>
                <a:cs typeface="Times New Roman"/>
              </a:rPr>
              <a:t>produces </a:t>
            </a:r>
            <a:r>
              <a:rPr sz="1200" dirty="0">
                <a:latin typeface="Times New Roman"/>
                <a:cs typeface="Times New Roman"/>
              </a:rPr>
              <a:t>four kinds of </a:t>
            </a:r>
            <a:r>
              <a:rPr sz="1200" spc="-5" dirty="0">
                <a:latin typeface="Times New Roman"/>
                <a:cs typeface="Times New Roman"/>
              </a:rPr>
              <a:t>female gametes, </a:t>
            </a:r>
            <a:r>
              <a:rPr sz="1200" b="1" spc="-5" dirty="0">
                <a:latin typeface="Times New Roman"/>
                <a:cs typeface="Times New Roman"/>
              </a:rPr>
              <a:t>RY, Ry, rY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ry, </a:t>
            </a:r>
            <a:r>
              <a:rPr sz="1200" dirty="0">
                <a:latin typeface="Times New Roman"/>
                <a:cs typeface="Times New Roman"/>
              </a:rPr>
              <a:t>in  equal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Back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cross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800" spc="-7" baseline="2314" dirty="0">
                <a:latin typeface="Times New Roman"/>
                <a:cs typeface="Times New Roman"/>
              </a:rPr>
              <a:t>Crossing </a:t>
            </a:r>
            <a:r>
              <a:rPr sz="1800" baseline="2314" dirty="0">
                <a:latin typeface="Times New Roman"/>
                <a:cs typeface="Times New Roman"/>
              </a:rPr>
              <a:t>of </a:t>
            </a:r>
            <a:r>
              <a:rPr sz="1800" spc="-7" baseline="2314" dirty="0">
                <a:latin typeface="Times New Roman"/>
                <a:cs typeface="Times New Roman"/>
              </a:rPr>
              <a:t>F</a:t>
            </a:r>
            <a:r>
              <a:rPr sz="800" spc="-5" dirty="0">
                <a:latin typeface="Times New Roman"/>
                <a:cs typeface="Times New Roman"/>
              </a:rPr>
              <a:t>1 </a:t>
            </a:r>
            <a:r>
              <a:rPr sz="1800" baseline="2314" dirty="0">
                <a:latin typeface="Times New Roman"/>
                <a:cs typeface="Times New Roman"/>
              </a:rPr>
              <a:t>with any one of the</a:t>
            </a:r>
            <a:r>
              <a:rPr sz="1800" spc="-150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parent</a:t>
            </a:r>
            <a:endParaRPr sz="1800" baseline="231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back cross 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double recessive as </a:t>
            </a:r>
            <a:r>
              <a:rPr sz="1200" dirty="0">
                <a:latin typeface="Times New Roman"/>
                <a:cs typeface="Times New Roman"/>
              </a:rPr>
              <a:t>the female and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dihybrid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male, he  obtained 24 round </a:t>
            </a:r>
            <a:r>
              <a:rPr sz="1200" spc="-5" dirty="0">
                <a:latin typeface="Times New Roman"/>
                <a:cs typeface="Times New Roman"/>
              </a:rPr>
              <a:t>yellow, </a:t>
            </a:r>
            <a:r>
              <a:rPr sz="1200" dirty="0">
                <a:latin typeface="Times New Roman"/>
                <a:cs typeface="Times New Roman"/>
              </a:rPr>
              <a:t>25 round green, 22 </a:t>
            </a:r>
            <a:r>
              <a:rPr sz="1200" spc="-5" dirty="0">
                <a:latin typeface="Times New Roman"/>
                <a:cs typeface="Times New Roman"/>
              </a:rPr>
              <a:t>wrinkled yellow </a:t>
            </a:r>
            <a:r>
              <a:rPr sz="1200" dirty="0">
                <a:latin typeface="Times New Roman"/>
                <a:cs typeface="Times New Roman"/>
              </a:rPr>
              <a:t>and 27 wrinkled green </a:t>
            </a:r>
            <a:r>
              <a:rPr sz="1200" spc="-5" dirty="0">
                <a:latin typeface="Times New Roman"/>
                <a:cs typeface="Times New Roman"/>
              </a:rPr>
              <a:t>seeds. </a:t>
            </a:r>
            <a:r>
              <a:rPr sz="1200" dirty="0">
                <a:latin typeface="Times New Roman"/>
                <a:cs typeface="Times New Roman"/>
              </a:rPr>
              <a:t>The  progeny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in the ratio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1 round yellow : 1 round green : 1 wrinkled yellow : 1 wrinkled green,  thereby </a:t>
            </a:r>
            <a:r>
              <a:rPr sz="1200" spc="-5" dirty="0">
                <a:latin typeface="Times New Roman"/>
                <a:cs typeface="Times New Roman"/>
              </a:rPr>
              <a:t>showing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dihybrid </a:t>
            </a:r>
            <a:r>
              <a:rPr sz="1200" spc="-5" dirty="0">
                <a:latin typeface="Times New Roman"/>
                <a:cs typeface="Times New Roman"/>
              </a:rPr>
              <a:t>produces </a:t>
            </a:r>
            <a:r>
              <a:rPr sz="1200" dirty="0">
                <a:latin typeface="Times New Roman"/>
                <a:cs typeface="Times New Roman"/>
              </a:rPr>
              <a:t>four types of </a:t>
            </a:r>
            <a:r>
              <a:rPr sz="1200" spc="-5" dirty="0">
                <a:latin typeface="Times New Roman"/>
                <a:cs typeface="Times New Roman"/>
              </a:rPr>
              <a:t>gametes, </a:t>
            </a:r>
            <a:r>
              <a:rPr sz="1200" b="1" spc="-5" dirty="0">
                <a:latin typeface="Times New Roman"/>
                <a:cs typeface="Times New Roman"/>
              </a:rPr>
              <a:t>RY, Ry, rY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ry </a:t>
            </a:r>
            <a:r>
              <a:rPr sz="1200" dirty="0">
                <a:latin typeface="Times New Roman"/>
                <a:cs typeface="Times New Roman"/>
              </a:rPr>
              <a:t>in equal  numbers.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Trihybrid ratio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rihybrid is </a:t>
            </a:r>
            <a:r>
              <a:rPr sz="1200" dirty="0">
                <a:latin typeface="Times New Roman"/>
                <a:cs typeface="Times New Roman"/>
              </a:rPr>
              <a:t>a hybrid </a:t>
            </a:r>
            <a:r>
              <a:rPr sz="1200" spc="-5" dirty="0">
                <a:latin typeface="Times New Roman"/>
                <a:cs typeface="Times New Roman"/>
              </a:rPr>
              <a:t>resulting 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cross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parents differing </a:t>
            </a:r>
            <a:r>
              <a:rPr sz="1200" dirty="0">
                <a:latin typeface="Times New Roman"/>
                <a:cs typeface="Times New Roman"/>
              </a:rPr>
              <a:t>in three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genes.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 example, </a:t>
            </a:r>
            <a:r>
              <a:rPr sz="1200" spc="-5" dirty="0">
                <a:latin typeface="Times New Roman"/>
                <a:cs typeface="Times New Roman"/>
              </a:rPr>
              <a:t>we can consider Mendel's cross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pea </a:t>
            </a:r>
            <a:r>
              <a:rPr sz="1200" dirty="0">
                <a:latin typeface="Times New Roman"/>
                <a:cs typeface="Times New Roman"/>
              </a:rPr>
              <a:t>plant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round </a:t>
            </a:r>
            <a:r>
              <a:rPr sz="1200" spc="-5" dirty="0">
                <a:latin typeface="Times New Roman"/>
                <a:cs typeface="Times New Roman"/>
              </a:rPr>
              <a:t>seeds,  </a:t>
            </a:r>
            <a:r>
              <a:rPr sz="1200" dirty="0">
                <a:latin typeface="Times New Roman"/>
                <a:cs typeface="Times New Roman"/>
              </a:rPr>
              <a:t>yellow </a:t>
            </a:r>
            <a:r>
              <a:rPr sz="1200" spc="-5" dirty="0">
                <a:latin typeface="Times New Roman"/>
                <a:cs typeface="Times New Roman"/>
              </a:rPr>
              <a:t>cotyledons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grey-brown seed </a:t>
            </a:r>
            <a:r>
              <a:rPr sz="1200" dirty="0">
                <a:latin typeface="Times New Roman"/>
                <a:cs typeface="Times New Roman"/>
              </a:rPr>
              <a:t>coats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one with wrinkled </a:t>
            </a:r>
            <a:r>
              <a:rPr sz="1200" spc="-5" dirty="0">
                <a:latin typeface="Times New Roman"/>
                <a:cs typeface="Times New Roman"/>
              </a:rPr>
              <a:t>seeds, </a:t>
            </a:r>
            <a:r>
              <a:rPr sz="1200" dirty="0">
                <a:latin typeface="Times New Roman"/>
                <a:cs typeface="Times New Roman"/>
              </a:rPr>
              <a:t>green </a:t>
            </a:r>
            <a:r>
              <a:rPr sz="1200" spc="-5" dirty="0">
                <a:latin typeface="Times New Roman"/>
                <a:cs typeface="Times New Roman"/>
              </a:rPr>
              <a:t>cotylendons  </a:t>
            </a:r>
            <a:r>
              <a:rPr sz="1200" dirty="0">
                <a:latin typeface="Times New Roman"/>
                <a:cs typeface="Times New Roman"/>
              </a:rPr>
              <a:t>and white </a:t>
            </a:r>
            <a:r>
              <a:rPr sz="1200" spc="-5" dirty="0">
                <a:latin typeface="Times New Roman"/>
                <a:cs typeface="Times New Roman"/>
              </a:rPr>
              <a:t>seed </a:t>
            </a:r>
            <a:r>
              <a:rPr sz="1200" dirty="0">
                <a:latin typeface="Times New Roman"/>
                <a:cs typeface="Times New Roman"/>
              </a:rPr>
              <a:t>coats. </a:t>
            </a:r>
            <a:r>
              <a:rPr sz="1200" spc="-5" dirty="0">
                <a:latin typeface="Times New Roman"/>
                <a:cs typeface="Times New Roman"/>
              </a:rPr>
              <a:t>All the </a:t>
            </a:r>
            <a:r>
              <a:rPr sz="1200" dirty="0">
                <a:latin typeface="Times New Roman"/>
                <a:cs typeface="Times New Roman"/>
              </a:rPr>
              <a:t>hybrid </a:t>
            </a:r>
            <a:r>
              <a:rPr sz="1200" spc="-5" dirty="0">
                <a:latin typeface="Times New Roman"/>
                <a:cs typeface="Times New Roman"/>
              </a:rPr>
              <a:t>seeds resulting from this cross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round, yellow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grey-  </a:t>
            </a:r>
            <a:r>
              <a:rPr sz="1200" dirty="0">
                <a:latin typeface="Times New Roman"/>
                <a:cs typeface="Times New Roman"/>
              </a:rPr>
              <a:t>brown.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An individual heterozygous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three independently assorting </a:t>
            </a:r>
            <a:r>
              <a:rPr sz="1200" dirty="0">
                <a:latin typeface="Times New Roman"/>
                <a:cs typeface="Times New Roman"/>
              </a:rPr>
              <a:t>pairs of alleles </a:t>
            </a:r>
            <a:r>
              <a:rPr sz="1200" spc="-5" dirty="0">
                <a:latin typeface="Times New Roman"/>
                <a:cs typeface="Times New Roman"/>
              </a:rPr>
              <a:t>produces  </a:t>
            </a:r>
            <a:r>
              <a:rPr sz="1200" dirty="0">
                <a:latin typeface="Times New Roman"/>
                <a:cs typeface="Times New Roman"/>
              </a:rPr>
              <a:t>eight types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gametes in equal numbers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14626" y="914400"/>
          <a:ext cx="2811780" cy="134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85"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39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414524"/>
            <a:ext cx="5970905" cy="10833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457200" algn="just">
              <a:lnSpc>
                <a:spcPct val="143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Eight kinds of male </a:t>
            </a:r>
            <a:r>
              <a:rPr sz="1200" spc="-5" dirty="0">
                <a:latin typeface="Times New Roman"/>
                <a:cs typeface="Times New Roman"/>
              </a:rPr>
              <a:t>gametes </a:t>
            </a:r>
            <a:r>
              <a:rPr sz="1200" dirty="0">
                <a:latin typeface="Times New Roman"/>
                <a:cs typeface="Times New Roman"/>
              </a:rPr>
              <a:t>fertilising at </a:t>
            </a:r>
            <a:r>
              <a:rPr sz="1200" spc="-5" dirty="0">
                <a:latin typeface="Times New Roman"/>
                <a:cs typeface="Times New Roman"/>
              </a:rPr>
              <a:t>random </a:t>
            </a:r>
            <a:r>
              <a:rPr sz="1200" dirty="0">
                <a:latin typeface="Times New Roman"/>
                <a:cs typeface="Times New Roman"/>
              </a:rPr>
              <a:t>eight </a:t>
            </a:r>
            <a:r>
              <a:rPr sz="1200" spc="-5" dirty="0">
                <a:latin typeface="Times New Roman"/>
                <a:cs typeface="Times New Roman"/>
              </a:rPr>
              <a:t>corrresponding </a:t>
            </a:r>
            <a:r>
              <a:rPr sz="1200" dirty="0">
                <a:latin typeface="Times New Roman"/>
                <a:cs typeface="Times New Roman"/>
              </a:rPr>
              <a:t>kinds of female  </a:t>
            </a:r>
            <a:r>
              <a:rPr sz="1800" baseline="2314" dirty="0">
                <a:latin typeface="Times New Roman"/>
                <a:cs typeface="Times New Roman"/>
              </a:rPr>
              <a:t>gametes </a:t>
            </a:r>
            <a:r>
              <a:rPr sz="1800" spc="-7" baseline="2314" dirty="0">
                <a:latin typeface="Times New Roman"/>
                <a:cs typeface="Times New Roman"/>
              </a:rPr>
              <a:t>produce </a:t>
            </a:r>
            <a:r>
              <a:rPr sz="1800" baseline="2314" dirty="0">
                <a:latin typeface="Times New Roman"/>
                <a:cs typeface="Times New Roman"/>
              </a:rPr>
              <a:t>an F</a:t>
            </a:r>
            <a:r>
              <a:rPr sz="800" dirty="0">
                <a:latin typeface="Times New Roman"/>
                <a:cs typeface="Times New Roman"/>
              </a:rPr>
              <a:t>2 </a:t>
            </a:r>
            <a:r>
              <a:rPr sz="1800" spc="-7" baseline="2314" dirty="0">
                <a:latin typeface="Times New Roman"/>
                <a:cs typeface="Times New Roman"/>
              </a:rPr>
              <a:t>consisting </a:t>
            </a:r>
            <a:r>
              <a:rPr sz="1800" baseline="2314" dirty="0">
                <a:latin typeface="Times New Roman"/>
                <a:cs typeface="Times New Roman"/>
              </a:rPr>
              <a:t>of 64 possible </a:t>
            </a:r>
            <a:r>
              <a:rPr sz="1800" spc="-7" baseline="2314" dirty="0">
                <a:latin typeface="Times New Roman"/>
                <a:cs typeface="Times New Roman"/>
              </a:rPr>
              <a:t>combinations </a:t>
            </a:r>
            <a:r>
              <a:rPr sz="1800" baseline="2314" dirty="0">
                <a:latin typeface="Times New Roman"/>
                <a:cs typeface="Times New Roman"/>
              </a:rPr>
              <a:t>composed of 27 </a:t>
            </a:r>
            <a:r>
              <a:rPr sz="1800" spc="-7" baseline="2314" dirty="0">
                <a:latin typeface="Times New Roman"/>
                <a:cs typeface="Times New Roman"/>
              </a:rPr>
              <a:t>different  </a:t>
            </a:r>
            <a:r>
              <a:rPr sz="1200" dirty="0">
                <a:latin typeface="Times New Roman"/>
                <a:cs typeface="Times New Roman"/>
              </a:rPr>
              <a:t>genotypes. Since </a:t>
            </a:r>
            <a:r>
              <a:rPr sz="1200" b="1" spc="-5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is dominant over </a:t>
            </a:r>
            <a:r>
              <a:rPr sz="1200" b="1" dirty="0">
                <a:latin typeface="Times New Roman"/>
                <a:cs typeface="Times New Roman"/>
              </a:rPr>
              <a:t>r, </a:t>
            </a:r>
            <a:r>
              <a:rPr sz="1200" b="1" spc="-5" dirty="0">
                <a:latin typeface="Times New Roman"/>
                <a:cs typeface="Times New Roman"/>
              </a:rPr>
              <a:t>Y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and </a:t>
            </a:r>
            <a:r>
              <a:rPr sz="1200" b="1" dirty="0">
                <a:latin typeface="Times New Roman"/>
                <a:cs typeface="Times New Roman"/>
              </a:rPr>
              <a:t>B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b="1" spc="-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the 27 </a:t>
            </a:r>
            <a:r>
              <a:rPr sz="1200" spc="-5" dirty="0">
                <a:latin typeface="Times New Roman"/>
                <a:cs typeface="Times New Roman"/>
              </a:rPr>
              <a:t>different genotypes fall 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eight visibly different </a:t>
            </a:r>
            <a:r>
              <a:rPr sz="120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(i.e., phenotypes) 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772" y="3574795"/>
          <a:ext cx="5441313" cy="2116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8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 B = 27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 9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 B = 9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 3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just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(round,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yellow,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brown)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 marR="628015" algn="just">
                        <a:lnSpc>
                          <a:spcPct val="1437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(round,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yellow,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white)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(round,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green,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brown)  (round,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green,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white)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 B = 9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 3</a:t>
                      </a:r>
                      <a:r>
                        <a:rPr sz="12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 B = 3</a:t>
                      </a:r>
                      <a:r>
                        <a:rPr sz="12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 1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ryb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just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(wrinkled, yellow,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brown)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 marR="441325" algn="just">
                        <a:lnSpc>
                          <a:spcPct val="1438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(wrinkled, yellow,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white)  (wrinkled, green, brown)  (wrinkled, green,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white)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2035</Words>
  <Application>Microsoft Office PowerPoint</Application>
  <PresentationFormat>Custom</PresentationFormat>
  <Paragraphs>232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system</dc:creator>
  <cp:lastModifiedBy>Ramchander Selvaraj</cp:lastModifiedBy>
  <cp:revision>1</cp:revision>
  <dcterms:created xsi:type="dcterms:W3CDTF">2022-03-02T02:20:34Z</dcterms:created>
  <dcterms:modified xsi:type="dcterms:W3CDTF">2022-03-10T06:18:07Z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2022-03-02T00:00:00Z</vt:filetime>
  </property>
</Properties>
</file>